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7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24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EFB318-F05B-4B52-8F26-B365F4AD34A9}" type="doc">
      <dgm:prSet loTypeId="urn:microsoft.com/office/officeart/2005/8/layout/process1" loCatId="process" qsTypeId="urn:microsoft.com/office/officeart/2005/8/quickstyle/simple1" qsCatId="simple" csTypeId="urn:microsoft.com/office/officeart/2005/8/colors/accent1_2" csCatId="accent1" phldr="1"/>
      <dgm:spPr/>
    </dgm:pt>
    <dgm:pt modelId="{DED118FF-BF74-4EC6-B90A-3FE1E3A04B6A}">
      <dgm:prSet phldrT="[Text]"/>
      <dgm:spPr/>
      <dgm:t>
        <a:bodyPr/>
        <a:lstStyle/>
        <a:p>
          <a:r>
            <a:rPr lang="en-GB" dirty="0" smtClean="0"/>
            <a:t>Group chooses topic</a:t>
          </a:r>
          <a:endParaRPr lang="en-GB" dirty="0"/>
        </a:p>
      </dgm:t>
    </dgm:pt>
    <dgm:pt modelId="{F8A1EEC5-DAB9-4D41-87AF-63B133210278}" type="parTrans" cxnId="{5CAB1397-AFD2-43C1-869D-16C5280087F4}">
      <dgm:prSet/>
      <dgm:spPr/>
      <dgm:t>
        <a:bodyPr/>
        <a:lstStyle/>
        <a:p>
          <a:endParaRPr lang="en-GB"/>
        </a:p>
      </dgm:t>
    </dgm:pt>
    <dgm:pt modelId="{7177AD52-A4C4-4800-B3BE-75B78AE10EE8}" type="sibTrans" cxnId="{5CAB1397-AFD2-43C1-869D-16C5280087F4}">
      <dgm:prSet/>
      <dgm:spPr/>
      <dgm:t>
        <a:bodyPr/>
        <a:lstStyle/>
        <a:p>
          <a:endParaRPr lang="en-GB"/>
        </a:p>
      </dgm:t>
    </dgm:pt>
    <dgm:pt modelId="{677406C7-C2BC-4FF7-8332-700AA53F1537}">
      <dgm:prSet phldrT="[Text]"/>
      <dgm:spPr/>
      <dgm:t>
        <a:bodyPr/>
        <a:lstStyle/>
        <a:p>
          <a:r>
            <a:rPr lang="en-GB" dirty="0" smtClean="0"/>
            <a:t>Group decides on exhibition title</a:t>
          </a:r>
          <a:endParaRPr lang="en-GB" dirty="0"/>
        </a:p>
      </dgm:t>
    </dgm:pt>
    <dgm:pt modelId="{074FB902-EEFD-4E23-92CF-FD892AA9FF5F}" type="parTrans" cxnId="{A4F032D1-EDD6-430A-8DD2-EB909CA85D84}">
      <dgm:prSet/>
      <dgm:spPr/>
      <dgm:t>
        <a:bodyPr/>
        <a:lstStyle/>
        <a:p>
          <a:endParaRPr lang="en-GB"/>
        </a:p>
      </dgm:t>
    </dgm:pt>
    <dgm:pt modelId="{17CF3757-9593-48A0-A4A7-9A636E1E9B11}" type="sibTrans" cxnId="{A4F032D1-EDD6-430A-8DD2-EB909CA85D84}">
      <dgm:prSet/>
      <dgm:spPr/>
      <dgm:t>
        <a:bodyPr/>
        <a:lstStyle/>
        <a:p>
          <a:endParaRPr lang="en-GB"/>
        </a:p>
      </dgm:t>
    </dgm:pt>
    <dgm:pt modelId="{92B9F785-F755-4EF4-97CE-ED214C3B09A9}">
      <dgm:prSet phldrT="[Text]"/>
      <dgm:spPr/>
      <dgm:t>
        <a:bodyPr/>
        <a:lstStyle/>
        <a:p>
          <a:r>
            <a:rPr lang="en-GB" dirty="0" smtClean="0"/>
            <a:t>Each member chooses their own part of the exhibition</a:t>
          </a:r>
          <a:endParaRPr lang="en-GB" dirty="0"/>
        </a:p>
      </dgm:t>
    </dgm:pt>
    <dgm:pt modelId="{9C4EA907-7E7B-4F2A-868B-D78B627D2574}" type="parTrans" cxnId="{A15253C7-92F8-4A50-984C-35B55ED34E24}">
      <dgm:prSet/>
      <dgm:spPr/>
      <dgm:t>
        <a:bodyPr/>
        <a:lstStyle/>
        <a:p>
          <a:endParaRPr lang="en-GB"/>
        </a:p>
      </dgm:t>
    </dgm:pt>
    <dgm:pt modelId="{3F4605D6-B851-4C28-AD92-0D6C389626EB}" type="sibTrans" cxnId="{A15253C7-92F8-4A50-984C-35B55ED34E24}">
      <dgm:prSet/>
      <dgm:spPr/>
      <dgm:t>
        <a:bodyPr/>
        <a:lstStyle/>
        <a:p>
          <a:endParaRPr lang="en-GB"/>
        </a:p>
      </dgm:t>
    </dgm:pt>
    <dgm:pt modelId="{9C7549F8-FFEE-4A2C-B6EC-56FEE822639C}">
      <dgm:prSet phldrT="[Text]"/>
      <dgm:spPr/>
      <dgm:t>
        <a:bodyPr/>
        <a:lstStyle/>
        <a:p>
          <a:r>
            <a:rPr lang="en-GB" dirty="0" smtClean="0"/>
            <a:t>Each member writes the abstract on their part of the exhibition and how it connects to the group’s title</a:t>
          </a:r>
          <a:endParaRPr lang="en-GB" dirty="0"/>
        </a:p>
      </dgm:t>
    </dgm:pt>
    <dgm:pt modelId="{0DEE65CA-BF83-42E1-A3AE-5321EE1B3FB6}" type="parTrans" cxnId="{F4A78D9E-22EA-4417-9D0D-A37953607E09}">
      <dgm:prSet/>
      <dgm:spPr/>
      <dgm:t>
        <a:bodyPr/>
        <a:lstStyle/>
        <a:p>
          <a:endParaRPr lang="en-GB"/>
        </a:p>
      </dgm:t>
    </dgm:pt>
    <dgm:pt modelId="{A05C069A-4559-4A3F-88F4-28F113825DCA}" type="sibTrans" cxnId="{F4A78D9E-22EA-4417-9D0D-A37953607E09}">
      <dgm:prSet/>
      <dgm:spPr/>
      <dgm:t>
        <a:bodyPr/>
        <a:lstStyle/>
        <a:p>
          <a:endParaRPr lang="en-GB"/>
        </a:p>
      </dgm:t>
    </dgm:pt>
    <dgm:pt modelId="{799E27C7-2954-48C6-9A3D-7BB477965A43}" type="pres">
      <dgm:prSet presAssocID="{1CEFB318-F05B-4B52-8F26-B365F4AD34A9}" presName="Name0" presStyleCnt="0">
        <dgm:presLayoutVars>
          <dgm:dir/>
          <dgm:resizeHandles val="exact"/>
        </dgm:presLayoutVars>
      </dgm:prSet>
      <dgm:spPr/>
    </dgm:pt>
    <dgm:pt modelId="{BE6CAE0F-14B9-4BE0-A667-D6B87342355F}" type="pres">
      <dgm:prSet presAssocID="{DED118FF-BF74-4EC6-B90A-3FE1E3A04B6A}" presName="node" presStyleLbl="node1" presStyleIdx="0" presStyleCnt="4">
        <dgm:presLayoutVars>
          <dgm:bulletEnabled val="1"/>
        </dgm:presLayoutVars>
      </dgm:prSet>
      <dgm:spPr/>
      <dgm:t>
        <a:bodyPr/>
        <a:lstStyle/>
        <a:p>
          <a:endParaRPr lang="en-GB"/>
        </a:p>
      </dgm:t>
    </dgm:pt>
    <dgm:pt modelId="{E6A55B62-C907-4CEE-BBB8-EA58641FD8AC}" type="pres">
      <dgm:prSet presAssocID="{7177AD52-A4C4-4800-B3BE-75B78AE10EE8}" presName="sibTrans" presStyleLbl="sibTrans2D1" presStyleIdx="0" presStyleCnt="3"/>
      <dgm:spPr/>
      <dgm:t>
        <a:bodyPr/>
        <a:lstStyle/>
        <a:p>
          <a:endParaRPr lang="en-GB"/>
        </a:p>
      </dgm:t>
    </dgm:pt>
    <dgm:pt modelId="{AE12ED56-1D60-4D9D-852E-BE2397F0DD9A}" type="pres">
      <dgm:prSet presAssocID="{7177AD52-A4C4-4800-B3BE-75B78AE10EE8}" presName="connectorText" presStyleLbl="sibTrans2D1" presStyleIdx="0" presStyleCnt="3"/>
      <dgm:spPr/>
      <dgm:t>
        <a:bodyPr/>
        <a:lstStyle/>
        <a:p>
          <a:endParaRPr lang="en-GB"/>
        </a:p>
      </dgm:t>
    </dgm:pt>
    <dgm:pt modelId="{66A4BF05-73F3-4D19-83F1-BB7E887D7C0E}" type="pres">
      <dgm:prSet presAssocID="{677406C7-C2BC-4FF7-8332-700AA53F1537}" presName="node" presStyleLbl="node1" presStyleIdx="1" presStyleCnt="4">
        <dgm:presLayoutVars>
          <dgm:bulletEnabled val="1"/>
        </dgm:presLayoutVars>
      </dgm:prSet>
      <dgm:spPr/>
      <dgm:t>
        <a:bodyPr/>
        <a:lstStyle/>
        <a:p>
          <a:endParaRPr lang="en-GB"/>
        </a:p>
      </dgm:t>
    </dgm:pt>
    <dgm:pt modelId="{F3A1834E-03DB-410F-8012-2704DB474304}" type="pres">
      <dgm:prSet presAssocID="{17CF3757-9593-48A0-A4A7-9A636E1E9B11}" presName="sibTrans" presStyleLbl="sibTrans2D1" presStyleIdx="1" presStyleCnt="3"/>
      <dgm:spPr/>
      <dgm:t>
        <a:bodyPr/>
        <a:lstStyle/>
        <a:p>
          <a:endParaRPr lang="en-GB"/>
        </a:p>
      </dgm:t>
    </dgm:pt>
    <dgm:pt modelId="{B3FE8CB9-08A3-4325-B9F5-4C8D6450DBB0}" type="pres">
      <dgm:prSet presAssocID="{17CF3757-9593-48A0-A4A7-9A636E1E9B11}" presName="connectorText" presStyleLbl="sibTrans2D1" presStyleIdx="1" presStyleCnt="3"/>
      <dgm:spPr/>
      <dgm:t>
        <a:bodyPr/>
        <a:lstStyle/>
        <a:p>
          <a:endParaRPr lang="en-GB"/>
        </a:p>
      </dgm:t>
    </dgm:pt>
    <dgm:pt modelId="{C6DE8EC4-AE3A-4DD2-B64A-82328B31A838}" type="pres">
      <dgm:prSet presAssocID="{92B9F785-F755-4EF4-97CE-ED214C3B09A9}" presName="node" presStyleLbl="node1" presStyleIdx="2" presStyleCnt="4">
        <dgm:presLayoutVars>
          <dgm:bulletEnabled val="1"/>
        </dgm:presLayoutVars>
      </dgm:prSet>
      <dgm:spPr/>
      <dgm:t>
        <a:bodyPr/>
        <a:lstStyle/>
        <a:p>
          <a:endParaRPr lang="en-GB"/>
        </a:p>
      </dgm:t>
    </dgm:pt>
    <dgm:pt modelId="{2923A667-BB0E-409E-B0EE-81143F9DD685}" type="pres">
      <dgm:prSet presAssocID="{3F4605D6-B851-4C28-AD92-0D6C389626EB}" presName="sibTrans" presStyleLbl="sibTrans2D1" presStyleIdx="2" presStyleCnt="3"/>
      <dgm:spPr/>
      <dgm:t>
        <a:bodyPr/>
        <a:lstStyle/>
        <a:p>
          <a:endParaRPr lang="en-GB"/>
        </a:p>
      </dgm:t>
    </dgm:pt>
    <dgm:pt modelId="{8F37D2BE-FD5E-4CC0-BEE9-B72B18CB2A19}" type="pres">
      <dgm:prSet presAssocID="{3F4605D6-B851-4C28-AD92-0D6C389626EB}" presName="connectorText" presStyleLbl="sibTrans2D1" presStyleIdx="2" presStyleCnt="3"/>
      <dgm:spPr/>
      <dgm:t>
        <a:bodyPr/>
        <a:lstStyle/>
        <a:p>
          <a:endParaRPr lang="en-GB"/>
        </a:p>
      </dgm:t>
    </dgm:pt>
    <dgm:pt modelId="{183CF8FD-1D40-46CC-985B-142EBC1B80C8}" type="pres">
      <dgm:prSet presAssocID="{9C7549F8-FFEE-4A2C-B6EC-56FEE822639C}" presName="node" presStyleLbl="node1" presStyleIdx="3" presStyleCnt="4">
        <dgm:presLayoutVars>
          <dgm:bulletEnabled val="1"/>
        </dgm:presLayoutVars>
      </dgm:prSet>
      <dgm:spPr/>
      <dgm:t>
        <a:bodyPr/>
        <a:lstStyle/>
        <a:p>
          <a:endParaRPr lang="en-GB"/>
        </a:p>
      </dgm:t>
    </dgm:pt>
  </dgm:ptLst>
  <dgm:cxnLst>
    <dgm:cxn modelId="{85BA3F67-C836-4D80-BCD0-55F532255192}" type="presOf" srcId="{1CEFB318-F05B-4B52-8F26-B365F4AD34A9}" destId="{799E27C7-2954-48C6-9A3D-7BB477965A43}" srcOrd="0" destOrd="0" presId="urn:microsoft.com/office/officeart/2005/8/layout/process1"/>
    <dgm:cxn modelId="{703E5FC6-1951-4D9F-AB1C-6A1A34E05435}" type="presOf" srcId="{92B9F785-F755-4EF4-97CE-ED214C3B09A9}" destId="{C6DE8EC4-AE3A-4DD2-B64A-82328B31A838}" srcOrd="0" destOrd="0" presId="urn:microsoft.com/office/officeart/2005/8/layout/process1"/>
    <dgm:cxn modelId="{8F21CC88-4B29-44AA-B79A-4771F79F8586}" type="presOf" srcId="{677406C7-C2BC-4FF7-8332-700AA53F1537}" destId="{66A4BF05-73F3-4D19-83F1-BB7E887D7C0E}" srcOrd="0" destOrd="0" presId="urn:microsoft.com/office/officeart/2005/8/layout/process1"/>
    <dgm:cxn modelId="{F4A78D9E-22EA-4417-9D0D-A37953607E09}" srcId="{1CEFB318-F05B-4B52-8F26-B365F4AD34A9}" destId="{9C7549F8-FFEE-4A2C-B6EC-56FEE822639C}" srcOrd="3" destOrd="0" parTransId="{0DEE65CA-BF83-42E1-A3AE-5321EE1B3FB6}" sibTransId="{A05C069A-4559-4A3F-88F4-28F113825DCA}"/>
    <dgm:cxn modelId="{6DE2166D-D9FC-4602-B119-34068DEB301F}" type="presOf" srcId="{7177AD52-A4C4-4800-B3BE-75B78AE10EE8}" destId="{AE12ED56-1D60-4D9D-852E-BE2397F0DD9A}" srcOrd="1" destOrd="0" presId="urn:microsoft.com/office/officeart/2005/8/layout/process1"/>
    <dgm:cxn modelId="{5464A2DE-5DB4-49FB-8569-A29FE4B65210}" type="presOf" srcId="{9C7549F8-FFEE-4A2C-B6EC-56FEE822639C}" destId="{183CF8FD-1D40-46CC-985B-142EBC1B80C8}" srcOrd="0" destOrd="0" presId="urn:microsoft.com/office/officeart/2005/8/layout/process1"/>
    <dgm:cxn modelId="{A4F032D1-EDD6-430A-8DD2-EB909CA85D84}" srcId="{1CEFB318-F05B-4B52-8F26-B365F4AD34A9}" destId="{677406C7-C2BC-4FF7-8332-700AA53F1537}" srcOrd="1" destOrd="0" parTransId="{074FB902-EEFD-4E23-92CF-FD892AA9FF5F}" sibTransId="{17CF3757-9593-48A0-A4A7-9A636E1E9B11}"/>
    <dgm:cxn modelId="{5CAB1397-AFD2-43C1-869D-16C5280087F4}" srcId="{1CEFB318-F05B-4B52-8F26-B365F4AD34A9}" destId="{DED118FF-BF74-4EC6-B90A-3FE1E3A04B6A}" srcOrd="0" destOrd="0" parTransId="{F8A1EEC5-DAB9-4D41-87AF-63B133210278}" sibTransId="{7177AD52-A4C4-4800-B3BE-75B78AE10EE8}"/>
    <dgm:cxn modelId="{50E18ED7-D18E-4AB6-9FD1-0698A8E08720}" type="presOf" srcId="{17CF3757-9593-48A0-A4A7-9A636E1E9B11}" destId="{B3FE8CB9-08A3-4325-B9F5-4C8D6450DBB0}" srcOrd="1" destOrd="0" presId="urn:microsoft.com/office/officeart/2005/8/layout/process1"/>
    <dgm:cxn modelId="{A15253C7-92F8-4A50-984C-35B55ED34E24}" srcId="{1CEFB318-F05B-4B52-8F26-B365F4AD34A9}" destId="{92B9F785-F755-4EF4-97CE-ED214C3B09A9}" srcOrd="2" destOrd="0" parTransId="{9C4EA907-7E7B-4F2A-868B-D78B627D2574}" sibTransId="{3F4605D6-B851-4C28-AD92-0D6C389626EB}"/>
    <dgm:cxn modelId="{F4A90899-419A-4C5C-9AD2-C285A9837F13}" type="presOf" srcId="{DED118FF-BF74-4EC6-B90A-3FE1E3A04B6A}" destId="{BE6CAE0F-14B9-4BE0-A667-D6B87342355F}" srcOrd="0" destOrd="0" presId="urn:microsoft.com/office/officeart/2005/8/layout/process1"/>
    <dgm:cxn modelId="{3797F0FD-A9C6-4025-B17C-B49DF992159A}" type="presOf" srcId="{3F4605D6-B851-4C28-AD92-0D6C389626EB}" destId="{8F37D2BE-FD5E-4CC0-BEE9-B72B18CB2A19}" srcOrd="1" destOrd="0" presId="urn:microsoft.com/office/officeart/2005/8/layout/process1"/>
    <dgm:cxn modelId="{0A2EF2BD-B6F1-404B-A7DF-B50F560A03FD}" type="presOf" srcId="{17CF3757-9593-48A0-A4A7-9A636E1E9B11}" destId="{F3A1834E-03DB-410F-8012-2704DB474304}" srcOrd="0" destOrd="0" presId="urn:microsoft.com/office/officeart/2005/8/layout/process1"/>
    <dgm:cxn modelId="{5E054A2D-6088-4F25-A9F3-D1D51A18D8A0}" type="presOf" srcId="{3F4605D6-B851-4C28-AD92-0D6C389626EB}" destId="{2923A667-BB0E-409E-B0EE-81143F9DD685}" srcOrd="0" destOrd="0" presId="urn:microsoft.com/office/officeart/2005/8/layout/process1"/>
    <dgm:cxn modelId="{711BB29E-F372-4409-A34C-134FF6E0904E}" type="presOf" srcId="{7177AD52-A4C4-4800-B3BE-75B78AE10EE8}" destId="{E6A55B62-C907-4CEE-BBB8-EA58641FD8AC}" srcOrd="0" destOrd="0" presId="urn:microsoft.com/office/officeart/2005/8/layout/process1"/>
    <dgm:cxn modelId="{D00E8AF4-425A-4BF1-9B52-8A6C5D435058}" type="presParOf" srcId="{799E27C7-2954-48C6-9A3D-7BB477965A43}" destId="{BE6CAE0F-14B9-4BE0-A667-D6B87342355F}" srcOrd="0" destOrd="0" presId="urn:microsoft.com/office/officeart/2005/8/layout/process1"/>
    <dgm:cxn modelId="{39CD58F3-1FE5-4939-998A-4877D53C9B3B}" type="presParOf" srcId="{799E27C7-2954-48C6-9A3D-7BB477965A43}" destId="{E6A55B62-C907-4CEE-BBB8-EA58641FD8AC}" srcOrd="1" destOrd="0" presId="urn:microsoft.com/office/officeart/2005/8/layout/process1"/>
    <dgm:cxn modelId="{9FA12368-DA06-41D1-AABA-DFFB1DD6D615}" type="presParOf" srcId="{E6A55B62-C907-4CEE-BBB8-EA58641FD8AC}" destId="{AE12ED56-1D60-4D9D-852E-BE2397F0DD9A}" srcOrd="0" destOrd="0" presId="urn:microsoft.com/office/officeart/2005/8/layout/process1"/>
    <dgm:cxn modelId="{ED4014E9-C5E0-4AFD-AB7E-24CEF1090EE6}" type="presParOf" srcId="{799E27C7-2954-48C6-9A3D-7BB477965A43}" destId="{66A4BF05-73F3-4D19-83F1-BB7E887D7C0E}" srcOrd="2" destOrd="0" presId="urn:microsoft.com/office/officeart/2005/8/layout/process1"/>
    <dgm:cxn modelId="{57E25DF5-415B-49E5-98EA-C64BE01F10FF}" type="presParOf" srcId="{799E27C7-2954-48C6-9A3D-7BB477965A43}" destId="{F3A1834E-03DB-410F-8012-2704DB474304}" srcOrd="3" destOrd="0" presId="urn:microsoft.com/office/officeart/2005/8/layout/process1"/>
    <dgm:cxn modelId="{0EC75194-20D5-41E1-AFD4-EA400558D11B}" type="presParOf" srcId="{F3A1834E-03DB-410F-8012-2704DB474304}" destId="{B3FE8CB9-08A3-4325-B9F5-4C8D6450DBB0}" srcOrd="0" destOrd="0" presId="urn:microsoft.com/office/officeart/2005/8/layout/process1"/>
    <dgm:cxn modelId="{BFA19365-E6A9-411D-A5A8-97DBB1B2F541}" type="presParOf" srcId="{799E27C7-2954-48C6-9A3D-7BB477965A43}" destId="{C6DE8EC4-AE3A-4DD2-B64A-82328B31A838}" srcOrd="4" destOrd="0" presId="urn:microsoft.com/office/officeart/2005/8/layout/process1"/>
    <dgm:cxn modelId="{0AA968A4-9BAB-4034-BF01-1C992C41B8DC}" type="presParOf" srcId="{799E27C7-2954-48C6-9A3D-7BB477965A43}" destId="{2923A667-BB0E-409E-B0EE-81143F9DD685}" srcOrd="5" destOrd="0" presId="urn:microsoft.com/office/officeart/2005/8/layout/process1"/>
    <dgm:cxn modelId="{3DDEC672-3E93-405E-9950-B88ED99B349A}" type="presParOf" srcId="{2923A667-BB0E-409E-B0EE-81143F9DD685}" destId="{8F37D2BE-FD5E-4CC0-BEE9-B72B18CB2A19}" srcOrd="0" destOrd="0" presId="urn:microsoft.com/office/officeart/2005/8/layout/process1"/>
    <dgm:cxn modelId="{6ECE0082-8653-42CD-9145-0DACB3E466F7}" type="presParOf" srcId="{799E27C7-2954-48C6-9A3D-7BB477965A43}" destId="{183CF8FD-1D40-46CC-985B-142EBC1B80C8}"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CAE0F-14B9-4BE0-A667-D6B87342355F}">
      <dsp:nvSpPr>
        <dsp:cNvPr id="0" name=""/>
        <dsp:cNvSpPr/>
      </dsp:nvSpPr>
      <dsp:spPr>
        <a:xfrm>
          <a:off x="3544" y="27969"/>
          <a:ext cx="1549578" cy="212007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Group chooses topic</a:t>
          </a:r>
          <a:endParaRPr lang="en-GB" sz="1500" kern="1200" dirty="0"/>
        </a:p>
      </dsp:txBody>
      <dsp:txXfrm>
        <a:off x="48930" y="73355"/>
        <a:ext cx="1458806" cy="2029305"/>
      </dsp:txXfrm>
    </dsp:sp>
    <dsp:sp modelId="{E6A55B62-C907-4CEE-BBB8-EA58641FD8AC}">
      <dsp:nvSpPr>
        <dsp:cNvPr id="0" name=""/>
        <dsp:cNvSpPr/>
      </dsp:nvSpPr>
      <dsp:spPr>
        <a:xfrm>
          <a:off x="1708080" y="895860"/>
          <a:ext cx="328510" cy="3842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1708080" y="972719"/>
        <a:ext cx="229957" cy="230577"/>
      </dsp:txXfrm>
    </dsp:sp>
    <dsp:sp modelId="{66A4BF05-73F3-4D19-83F1-BB7E887D7C0E}">
      <dsp:nvSpPr>
        <dsp:cNvPr id="0" name=""/>
        <dsp:cNvSpPr/>
      </dsp:nvSpPr>
      <dsp:spPr>
        <a:xfrm>
          <a:off x="2172953" y="27969"/>
          <a:ext cx="1549578" cy="212007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Group decides on exhibition title</a:t>
          </a:r>
          <a:endParaRPr lang="en-GB" sz="1500" kern="1200" dirty="0"/>
        </a:p>
      </dsp:txBody>
      <dsp:txXfrm>
        <a:off x="2218339" y="73355"/>
        <a:ext cx="1458806" cy="2029305"/>
      </dsp:txXfrm>
    </dsp:sp>
    <dsp:sp modelId="{F3A1834E-03DB-410F-8012-2704DB474304}">
      <dsp:nvSpPr>
        <dsp:cNvPr id="0" name=""/>
        <dsp:cNvSpPr/>
      </dsp:nvSpPr>
      <dsp:spPr>
        <a:xfrm>
          <a:off x="3877490" y="895860"/>
          <a:ext cx="328510" cy="3842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3877490" y="972719"/>
        <a:ext cx="229957" cy="230577"/>
      </dsp:txXfrm>
    </dsp:sp>
    <dsp:sp modelId="{C6DE8EC4-AE3A-4DD2-B64A-82328B31A838}">
      <dsp:nvSpPr>
        <dsp:cNvPr id="0" name=""/>
        <dsp:cNvSpPr/>
      </dsp:nvSpPr>
      <dsp:spPr>
        <a:xfrm>
          <a:off x="4342363" y="27969"/>
          <a:ext cx="1549578" cy="212007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Each member chooses their own part of the exhibition</a:t>
          </a:r>
          <a:endParaRPr lang="en-GB" sz="1500" kern="1200" dirty="0"/>
        </a:p>
      </dsp:txBody>
      <dsp:txXfrm>
        <a:off x="4387749" y="73355"/>
        <a:ext cx="1458806" cy="2029305"/>
      </dsp:txXfrm>
    </dsp:sp>
    <dsp:sp modelId="{2923A667-BB0E-409E-B0EE-81143F9DD685}">
      <dsp:nvSpPr>
        <dsp:cNvPr id="0" name=""/>
        <dsp:cNvSpPr/>
      </dsp:nvSpPr>
      <dsp:spPr>
        <a:xfrm>
          <a:off x="6046899" y="895860"/>
          <a:ext cx="328510" cy="3842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6046899" y="972719"/>
        <a:ext cx="229957" cy="230577"/>
      </dsp:txXfrm>
    </dsp:sp>
    <dsp:sp modelId="{183CF8FD-1D40-46CC-985B-142EBC1B80C8}">
      <dsp:nvSpPr>
        <dsp:cNvPr id="0" name=""/>
        <dsp:cNvSpPr/>
      </dsp:nvSpPr>
      <dsp:spPr>
        <a:xfrm>
          <a:off x="6511773" y="27969"/>
          <a:ext cx="1549578" cy="212007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Each member writes the abstract on their part of the exhibition and how it connects to the group’s title</a:t>
          </a:r>
          <a:endParaRPr lang="en-GB" sz="1500" kern="1200" dirty="0"/>
        </a:p>
      </dsp:txBody>
      <dsp:txXfrm>
        <a:off x="6557159" y="73355"/>
        <a:ext cx="1458806" cy="20293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8B941991-578B-450B-B073-1B9965523AEC}" type="datetimeFigureOut">
              <a:rPr lang="en-GB" smtClean="0"/>
              <a:t>18/07/2016</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46AA1894-CB95-445A-99DA-151FE006EFD2}"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B941991-578B-450B-B073-1B9965523AEC}" type="datetimeFigureOut">
              <a:rPr lang="en-GB" smtClean="0"/>
              <a:t>18/07/2016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AA1894-CB95-445A-99DA-151FE006EFD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941991-578B-450B-B073-1B9965523AEC}" type="datetimeFigureOut">
              <a:rPr lang="en-GB" smtClean="0"/>
              <a:t>18/07/2016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AA1894-CB95-445A-99DA-151FE006EFD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8B941991-578B-450B-B073-1B9965523AEC}" type="datetimeFigureOut">
              <a:rPr lang="en-GB" smtClean="0"/>
              <a:t>18/07/2016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AA1894-CB95-445A-99DA-151FE006EFD2}"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B941991-578B-450B-B073-1B9965523AEC}" type="datetimeFigureOut">
              <a:rPr lang="en-GB" smtClean="0"/>
              <a:t>18/07/2016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AA1894-CB95-445A-99DA-151FE006EFD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B941991-578B-450B-B073-1B9965523AEC}" type="datetimeFigureOut">
              <a:rPr lang="en-GB" smtClean="0"/>
              <a:t>18/07/2016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AA1894-CB95-445A-99DA-151FE006EFD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941991-578B-450B-B073-1B9965523AEC}" type="datetimeFigureOut">
              <a:rPr lang="en-GB" smtClean="0"/>
              <a:t>18/07/2016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AA1894-CB95-445A-99DA-151FE006EFD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B941991-578B-450B-B073-1B9965523AEC}" type="datetimeFigureOut">
              <a:rPr lang="en-GB" smtClean="0"/>
              <a:t>18/07/2016</a:t>
            </a:fld>
            <a:endParaRPr lang="en-GB"/>
          </a:p>
        </p:txBody>
      </p:sp>
      <p:sp>
        <p:nvSpPr>
          <p:cNvPr id="7" name="Slide Number Placeholder 6"/>
          <p:cNvSpPr>
            <a:spLocks noGrp="1"/>
          </p:cNvSpPr>
          <p:nvPr>
            <p:ph type="sldNum" sz="quarter" idx="12"/>
          </p:nvPr>
        </p:nvSpPr>
        <p:spPr/>
        <p:txBody>
          <a:bodyPr/>
          <a:lstStyle/>
          <a:p>
            <a:fld id="{46AA1894-CB95-445A-99DA-151FE006EFD2}"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941991-578B-450B-B073-1B9965523AEC}" type="datetimeFigureOut">
              <a:rPr lang="en-GB" smtClean="0"/>
              <a:t>18/07/2016</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46AA1894-CB95-445A-99DA-151FE006EFD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B941991-578B-450B-B073-1B9965523AEC}" type="datetimeFigureOut">
              <a:rPr lang="en-GB" smtClean="0"/>
              <a:t>18/07/2016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AA1894-CB95-445A-99DA-151FE006EFD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B941991-578B-450B-B073-1B9965523AEC}" type="datetimeFigureOut">
              <a:rPr lang="en-GB" smtClean="0"/>
              <a:t>18/07/2016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AA1894-CB95-445A-99DA-151FE006EFD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8B941991-578B-450B-B073-1B9965523AEC}" type="datetimeFigureOut">
              <a:rPr lang="en-GB" smtClean="0"/>
              <a:t>18/07/2016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46AA1894-CB95-445A-99DA-151FE006EFD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CLSK5002</a:t>
            </a:r>
            <a:endParaRPr lang="en-GB" dirty="0"/>
          </a:p>
        </p:txBody>
      </p:sp>
      <p:sp>
        <p:nvSpPr>
          <p:cNvPr id="3" name="Subtitle 2"/>
          <p:cNvSpPr>
            <a:spLocks noGrp="1"/>
          </p:cNvSpPr>
          <p:nvPr>
            <p:ph type="subTitle" idx="1"/>
          </p:nvPr>
        </p:nvSpPr>
        <p:spPr/>
        <p:txBody>
          <a:bodyPr/>
          <a:lstStyle/>
          <a:p>
            <a:r>
              <a:rPr lang="en-GB" dirty="0" smtClean="0"/>
              <a:t>Introduction</a:t>
            </a:r>
            <a:endParaRPr lang="en-GB" dirty="0"/>
          </a:p>
        </p:txBody>
      </p:sp>
    </p:spTree>
    <p:extLst>
      <p:ext uri="{BB962C8B-B14F-4D97-AF65-F5344CB8AC3E}">
        <p14:creationId xmlns:p14="http://schemas.microsoft.com/office/powerpoint/2010/main" val="1203092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the point of this module?</a:t>
            </a:r>
            <a:endParaRPr lang="en-GB" dirty="0"/>
          </a:p>
        </p:txBody>
      </p:sp>
      <p:sp>
        <p:nvSpPr>
          <p:cNvPr id="3" name="Content Placeholder 2"/>
          <p:cNvSpPr>
            <a:spLocks noGrp="1"/>
          </p:cNvSpPr>
          <p:nvPr>
            <p:ph idx="1"/>
          </p:nvPr>
        </p:nvSpPr>
        <p:spPr/>
        <p:txBody>
          <a:bodyPr/>
          <a:lstStyle/>
          <a:p>
            <a:r>
              <a:rPr lang="en-GB" dirty="0" smtClean="0"/>
              <a:t>Train you in working with sources and methodologies that you will need over the next two years.</a:t>
            </a:r>
          </a:p>
          <a:p>
            <a:r>
              <a:rPr lang="en-GB" dirty="0" smtClean="0"/>
              <a:t>Start getting you used to researching on topics on your own.</a:t>
            </a:r>
            <a:endParaRPr lang="en-GB" dirty="0"/>
          </a:p>
        </p:txBody>
      </p:sp>
    </p:spTree>
    <p:extLst>
      <p:ext uri="{BB962C8B-B14F-4D97-AF65-F5344CB8AC3E}">
        <p14:creationId xmlns:p14="http://schemas.microsoft.com/office/powerpoint/2010/main" val="3890383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will we be doing?</a:t>
            </a:r>
            <a:endParaRPr lang="en-GB" dirty="0"/>
          </a:p>
        </p:txBody>
      </p:sp>
      <p:sp>
        <p:nvSpPr>
          <p:cNvPr id="3" name="Content Placeholder 2"/>
          <p:cNvSpPr>
            <a:spLocks noGrp="1"/>
          </p:cNvSpPr>
          <p:nvPr>
            <p:ph idx="1"/>
          </p:nvPr>
        </p:nvSpPr>
        <p:spPr/>
        <p:txBody>
          <a:bodyPr>
            <a:normAutofit lnSpcReduction="10000"/>
          </a:bodyPr>
          <a:lstStyle/>
          <a:p>
            <a:r>
              <a:rPr lang="en-GB" dirty="0" smtClean="0"/>
              <a:t>Understanding and using theory; main example: sustainability</a:t>
            </a:r>
          </a:p>
          <a:p>
            <a:r>
              <a:rPr lang="en-GB" dirty="0" smtClean="0"/>
              <a:t>The manuscript tradition and literary sources</a:t>
            </a:r>
          </a:p>
          <a:p>
            <a:r>
              <a:rPr lang="en-GB" dirty="0" smtClean="0"/>
              <a:t>Epigraphy and documents</a:t>
            </a:r>
          </a:p>
          <a:p>
            <a:r>
              <a:rPr lang="en-GB" dirty="0" smtClean="0"/>
              <a:t>Materials and iconography in context</a:t>
            </a:r>
          </a:p>
          <a:p>
            <a:r>
              <a:rPr lang="en-GB" dirty="0" smtClean="0"/>
              <a:t>Terrain, remains and experimentation </a:t>
            </a:r>
          </a:p>
          <a:p>
            <a:pPr lvl="1"/>
            <a:r>
              <a:rPr lang="en-GB" dirty="0" smtClean="0"/>
              <a:t>Each part of the module will take about 2 weeks to complete.</a:t>
            </a:r>
          </a:p>
          <a:p>
            <a:endParaRPr lang="en-GB" dirty="0"/>
          </a:p>
        </p:txBody>
      </p:sp>
    </p:spTree>
    <p:extLst>
      <p:ext uri="{BB962C8B-B14F-4D97-AF65-F5344CB8AC3E}">
        <p14:creationId xmlns:p14="http://schemas.microsoft.com/office/powerpoint/2010/main" val="1560392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expect?</a:t>
            </a:r>
            <a:endParaRPr lang="en-GB" dirty="0"/>
          </a:p>
        </p:txBody>
      </p:sp>
      <p:sp>
        <p:nvSpPr>
          <p:cNvPr id="3" name="Content Placeholder 2"/>
          <p:cNvSpPr>
            <a:spLocks noGrp="1"/>
          </p:cNvSpPr>
          <p:nvPr>
            <p:ph idx="1"/>
          </p:nvPr>
        </p:nvSpPr>
        <p:spPr/>
        <p:txBody>
          <a:bodyPr/>
          <a:lstStyle/>
          <a:p>
            <a:r>
              <a:rPr lang="en-GB" dirty="0" smtClean="0"/>
              <a:t>Quite a bit of practical work in class</a:t>
            </a:r>
          </a:p>
          <a:p>
            <a:r>
              <a:rPr lang="en-GB" dirty="0" smtClean="0"/>
              <a:t>A lot of working in your group (more on this in a little bit)</a:t>
            </a:r>
          </a:p>
          <a:p>
            <a:r>
              <a:rPr lang="en-GB" dirty="0" smtClean="0"/>
              <a:t>A lot of reading, doing and thinking.</a:t>
            </a:r>
          </a:p>
          <a:p>
            <a:r>
              <a:rPr lang="en-GB" dirty="0" smtClean="0"/>
              <a:t>There will be very few formal lectures in </a:t>
            </a:r>
            <a:r>
              <a:rPr lang="en-GB" smtClean="0"/>
              <a:t>this module. </a:t>
            </a:r>
            <a:endParaRPr lang="en-GB" dirty="0"/>
          </a:p>
        </p:txBody>
      </p:sp>
    </p:spTree>
    <p:extLst>
      <p:ext uri="{BB962C8B-B14F-4D97-AF65-F5344CB8AC3E}">
        <p14:creationId xmlns:p14="http://schemas.microsoft.com/office/powerpoint/2010/main" val="946404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this? why now?</a:t>
            </a:r>
            <a:endParaRPr lang="en-GB" dirty="0"/>
          </a:p>
        </p:txBody>
      </p:sp>
      <p:sp>
        <p:nvSpPr>
          <p:cNvPr id="3" name="Content Placeholder 2"/>
          <p:cNvSpPr>
            <a:spLocks noGrp="1"/>
          </p:cNvSpPr>
          <p:nvPr>
            <p:ph idx="1"/>
          </p:nvPr>
        </p:nvSpPr>
        <p:spPr/>
        <p:txBody>
          <a:bodyPr/>
          <a:lstStyle/>
          <a:p>
            <a:r>
              <a:rPr lang="en-GB" dirty="0" smtClean="0"/>
              <a:t>You are second-years now. </a:t>
            </a:r>
          </a:p>
          <a:p>
            <a:r>
              <a:rPr lang="en-GB" dirty="0" smtClean="0"/>
              <a:t>I.e. everything you do counts towards your degree.</a:t>
            </a:r>
          </a:p>
          <a:p>
            <a:r>
              <a:rPr lang="en-GB" dirty="0" smtClean="0"/>
              <a:t>You now have a basic knowledge of the ancient world – it is time for you to start working on more advanced issues and sources.</a:t>
            </a:r>
            <a:endParaRPr lang="en-GB" dirty="0"/>
          </a:p>
        </p:txBody>
      </p:sp>
    </p:spTree>
    <p:extLst>
      <p:ext uri="{BB962C8B-B14F-4D97-AF65-F5344CB8AC3E}">
        <p14:creationId xmlns:p14="http://schemas.microsoft.com/office/powerpoint/2010/main" val="2461961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language pathway</a:t>
            </a:r>
            <a:endParaRPr lang="en-GB" dirty="0"/>
          </a:p>
        </p:txBody>
      </p:sp>
      <p:sp>
        <p:nvSpPr>
          <p:cNvPr id="3" name="Content Placeholder 2"/>
          <p:cNvSpPr>
            <a:spLocks noGrp="1"/>
          </p:cNvSpPr>
          <p:nvPr>
            <p:ph idx="1"/>
          </p:nvPr>
        </p:nvSpPr>
        <p:spPr/>
        <p:txBody>
          <a:bodyPr/>
          <a:lstStyle/>
          <a:p>
            <a:r>
              <a:rPr lang="en-GB" dirty="0" smtClean="0"/>
              <a:t>If you have done or are doing Greek or Latin (at whatever level), there is a language pathway that you can follow if you so wish.</a:t>
            </a:r>
            <a:endParaRPr lang="en-GB" dirty="0"/>
          </a:p>
        </p:txBody>
      </p:sp>
    </p:spTree>
    <p:extLst>
      <p:ext uri="{BB962C8B-B14F-4D97-AF65-F5344CB8AC3E}">
        <p14:creationId xmlns:p14="http://schemas.microsoft.com/office/powerpoint/2010/main" val="2852761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3" name="Content Placeholder 2"/>
          <p:cNvSpPr>
            <a:spLocks noGrp="1"/>
          </p:cNvSpPr>
          <p:nvPr>
            <p:ph idx="1"/>
          </p:nvPr>
        </p:nvSpPr>
        <p:spPr/>
        <p:txBody>
          <a:bodyPr/>
          <a:lstStyle/>
          <a:p>
            <a:r>
              <a:rPr lang="en-GB" dirty="0" smtClean="0"/>
              <a:t>Group-based Poster Exhibition and Presentation – </a:t>
            </a:r>
            <a:r>
              <a:rPr lang="en-GB" dirty="0" smtClean="0"/>
              <a:t>50%</a:t>
            </a:r>
            <a:endParaRPr lang="en-GB" dirty="0" smtClean="0"/>
          </a:p>
          <a:p>
            <a:r>
              <a:rPr lang="en-GB" dirty="0" smtClean="0"/>
              <a:t>Portfolio of work– 50%</a:t>
            </a:r>
            <a:endParaRPr lang="en-GB" dirty="0"/>
          </a:p>
        </p:txBody>
      </p:sp>
    </p:spTree>
    <p:extLst>
      <p:ext uri="{BB962C8B-B14F-4D97-AF65-F5344CB8AC3E}">
        <p14:creationId xmlns:p14="http://schemas.microsoft.com/office/powerpoint/2010/main" val="380162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Getting into groups</a:t>
            </a:r>
            <a:endParaRPr lang="en-GB" dirty="0"/>
          </a:p>
        </p:txBody>
      </p:sp>
      <p:sp>
        <p:nvSpPr>
          <p:cNvPr id="3" name="Content Placeholder 2"/>
          <p:cNvSpPr>
            <a:spLocks noGrp="1"/>
          </p:cNvSpPr>
          <p:nvPr>
            <p:ph idx="1"/>
          </p:nvPr>
        </p:nvSpPr>
        <p:spPr/>
        <p:txBody>
          <a:bodyPr/>
          <a:lstStyle/>
          <a:p>
            <a:r>
              <a:rPr lang="en-GB" dirty="0" smtClean="0"/>
              <a:t>You will need to have decided on your groups by the end of next week!</a:t>
            </a:r>
          </a:p>
          <a:p>
            <a:r>
              <a:rPr lang="en-GB" dirty="0" smtClean="0"/>
              <a:t>This is essential, not just for your assessment tasks, but for the whole of the way that the module works.</a:t>
            </a:r>
          </a:p>
          <a:p>
            <a:r>
              <a:rPr lang="en-GB" dirty="0" smtClean="0"/>
              <a:t>Choose your group on Moodle.</a:t>
            </a:r>
            <a:endParaRPr lang="en-GB" dirty="0"/>
          </a:p>
        </p:txBody>
      </p:sp>
    </p:spTree>
    <p:extLst>
      <p:ext uri="{BB962C8B-B14F-4D97-AF65-F5344CB8AC3E}">
        <p14:creationId xmlns:p14="http://schemas.microsoft.com/office/powerpoint/2010/main" val="4012038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7024744" cy="1143000"/>
          </a:xfrm>
        </p:spPr>
        <p:txBody>
          <a:bodyPr/>
          <a:lstStyle/>
          <a:p>
            <a:r>
              <a:rPr lang="en-GB" dirty="0" smtClean="0"/>
              <a:t>Topics and titles</a:t>
            </a:r>
            <a:endParaRPr lang="en-GB" dirty="0"/>
          </a:p>
        </p:txBody>
      </p:sp>
      <p:sp>
        <p:nvSpPr>
          <p:cNvPr id="3" name="Content Placeholder 2"/>
          <p:cNvSpPr>
            <a:spLocks noGrp="1"/>
          </p:cNvSpPr>
          <p:nvPr>
            <p:ph idx="1"/>
          </p:nvPr>
        </p:nvSpPr>
        <p:spPr>
          <a:xfrm>
            <a:off x="1043608" y="1196752"/>
            <a:ext cx="6777317" cy="2880320"/>
          </a:xfrm>
        </p:spPr>
        <p:txBody>
          <a:bodyPr/>
          <a:lstStyle/>
          <a:p>
            <a:r>
              <a:rPr lang="en-GB" dirty="0" smtClean="0"/>
              <a:t>Each group will need to choose what topic they wish to work on. </a:t>
            </a:r>
          </a:p>
          <a:p>
            <a:r>
              <a:rPr lang="en-GB" dirty="0" smtClean="0"/>
              <a:t>Each group will need to create the specific title for their poster exhibition, and each part of the exhibition will also need its own </a:t>
            </a:r>
            <a:r>
              <a:rPr lang="en-GB" dirty="0" smtClean="0"/>
              <a:t>title.</a:t>
            </a:r>
          </a:p>
          <a:p>
            <a:endParaRPr lang="en-GB" dirty="0"/>
          </a:p>
        </p:txBody>
      </p:sp>
      <p:graphicFrame>
        <p:nvGraphicFramePr>
          <p:cNvPr id="4" name="Diagram 3"/>
          <p:cNvGraphicFramePr/>
          <p:nvPr>
            <p:extLst>
              <p:ext uri="{D42A27DB-BD31-4B8C-83A1-F6EECF244321}">
                <p14:modId xmlns:p14="http://schemas.microsoft.com/office/powerpoint/2010/main" val="3593479742"/>
              </p:ext>
            </p:extLst>
          </p:nvPr>
        </p:nvGraphicFramePr>
        <p:xfrm>
          <a:off x="539552" y="4005064"/>
          <a:ext cx="8064896" cy="21760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2029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a:t>
            </a:r>
            <a:endParaRPr lang="en-GB" dirty="0"/>
          </a:p>
        </p:txBody>
      </p:sp>
      <p:sp>
        <p:nvSpPr>
          <p:cNvPr id="3" name="Content Placeholder 2"/>
          <p:cNvSpPr>
            <a:spLocks noGrp="1"/>
          </p:cNvSpPr>
          <p:nvPr>
            <p:ph idx="1"/>
          </p:nvPr>
        </p:nvSpPr>
        <p:spPr/>
        <p:txBody>
          <a:bodyPr>
            <a:normAutofit lnSpcReduction="10000"/>
          </a:bodyPr>
          <a:lstStyle/>
          <a:p>
            <a:pPr lvl="0"/>
            <a:r>
              <a:rPr lang="en-GB" dirty="0"/>
              <a:t>Sustainability of Empires</a:t>
            </a:r>
          </a:p>
          <a:p>
            <a:pPr lvl="0"/>
            <a:r>
              <a:rPr lang="en-GB" dirty="0"/>
              <a:t>Economic sustainability</a:t>
            </a:r>
          </a:p>
          <a:p>
            <a:pPr lvl="0"/>
            <a:r>
              <a:rPr lang="en-GB" dirty="0"/>
              <a:t>Classics as a sustainable subject</a:t>
            </a:r>
          </a:p>
          <a:p>
            <a:pPr lvl="0"/>
            <a:r>
              <a:rPr lang="en-GB" dirty="0"/>
              <a:t>Sustainable heritage</a:t>
            </a:r>
          </a:p>
          <a:p>
            <a:pPr lvl="0"/>
            <a:r>
              <a:rPr lang="en-GB" dirty="0"/>
              <a:t>Sustainability of ideas</a:t>
            </a:r>
          </a:p>
          <a:p>
            <a:pPr lvl="0"/>
            <a:r>
              <a:rPr lang="en-GB" dirty="0"/>
              <a:t>Environment and sustainability</a:t>
            </a:r>
          </a:p>
          <a:p>
            <a:pPr lvl="0"/>
            <a:r>
              <a:rPr lang="en-GB" dirty="0"/>
              <a:t>Sustainability of oppression</a:t>
            </a:r>
          </a:p>
          <a:p>
            <a:pPr lvl="0"/>
            <a:r>
              <a:rPr lang="en-GB" dirty="0"/>
              <a:t>Sustainability of social cohesion</a:t>
            </a:r>
          </a:p>
          <a:p>
            <a:endParaRPr lang="en-GB" dirty="0"/>
          </a:p>
        </p:txBody>
      </p:sp>
    </p:spTree>
    <p:extLst>
      <p:ext uri="{BB962C8B-B14F-4D97-AF65-F5344CB8AC3E}">
        <p14:creationId xmlns:p14="http://schemas.microsoft.com/office/powerpoint/2010/main" val="2014745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p:sp>
        <p:nvSpPr>
          <p:cNvPr id="3" name="Content Placeholder 2"/>
          <p:cNvSpPr>
            <a:spLocks noGrp="1"/>
          </p:cNvSpPr>
          <p:nvPr>
            <p:ph idx="1"/>
          </p:nvPr>
        </p:nvSpPr>
        <p:spPr/>
        <p:txBody>
          <a:bodyPr/>
          <a:lstStyle/>
          <a:p>
            <a:r>
              <a:rPr lang="en-GB" dirty="0" smtClean="0"/>
              <a:t>Sustainability of Empires</a:t>
            </a:r>
          </a:p>
          <a:p>
            <a:pPr lvl="1"/>
            <a:r>
              <a:rPr lang="en-GB" dirty="0" smtClean="0"/>
              <a:t>Sustainability of the Athenian Empire</a:t>
            </a:r>
          </a:p>
          <a:p>
            <a:pPr lvl="2"/>
            <a:r>
              <a:rPr lang="en-GB" dirty="0" smtClean="0"/>
              <a:t>Was the Athenian Empire sustainable in the fifth century?</a:t>
            </a:r>
          </a:p>
          <a:p>
            <a:pPr lvl="3"/>
            <a:r>
              <a:rPr lang="en-GB" dirty="0" smtClean="0"/>
              <a:t>Athenian relations with their allies</a:t>
            </a:r>
          </a:p>
          <a:p>
            <a:pPr lvl="3"/>
            <a:r>
              <a:rPr lang="en-GB" dirty="0" smtClean="0"/>
              <a:t>The Athenian navy </a:t>
            </a:r>
          </a:p>
          <a:p>
            <a:pPr lvl="3"/>
            <a:r>
              <a:rPr lang="en-GB" dirty="0" smtClean="0"/>
              <a:t>Relations with Sparta and the Peloponnesian League</a:t>
            </a:r>
          </a:p>
          <a:p>
            <a:pPr lvl="3"/>
            <a:r>
              <a:rPr lang="en-GB" dirty="0" smtClean="0"/>
              <a:t>Feeding Athens</a:t>
            </a:r>
          </a:p>
          <a:p>
            <a:pPr lvl="3"/>
            <a:endParaRPr lang="en-GB" dirty="0"/>
          </a:p>
        </p:txBody>
      </p:sp>
    </p:spTree>
    <p:extLst>
      <p:ext uri="{BB962C8B-B14F-4D97-AF65-F5344CB8AC3E}">
        <p14:creationId xmlns:p14="http://schemas.microsoft.com/office/powerpoint/2010/main" val="3955973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p:sp>
        <p:nvSpPr>
          <p:cNvPr id="3" name="Content Placeholder 2"/>
          <p:cNvSpPr>
            <a:spLocks noGrp="1"/>
          </p:cNvSpPr>
          <p:nvPr>
            <p:ph idx="1"/>
          </p:nvPr>
        </p:nvSpPr>
        <p:spPr/>
        <p:txBody>
          <a:bodyPr/>
          <a:lstStyle/>
          <a:p>
            <a:r>
              <a:rPr lang="en-GB" dirty="0" smtClean="0"/>
              <a:t>Sustainability of social cohesion</a:t>
            </a:r>
          </a:p>
          <a:p>
            <a:pPr lvl="1"/>
            <a:r>
              <a:rPr lang="en-GB" dirty="0" smtClean="0"/>
              <a:t>Myth and sustaining the household</a:t>
            </a:r>
          </a:p>
          <a:p>
            <a:pPr lvl="2"/>
            <a:r>
              <a:rPr lang="en-GB" dirty="0" smtClean="0"/>
              <a:t>Myth as moral tale and its effect on social cohesion</a:t>
            </a:r>
          </a:p>
          <a:p>
            <a:pPr lvl="3"/>
            <a:r>
              <a:rPr lang="en-GB" dirty="0" smtClean="0"/>
              <a:t>Parental care</a:t>
            </a:r>
          </a:p>
          <a:p>
            <a:pPr lvl="3"/>
            <a:r>
              <a:rPr lang="en-GB" dirty="0" smtClean="0"/>
              <a:t>Care for children</a:t>
            </a:r>
          </a:p>
          <a:p>
            <a:pPr lvl="3"/>
            <a:r>
              <a:rPr lang="en-GB" dirty="0" smtClean="0"/>
              <a:t>Rape and Abduction</a:t>
            </a:r>
          </a:p>
          <a:p>
            <a:pPr lvl="3"/>
            <a:r>
              <a:rPr lang="en-GB" dirty="0" smtClean="0"/>
              <a:t>Adultery</a:t>
            </a:r>
            <a:endParaRPr lang="en-GB" dirty="0"/>
          </a:p>
        </p:txBody>
      </p:sp>
    </p:spTree>
    <p:extLst>
      <p:ext uri="{BB962C8B-B14F-4D97-AF65-F5344CB8AC3E}">
        <p14:creationId xmlns:p14="http://schemas.microsoft.com/office/powerpoint/2010/main" val="1962933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titles</a:t>
            </a:r>
            <a:endParaRPr lang="en-GB" dirty="0"/>
          </a:p>
        </p:txBody>
      </p:sp>
      <p:sp>
        <p:nvSpPr>
          <p:cNvPr id="3" name="Content Placeholder 2"/>
          <p:cNvSpPr>
            <a:spLocks noGrp="1"/>
          </p:cNvSpPr>
          <p:nvPr>
            <p:ph idx="1"/>
          </p:nvPr>
        </p:nvSpPr>
        <p:spPr/>
        <p:txBody>
          <a:bodyPr/>
          <a:lstStyle/>
          <a:p>
            <a:r>
              <a:rPr lang="en-GB" dirty="0" smtClean="0"/>
              <a:t>You will need to have decided on a draft title, and draft areas for each poster by the end of the second week of the module.</a:t>
            </a:r>
          </a:p>
          <a:p>
            <a:r>
              <a:rPr lang="en-GB" dirty="0" smtClean="0"/>
              <a:t>You will need to post your draft titles, and draft areas on the Group Forum on Moodle by the end of the second week of the module!</a:t>
            </a:r>
            <a:endParaRPr lang="en-GB" dirty="0"/>
          </a:p>
        </p:txBody>
      </p:sp>
    </p:spTree>
    <p:extLst>
      <p:ext uri="{BB962C8B-B14F-4D97-AF65-F5344CB8AC3E}">
        <p14:creationId xmlns:p14="http://schemas.microsoft.com/office/powerpoint/2010/main" val="1831518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requirements</a:t>
            </a:r>
            <a:endParaRPr lang="en-GB" dirty="0"/>
          </a:p>
        </p:txBody>
      </p:sp>
      <p:sp>
        <p:nvSpPr>
          <p:cNvPr id="3" name="Content Placeholder 2"/>
          <p:cNvSpPr>
            <a:spLocks noGrp="1"/>
          </p:cNvSpPr>
          <p:nvPr>
            <p:ph idx="1"/>
          </p:nvPr>
        </p:nvSpPr>
        <p:spPr/>
        <p:txBody>
          <a:bodyPr/>
          <a:lstStyle/>
          <a:p>
            <a:r>
              <a:rPr lang="en-GB" dirty="0" smtClean="0"/>
              <a:t>Your poster exhibition will need to clearly and obviously utilise the methods and sources that we cover in this course.</a:t>
            </a:r>
          </a:p>
          <a:p>
            <a:r>
              <a:rPr lang="en-GB" dirty="0" smtClean="0"/>
              <a:t>So, you will need to include:</a:t>
            </a:r>
          </a:p>
          <a:p>
            <a:pPr lvl="1"/>
            <a:r>
              <a:rPr lang="en-GB" dirty="0" smtClean="0"/>
              <a:t>Literary sources</a:t>
            </a:r>
          </a:p>
          <a:p>
            <a:pPr lvl="1"/>
            <a:r>
              <a:rPr lang="en-GB" dirty="0" smtClean="0"/>
              <a:t>Epigraphic or other documents</a:t>
            </a:r>
          </a:p>
          <a:p>
            <a:pPr lvl="1"/>
            <a:r>
              <a:rPr lang="en-GB" dirty="0" smtClean="0"/>
              <a:t>Iconography and materials</a:t>
            </a:r>
          </a:p>
          <a:p>
            <a:pPr lvl="1"/>
            <a:r>
              <a:rPr lang="en-GB" dirty="0" smtClean="0"/>
              <a:t>Archaeological material and evidence</a:t>
            </a:r>
          </a:p>
        </p:txBody>
      </p:sp>
    </p:spTree>
    <p:extLst>
      <p:ext uri="{BB962C8B-B14F-4D97-AF65-F5344CB8AC3E}">
        <p14:creationId xmlns:p14="http://schemas.microsoft.com/office/powerpoint/2010/main" val="1585769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Marking criteria</a:t>
            </a:r>
            <a:endParaRPr lang="en-GB" dirty="0"/>
          </a:p>
        </p:txBody>
      </p:sp>
      <p:sp>
        <p:nvSpPr>
          <p:cNvPr id="3" name="Content Placeholder 2"/>
          <p:cNvSpPr>
            <a:spLocks noGrp="1"/>
          </p:cNvSpPr>
          <p:nvPr>
            <p:ph idx="1"/>
          </p:nvPr>
        </p:nvSpPr>
        <p:spPr/>
        <p:txBody>
          <a:bodyPr/>
          <a:lstStyle/>
          <a:p>
            <a:r>
              <a:rPr lang="en-GB" dirty="0" smtClean="0"/>
              <a:t>You will find the marking criteria for both the abstract and the poster exhibition in the module syllabus.</a:t>
            </a:r>
          </a:p>
          <a:p>
            <a:r>
              <a:rPr lang="en-GB" dirty="0" smtClean="0"/>
              <a:t>Read them very carefully, and ask any questions that you have. </a:t>
            </a:r>
          </a:p>
          <a:p>
            <a:r>
              <a:rPr lang="en-GB" dirty="0" smtClean="0"/>
              <a:t>There is also extra information on Moodle, which I expect you to read and consider carefully.</a:t>
            </a:r>
            <a:endParaRPr lang="en-GB" dirty="0"/>
          </a:p>
        </p:txBody>
      </p:sp>
    </p:spTree>
    <p:extLst>
      <p:ext uri="{BB962C8B-B14F-4D97-AF65-F5344CB8AC3E}">
        <p14:creationId xmlns:p14="http://schemas.microsoft.com/office/powerpoint/2010/main" val="2678049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as a group</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Each person is marked individually, but 50% of the mark relates to their group-work.</a:t>
            </a:r>
          </a:p>
          <a:p>
            <a:r>
              <a:rPr lang="en-GB" dirty="0" smtClean="0"/>
              <a:t>So, you need to work as a group from the beginning and throughout.</a:t>
            </a:r>
          </a:p>
          <a:p>
            <a:r>
              <a:rPr lang="en-GB" dirty="0" smtClean="0"/>
              <a:t>Your group-work mark is based upon:</a:t>
            </a:r>
          </a:p>
          <a:p>
            <a:pPr lvl="1"/>
            <a:r>
              <a:rPr lang="en-GB" dirty="0" smtClean="0"/>
              <a:t>My observations in class</a:t>
            </a:r>
          </a:p>
          <a:p>
            <a:pPr lvl="1"/>
            <a:r>
              <a:rPr lang="en-GB" dirty="0" smtClean="0"/>
              <a:t>Your group meeting minutes on Moodle</a:t>
            </a:r>
          </a:p>
          <a:p>
            <a:pPr lvl="1"/>
            <a:r>
              <a:rPr lang="en-GB" dirty="0" smtClean="0"/>
              <a:t>The overall cohesion of your poster exhibition and argument</a:t>
            </a:r>
          </a:p>
          <a:p>
            <a:r>
              <a:rPr lang="en-GB" dirty="0" smtClean="0"/>
              <a:t>A group meeting minutes template is available on Moodle. </a:t>
            </a:r>
            <a:endParaRPr lang="en-GB" dirty="0"/>
          </a:p>
        </p:txBody>
      </p:sp>
    </p:spTree>
    <p:extLst>
      <p:ext uri="{BB962C8B-B14F-4D97-AF65-F5344CB8AC3E}">
        <p14:creationId xmlns:p14="http://schemas.microsoft.com/office/powerpoint/2010/main" val="1795434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778" y="476672"/>
            <a:ext cx="7024744" cy="1143000"/>
          </a:xfrm>
        </p:spPr>
        <p:txBody>
          <a:bodyPr/>
          <a:lstStyle/>
          <a:p>
            <a:r>
              <a:rPr lang="en-GB" dirty="0" smtClean="0"/>
              <a:t>The Portfolio</a:t>
            </a:r>
            <a:endParaRPr lang="en-GB" dirty="0"/>
          </a:p>
        </p:txBody>
      </p:sp>
      <p:sp>
        <p:nvSpPr>
          <p:cNvPr id="3" name="Content Placeholder 2"/>
          <p:cNvSpPr>
            <a:spLocks noGrp="1"/>
          </p:cNvSpPr>
          <p:nvPr>
            <p:ph idx="1"/>
          </p:nvPr>
        </p:nvSpPr>
        <p:spPr>
          <a:xfrm>
            <a:off x="1043492" y="1772816"/>
            <a:ext cx="6777317" cy="4608512"/>
          </a:xfrm>
        </p:spPr>
        <p:txBody>
          <a:bodyPr>
            <a:normAutofit lnSpcReduction="10000"/>
          </a:bodyPr>
          <a:lstStyle/>
          <a:p>
            <a:r>
              <a:rPr lang="en-GB" dirty="0"/>
              <a:t>The portfolio consists of 5 pieces of work related to the work that we do in class in relation to the main subjects of the </a:t>
            </a:r>
            <a:r>
              <a:rPr lang="en-GB" dirty="0" smtClean="0"/>
              <a:t>module. </a:t>
            </a:r>
          </a:p>
          <a:p>
            <a:r>
              <a:rPr lang="en-GB" dirty="0" smtClean="0"/>
              <a:t>It is up to you whether you do the portfolio during the course or near the deadline.</a:t>
            </a:r>
          </a:p>
          <a:p>
            <a:r>
              <a:rPr lang="en-GB" dirty="0" smtClean="0"/>
              <a:t>Either way, I would VERY STRONGLY suggest that you decide on what you will be doing in advance, so that you can take advantage of the class sessions and preparation and that it feeds into your portfolio.</a:t>
            </a:r>
            <a:endParaRPr lang="en-GB" dirty="0"/>
          </a:p>
        </p:txBody>
      </p:sp>
    </p:spTree>
    <p:extLst>
      <p:ext uri="{BB962C8B-B14F-4D97-AF65-F5344CB8AC3E}">
        <p14:creationId xmlns:p14="http://schemas.microsoft.com/office/powerpoint/2010/main" val="1385500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Portfolio details</a:t>
            </a:r>
            <a:endParaRPr lang="en-GB" dirty="0"/>
          </a:p>
        </p:txBody>
      </p:sp>
      <p:sp>
        <p:nvSpPr>
          <p:cNvPr id="3" name="Content Placeholder 2"/>
          <p:cNvSpPr>
            <a:spLocks noGrp="1"/>
          </p:cNvSpPr>
          <p:nvPr>
            <p:ph idx="1"/>
          </p:nvPr>
        </p:nvSpPr>
        <p:spPr/>
        <p:txBody>
          <a:bodyPr/>
          <a:lstStyle/>
          <a:p>
            <a:r>
              <a:rPr lang="en-GB" dirty="0" smtClean="0"/>
              <a:t>The parts of the portfolio, and the options you have within each part, are available on Moodle!</a:t>
            </a:r>
          </a:p>
          <a:p>
            <a:r>
              <a:rPr lang="en-GB" dirty="0" smtClean="0"/>
              <a:t>Read them through carefully today. </a:t>
            </a:r>
          </a:p>
          <a:p>
            <a:r>
              <a:rPr lang="en-GB" dirty="0" smtClean="0"/>
              <a:t>Our sessions that relate to your assessment, also cover the portfolio, so feel free to ask me any questions there. </a:t>
            </a:r>
            <a:endParaRPr lang="en-GB" dirty="0"/>
          </a:p>
        </p:txBody>
      </p:sp>
    </p:spTree>
    <p:extLst>
      <p:ext uri="{BB962C8B-B14F-4D97-AF65-F5344CB8AC3E}">
        <p14:creationId xmlns:p14="http://schemas.microsoft.com/office/powerpoint/2010/main" val="3663124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178</TotalTime>
  <Words>817</Words>
  <Application>Microsoft Office PowerPoint</Application>
  <PresentationFormat>On-screen Show (4:3)</PresentationFormat>
  <Paragraphs>92</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Century Gothic</vt:lpstr>
      <vt:lpstr>Wingdings 2</vt:lpstr>
      <vt:lpstr>Austin</vt:lpstr>
      <vt:lpstr>CLSK5002</vt:lpstr>
      <vt:lpstr>What is the point of this module?</vt:lpstr>
      <vt:lpstr>So, what will we be doing?</vt:lpstr>
      <vt:lpstr>What to expect?</vt:lpstr>
      <vt:lpstr>Why this? why now?</vt:lpstr>
      <vt:lpstr>The language pathway</vt:lpstr>
      <vt:lpstr>Assessment </vt:lpstr>
      <vt:lpstr>Getting into groups</vt:lpstr>
      <vt:lpstr>Topics and titles</vt:lpstr>
      <vt:lpstr>Topics</vt:lpstr>
      <vt:lpstr>Example 1</vt:lpstr>
      <vt:lpstr>Example 2</vt:lpstr>
      <vt:lpstr>Group titles</vt:lpstr>
      <vt:lpstr>Further requirements</vt:lpstr>
      <vt:lpstr>Marking criteria</vt:lpstr>
      <vt:lpstr>Working as a group</vt:lpstr>
      <vt:lpstr>The Portfolio</vt:lpstr>
      <vt:lpstr>Portfolio details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CLSK5002</dc:title>
  <dc:creator>Errietta Bissa</dc:creator>
  <cp:lastModifiedBy>Errietta Bissa</cp:lastModifiedBy>
  <cp:revision>39</cp:revision>
  <dcterms:created xsi:type="dcterms:W3CDTF">2015-08-21T09:53:25Z</dcterms:created>
  <dcterms:modified xsi:type="dcterms:W3CDTF">2016-07-18T14:08:10Z</dcterms:modified>
</cp:coreProperties>
</file>