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7"/>
  </p:notesMasterIdLst>
  <p:handoutMasterIdLst>
    <p:handoutMasterId r:id="rId18"/>
  </p:handoutMasterIdLst>
  <p:sldIdLst>
    <p:sldId id="256" r:id="rId2"/>
    <p:sldId id="295" r:id="rId3"/>
    <p:sldId id="293" r:id="rId4"/>
    <p:sldId id="294" r:id="rId5"/>
    <p:sldId id="288" r:id="rId6"/>
    <p:sldId id="296" r:id="rId7"/>
    <p:sldId id="257" r:id="rId8"/>
    <p:sldId id="258" r:id="rId9"/>
    <p:sldId id="270" r:id="rId10"/>
    <p:sldId id="298" r:id="rId11"/>
    <p:sldId id="297" r:id="rId12"/>
    <p:sldId id="299" r:id="rId13"/>
    <p:sldId id="300" r:id="rId14"/>
    <p:sldId id="301" r:id="rId15"/>
    <p:sldId id="289" r:id="rId16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08"/>
    <p:restoredTop sz="93891" autoAdjust="0"/>
  </p:normalViewPr>
  <p:slideViewPr>
    <p:cSldViewPr>
      <p:cViewPr varScale="1">
        <p:scale>
          <a:sx n="95" d="100"/>
          <a:sy n="95" d="100"/>
        </p:scale>
        <p:origin x="158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57849575-C3E1-4D36-9F19-BAB8967C154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DBD3AF9E-09B7-415A-A6BA-F403DC856CE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EE358AB2-913B-4E0C-935D-CCC165674DEC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91FFE2DA-8C45-4A17-AA76-15F31BE3805C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1413198B-AE3F-4CE5-AA09-C0ED433A176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9704023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0C6D7649-C5EB-49A5-8503-9533F6C90435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091DC24B-AEBD-429B-9A1C-5224F39DBA5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7C1E2C95-5807-4ED6-975C-94941B882563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A4CE1A9B-7059-44DE-BB20-E833401071B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C3506BA-1F86-483F-97DA-E5506A7263B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fld id="{BCF98F51-16AB-43C9-8D3F-D5E95F5BFEB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5028087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62790A5A-6DB2-4E6E-A1C4-CF861C2FEC94}" type="slidenum">
              <a:rPr lang="en-US" altLang="en-US"/>
              <a:pPr/>
              <a:t>1</a:t>
            </a:fld>
            <a:endParaRPr lang="en-US" altLang="en-US"/>
          </a:p>
        </p:txBody>
      </p:sp>
      <p:sp>
        <p:nvSpPr>
          <p:cNvPr id="71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06FCDF3E-596F-4251-B9E8-8DFAE76071FC}" type="slidenum">
              <a:rPr lang="en-US" altLang="en-US"/>
              <a:pPr/>
              <a:t>5</a:t>
            </a:fld>
            <a:endParaRPr lang="en-US" altLang="en-US"/>
          </a:p>
        </p:txBody>
      </p:sp>
      <p:sp>
        <p:nvSpPr>
          <p:cNvPr id="122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B81267B2-40E5-45E8-A730-D9E0E053E15B}" type="slidenum">
              <a:rPr lang="en-US" altLang="en-US"/>
              <a:pPr/>
              <a:t>7</a:t>
            </a:fld>
            <a:endParaRPr lang="en-US" altLang="en-US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88A8D139-6D59-4DEE-92F4-87A272EEED81}" type="slidenum">
              <a:rPr lang="en-US" altLang="en-US"/>
              <a:pPr/>
              <a:t>8</a:t>
            </a:fld>
            <a:endParaRPr lang="en-US" altLang="en-US"/>
          </a:p>
        </p:txBody>
      </p:sp>
      <p:sp>
        <p:nvSpPr>
          <p:cNvPr id="174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2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>
            <a:miter lim="800000"/>
            <a:headEnd/>
            <a:tailEnd/>
          </a:ln>
        </p:spPr>
        <p:txBody>
          <a:bodyPr/>
          <a:lstStyle/>
          <a:p>
            <a:fld id="{92B3F34A-5AD2-4F42-BF55-95EFB23B3A96}" type="slidenum">
              <a:rPr lang="en-US" altLang="en-US"/>
              <a:pPr/>
              <a:t>9</a:t>
            </a:fld>
            <a:endParaRPr lang="en-US" altLang="en-US"/>
          </a:p>
        </p:txBody>
      </p:sp>
      <p:sp>
        <p:nvSpPr>
          <p:cNvPr id="1945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60" name="Rectangle 3"/>
          <p:cNvSpPr>
            <a:spLocks noGrp="1" noChangeArrowheads="1"/>
          </p:cNvSpPr>
          <p:nvPr>
            <p:ph type="body" idx="1"/>
          </p:nvPr>
        </p:nvSpPr>
        <p:spPr>
          <a:noFill/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3F0279-4E4C-4BB2-980F-9FEE1B04FEB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A569721-F93D-4A9C-AA09-71B5E4ADA540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CEAB11-0193-4D2A-A531-B541DE2CB5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32C359-EEDB-4ED6-BE0D-3BF9EDDEA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3845AAF-652A-4E03-B5B1-D2F221B8A99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319124-0FC0-42DE-957E-ABDD95CA3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B12291-102A-4261-ADE6-922B31463F4A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6405A2-C959-4EB6-865C-5444F347BA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CD29CD-D5B9-43D4-BD36-843DFB5BF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92429D-719E-47A1-9CC6-A3CE1911F2EF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90D0A0-5BDB-48A5-BF4A-16E08CE52C45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A3D60A97-3E01-4BCE-8632-9773CC0E49A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F06BC9-43F6-488E-B148-75EF5D5E7428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7A79D7D-D7CC-4D70-A138-69A712D5AFD5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D3506-1F11-470E-B7AF-1F7DF66DBFE5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3524EAB6-A63B-49B0-B7DF-1829A129DF4E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22434-4AEB-4C6F-9139-AF398C534246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1CB18E9-1F16-4192-ADE4-418121386F97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482984-227D-452D-A86B-3DE0CCA4E039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60A96E16-A388-4192-90D3-592A6F8A486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B2EC82-1FDA-49FE-A6AC-8F232CC4667E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E086CC4-60A0-4D93-A9B9-F3E2646584D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FDFEA8-865B-42CB-9A91-93F8BFA87807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FEAF4A50-D2F0-4218-8AB5-A51560FCDD15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92D489-DA9E-457F-BC7E-4F50532945B8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E21A0C02-CC89-4103-8D03-BCE6687F93D9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991817-FF5C-4FA6-A634-E7C56B7287E5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9901E461-1DD0-4DF4-A636-3D9338756DF0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767432-AAA2-46F7-A5ED-1C8D8D832F4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0BB7D34-0DEC-4D58-BF3E-29A1943B1BD0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F41963-4C04-42E7-AD57-4E27AD15E31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6698BF39-75B2-4F43-9B25-178AFB07CAC9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4" r:id="rId1"/>
    <p:sldLayoutId id="2147483905" r:id="rId2"/>
    <p:sldLayoutId id="2147483895" r:id="rId3"/>
    <p:sldLayoutId id="2147483896" r:id="rId4"/>
    <p:sldLayoutId id="2147483897" r:id="rId5"/>
    <p:sldLayoutId id="2147483898" r:id="rId6"/>
    <p:sldLayoutId id="2147483899" r:id="rId7"/>
    <p:sldLayoutId id="2147483900" r:id="rId8"/>
    <p:sldLayoutId id="2147483901" r:id="rId9"/>
    <p:sldLayoutId id="2147483902" r:id="rId10"/>
    <p:sldLayoutId id="2147483903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D1GTnaFA5gw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5"/>
          <p:cNvSpPr>
            <a:spLocks noGrp="1"/>
          </p:cNvSpPr>
          <p:nvPr>
            <p:ph idx="1"/>
          </p:nvPr>
        </p:nvSpPr>
        <p:spPr>
          <a:xfrm>
            <a:off x="323850" y="1557338"/>
            <a:ext cx="8229600" cy="1871662"/>
          </a:xfrm>
        </p:spPr>
        <p:txBody>
          <a:bodyPr/>
          <a:lstStyle/>
          <a:p>
            <a:pPr eaLnBrk="1" hangingPunct="1">
              <a:buFont typeface="Arial" pitchFamily="34" charset="0"/>
              <a:buNone/>
            </a:pPr>
            <a:endParaRPr lang="en-GB" altLang="en-US" dirty="0"/>
          </a:p>
          <a:p>
            <a:pPr algn="just" eaLnBrk="1" hangingPunct="1">
              <a:buFont typeface="Arial" pitchFamily="34" charset="0"/>
              <a:buNone/>
            </a:pPr>
            <a:r>
              <a:rPr lang="en-GB" altLang="en-US" sz="4800" dirty="0">
                <a:solidFill>
                  <a:schemeClr val="accent1"/>
                </a:solidFill>
              </a:rPr>
              <a:t>How to Communicate a</a:t>
            </a:r>
          </a:p>
          <a:p>
            <a:pPr algn="just" eaLnBrk="1" hangingPunct="1">
              <a:buFont typeface="Arial" pitchFamily="34" charset="0"/>
              <a:buNone/>
            </a:pPr>
            <a:r>
              <a:rPr lang="en-GB" altLang="en-US" sz="4800" dirty="0">
                <a:solidFill>
                  <a:schemeClr val="accent1"/>
                </a:solidFill>
              </a:rPr>
              <a:t>Business Concept/Idea</a:t>
            </a:r>
          </a:p>
          <a:p>
            <a:pPr algn="just" eaLnBrk="1" hangingPunct="1">
              <a:buFont typeface="Arial" pitchFamily="34" charset="0"/>
              <a:buNone/>
            </a:pPr>
            <a:r>
              <a:rPr lang="en-GB" altLang="en-US" sz="4800" dirty="0">
                <a:solidFill>
                  <a:schemeClr val="accent1"/>
                </a:solidFill>
              </a:rPr>
              <a:t>during a Presentation. 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049BC4-10BD-4119-80FC-B6B9E1EB120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8232023-C5C0-4556-857B-8A4E22B574DA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12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/>
              <a:t>Operational Business Plan Vs Presentation Business Plan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107950" y="1417638"/>
            <a:ext cx="8578850" cy="4387626"/>
          </a:xfrm>
        </p:spPr>
        <p:txBody>
          <a:bodyPr/>
          <a:lstStyle/>
          <a:p>
            <a:pPr algn="just"/>
            <a:r>
              <a:rPr lang="en-GB" sz="2800" b="1" dirty="0"/>
              <a:t>Operational Business Plan </a:t>
            </a:r>
            <a:r>
              <a:rPr lang="en-GB" sz="2800" dirty="0"/>
              <a:t>– It is a detailed description of the business that outlines the products, market and marketing strategy, Management team, financial requirements, income and growth forecast, risks to be managed, etc. </a:t>
            </a:r>
          </a:p>
          <a:p>
            <a:pPr algn="just"/>
            <a:r>
              <a:rPr lang="en-GB" sz="2800" b="1" dirty="0"/>
              <a:t>Presentation Business Plan </a:t>
            </a:r>
            <a:r>
              <a:rPr lang="en-GB" sz="2800" dirty="0"/>
              <a:t>– a PowerPoint document that outlines certain aspects of your business plan with the objective of soliciting investments.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98A648-2A3C-4B28-8539-9D520590F9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>
          <a:xfrm>
            <a:off x="107950" y="0"/>
            <a:ext cx="8856663" cy="1268413"/>
          </a:xfrm>
        </p:spPr>
        <p:txBody>
          <a:bodyPr/>
          <a:lstStyle/>
          <a:p>
            <a:r>
              <a:rPr lang="en-GB" sz="3600" b="1" dirty="0"/>
              <a:t>Who can you communicate your business plan to?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107950" y="1268413"/>
            <a:ext cx="8856663" cy="4392612"/>
          </a:xfrm>
        </p:spPr>
        <p:txBody>
          <a:bodyPr/>
          <a:lstStyle/>
          <a:p>
            <a:pPr algn="just"/>
            <a:r>
              <a:rPr lang="en-GB" sz="2800" b="1" dirty="0"/>
              <a:t>To Investors </a:t>
            </a:r>
            <a:r>
              <a:rPr lang="en-GB" sz="2800" dirty="0"/>
              <a:t>– You communicate a business plan to solicit investments. </a:t>
            </a:r>
          </a:p>
          <a:p>
            <a:pPr algn="just"/>
            <a:r>
              <a:rPr lang="en-GB" sz="2800" dirty="0"/>
              <a:t>You should be able to demonstrate to the investors why your ideas are good. </a:t>
            </a:r>
          </a:p>
          <a:p>
            <a:r>
              <a:rPr lang="en-GB" sz="2800" dirty="0"/>
              <a:t>How you will execute your ideas. </a:t>
            </a:r>
          </a:p>
          <a:p>
            <a:pPr algn="just"/>
            <a:r>
              <a:rPr lang="en-GB" sz="2800" dirty="0"/>
              <a:t>How much return on investments they should expect from the business and when will the business start breaking even</a:t>
            </a:r>
            <a:r>
              <a:rPr lang="en-GB" dirty="0"/>
              <a:t>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B76CF3F-07DA-4CE6-922C-D78FF40996DE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0" y="31750"/>
            <a:ext cx="8686800" cy="1093788"/>
          </a:xfrm>
        </p:spPr>
        <p:txBody>
          <a:bodyPr/>
          <a:lstStyle/>
          <a:p>
            <a:r>
              <a:rPr lang="en-GB" sz="3600" b="1" dirty="0"/>
              <a:t>Communication to other Potential Stakeholders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464050"/>
          </a:xfrm>
        </p:spPr>
        <p:txBody>
          <a:bodyPr/>
          <a:lstStyle/>
          <a:p>
            <a:pPr algn="just"/>
            <a:r>
              <a:rPr lang="en-GB" sz="2800" b="1" dirty="0"/>
              <a:t>To Customers </a:t>
            </a:r>
            <a:r>
              <a:rPr lang="en-GB" sz="2800" dirty="0"/>
              <a:t>– You can communicate and explain why your products are better than others in the market. </a:t>
            </a:r>
          </a:p>
          <a:p>
            <a:pPr algn="just"/>
            <a:r>
              <a:rPr lang="en-GB" sz="2800" b="1" dirty="0"/>
              <a:t>To Employees and Potential Recruits </a:t>
            </a:r>
            <a:r>
              <a:rPr lang="en-GB" sz="2800" dirty="0"/>
              <a:t>– You can communicate your vision and mission to them and what role they can play towards attaining the company’s objectives. </a:t>
            </a:r>
          </a:p>
          <a:p>
            <a:pPr algn="just"/>
            <a:r>
              <a:rPr lang="en-GB" sz="2800" b="1" dirty="0"/>
              <a:t>To Partners </a:t>
            </a:r>
            <a:r>
              <a:rPr lang="en-GB" sz="2800" dirty="0"/>
              <a:t>– Why they should do business with your company.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0E9411-2793-4B59-A55E-66ECDB059BF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4"/>
          <p:cNvSpPr>
            <a:spLocks noGrp="1"/>
          </p:cNvSpPr>
          <p:nvPr>
            <p:ph type="title"/>
          </p:nvPr>
        </p:nvSpPr>
        <p:spPr>
          <a:xfrm>
            <a:off x="466725" y="1889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Communication Vs Business Planning</a:t>
            </a:r>
          </a:p>
        </p:txBody>
      </p:sp>
      <p:sp>
        <p:nvSpPr>
          <p:cNvPr id="11267" name="Rectangle 5"/>
          <p:cNvSpPr>
            <a:spLocks noGrp="1"/>
          </p:cNvSpPr>
          <p:nvPr>
            <p:ph idx="1"/>
          </p:nvPr>
        </p:nvSpPr>
        <p:spPr>
          <a:xfrm>
            <a:off x="107950" y="1412874"/>
            <a:ext cx="8785225" cy="4392389"/>
          </a:xfrm>
        </p:spPr>
        <p:txBody>
          <a:bodyPr/>
          <a:lstStyle/>
          <a:p>
            <a:pPr algn="just" eaLnBrk="1" hangingPunct="1"/>
            <a:r>
              <a:rPr lang="en-GB" altLang="en-US" dirty="0"/>
              <a:t>The primary purpose of your presentation</a:t>
            </a:r>
          </a:p>
          <a:p>
            <a:pPr algn="just" eaLnBrk="1" hangingPunct="1">
              <a:buFontTx/>
              <a:buNone/>
            </a:pPr>
            <a:r>
              <a:rPr lang="en-GB" altLang="en-US" dirty="0"/>
              <a:t>business plan is to communicate the value of your business idea to potential investors. </a:t>
            </a:r>
          </a:p>
          <a:p>
            <a:pPr algn="just" eaLnBrk="1" hangingPunct="1"/>
            <a:r>
              <a:rPr lang="en-GB" altLang="en-US" dirty="0"/>
              <a:t>Be conscious of the fact that the process of communicating your business concept is different from building your business plan. </a:t>
            </a:r>
          </a:p>
          <a:p>
            <a:pPr algn="just"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43B10-FB2C-4184-97A2-207E47D71F0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2654BDE-A40B-4F75-BA8E-E932E01343CC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dirty="0"/>
              <a:t>Communication Vs Business Planning</a:t>
            </a:r>
            <a:endParaRPr lang="en-GB" sz="3600" b="1" dirty="0"/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0" y="1417638"/>
            <a:ext cx="9144000" cy="4315618"/>
          </a:xfrm>
        </p:spPr>
        <p:txBody>
          <a:bodyPr/>
          <a:lstStyle/>
          <a:p>
            <a:pPr algn="just"/>
            <a:r>
              <a:rPr lang="en-GB" sz="2800" dirty="0"/>
              <a:t>An Operational Business plan is an internal planning document and is rarely shown to anyone outside the business. </a:t>
            </a:r>
          </a:p>
          <a:p>
            <a:pPr algn="just"/>
            <a:r>
              <a:rPr lang="en-GB" sz="2800" dirty="0"/>
              <a:t>A presentation business plan is an external communication document that is often used to sell the value of a business idea to outside partners/investors. </a:t>
            </a:r>
          </a:p>
          <a:p>
            <a:r>
              <a:rPr lang="en-GB" sz="2800" dirty="0"/>
              <a:t>The details in each document is often different.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9C6F8E-25E7-4E31-B947-92E3E4BDE03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3600" b="1" dirty="0"/>
              <a:t>When communicating your business plan, you must!</a:t>
            </a:r>
          </a:p>
        </p:txBody>
      </p:sp>
      <p:sp>
        <p:nvSpPr>
          <p:cNvPr id="14339" name="Rectangle 3"/>
          <p:cNvSpPr>
            <a:spLocks noGrp="1"/>
          </p:cNvSpPr>
          <p:nvPr>
            <p:ph idx="1"/>
          </p:nvPr>
        </p:nvSpPr>
        <p:spPr>
          <a:xfrm>
            <a:off x="179388" y="1341438"/>
            <a:ext cx="8507412" cy="4391818"/>
          </a:xfrm>
        </p:spPr>
        <p:txBody>
          <a:bodyPr/>
          <a:lstStyle/>
          <a:p>
            <a:pPr algn="just" eaLnBrk="1" hangingPunct="1"/>
            <a:r>
              <a:rPr lang="en-GB" altLang="en-US" sz="3000" dirty="0"/>
              <a:t>Know your audience – Are the members of</a:t>
            </a:r>
          </a:p>
          <a:p>
            <a:pPr algn="just" eaLnBrk="1" hangingPunct="1">
              <a:buFontTx/>
              <a:buNone/>
            </a:pPr>
            <a:r>
              <a:rPr lang="en-GB" altLang="en-US" sz="3000" dirty="0"/>
              <a:t>your audience:</a:t>
            </a:r>
          </a:p>
          <a:p>
            <a:pPr eaLnBrk="1" hangingPunct="1"/>
            <a:r>
              <a:rPr lang="en-GB" altLang="en-US" sz="3000" dirty="0"/>
              <a:t>Institutional investors?</a:t>
            </a:r>
          </a:p>
          <a:p>
            <a:pPr eaLnBrk="1" hangingPunct="1"/>
            <a:r>
              <a:rPr lang="en-GB" altLang="en-US" sz="3000" dirty="0"/>
              <a:t>Are they angel investors?</a:t>
            </a:r>
          </a:p>
          <a:p>
            <a:pPr eaLnBrk="1" hangingPunct="1"/>
            <a:r>
              <a:rPr lang="en-GB" altLang="en-US" sz="3000" dirty="0"/>
              <a:t>Are they strategic partners?</a:t>
            </a:r>
          </a:p>
          <a:p>
            <a:pPr algn="just" eaLnBrk="1" hangingPunct="1"/>
            <a:r>
              <a:rPr lang="en-GB" altLang="en-US" sz="3000" dirty="0"/>
              <a:t>Knowledge of the fundamental component of your audience will determine how to convince them to invest in your business. </a:t>
            </a:r>
          </a:p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C8781-68C3-43D2-8D0E-D950CA6B9CF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/>
          </p:cNvSpPr>
          <p:nvPr>
            <p:ph type="title"/>
          </p:nvPr>
        </p:nvSpPr>
        <p:spPr>
          <a:xfrm>
            <a:off x="457200" y="114300"/>
            <a:ext cx="8229600" cy="793750"/>
          </a:xfrm>
        </p:spPr>
        <p:txBody>
          <a:bodyPr/>
          <a:lstStyle/>
          <a:p>
            <a:pPr eaLnBrk="1" hangingPunct="1"/>
            <a:r>
              <a:rPr lang="en-GB" altLang="en-US" b="1" dirty="0"/>
              <a:t>How to speak to them</a:t>
            </a:r>
            <a:r>
              <a:rPr lang="en-GB" altLang="en-US" dirty="0"/>
              <a:t>. 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852335EC-2186-4FF0-9D28-1AB1A4F09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08050"/>
            <a:ext cx="8229600" cy="4752975"/>
          </a:xfrm>
        </p:spPr>
        <p:txBody>
          <a:bodyPr/>
          <a:lstStyle/>
          <a:p>
            <a:pPr algn="just" eaLnBrk="1" hangingPunct="1">
              <a:defRPr/>
            </a:pPr>
            <a:r>
              <a:rPr lang="en-GB" altLang="en-US" sz="2400" dirty="0"/>
              <a:t>You must speak to your audience in a language and</a:t>
            </a:r>
          </a:p>
          <a:p>
            <a:pPr marL="0" indent="0" algn="just" eaLnBrk="1" hangingPunct="1">
              <a:buFont typeface="Arial" pitchFamily="34" charset="0"/>
              <a:buNone/>
              <a:defRPr/>
            </a:pPr>
            <a:r>
              <a:rPr lang="en-GB" altLang="en-US" sz="2400" dirty="0"/>
              <a:t>manner in which they can easily understand what you are trying to communicate. </a:t>
            </a:r>
          </a:p>
          <a:p>
            <a:pPr eaLnBrk="1" hangingPunct="1">
              <a:defRPr/>
            </a:pPr>
            <a:r>
              <a:rPr lang="en-GB" altLang="en-US" sz="2400" b="1" dirty="0"/>
              <a:t>Institutional Investors </a:t>
            </a:r>
            <a:r>
              <a:rPr lang="en-GB" altLang="en-US" sz="2400" dirty="0"/>
              <a:t>– they may not understand more technical languages about the business.</a:t>
            </a:r>
          </a:p>
          <a:p>
            <a:pPr eaLnBrk="1" hangingPunct="1">
              <a:defRPr/>
            </a:pPr>
            <a:r>
              <a:rPr lang="en-GB" altLang="en-US" sz="2400" b="1" dirty="0"/>
              <a:t>Strategic Partners </a:t>
            </a:r>
            <a:r>
              <a:rPr lang="en-GB" altLang="en-US" sz="2400" dirty="0"/>
              <a:t>– they may just need to know how a relationship may be beneficial to both parties – Mixture of both technical and business ideas will be helpful.  </a:t>
            </a:r>
          </a:p>
          <a:p>
            <a:pPr eaLnBrk="1" hangingPunct="1">
              <a:defRPr/>
            </a:pPr>
            <a:r>
              <a:rPr lang="en-GB" altLang="en-US" sz="2400" b="1" dirty="0"/>
              <a:t>Angel Investors </a:t>
            </a:r>
            <a:r>
              <a:rPr lang="en-GB" altLang="en-US" sz="2400" dirty="0"/>
              <a:t>– You must understand their specific interest. </a:t>
            </a:r>
          </a:p>
          <a:p>
            <a:pPr eaLnBrk="1" hangingPunct="1">
              <a:buFontTx/>
              <a:buNone/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4852E5-AC6E-405E-A3E6-CDF345C08AE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/>
          </p:cNvSpPr>
          <p:nvPr>
            <p:ph type="title"/>
          </p:nvPr>
        </p:nvSpPr>
        <p:spPr>
          <a:xfrm>
            <a:off x="179388" y="188913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You must!</a:t>
            </a:r>
          </a:p>
        </p:txBody>
      </p:sp>
      <p:sp>
        <p:nvSpPr>
          <p:cNvPr id="18435" name="Rectangle 3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4464050"/>
          </a:xfrm>
        </p:spPr>
        <p:txBody>
          <a:bodyPr/>
          <a:lstStyle/>
          <a:p>
            <a:pPr marL="0" indent="0" algn="just" eaLnBrk="1" hangingPunct="1">
              <a:buFont typeface="Wingdings" pitchFamily="2" charset="2"/>
              <a:buChar char="§"/>
            </a:pPr>
            <a:r>
              <a:rPr lang="en-GB" altLang="en-US" sz="2800" dirty="0"/>
              <a:t>Give members of your audience the specific information they are looking for. </a:t>
            </a:r>
          </a:p>
          <a:p>
            <a:pPr marL="0" indent="0" algn="just" eaLnBrk="1" hangingPunct="1">
              <a:buFont typeface="Wingdings" pitchFamily="2" charset="2"/>
              <a:buChar char="§"/>
            </a:pPr>
            <a:r>
              <a:rPr lang="en-GB" altLang="en-US" sz="2800" dirty="0"/>
              <a:t>Do not assume that they need to know or want to see the dept of your technical knowhow, scientific knowledge, and details of your business plan. </a:t>
            </a:r>
          </a:p>
          <a:p>
            <a:pPr marL="0" indent="0" algn="just" eaLnBrk="1" hangingPunct="1">
              <a:buFont typeface="Wingdings" pitchFamily="2" charset="2"/>
              <a:buChar char="§"/>
            </a:pPr>
            <a:r>
              <a:rPr lang="en-GB" altLang="en-US" sz="2800" dirty="0"/>
              <a:t>If possible, try to find out their specific interest and don’t focus on your own interest.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E8B07F-FC7A-4AC6-9C2E-5A1D21CF99B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You Must!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algn="just"/>
            <a:r>
              <a:rPr lang="en-GB" dirty="0"/>
              <a:t>Figure out the key messages you are trying to get across.</a:t>
            </a:r>
          </a:p>
          <a:p>
            <a:pPr algn="just"/>
            <a:r>
              <a:rPr lang="en-GB" dirty="0"/>
              <a:t>Distribute if possible this message to them before the presentation especially to those who have expressed an interest.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2B9C8F-5FF8-4DB5-85EF-E36ACF5DD56F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539750" y="-171450"/>
            <a:ext cx="8229600" cy="1143000"/>
          </a:xfrm>
        </p:spPr>
        <p:txBody>
          <a:bodyPr/>
          <a:lstStyle/>
          <a:p>
            <a:r>
              <a:rPr lang="en-GB" b="1" dirty="0"/>
              <a:t>Some truths!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>
          <a:xfrm>
            <a:off x="457200" y="765175"/>
            <a:ext cx="8229600" cy="4751388"/>
          </a:xfrm>
        </p:spPr>
        <p:txBody>
          <a:bodyPr/>
          <a:lstStyle/>
          <a:p>
            <a:pPr algn="just"/>
            <a:r>
              <a:rPr lang="en-GB" sz="2800" dirty="0"/>
              <a:t>The vision you communicate must be grounded on reality. </a:t>
            </a:r>
          </a:p>
          <a:p>
            <a:pPr algn="just"/>
            <a:r>
              <a:rPr lang="en-GB" sz="2800" dirty="0"/>
              <a:t>You should be strategic about what information you provide, when you should provide it during the presentation and how you should provide it. </a:t>
            </a:r>
          </a:p>
          <a:p>
            <a:pPr algn="just"/>
            <a:r>
              <a:rPr lang="en-GB" sz="2800" dirty="0"/>
              <a:t>Your presentation should be professional e.g. good layout, correct grammar, spelling, diction, etc.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9AC5F-39DD-4D55-8101-F53FA40436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PowerPoint Slides Content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dirty="0"/>
              <a:t>Company overview, History, Management and Vision - 2-3 slides.</a:t>
            </a:r>
          </a:p>
          <a:p>
            <a:r>
              <a:rPr lang="en-GB" dirty="0"/>
              <a:t>Existing Solutions and Unique market needs - 1-2 Slides.</a:t>
            </a:r>
          </a:p>
          <a:p>
            <a:r>
              <a:rPr lang="en-GB" dirty="0"/>
              <a:t>Products – 1- 2 Slides.</a:t>
            </a:r>
          </a:p>
          <a:p>
            <a:r>
              <a:rPr lang="en-GB" dirty="0"/>
              <a:t>Market Opportunity – 1 Slides (mainly graphs)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AF920A-4229-4746-8607-DB3F645F54B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PowerPoint Slides Content Cont…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r>
              <a:rPr lang="en-GB" dirty="0"/>
              <a:t>Competitive Overview – 1 slides (More likely graphs and data).</a:t>
            </a:r>
          </a:p>
          <a:p>
            <a:r>
              <a:rPr lang="en-GB" dirty="0"/>
              <a:t>Sales and Marketing strategy – 2-3 slides.</a:t>
            </a:r>
          </a:p>
          <a:p>
            <a:r>
              <a:rPr lang="en-GB" dirty="0"/>
              <a:t>Financial and liquidity requirements – 2-3 slides.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4A9BDA-A9DF-4350-B59C-50D6B1D6C799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DD6211AC-D28A-4257-8064-2D702847C63E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1B84A-E84B-4806-A779-AD25138D6F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Sample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FEF24-2003-42C5-AAFC-A800365E9A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In groups of four, you are required to watch this video and answer the following question: “If you were an investor, would you have liked this pitch?” Specifically explain what you liked or disliked about this pitch.</a:t>
            </a:r>
            <a:endParaRPr lang="en-US" altLang="en-US" dirty="0">
              <a:hlinkClick r:id="rId2"/>
            </a:endParaRPr>
          </a:p>
          <a:p>
            <a:r>
              <a:rPr lang="en-US" altLang="en-US" dirty="0">
                <a:hlinkClick r:id="rId2"/>
              </a:rPr>
              <a:t>https://youtu.be/D1GTnaFA5gw</a:t>
            </a:r>
            <a:endParaRPr lang="en-US" alt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83EF50-E448-4359-B357-A9ECBFF16D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8B12291-102A-4261-ADE6-922B31463F4A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81486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944687"/>
          </a:xfrm>
        </p:spPr>
        <p:txBody>
          <a:bodyPr/>
          <a:lstStyle/>
          <a:p>
            <a:r>
              <a:rPr lang="en-GB" altLang="en-US" dirty="0">
                <a:solidFill>
                  <a:srgbClr val="92D050"/>
                </a:solidFill>
              </a:rPr>
              <a:t>Thank you! 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>
          <a:xfrm>
            <a:off x="323850" y="1484313"/>
            <a:ext cx="8229600" cy="4032250"/>
          </a:xfrm>
        </p:spPr>
        <p:txBody>
          <a:bodyPr/>
          <a:lstStyle/>
          <a:p>
            <a:pPr marL="0" indent="0" algn="ctr">
              <a:buFont typeface="Arial" pitchFamily="34" charset="0"/>
              <a:buNone/>
            </a:pPr>
            <a:endParaRPr lang="en-US" altLang="en-US" dirty="0"/>
          </a:p>
          <a:p>
            <a:pPr marL="0" indent="0" algn="ctr">
              <a:buNone/>
            </a:pPr>
            <a:endParaRPr lang="en-US" altLang="en-US" dirty="0"/>
          </a:p>
          <a:p>
            <a:pPr marL="0" indent="0" algn="ctr">
              <a:buFont typeface="Arial" pitchFamily="34" charset="0"/>
              <a:buNone/>
            </a:pPr>
            <a:endParaRPr lang="en-US" altLang="en-US" dirty="0"/>
          </a:p>
          <a:p>
            <a:pPr marL="0" indent="0" algn="ctr">
              <a:buFont typeface="Arial" pitchFamily="34" charset="0"/>
              <a:buNone/>
            </a:pPr>
            <a:r>
              <a:rPr lang="en-US" altLang="en-US" sz="4000" dirty="0">
                <a:solidFill>
                  <a:srgbClr val="FF0000"/>
                </a:solidFill>
              </a:rPr>
              <a:t>Any Question?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CBE143-3E7F-4D04-924B-CDD50CB376B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F9BD9932-A557-429D-8E76-A17DC0EA07FA}" type="datetime1">
              <a:rPr lang="en-GB" altLang="en-US" smtClean="0"/>
              <a:pPr>
                <a:defRPr/>
              </a:pPr>
              <a:t>28/03/2021</a:t>
            </a:fld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1239</TotalTime>
  <Words>756</Words>
  <Application>Microsoft Macintosh PowerPoint</Application>
  <PresentationFormat>On-screen Show (4:3)</PresentationFormat>
  <Paragraphs>85</Paragraphs>
  <Slides>15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Myriad Pro</vt:lpstr>
      <vt:lpstr>Wingdings</vt:lpstr>
      <vt:lpstr>20140311PresentationUWTSDTemplate</vt:lpstr>
      <vt:lpstr>PowerPoint Presentation</vt:lpstr>
      <vt:lpstr>Operational Business Plan Vs Presentation Business Plan</vt:lpstr>
      <vt:lpstr>Who can you communicate your business plan to?</vt:lpstr>
      <vt:lpstr>Communication to other Potential Stakeholders</vt:lpstr>
      <vt:lpstr>Communication Vs Business Planning</vt:lpstr>
      <vt:lpstr>Communication Vs Business Planning</vt:lpstr>
      <vt:lpstr>When communicating your business plan, you must!</vt:lpstr>
      <vt:lpstr>How to speak to them. </vt:lpstr>
      <vt:lpstr>You must!</vt:lpstr>
      <vt:lpstr>You Must!</vt:lpstr>
      <vt:lpstr>Some truths!</vt:lpstr>
      <vt:lpstr>PowerPoint Slides Content</vt:lpstr>
      <vt:lpstr>PowerPoint Slides Content Cont…</vt:lpstr>
      <vt:lpstr>Sample Video</vt:lpstr>
      <vt:lpstr>Thank you!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Afzal Munna</cp:lastModifiedBy>
  <cp:revision>101</cp:revision>
  <cp:lastPrinted>2018-10-22T14:21:17Z</cp:lastPrinted>
  <dcterms:created xsi:type="dcterms:W3CDTF">2004-11-12T17:24:38Z</dcterms:created>
  <dcterms:modified xsi:type="dcterms:W3CDTF">2021-03-28T22:16:55Z</dcterms:modified>
</cp:coreProperties>
</file>