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3" d="100"/>
          <a:sy n="63" d="100"/>
        </p:scale>
        <p:origin x="1018" y="53"/>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sile3 angela adelina" userId="e274a3dddd618ace" providerId="LiveId" clId="{E47E0C86-B2EA-4AE4-8066-721F02FD30D4}"/>
    <pc:docChg chg="custSel modSld">
      <pc:chgData name="vasile3 angela adelina" userId="e274a3dddd618ace" providerId="LiveId" clId="{E47E0C86-B2EA-4AE4-8066-721F02FD30D4}" dt="2024-06-17T12:20:35.732" v="112" actId="20577"/>
      <pc:docMkLst>
        <pc:docMk/>
      </pc:docMkLst>
      <pc:sldChg chg="modSp mod">
        <pc:chgData name="vasile3 angela adelina" userId="e274a3dddd618ace" providerId="LiveId" clId="{E47E0C86-B2EA-4AE4-8066-721F02FD30D4}" dt="2024-06-17T12:20:35.732" v="112" actId="20577"/>
        <pc:sldMkLst>
          <pc:docMk/>
          <pc:sldMk cId="0" sldId="256"/>
        </pc:sldMkLst>
        <pc:spChg chg="mod">
          <ac:chgData name="vasile3 angela adelina" userId="e274a3dddd618ace" providerId="LiveId" clId="{E47E0C86-B2EA-4AE4-8066-721F02FD30D4}" dt="2024-06-17T12:20:35.732" v="112" actId="20577"/>
          <ac:spMkLst>
            <pc:docMk/>
            <pc:sldMk cId="0" sldId="256"/>
            <ac:spMk id="5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endParaRPr sz="1200">
              <a:latin typeface="Times New Roman"/>
              <a:ea typeface="Times New Roman"/>
              <a:cs typeface="Times New Roman"/>
              <a:sym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g2735856404c_0_4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 name="Google Shape;57;g2735856404c_0_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rgbClr val="222222"/>
                </a:solidFill>
                <a:latin typeface="Times New Roman"/>
                <a:ea typeface="Times New Roman"/>
                <a:cs typeface="Times New Roman"/>
                <a:sym typeface="Times New Roman"/>
              </a:rPr>
              <a:t>The aspect of communication involves key pattern which allows the development of the concepts related to the proper enhancement of skills which are necessary for communication.</a:t>
            </a:r>
            <a:endParaRPr sz="1200">
              <a:latin typeface="Times New Roman"/>
              <a:ea typeface="Times New Roman"/>
              <a:cs typeface="Times New Roman"/>
              <a:sym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g2735856404c_0_3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 name="Google Shape;64;g2735856404c_0_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rgbClr val="222222"/>
                </a:solidFill>
                <a:latin typeface="Times New Roman"/>
                <a:ea typeface="Times New Roman"/>
                <a:cs typeface="Times New Roman"/>
                <a:sym typeface="Times New Roman"/>
              </a:rPr>
              <a:t>The aspect of active listening allows effective communication within a team to take place as key details and informative understanding can be captured through proper listening skills allowing self and professional development to take place.</a:t>
            </a:r>
            <a:endParaRPr sz="1200">
              <a:latin typeface="Times New Roman"/>
              <a:ea typeface="Times New Roman"/>
              <a:cs typeface="Times New Roman"/>
              <a:sym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70" name="Google Shape;70;g2735856404c_0_3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 name="Google Shape;71;g2735856404c_0_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rgbClr val="222222"/>
                </a:solidFill>
                <a:latin typeface="Times New Roman"/>
                <a:ea typeface="Times New Roman"/>
                <a:cs typeface="Times New Roman"/>
                <a:sym typeface="Times New Roman"/>
              </a:rPr>
              <a:t>Enhanced speaking and writing skills allow the growth of developed information capture while working with a team or with an individual. This allows the development of proper functioning to take place creating scopes of betterment.</a:t>
            </a:r>
            <a:endParaRPr sz="1200">
              <a:latin typeface="Times New Roman"/>
              <a:ea typeface="Times New Roman"/>
              <a:cs typeface="Times New Roman"/>
              <a:sym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
        <p:cNvGrpSpPr/>
        <p:nvPr/>
      </p:nvGrpSpPr>
      <p:grpSpPr>
        <a:xfrm>
          <a:off x="0" y="0"/>
          <a:ext cx="0" cy="0"/>
          <a:chOff x="0" y="0"/>
          <a:chExt cx="0" cy="0"/>
        </a:xfrm>
      </p:grpSpPr>
      <p:sp>
        <p:nvSpPr>
          <p:cNvPr id="77" name="Google Shape;77;g2735856404c_0_2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 name="Google Shape;78;g2735856404c_0_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rgbClr val="222222"/>
                </a:solidFill>
                <a:latin typeface="Times New Roman"/>
                <a:ea typeface="Times New Roman"/>
                <a:cs typeface="Times New Roman"/>
                <a:sym typeface="Times New Roman"/>
              </a:rPr>
              <a:t>Adaptability in communication is the capacity to alter the way one acknowledges and shares information with regard to the subject and the receiver.</a:t>
            </a:r>
            <a:endParaRPr sz="1200">
              <a:latin typeface="Times New Roman"/>
              <a:ea typeface="Times New Roman"/>
              <a:cs typeface="Times New Roman"/>
              <a:sym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g2735856404c_0_2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 name="Google Shape;85;g2735856404c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rgbClr val="222222"/>
                </a:solidFill>
                <a:latin typeface="Times New Roman"/>
                <a:ea typeface="Times New Roman"/>
                <a:cs typeface="Times New Roman"/>
                <a:sym typeface="Times New Roman"/>
              </a:rPr>
              <a:t>Interpersonal communication skills such as concurrent listening, clarity and flexibility in communication empower persons in working relations hence improving organisational productivity.</a:t>
            </a:r>
            <a:endParaRPr sz="1200">
              <a:latin typeface="Times New Roman"/>
              <a:ea typeface="Times New Roman"/>
              <a:cs typeface="Times New Roman"/>
              <a:sym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g2735856404c_0_1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2" name="Google Shape;92;g2735856404c_0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endParaRPr sz="1200">
              <a:latin typeface="Times New Roman"/>
              <a:ea typeface="Times New Roman"/>
              <a:cs typeface="Times New Roman"/>
              <a:sym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g2735856404c_0_1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 name="Google Shape;98;g2735856404c_0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endParaRPr sz="1200">
              <a:latin typeface="Times New Roman"/>
              <a:ea typeface="Times New Roman"/>
              <a:cs typeface="Times New Roman"/>
              <a:sym typeface="Times New Roman"/>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1256604" y="399894"/>
            <a:ext cx="6838884" cy="1124106"/>
          </a:xfrm>
          <a:prstGeom prst="rect">
            <a:avLst/>
          </a:prstGeom>
        </p:spPr>
        <p:txBody>
          <a:bodyPr spcFirstLastPara="1" wrap="square" lIns="91425" tIns="91425" rIns="91425" bIns="91425" anchor="b" anchorCtr="0">
            <a:normAutofit fontScale="90000"/>
          </a:bodyPr>
          <a:lstStyle/>
          <a:p>
            <a:pPr marL="0" lvl="0" indent="0" algn="ctr" rtl="0">
              <a:spcBef>
                <a:spcPts val="0"/>
              </a:spcBef>
              <a:spcAft>
                <a:spcPts val="0"/>
              </a:spcAft>
              <a:buNone/>
            </a:pPr>
            <a:r>
              <a:rPr lang="en" sz="1800" b="1" dirty="0">
                <a:latin typeface="Times New Roman"/>
                <a:ea typeface="Times New Roman"/>
                <a:cs typeface="Times New Roman"/>
                <a:sym typeface="Times New Roman"/>
              </a:rPr>
              <a:t>Effective Team-working and Communication</a:t>
            </a:r>
            <a:br>
              <a:rPr lang="en" sz="1800" b="1" dirty="0">
                <a:latin typeface="Times New Roman"/>
                <a:ea typeface="Times New Roman"/>
                <a:cs typeface="Times New Roman"/>
                <a:sym typeface="Times New Roman"/>
              </a:rPr>
            </a:br>
            <a:r>
              <a:rPr lang="en" sz="1800" b="1" dirty="0">
                <a:latin typeface="Times New Roman"/>
                <a:ea typeface="Times New Roman"/>
                <a:cs typeface="Times New Roman"/>
                <a:sym typeface="Times New Roman"/>
              </a:rPr>
              <a:t>Essential Communication Skills</a:t>
            </a:r>
            <a:br>
              <a:rPr lang="en" sz="1800" b="1" dirty="0">
                <a:latin typeface="Times New Roman"/>
                <a:ea typeface="Times New Roman"/>
                <a:cs typeface="Times New Roman"/>
                <a:sym typeface="Times New Roman"/>
              </a:rPr>
            </a:br>
            <a:r>
              <a:rPr lang="en" sz="1800" b="1" dirty="0">
                <a:latin typeface="Times New Roman"/>
                <a:ea typeface="Times New Roman"/>
                <a:cs typeface="Times New Roman"/>
                <a:sym typeface="Times New Roman"/>
              </a:rPr>
              <a:t>Student name: ANGELA ADELINA VASILE</a:t>
            </a:r>
            <a:br>
              <a:rPr lang="en" sz="1800" b="1" dirty="0">
                <a:latin typeface="Times New Roman"/>
                <a:ea typeface="Times New Roman"/>
                <a:cs typeface="Times New Roman"/>
                <a:sym typeface="Times New Roman"/>
              </a:rPr>
            </a:br>
            <a:r>
              <a:rPr lang="en" sz="1800" b="1" dirty="0">
                <a:latin typeface="Times New Roman"/>
                <a:ea typeface="Times New Roman"/>
                <a:cs typeface="Times New Roman"/>
                <a:sym typeface="Times New Roman"/>
              </a:rPr>
              <a:t>Student number: 2312222</a:t>
            </a:r>
            <a:endParaRPr sz="1800" dirty="0">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58"/>
        <p:cNvGrpSpPr/>
        <p:nvPr/>
      </p:nvGrpSpPr>
      <p:grpSpPr>
        <a:xfrm>
          <a:off x="0" y="0"/>
          <a:ext cx="0" cy="0"/>
          <a:chOff x="0" y="0"/>
          <a:chExt cx="0" cy="0"/>
        </a:xfrm>
      </p:grpSpPr>
      <p:sp>
        <p:nvSpPr>
          <p:cNvPr id="59" name="Google Shape;59;p14"/>
          <p:cNvSpPr txBox="1">
            <a:spLocks noGrp="1"/>
          </p:cNvSpPr>
          <p:nvPr>
            <p:ph type="ctrTitle"/>
          </p:nvPr>
        </p:nvSpPr>
        <p:spPr>
          <a:xfrm>
            <a:off x="311700" y="179350"/>
            <a:ext cx="8520600" cy="608100"/>
          </a:xfrm>
          <a:prstGeom prst="rect">
            <a:avLst/>
          </a:prstGeom>
        </p:spPr>
        <p:txBody>
          <a:bodyPr spcFirstLastPara="1" wrap="square" lIns="91425" tIns="91425" rIns="91425" bIns="91425" anchor="b" anchorCtr="0">
            <a:normAutofit/>
          </a:bodyPr>
          <a:lstStyle/>
          <a:p>
            <a:pPr marL="0" lvl="0" indent="0" algn="just" rtl="0">
              <a:lnSpc>
                <a:spcPct val="150000"/>
              </a:lnSpc>
              <a:spcBef>
                <a:spcPts val="1000"/>
              </a:spcBef>
              <a:spcAft>
                <a:spcPts val="0"/>
              </a:spcAft>
              <a:buClr>
                <a:schemeClr val="dk1"/>
              </a:buClr>
              <a:buSzPts val="1100"/>
              <a:buFont typeface="Arial"/>
              <a:buNone/>
            </a:pPr>
            <a:r>
              <a:rPr lang="en" sz="1800" b="1">
                <a:solidFill>
                  <a:srgbClr val="222222"/>
                </a:solidFill>
                <a:latin typeface="Times New Roman"/>
                <a:ea typeface="Times New Roman"/>
                <a:cs typeface="Times New Roman"/>
                <a:sym typeface="Times New Roman"/>
              </a:rPr>
              <a:t>Introduction.</a:t>
            </a:r>
            <a:endParaRPr sz="1800">
              <a:latin typeface="Times New Roman"/>
              <a:ea typeface="Times New Roman"/>
              <a:cs typeface="Times New Roman"/>
              <a:sym typeface="Times New Roman"/>
            </a:endParaRPr>
          </a:p>
        </p:txBody>
      </p:sp>
      <p:sp>
        <p:nvSpPr>
          <p:cNvPr id="60" name="Google Shape;60;p14"/>
          <p:cNvSpPr txBox="1">
            <a:spLocks noGrp="1"/>
          </p:cNvSpPr>
          <p:nvPr>
            <p:ph type="subTitle" idx="1"/>
          </p:nvPr>
        </p:nvSpPr>
        <p:spPr>
          <a:xfrm>
            <a:off x="311700" y="993650"/>
            <a:ext cx="4473000" cy="39375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1000"/>
              </a:spcBef>
              <a:spcAft>
                <a:spcPts val="0"/>
              </a:spcAft>
              <a:buClr>
                <a:srgbClr val="222222"/>
              </a:buClr>
              <a:buSzPts val="1200"/>
              <a:buFont typeface="Times New Roman"/>
              <a:buChar char="●"/>
            </a:pPr>
            <a:r>
              <a:rPr lang="en" sz="1200">
                <a:solidFill>
                  <a:srgbClr val="222222"/>
                </a:solidFill>
                <a:latin typeface="Times New Roman"/>
                <a:ea typeface="Times New Roman"/>
                <a:cs typeface="Times New Roman"/>
                <a:sym typeface="Times New Roman"/>
              </a:rPr>
              <a:t>Communication is one of the critical determinants of the success of any organisation. </a:t>
            </a:r>
            <a:endParaRPr sz="1200">
              <a:solidFill>
                <a:srgbClr val="222222"/>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222222"/>
              </a:buClr>
              <a:buSzPts val="1200"/>
              <a:buFont typeface="Times New Roman"/>
              <a:buChar char="●"/>
            </a:pPr>
            <a:r>
              <a:rPr lang="en" sz="1200">
                <a:solidFill>
                  <a:srgbClr val="222222"/>
                </a:solidFill>
                <a:latin typeface="Times New Roman"/>
                <a:ea typeface="Times New Roman"/>
                <a:cs typeface="Times New Roman"/>
                <a:sym typeface="Times New Roman"/>
              </a:rPr>
              <a:t>In this study, it is possible to investigate the basic aspects of communication competencies to identify the crucial components of the communication process involving active listening, clarity of communication, and flexibility. </a:t>
            </a:r>
            <a:endParaRPr sz="1200">
              <a:solidFill>
                <a:srgbClr val="222222"/>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222222"/>
              </a:buClr>
              <a:buSzPts val="1200"/>
              <a:buFont typeface="Times New Roman"/>
              <a:buChar char="●"/>
            </a:pPr>
            <a:r>
              <a:rPr lang="en" sz="1200">
                <a:solidFill>
                  <a:srgbClr val="222222"/>
                </a:solidFill>
                <a:latin typeface="Times New Roman"/>
                <a:ea typeface="Times New Roman"/>
                <a:cs typeface="Times New Roman"/>
                <a:sym typeface="Times New Roman"/>
              </a:rPr>
              <a:t>Linking these skills to real-life occupations allows to showcase how to foster more effective comprehension, cooperation, and flexibility at the workplace hence improving working relationships and efficiency.</a:t>
            </a:r>
            <a:endParaRPr sz="1200">
              <a:solidFill>
                <a:schemeClr val="dk1"/>
              </a:solidFill>
            </a:endParaRPr>
          </a:p>
        </p:txBody>
      </p:sp>
      <p:pic>
        <p:nvPicPr>
          <p:cNvPr id="61" name="Google Shape;61;p14"/>
          <p:cNvPicPr preferRelativeResize="0"/>
          <p:nvPr/>
        </p:nvPicPr>
        <p:blipFill>
          <a:blip r:embed="rId4">
            <a:alphaModFix/>
          </a:blip>
          <a:stretch>
            <a:fillRect/>
          </a:stretch>
        </p:blipFill>
        <p:spPr>
          <a:xfrm>
            <a:off x="4937100" y="1352175"/>
            <a:ext cx="4054500" cy="182452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5"/>
        <p:cNvGrpSpPr/>
        <p:nvPr/>
      </p:nvGrpSpPr>
      <p:grpSpPr>
        <a:xfrm>
          <a:off x="0" y="0"/>
          <a:ext cx="0" cy="0"/>
          <a:chOff x="0" y="0"/>
          <a:chExt cx="0" cy="0"/>
        </a:xfrm>
      </p:grpSpPr>
      <p:sp>
        <p:nvSpPr>
          <p:cNvPr id="66" name="Google Shape;66;p15"/>
          <p:cNvSpPr txBox="1">
            <a:spLocks noGrp="1"/>
          </p:cNvSpPr>
          <p:nvPr>
            <p:ph type="ctrTitle"/>
          </p:nvPr>
        </p:nvSpPr>
        <p:spPr>
          <a:xfrm>
            <a:off x="311700" y="179350"/>
            <a:ext cx="8520600" cy="608100"/>
          </a:xfrm>
          <a:prstGeom prst="rect">
            <a:avLst/>
          </a:prstGeom>
        </p:spPr>
        <p:txBody>
          <a:bodyPr spcFirstLastPara="1" wrap="square" lIns="91425" tIns="91425" rIns="91425" bIns="91425" anchor="b" anchorCtr="0">
            <a:normAutofit/>
          </a:bodyPr>
          <a:lstStyle/>
          <a:p>
            <a:pPr marL="0" lvl="0" indent="0" algn="just" rtl="0">
              <a:lnSpc>
                <a:spcPct val="150000"/>
              </a:lnSpc>
              <a:spcBef>
                <a:spcPts val="1000"/>
              </a:spcBef>
              <a:spcAft>
                <a:spcPts val="0"/>
              </a:spcAft>
              <a:buClr>
                <a:schemeClr val="dk1"/>
              </a:buClr>
              <a:buSzPts val="1100"/>
              <a:buFont typeface="Arial"/>
              <a:buNone/>
            </a:pPr>
            <a:r>
              <a:rPr lang="en" sz="1800" b="1">
                <a:solidFill>
                  <a:srgbClr val="222222"/>
                </a:solidFill>
                <a:latin typeface="Times New Roman"/>
                <a:ea typeface="Times New Roman"/>
                <a:cs typeface="Times New Roman"/>
                <a:sym typeface="Times New Roman"/>
              </a:rPr>
              <a:t>Understanding the importance of Active listening.</a:t>
            </a:r>
            <a:endParaRPr sz="1800">
              <a:latin typeface="Times New Roman"/>
              <a:ea typeface="Times New Roman"/>
              <a:cs typeface="Times New Roman"/>
              <a:sym typeface="Times New Roman"/>
            </a:endParaRPr>
          </a:p>
        </p:txBody>
      </p:sp>
      <p:sp>
        <p:nvSpPr>
          <p:cNvPr id="67" name="Google Shape;67;p15"/>
          <p:cNvSpPr txBox="1">
            <a:spLocks noGrp="1"/>
          </p:cNvSpPr>
          <p:nvPr>
            <p:ph type="subTitle" idx="1"/>
          </p:nvPr>
        </p:nvSpPr>
        <p:spPr>
          <a:xfrm>
            <a:off x="311700" y="993650"/>
            <a:ext cx="4473000" cy="39375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1000"/>
              </a:spcBef>
              <a:spcAft>
                <a:spcPts val="0"/>
              </a:spcAft>
              <a:buClr>
                <a:srgbClr val="222222"/>
              </a:buClr>
              <a:buSzPts val="1200"/>
              <a:buFont typeface="Times New Roman"/>
              <a:buChar char="●"/>
            </a:pPr>
            <a:r>
              <a:rPr lang="en" sz="1200">
                <a:solidFill>
                  <a:srgbClr val="222222"/>
                </a:solidFill>
                <a:latin typeface="Times New Roman"/>
                <a:ea typeface="Times New Roman"/>
                <a:cs typeface="Times New Roman"/>
                <a:sym typeface="Times New Roman"/>
              </a:rPr>
              <a:t>Active listening in a team meeting scenario entails listening to the speaker attentively while maintaining eye contact (patekar, 2022). </a:t>
            </a:r>
            <a:endParaRPr sz="1200">
              <a:solidFill>
                <a:srgbClr val="222222"/>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222222"/>
              </a:buClr>
              <a:buSzPts val="1200"/>
              <a:buFont typeface="Times New Roman"/>
              <a:buChar char="●"/>
            </a:pPr>
            <a:r>
              <a:rPr lang="en" sz="1200">
                <a:solidFill>
                  <a:srgbClr val="222222"/>
                </a:solidFill>
                <a:latin typeface="Times New Roman"/>
                <a:ea typeface="Times New Roman"/>
                <a:cs typeface="Times New Roman"/>
                <a:sym typeface="Times New Roman"/>
              </a:rPr>
              <a:t>For instance, in a team context, if one of the team members raises a note of worry regarding a project’s timeline, then listening enables others pertinent to the situation to appreciate the root cause of the problem and how to address it. </a:t>
            </a:r>
            <a:endParaRPr sz="1200">
              <a:solidFill>
                <a:srgbClr val="222222"/>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222222"/>
              </a:buClr>
              <a:buSzPts val="1200"/>
              <a:buFont typeface="Times New Roman"/>
              <a:buChar char="●"/>
            </a:pPr>
            <a:r>
              <a:rPr lang="en" sz="1200">
                <a:solidFill>
                  <a:srgbClr val="222222"/>
                </a:solidFill>
                <a:latin typeface="Times New Roman"/>
                <a:ea typeface="Times New Roman"/>
                <a:cs typeface="Times New Roman"/>
                <a:sym typeface="Times New Roman"/>
              </a:rPr>
              <a:t>This encourages trust in the individuals due to understanding and the avoidance of cases of misunderstanding.</a:t>
            </a:r>
            <a:endParaRPr sz="1200">
              <a:solidFill>
                <a:schemeClr val="dk1"/>
              </a:solidFill>
            </a:endParaRPr>
          </a:p>
        </p:txBody>
      </p:sp>
      <p:pic>
        <p:nvPicPr>
          <p:cNvPr id="68" name="Google Shape;68;p15"/>
          <p:cNvPicPr preferRelativeResize="0"/>
          <p:nvPr/>
        </p:nvPicPr>
        <p:blipFill>
          <a:blip r:embed="rId4">
            <a:alphaModFix/>
          </a:blip>
          <a:stretch>
            <a:fillRect/>
          </a:stretch>
        </p:blipFill>
        <p:spPr>
          <a:xfrm>
            <a:off x="4918800" y="1323100"/>
            <a:ext cx="3093575" cy="206342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72"/>
        <p:cNvGrpSpPr/>
        <p:nvPr/>
      </p:nvGrpSpPr>
      <p:grpSpPr>
        <a:xfrm>
          <a:off x="0" y="0"/>
          <a:ext cx="0" cy="0"/>
          <a:chOff x="0" y="0"/>
          <a:chExt cx="0" cy="0"/>
        </a:xfrm>
      </p:grpSpPr>
      <p:sp>
        <p:nvSpPr>
          <p:cNvPr id="73" name="Google Shape;73;p16"/>
          <p:cNvSpPr txBox="1">
            <a:spLocks noGrp="1"/>
          </p:cNvSpPr>
          <p:nvPr>
            <p:ph type="ctrTitle"/>
          </p:nvPr>
        </p:nvSpPr>
        <p:spPr>
          <a:xfrm>
            <a:off x="311700" y="179350"/>
            <a:ext cx="8520600" cy="608100"/>
          </a:xfrm>
          <a:prstGeom prst="rect">
            <a:avLst/>
          </a:prstGeom>
        </p:spPr>
        <p:txBody>
          <a:bodyPr spcFirstLastPara="1" wrap="square" lIns="91425" tIns="91425" rIns="91425" bIns="91425" anchor="b" anchorCtr="0">
            <a:normAutofit/>
          </a:bodyPr>
          <a:lstStyle/>
          <a:p>
            <a:pPr marL="0" lvl="0" indent="0" algn="just" rtl="0">
              <a:lnSpc>
                <a:spcPct val="150000"/>
              </a:lnSpc>
              <a:spcBef>
                <a:spcPts val="1000"/>
              </a:spcBef>
              <a:spcAft>
                <a:spcPts val="0"/>
              </a:spcAft>
              <a:buClr>
                <a:schemeClr val="dk1"/>
              </a:buClr>
              <a:buSzPts val="1100"/>
              <a:buFont typeface="Arial"/>
              <a:buNone/>
            </a:pPr>
            <a:r>
              <a:rPr lang="en" sz="1800" b="1">
                <a:solidFill>
                  <a:srgbClr val="222222"/>
                </a:solidFill>
                <a:latin typeface="Times New Roman"/>
                <a:ea typeface="Times New Roman"/>
                <a:cs typeface="Times New Roman"/>
                <a:sym typeface="Times New Roman"/>
              </a:rPr>
              <a:t>Understanding the importance of Clarity in Verbal and Written communication.</a:t>
            </a:r>
            <a:endParaRPr sz="1800">
              <a:latin typeface="Times New Roman"/>
              <a:ea typeface="Times New Roman"/>
              <a:cs typeface="Times New Roman"/>
              <a:sym typeface="Times New Roman"/>
            </a:endParaRPr>
          </a:p>
        </p:txBody>
      </p:sp>
      <p:sp>
        <p:nvSpPr>
          <p:cNvPr id="74" name="Google Shape;74;p16"/>
          <p:cNvSpPr txBox="1">
            <a:spLocks noGrp="1"/>
          </p:cNvSpPr>
          <p:nvPr>
            <p:ph type="subTitle" idx="1"/>
          </p:nvPr>
        </p:nvSpPr>
        <p:spPr>
          <a:xfrm>
            <a:off x="239550" y="787450"/>
            <a:ext cx="4473000" cy="39375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1000"/>
              </a:spcBef>
              <a:spcAft>
                <a:spcPts val="0"/>
              </a:spcAft>
              <a:buClr>
                <a:srgbClr val="222222"/>
              </a:buClr>
              <a:buSzPts val="1200"/>
              <a:buFont typeface="Times New Roman"/>
              <a:buChar char="●"/>
            </a:pPr>
            <a:r>
              <a:rPr lang="en" sz="1200">
                <a:solidFill>
                  <a:srgbClr val="222222"/>
                </a:solidFill>
                <a:latin typeface="Times New Roman"/>
                <a:ea typeface="Times New Roman"/>
                <a:cs typeface="Times New Roman"/>
                <a:sym typeface="Times New Roman"/>
              </a:rPr>
              <a:t>Speaking and writing skills refer to the ability to convey information in an easy-to-understand format to the intended target groups. </a:t>
            </a:r>
            <a:endParaRPr sz="1200">
              <a:solidFill>
                <a:srgbClr val="222222"/>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222222"/>
              </a:buClr>
              <a:buSzPts val="1200"/>
              <a:buFont typeface="Times New Roman"/>
              <a:buChar char="●"/>
            </a:pPr>
            <a:r>
              <a:rPr lang="en" sz="1200">
                <a:solidFill>
                  <a:srgbClr val="222222"/>
                </a:solidFill>
                <a:latin typeface="Times New Roman"/>
                <a:ea typeface="Times New Roman"/>
                <a:cs typeface="Times New Roman"/>
                <a:sym typeface="Times New Roman"/>
              </a:rPr>
              <a:t>Thus speaking, comprehensible means of transferring oral information are avoiding specific terminology and checking if the message has been understood (Bodunde and Sotiloye, 2023). In the same way, written communication as in e-mail or reports passes information coherently and with minimal confusion. </a:t>
            </a:r>
            <a:endParaRPr sz="1200">
              <a:solidFill>
                <a:srgbClr val="222222"/>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222222"/>
              </a:buClr>
              <a:buSzPts val="1200"/>
              <a:buFont typeface="Times New Roman"/>
              <a:buChar char="●"/>
            </a:pPr>
            <a:r>
              <a:rPr lang="en" sz="1200">
                <a:solidFill>
                  <a:srgbClr val="222222"/>
                </a:solidFill>
                <a:latin typeface="Times New Roman"/>
                <a:ea typeface="Times New Roman"/>
                <a:cs typeface="Times New Roman"/>
                <a:sym typeface="Times New Roman"/>
              </a:rPr>
              <a:t>For instance, when writing an email to the individual stating project timelines, clarity avoids misunderstandings, and thus, the possibility of disputes.</a:t>
            </a:r>
            <a:endParaRPr sz="1200">
              <a:solidFill>
                <a:schemeClr val="dk1"/>
              </a:solidFill>
            </a:endParaRPr>
          </a:p>
        </p:txBody>
      </p:sp>
      <p:pic>
        <p:nvPicPr>
          <p:cNvPr id="75" name="Google Shape;75;p16"/>
          <p:cNvPicPr preferRelativeResize="0"/>
          <p:nvPr/>
        </p:nvPicPr>
        <p:blipFill>
          <a:blip r:embed="rId4">
            <a:alphaModFix/>
          </a:blip>
          <a:stretch>
            <a:fillRect/>
          </a:stretch>
        </p:blipFill>
        <p:spPr>
          <a:xfrm>
            <a:off x="5166175" y="1181802"/>
            <a:ext cx="3361575" cy="2240476"/>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79"/>
        <p:cNvGrpSpPr/>
        <p:nvPr/>
      </p:nvGrpSpPr>
      <p:grpSpPr>
        <a:xfrm>
          <a:off x="0" y="0"/>
          <a:ext cx="0" cy="0"/>
          <a:chOff x="0" y="0"/>
          <a:chExt cx="0" cy="0"/>
        </a:xfrm>
      </p:grpSpPr>
      <p:sp>
        <p:nvSpPr>
          <p:cNvPr id="80" name="Google Shape;80;p17"/>
          <p:cNvSpPr txBox="1">
            <a:spLocks noGrp="1"/>
          </p:cNvSpPr>
          <p:nvPr>
            <p:ph type="ctrTitle"/>
          </p:nvPr>
        </p:nvSpPr>
        <p:spPr>
          <a:xfrm>
            <a:off x="311700" y="179350"/>
            <a:ext cx="8520600" cy="608100"/>
          </a:xfrm>
          <a:prstGeom prst="rect">
            <a:avLst/>
          </a:prstGeom>
        </p:spPr>
        <p:txBody>
          <a:bodyPr spcFirstLastPara="1" wrap="square" lIns="91425" tIns="91425" rIns="91425" bIns="91425" anchor="b" anchorCtr="0">
            <a:normAutofit/>
          </a:bodyPr>
          <a:lstStyle/>
          <a:p>
            <a:pPr marL="0" lvl="0" indent="0" algn="just" rtl="0">
              <a:lnSpc>
                <a:spcPct val="150000"/>
              </a:lnSpc>
              <a:spcBef>
                <a:spcPts val="1000"/>
              </a:spcBef>
              <a:spcAft>
                <a:spcPts val="0"/>
              </a:spcAft>
              <a:buClr>
                <a:schemeClr val="dk1"/>
              </a:buClr>
              <a:buSzPts val="1100"/>
              <a:buFont typeface="Arial"/>
              <a:buNone/>
            </a:pPr>
            <a:r>
              <a:rPr lang="en" sz="1800" b="1">
                <a:solidFill>
                  <a:srgbClr val="222222"/>
                </a:solidFill>
                <a:latin typeface="Times New Roman"/>
                <a:ea typeface="Times New Roman"/>
                <a:cs typeface="Times New Roman"/>
                <a:sym typeface="Times New Roman"/>
              </a:rPr>
              <a:t>Understanding the importance of adaptability.</a:t>
            </a:r>
            <a:endParaRPr sz="1800">
              <a:latin typeface="Times New Roman"/>
              <a:ea typeface="Times New Roman"/>
              <a:cs typeface="Times New Roman"/>
              <a:sym typeface="Times New Roman"/>
            </a:endParaRPr>
          </a:p>
        </p:txBody>
      </p:sp>
      <p:sp>
        <p:nvSpPr>
          <p:cNvPr id="81" name="Google Shape;81;p17"/>
          <p:cNvSpPr txBox="1">
            <a:spLocks noGrp="1"/>
          </p:cNvSpPr>
          <p:nvPr>
            <p:ph type="subTitle" idx="1"/>
          </p:nvPr>
        </p:nvSpPr>
        <p:spPr>
          <a:xfrm>
            <a:off x="311700" y="993650"/>
            <a:ext cx="4473000" cy="39375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1000"/>
              </a:spcBef>
              <a:spcAft>
                <a:spcPts val="0"/>
              </a:spcAft>
              <a:buClr>
                <a:srgbClr val="222222"/>
              </a:buClr>
              <a:buSzPts val="1200"/>
              <a:buFont typeface="Times New Roman"/>
              <a:buChar char="●"/>
            </a:pPr>
            <a:r>
              <a:rPr lang="en" sz="1200">
                <a:solidFill>
                  <a:srgbClr val="222222"/>
                </a:solidFill>
                <a:latin typeface="Times New Roman"/>
                <a:ea typeface="Times New Roman"/>
                <a:cs typeface="Times New Roman"/>
                <a:sym typeface="Times New Roman"/>
              </a:rPr>
              <a:t>Adaptability is significant in organisations whose conditions change frequently about employees and surrounding circumstances. </a:t>
            </a:r>
            <a:endParaRPr sz="1200">
              <a:solidFill>
                <a:srgbClr val="222222"/>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222222"/>
              </a:buClr>
              <a:buSzPts val="1200"/>
              <a:buFont typeface="Times New Roman"/>
              <a:buChar char="●"/>
            </a:pPr>
            <a:r>
              <a:rPr lang="en" sz="1200">
                <a:solidFill>
                  <a:srgbClr val="222222"/>
                </a:solidFill>
                <a:latin typeface="Times New Roman"/>
                <a:ea typeface="Times New Roman"/>
                <a:cs typeface="Times New Roman"/>
                <a:sym typeface="Times New Roman"/>
              </a:rPr>
              <a:t>This involves the ability to code shift so that there is a change in the mode technique and medium of communication of an organisation based on the target audience (Reeves and Deimler, 2022). </a:t>
            </a:r>
            <a:endParaRPr sz="1200">
              <a:solidFill>
                <a:srgbClr val="222222"/>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222222"/>
              </a:buClr>
              <a:buSzPts val="1200"/>
              <a:buFont typeface="Times New Roman"/>
              <a:buChar char="●"/>
            </a:pPr>
            <a:r>
              <a:rPr lang="en" sz="1200">
                <a:solidFill>
                  <a:srgbClr val="222222"/>
                </a:solidFill>
                <a:latin typeface="Times New Roman"/>
                <a:ea typeface="Times New Roman"/>
                <a:cs typeface="Times New Roman"/>
                <a:sym typeface="Times New Roman"/>
              </a:rPr>
              <a:t>In a crisis management strategy, adaptability may mean moving up from the use of strict business communication to a more relaxed and casual approach in order to pass messages to members of the teams in case of an emergency.</a:t>
            </a:r>
            <a:endParaRPr sz="1200">
              <a:solidFill>
                <a:schemeClr val="dk1"/>
              </a:solidFill>
            </a:endParaRPr>
          </a:p>
        </p:txBody>
      </p:sp>
      <p:pic>
        <p:nvPicPr>
          <p:cNvPr id="82" name="Google Shape;82;p17"/>
          <p:cNvPicPr preferRelativeResize="0"/>
          <p:nvPr/>
        </p:nvPicPr>
        <p:blipFill>
          <a:blip r:embed="rId4">
            <a:alphaModFix/>
          </a:blip>
          <a:stretch>
            <a:fillRect/>
          </a:stretch>
        </p:blipFill>
        <p:spPr>
          <a:xfrm>
            <a:off x="4926800" y="1424300"/>
            <a:ext cx="4054500" cy="195967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86"/>
        <p:cNvGrpSpPr/>
        <p:nvPr/>
      </p:nvGrpSpPr>
      <p:grpSpPr>
        <a:xfrm>
          <a:off x="0" y="0"/>
          <a:ext cx="0" cy="0"/>
          <a:chOff x="0" y="0"/>
          <a:chExt cx="0" cy="0"/>
        </a:xfrm>
      </p:grpSpPr>
      <p:sp>
        <p:nvSpPr>
          <p:cNvPr id="87" name="Google Shape;87;p18"/>
          <p:cNvSpPr txBox="1">
            <a:spLocks noGrp="1"/>
          </p:cNvSpPr>
          <p:nvPr>
            <p:ph type="ctrTitle"/>
          </p:nvPr>
        </p:nvSpPr>
        <p:spPr>
          <a:xfrm>
            <a:off x="311700" y="179350"/>
            <a:ext cx="8520600" cy="608100"/>
          </a:xfrm>
          <a:prstGeom prst="rect">
            <a:avLst/>
          </a:prstGeom>
        </p:spPr>
        <p:txBody>
          <a:bodyPr spcFirstLastPara="1" wrap="square" lIns="91425" tIns="91425" rIns="91425" bIns="91425" anchor="b" anchorCtr="0">
            <a:normAutofit/>
          </a:bodyPr>
          <a:lstStyle/>
          <a:p>
            <a:pPr marL="0" lvl="0" indent="0" algn="just" rtl="0">
              <a:lnSpc>
                <a:spcPct val="150000"/>
              </a:lnSpc>
              <a:spcBef>
                <a:spcPts val="1000"/>
              </a:spcBef>
              <a:spcAft>
                <a:spcPts val="0"/>
              </a:spcAft>
              <a:buClr>
                <a:schemeClr val="dk1"/>
              </a:buClr>
              <a:buSzPts val="1100"/>
              <a:buFont typeface="Arial"/>
              <a:buNone/>
            </a:pPr>
            <a:r>
              <a:rPr lang="en" sz="1800" b="1">
                <a:solidFill>
                  <a:srgbClr val="222222"/>
                </a:solidFill>
                <a:latin typeface="Times New Roman"/>
                <a:ea typeface="Times New Roman"/>
                <a:cs typeface="Times New Roman"/>
                <a:sym typeface="Times New Roman"/>
              </a:rPr>
              <a:t>Conclusion.</a:t>
            </a:r>
            <a:endParaRPr sz="1800">
              <a:latin typeface="Times New Roman"/>
              <a:ea typeface="Times New Roman"/>
              <a:cs typeface="Times New Roman"/>
              <a:sym typeface="Times New Roman"/>
            </a:endParaRPr>
          </a:p>
        </p:txBody>
      </p:sp>
      <p:sp>
        <p:nvSpPr>
          <p:cNvPr id="88" name="Google Shape;88;p18"/>
          <p:cNvSpPr txBox="1">
            <a:spLocks noGrp="1"/>
          </p:cNvSpPr>
          <p:nvPr>
            <p:ph type="subTitle" idx="1"/>
          </p:nvPr>
        </p:nvSpPr>
        <p:spPr>
          <a:xfrm>
            <a:off x="311700" y="993650"/>
            <a:ext cx="4473000" cy="39375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1000"/>
              </a:spcBef>
              <a:spcAft>
                <a:spcPts val="0"/>
              </a:spcAft>
              <a:buClr>
                <a:srgbClr val="222222"/>
              </a:buClr>
              <a:buSzPts val="1200"/>
              <a:buFont typeface="Times New Roman"/>
              <a:buChar char="●"/>
            </a:pPr>
            <a:r>
              <a:rPr lang="en" sz="1200">
                <a:solidFill>
                  <a:srgbClr val="222222"/>
                </a:solidFill>
                <a:latin typeface="Times New Roman"/>
                <a:ea typeface="Times New Roman"/>
                <a:cs typeface="Times New Roman"/>
                <a:sym typeface="Times New Roman"/>
              </a:rPr>
              <a:t>The study allowed understdning that, listening, clear speaking and writing, and flexibility are core competencies of interpersonal communication in various work environments. </a:t>
            </a:r>
            <a:endParaRPr sz="1200">
              <a:solidFill>
                <a:srgbClr val="222222"/>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222222"/>
              </a:buClr>
              <a:buSzPts val="1200"/>
              <a:buFont typeface="Times New Roman"/>
              <a:buChar char="●"/>
            </a:pPr>
            <a:r>
              <a:rPr lang="en" sz="1200">
                <a:solidFill>
                  <a:srgbClr val="222222"/>
                </a:solidFill>
                <a:latin typeface="Times New Roman"/>
                <a:ea typeface="Times New Roman"/>
                <a:cs typeface="Times New Roman"/>
                <a:sym typeface="Times New Roman"/>
              </a:rPr>
              <a:t>Using such skills in interpersonal communications fosters better relationships and reduces conflict thereby enhancing people’s performance in organisations. </a:t>
            </a:r>
            <a:endParaRPr sz="1200">
              <a:solidFill>
                <a:srgbClr val="222222"/>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222222"/>
              </a:buClr>
              <a:buSzPts val="1200"/>
              <a:buFont typeface="Times New Roman"/>
              <a:buChar char="●"/>
            </a:pPr>
            <a:r>
              <a:rPr lang="en" sz="1200">
                <a:solidFill>
                  <a:srgbClr val="222222"/>
                </a:solidFill>
                <a:latin typeface="Times New Roman"/>
                <a:ea typeface="Times New Roman"/>
                <a:cs typeface="Times New Roman"/>
                <a:sym typeface="Times New Roman"/>
              </a:rPr>
              <a:t>This allows an organisation to function better and effectively which allows the organisation to operate more effectively and in an enhanced manner.</a:t>
            </a:r>
            <a:endParaRPr sz="1200">
              <a:solidFill>
                <a:schemeClr val="dk1"/>
              </a:solidFill>
            </a:endParaRPr>
          </a:p>
        </p:txBody>
      </p:sp>
      <p:pic>
        <p:nvPicPr>
          <p:cNvPr id="89" name="Google Shape;89;p18"/>
          <p:cNvPicPr preferRelativeResize="0"/>
          <p:nvPr/>
        </p:nvPicPr>
        <p:blipFill>
          <a:blip r:embed="rId4">
            <a:alphaModFix/>
          </a:blip>
          <a:stretch>
            <a:fillRect/>
          </a:stretch>
        </p:blipFill>
        <p:spPr>
          <a:xfrm>
            <a:off x="4947425" y="1331550"/>
            <a:ext cx="4054500" cy="1821587"/>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93"/>
        <p:cNvGrpSpPr/>
        <p:nvPr/>
      </p:nvGrpSpPr>
      <p:grpSpPr>
        <a:xfrm>
          <a:off x="0" y="0"/>
          <a:ext cx="0" cy="0"/>
          <a:chOff x="0" y="0"/>
          <a:chExt cx="0" cy="0"/>
        </a:xfrm>
      </p:grpSpPr>
      <p:sp>
        <p:nvSpPr>
          <p:cNvPr id="94" name="Google Shape;94;p19"/>
          <p:cNvSpPr txBox="1">
            <a:spLocks noGrp="1"/>
          </p:cNvSpPr>
          <p:nvPr>
            <p:ph type="ctrTitle"/>
          </p:nvPr>
        </p:nvSpPr>
        <p:spPr>
          <a:xfrm>
            <a:off x="311700" y="179350"/>
            <a:ext cx="8520600" cy="608100"/>
          </a:xfrm>
          <a:prstGeom prst="rect">
            <a:avLst/>
          </a:prstGeom>
        </p:spPr>
        <p:txBody>
          <a:bodyPr spcFirstLastPara="1" wrap="square" lIns="91425" tIns="91425" rIns="91425" bIns="91425" anchor="b" anchorCtr="0">
            <a:normAutofit/>
          </a:bodyPr>
          <a:lstStyle/>
          <a:p>
            <a:pPr marL="0" lvl="0" indent="0" algn="just" rtl="0">
              <a:spcBef>
                <a:spcPts val="0"/>
              </a:spcBef>
              <a:spcAft>
                <a:spcPts val="0"/>
              </a:spcAft>
              <a:buNone/>
            </a:pPr>
            <a:r>
              <a:rPr lang="en" sz="1800" b="1">
                <a:latin typeface="Times New Roman"/>
                <a:ea typeface="Times New Roman"/>
                <a:cs typeface="Times New Roman"/>
                <a:sym typeface="Times New Roman"/>
              </a:rPr>
              <a:t>References.</a:t>
            </a:r>
            <a:endParaRPr sz="1800" b="1">
              <a:latin typeface="Times New Roman"/>
              <a:ea typeface="Times New Roman"/>
              <a:cs typeface="Times New Roman"/>
              <a:sym typeface="Times New Roman"/>
            </a:endParaRPr>
          </a:p>
        </p:txBody>
      </p:sp>
      <p:sp>
        <p:nvSpPr>
          <p:cNvPr id="95" name="Google Shape;95;p19"/>
          <p:cNvSpPr txBox="1">
            <a:spLocks noGrp="1"/>
          </p:cNvSpPr>
          <p:nvPr>
            <p:ph type="subTitle" idx="1"/>
          </p:nvPr>
        </p:nvSpPr>
        <p:spPr>
          <a:xfrm>
            <a:off x="311700" y="993650"/>
            <a:ext cx="8520600" cy="3937500"/>
          </a:xfrm>
          <a:prstGeom prst="rect">
            <a:avLst/>
          </a:prstGeom>
        </p:spPr>
        <p:txBody>
          <a:bodyPr spcFirstLastPara="1" wrap="square" lIns="91425" tIns="91425" rIns="91425" bIns="91425" anchor="t" anchorCtr="0">
            <a:normAutofit/>
          </a:bodyPr>
          <a:lstStyle/>
          <a:p>
            <a:pPr marL="0" lvl="0" indent="0" algn="l"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Bodunde, H.A. and Sotiloye, B.S. (2023). A Critique of Undergraduate Students’ Writing Skill in an ESL Setting: Samples from the Federal University of Agriculture, Abeokuta, Nigeria. </a:t>
            </a:r>
            <a:r>
              <a:rPr lang="en" sz="1200" i="1">
                <a:solidFill>
                  <a:schemeClr val="dk1"/>
                </a:solidFill>
                <a:latin typeface="Times New Roman"/>
                <a:ea typeface="Times New Roman"/>
                <a:cs typeface="Times New Roman"/>
                <a:sym typeface="Times New Roman"/>
              </a:rPr>
              <a:t>World Journal of English Language</a:t>
            </a:r>
            <a:r>
              <a:rPr lang="en" sz="1200">
                <a:solidFill>
                  <a:schemeClr val="dk1"/>
                </a:solidFill>
                <a:latin typeface="Times New Roman"/>
                <a:ea typeface="Times New Roman"/>
                <a:cs typeface="Times New Roman"/>
                <a:sym typeface="Times New Roman"/>
              </a:rPr>
              <a:t>, 3(2). doi:https://doi.org/10.5430/wjel.v3n2p10.</a:t>
            </a:r>
            <a:endParaRPr sz="1200">
              <a:solidFill>
                <a:schemeClr val="dk1"/>
              </a:solidFill>
              <a:latin typeface="Times New Roman"/>
              <a:ea typeface="Times New Roman"/>
              <a:cs typeface="Times New Roman"/>
              <a:sym typeface="Times New Roman"/>
            </a:endParaRPr>
          </a:p>
          <a:p>
            <a:pPr marL="0" lvl="0" indent="0" algn="l"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patekar, sushant (2022). </a:t>
            </a:r>
            <a:r>
              <a:rPr lang="en" sz="1200" i="1">
                <a:solidFill>
                  <a:schemeClr val="dk1"/>
                </a:solidFill>
                <a:latin typeface="Times New Roman"/>
                <a:ea typeface="Times New Roman"/>
                <a:cs typeface="Times New Roman"/>
                <a:sym typeface="Times New Roman"/>
              </a:rPr>
              <a:t>Active Listening -Essential skill in project management</a:t>
            </a:r>
            <a:r>
              <a:rPr lang="en" sz="1200">
                <a:solidFill>
                  <a:schemeClr val="dk1"/>
                </a:solidFill>
                <a:latin typeface="Times New Roman"/>
                <a:ea typeface="Times New Roman"/>
                <a:cs typeface="Times New Roman"/>
                <a:sym typeface="Times New Roman"/>
              </a:rPr>
              <a:t>. [online] Medium. Available at: https://patesush.medium.com/active-listening-essential-skill-in-project-management-dab538fd1b0e.</a:t>
            </a:r>
            <a:endParaRPr sz="1200">
              <a:solidFill>
                <a:schemeClr val="dk1"/>
              </a:solidFill>
              <a:latin typeface="Times New Roman"/>
              <a:ea typeface="Times New Roman"/>
              <a:cs typeface="Times New Roman"/>
              <a:sym typeface="Times New Roman"/>
            </a:endParaRPr>
          </a:p>
          <a:p>
            <a:pPr marL="0" lvl="0" indent="0" algn="l"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Reeves, M. and Deimler, M. (2022). Adaptability: The New Competitive Advantage. </a:t>
            </a:r>
            <a:r>
              <a:rPr lang="en" sz="1200" i="1">
                <a:solidFill>
                  <a:schemeClr val="dk1"/>
                </a:solidFill>
                <a:latin typeface="Times New Roman"/>
                <a:ea typeface="Times New Roman"/>
                <a:cs typeface="Times New Roman"/>
                <a:sym typeface="Times New Roman"/>
              </a:rPr>
              <a:t>Own the Future</a:t>
            </a:r>
            <a:r>
              <a:rPr lang="en" sz="1200">
                <a:solidFill>
                  <a:schemeClr val="dk1"/>
                </a:solidFill>
                <a:latin typeface="Times New Roman"/>
                <a:ea typeface="Times New Roman"/>
                <a:cs typeface="Times New Roman"/>
                <a:sym typeface="Times New Roman"/>
              </a:rPr>
              <a:t>, pp.19–26. doi:https://doi.org/10.1002/9781119204084.ch2.</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endParaRPr sz="1200">
              <a:solidFill>
                <a:schemeClr val="dk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99"/>
        <p:cNvGrpSpPr/>
        <p:nvPr/>
      </p:nvGrpSpPr>
      <p:grpSpPr>
        <a:xfrm>
          <a:off x="0" y="0"/>
          <a:ext cx="0" cy="0"/>
          <a:chOff x="0" y="0"/>
          <a:chExt cx="0" cy="0"/>
        </a:xfrm>
      </p:grpSpPr>
      <p:pic>
        <p:nvPicPr>
          <p:cNvPr id="100" name="Google Shape;100;p20"/>
          <p:cNvPicPr preferRelativeResize="0"/>
          <p:nvPr/>
        </p:nvPicPr>
        <p:blipFill>
          <a:blip r:embed="rId4">
            <a:alphaModFix/>
          </a:blip>
          <a:stretch>
            <a:fillRect/>
          </a:stretch>
        </p:blipFill>
        <p:spPr>
          <a:xfrm>
            <a:off x="0" y="0"/>
            <a:ext cx="9144001" cy="5143500"/>
          </a:xfrm>
          <a:prstGeom prst="rect">
            <a:avLst/>
          </a:prstGeom>
          <a:noFill/>
          <a:ln>
            <a:noFill/>
          </a:ln>
        </p:spPr>
      </p:pic>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TotalTime>
  <Words>751</Words>
  <Application>Microsoft Office PowerPoint</Application>
  <PresentationFormat>On-screen Show (16:9)</PresentationFormat>
  <Paragraphs>30</Paragraphs>
  <Slides>8</Slides>
  <Notes>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Times New Roman</vt:lpstr>
      <vt:lpstr>Simple Light</vt:lpstr>
      <vt:lpstr>Effective Team-working and Communication Essential Communication Skills Student name: ANGELA ADELINA VASILE Student number: 2312222</vt:lpstr>
      <vt:lpstr>Introduction.</vt:lpstr>
      <vt:lpstr>Understanding the importance of Active listening.</vt:lpstr>
      <vt:lpstr>Understanding the importance of Clarity in Verbal and Written communication.</vt:lpstr>
      <vt:lpstr>Understanding the importance of adaptability.</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Team-working and Communication</dc:title>
  <cp:lastModifiedBy>vasile3 angela adelina</cp:lastModifiedBy>
  <cp:revision>1</cp:revision>
  <dcterms:modified xsi:type="dcterms:W3CDTF">2024-06-17T12:20:44Z</dcterms:modified>
</cp:coreProperties>
</file>