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8" r:id="rId1"/>
  </p:sldMasterIdLst>
  <p:sldIdLst>
    <p:sldId id="273" r:id="rId2"/>
    <p:sldId id="274" r:id="rId3"/>
    <p:sldId id="257" r:id="rId4"/>
    <p:sldId id="258" r:id="rId5"/>
    <p:sldId id="256" r:id="rId6"/>
    <p:sldId id="278" r:id="rId7"/>
    <p:sldId id="279" r:id="rId8"/>
    <p:sldId id="259" r:id="rId9"/>
    <p:sldId id="266" r:id="rId10"/>
    <p:sldId id="260" r:id="rId11"/>
    <p:sldId id="261" r:id="rId12"/>
    <p:sldId id="267" r:id="rId13"/>
    <p:sldId id="262" r:id="rId14"/>
    <p:sldId id="275" r:id="rId15"/>
    <p:sldId id="263" r:id="rId16"/>
    <p:sldId id="264" r:id="rId17"/>
    <p:sldId id="276" r:id="rId18"/>
    <p:sldId id="265" r:id="rId19"/>
    <p:sldId id="280" r:id="rId20"/>
    <p:sldId id="271" r:id="rId21"/>
    <p:sldId id="270" r:id="rId22"/>
    <p:sldId id="26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4D1CE6-3626-4186-A708-472AC7A365B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EB9004A-25BC-4EF2-9740-10222355947C}">
      <dgm:prSet/>
      <dgm:spPr/>
      <dgm:t>
        <a:bodyPr/>
        <a:lstStyle/>
        <a:p>
          <a:r>
            <a:rPr lang="en-US"/>
            <a:t>SAMSARA TEA HOUSE IS A UNIQUE TEA HOUSE WHERE YOU TAKE YOUR SHOES OFF BEFORE ENTERING.SIT ON A COMFY PILLOW ON THE FLOOR AND DRINK ONE OF THE BEST TEAS N THE CITY ALL COMBINED WITH A MAGICAL ATMOSPHERE BY THE HALLUCINOGENIC ENVIRONMENT ,THE BENEVOLENT VITALITY,THE CHILL-LOUNGE MUSIC THAT HAS AN INVIGORATING AND NEARLY MESMERIZING IMPACT ON THE AUDIENCE.</a:t>
          </a:r>
        </a:p>
      </dgm:t>
    </dgm:pt>
    <dgm:pt modelId="{35A368D4-30E4-4181-AC0F-19A65078AE25}" type="parTrans" cxnId="{ECF65AEC-45A4-4DE1-8278-E9232FF917B8}">
      <dgm:prSet/>
      <dgm:spPr/>
      <dgm:t>
        <a:bodyPr/>
        <a:lstStyle/>
        <a:p>
          <a:endParaRPr lang="en-US"/>
        </a:p>
      </dgm:t>
    </dgm:pt>
    <dgm:pt modelId="{27E5A84A-86CC-4E5F-A1BE-C5B2B5567D5D}" type="sibTrans" cxnId="{ECF65AEC-45A4-4DE1-8278-E9232FF917B8}">
      <dgm:prSet/>
      <dgm:spPr/>
      <dgm:t>
        <a:bodyPr/>
        <a:lstStyle/>
        <a:p>
          <a:endParaRPr lang="en-US"/>
        </a:p>
      </dgm:t>
    </dgm:pt>
    <dgm:pt modelId="{766B64F0-DF0F-4A62-ACBD-F43B59F79531}">
      <dgm:prSet/>
      <dgm:spPr/>
      <dgm:t>
        <a:bodyPr/>
        <a:lstStyle/>
        <a:p>
          <a:pPr>
            <a:lnSpc>
              <a:spcPct val="100000"/>
            </a:lnSpc>
          </a:pPr>
          <a:r>
            <a:rPr lang="en-US" dirty="0"/>
            <a:t>TEA HOUSE IS OUR PLACE OF SOUL.</a:t>
          </a:r>
        </a:p>
      </dgm:t>
    </dgm:pt>
    <dgm:pt modelId="{29E51108-3559-46C4-A150-AB9A7E41B1D7}" type="parTrans" cxnId="{73091B34-9F1A-4931-AD09-C63D429ACCC0}">
      <dgm:prSet/>
      <dgm:spPr/>
      <dgm:t>
        <a:bodyPr/>
        <a:lstStyle/>
        <a:p>
          <a:endParaRPr lang="en-US"/>
        </a:p>
      </dgm:t>
    </dgm:pt>
    <dgm:pt modelId="{4A9E7F1A-D70A-4FF5-847B-88CFF4A34AC0}" type="sibTrans" cxnId="{73091B34-9F1A-4931-AD09-C63D429ACCC0}">
      <dgm:prSet/>
      <dgm:spPr/>
      <dgm:t>
        <a:bodyPr/>
        <a:lstStyle/>
        <a:p>
          <a:endParaRPr lang="en-US"/>
        </a:p>
      </dgm:t>
    </dgm:pt>
    <dgm:pt modelId="{96353913-C855-4398-ACF2-816F31F982CD}" type="pres">
      <dgm:prSet presAssocID="{004D1CE6-3626-4186-A708-472AC7A365BE}" presName="root" presStyleCnt="0">
        <dgm:presLayoutVars>
          <dgm:dir/>
          <dgm:resizeHandles val="exact"/>
        </dgm:presLayoutVars>
      </dgm:prSet>
      <dgm:spPr/>
    </dgm:pt>
    <dgm:pt modelId="{234EABD2-46EB-479E-B203-8019C700A1C6}" type="pres">
      <dgm:prSet presAssocID="{FEB9004A-25BC-4EF2-9740-10222355947C}" presName="compNode" presStyleCnt="0"/>
      <dgm:spPr/>
    </dgm:pt>
    <dgm:pt modelId="{022E054C-ECC2-4857-A813-20C7C6E796FD}" type="pres">
      <dgm:prSet presAssocID="{FEB9004A-25BC-4EF2-9740-10222355947C}" presName="iconRect" presStyleLbl="node1" presStyleIdx="0" presStyleCnt="2" custScaleX="59953" custScaleY="47220" custLinFactNeighborX="-16724" custLinFactNeighborY="-4215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wel"/>
        </a:ext>
      </dgm:extLst>
    </dgm:pt>
    <dgm:pt modelId="{5D1221FD-C39A-436B-870C-5D3B16BDFB67}" type="pres">
      <dgm:prSet presAssocID="{FEB9004A-25BC-4EF2-9740-10222355947C}" presName="spaceRect" presStyleCnt="0"/>
      <dgm:spPr/>
    </dgm:pt>
    <dgm:pt modelId="{7F4185C0-1E32-4853-843D-DF3827B3B4AC}" type="pres">
      <dgm:prSet presAssocID="{FEB9004A-25BC-4EF2-9740-10222355947C}" presName="textRect" presStyleLbl="revTx" presStyleIdx="0" presStyleCnt="2" custScaleX="182986" custScaleY="141310" custLinFactNeighborX="-38136" custLinFactNeighborY="-7490">
        <dgm:presLayoutVars>
          <dgm:chMax val="1"/>
          <dgm:chPref val="1"/>
        </dgm:presLayoutVars>
      </dgm:prSet>
      <dgm:spPr/>
    </dgm:pt>
    <dgm:pt modelId="{E7FCAEC3-0295-4873-ABFA-8E13011B3378}" type="pres">
      <dgm:prSet presAssocID="{27E5A84A-86CC-4E5F-A1BE-C5B2B5567D5D}" presName="sibTrans" presStyleCnt="0"/>
      <dgm:spPr/>
    </dgm:pt>
    <dgm:pt modelId="{AFCBA8F0-5D48-446A-87A6-DEAF665B363B}" type="pres">
      <dgm:prSet presAssocID="{766B64F0-DF0F-4A62-ACBD-F43B59F79531}" presName="compNode" presStyleCnt="0"/>
      <dgm:spPr/>
    </dgm:pt>
    <dgm:pt modelId="{7D10C5F3-F69B-4886-A267-6B9D3C51EDB5}" type="pres">
      <dgm:prSet presAssocID="{766B64F0-DF0F-4A62-ACBD-F43B59F79531}" presName="iconRect" presStyleLbl="node1" presStyleIdx="1" presStyleCnt="2" custLinFactNeighborX="-19021" custLinFactNeighborY="-725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
        </a:ext>
      </dgm:extLst>
    </dgm:pt>
    <dgm:pt modelId="{A9168E3C-8FD0-4086-BA7B-C8844F7D87BC}" type="pres">
      <dgm:prSet presAssocID="{766B64F0-DF0F-4A62-ACBD-F43B59F79531}" presName="spaceRect" presStyleCnt="0"/>
      <dgm:spPr/>
    </dgm:pt>
    <dgm:pt modelId="{0B4B1682-0B67-4598-99AD-62BB709FD56E}" type="pres">
      <dgm:prSet presAssocID="{766B64F0-DF0F-4A62-ACBD-F43B59F79531}" presName="textRect" presStyleLbl="revTx" presStyleIdx="1" presStyleCnt="2" custLinFactNeighborX="-11972" custLinFactNeighborY="-38652">
        <dgm:presLayoutVars>
          <dgm:chMax val="1"/>
          <dgm:chPref val="1"/>
        </dgm:presLayoutVars>
      </dgm:prSet>
      <dgm:spPr/>
    </dgm:pt>
  </dgm:ptLst>
  <dgm:cxnLst>
    <dgm:cxn modelId="{73091B34-9F1A-4931-AD09-C63D429ACCC0}" srcId="{004D1CE6-3626-4186-A708-472AC7A365BE}" destId="{766B64F0-DF0F-4A62-ACBD-F43B59F79531}" srcOrd="1" destOrd="0" parTransId="{29E51108-3559-46C4-A150-AB9A7E41B1D7}" sibTransId="{4A9E7F1A-D70A-4FF5-847B-88CFF4A34AC0}"/>
    <dgm:cxn modelId="{7CD1B63C-3541-4246-A601-85D336E82A3F}" type="presOf" srcId="{766B64F0-DF0F-4A62-ACBD-F43B59F79531}" destId="{0B4B1682-0B67-4598-99AD-62BB709FD56E}" srcOrd="0" destOrd="0" presId="urn:microsoft.com/office/officeart/2018/2/layout/IconLabelList"/>
    <dgm:cxn modelId="{6D1940B8-85B1-4658-B187-91C1E3E692CA}" type="presOf" srcId="{004D1CE6-3626-4186-A708-472AC7A365BE}" destId="{96353913-C855-4398-ACF2-816F31F982CD}" srcOrd="0" destOrd="0" presId="urn:microsoft.com/office/officeart/2018/2/layout/IconLabelList"/>
    <dgm:cxn modelId="{ECF65AEC-45A4-4DE1-8278-E9232FF917B8}" srcId="{004D1CE6-3626-4186-A708-472AC7A365BE}" destId="{FEB9004A-25BC-4EF2-9740-10222355947C}" srcOrd="0" destOrd="0" parTransId="{35A368D4-30E4-4181-AC0F-19A65078AE25}" sibTransId="{27E5A84A-86CC-4E5F-A1BE-C5B2B5567D5D}"/>
    <dgm:cxn modelId="{BE8681F6-0C23-48B0-BAAC-B8F1E9CF39E6}" type="presOf" srcId="{FEB9004A-25BC-4EF2-9740-10222355947C}" destId="{7F4185C0-1E32-4853-843D-DF3827B3B4AC}" srcOrd="0" destOrd="0" presId="urn:microsoft.com/office/officeart/2018/2/layout/IconLabelList"/>
    <dgm:cxn modelId="{CC54AD19-8343-4B6A-B10A-62345990A4F6}" type="presParOf" srcId="{96353913-C855-4398-ACF2-816F31F982CD}" destId="{234EABD2-46EB-479E-B203-8019C700A1C6}" srcOrd="0" destOrd="0" presId="urn:microsoft.com/office/officeart/2018/2/layout/IconLabelList"/>
    <dgm:cxn modelId="{A79E1241-7355-43D3-A741-834CEE6E8F38}" type="presParOf" srcId="{234EABD2-46EB-479E-B203-8019C700A1C6}" destId="{022E054C-ECC2-4857-A813-20C7C6E796FD}" srcOrd="0" destOrd="0" presId="urn:microsoft.com/office/officeart/2018/2/layout/IconLabelList"/>
    <dgm:cxn modelId="{CF53AC1C-81D7-4B26-84F1-29574E9ADCB6}" type="presParOf" srcId="{234EABD2-46EB-479E-B203-8019C700A1C6}" destId="{5D1221FD-C39A-436B-870C-5D3B16BDFB67}" srcOrd="1" destOrd="0" presId="urn:microsoft.com/office/officeart/2018/2/layout/IconLabelList"/>
    <dgm:cxn modelId="{AA8A5092-5F72-4050-A041-3E19C407F1D9}" type="presParOf" srcId="{234EABD2-46EB-479E-B203-8019C700A1C6}" destId="{7F4185C0-1E32-4853-843D-DF3827B3B4AC}" srcOrd="2" destOrd="0" presId="urn:microsoft.com/office/officeart/2018/2/layout/IconLabelList"/>
    <dgm:cxn modelId="{39CFE46D-CC79-481B-A536-DD4C8FF08271}" type="presParOf" srcId="{96353913-C855-4398-ACF2-816F31F982CD}" destId="{E7FCAEC3-0295-4873-ABFA-8E13011B3378}" srcOrd="1" destOrd="0" presId="urn:microsoft.com/office/officeart/2018/2/layout/IconLabelList"/>
    <dgm:cxn modelId="{D40F7935-8B75-4692-B227-4DA96042591F}" type="presParOf" srcId="{96353913-C855-4398-ACF2-816F31F982CD}" destId="{AFCBA8F0-5D48-446A-87A6-DEAF665B363B}" srcOrd="2" destOrd="0" presId="urn:microsoft.com/office/officeart/2018/2/layout/IconLabelList"/>
    <dgm:cxn modelId="{5E66AD9B-7B53-4959-AADE-034EBDE7C671}" type="presParOf" srcId="{AFCBA8F0-5D48-446A-87A6-DEAF665B363B}" destId="{7D10C5F3-F69B-4886-A267-6B9D3C51EDB5}" srcOrd="0" destOrd="0" presId="urn:microsoft.com/office/officeart/2018/2/layout/IconLabelList"/>
    <dgm:cxn modelId="{01885BEF-0851-41BF-A42C-18D42F68EC34}" type="presParOf" srcId="{AFCBA8F0-5D48-446A-87A6-DEAF665B363B}" destId="{A9168E3C-8FD0-4086-BA7B-C8844F7D87BC}" srcOrd="1" destOrd="0" presId="urn:microsoft.com/office/officeart/2018/2/layout/IconLabelList"/>
    <dgm:cxn modelId="{7B600BBE-BDE5-423A-911E-708A2CB0F5AF}" type="presParOf" srcId="{AFCBA8F0-5D48-446A-87A6-DEAF665B363B}" destId="{0B4B1682-0B67-4598-99AD-62BB709FD56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88327E-7613-42D4-91FA-41434847796A}"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62A62B36-98B5-4C85-AA07-CF3B00980E9C}">
      <dgm:prSet phldrT="[Text]"/>
      <dgm:spPr/>
      <dgm:t>
        <a:bodyPr/>
        <a:lstStyle/>
        <a:p>
          <a:r>
            <a:rPr lang="en-US" dirty="0"/>
            <a:t>LOCATION</a:t>
          </a:r>
        </a:p>
      </dgm:t>
    </dgm:pt>
    <dgm:pt modelId="{B8C62D81-99DC-4210-A728-EB43FFDAD7FB}" type="parTrans" cxnId="{217A3FC2-6736-4483-ACF9-CAA85B039079}">
      <dgm:prSet/>
      <dgm:spPr/>
      <dgm:t>
        <a:bodyPr/>
        <a:lstStyle/>
        <a:p>
          <a:endParaRPr lang="en-US"/>
        </a:p>
      </dgm:t>
    </dgm:pt>
    <dgm:pt modelId="{D6D17754-C9C9-46D9-B105-1CF744FB4DEE}" type="sibTrans" cxnId="{217A3FC2-6736-4483-ACF9-CAA85B039079}">
      <dgm:prSet/>
      <dgm:spPr/>
      <dgm:t>
        <a:bodyPr/>
        <a:lstStyle/>
        <a:p>
          <a:endParaRPr lang="en-US" dirty="0"/>
        </a:p>
      </dgm:t>
    </dgm:pt>
    <dgm:pt modelId="{391561AB-3EB5-47A2-A764-46E6627541D0}">
      <dgm:prSet phldrT="[Text]"/>
      <dgm:spPr/>
      <dgm:t>
        <a:bodyPr/>
        <a:lstStyle/>
        <a:p>
          <a:r>
            <a:rPr lang="en-US" dirty="0"/>
            <a:t>QUALITY CHECK</a:t>
          </a:r>
        </a:p>
      </dgm:t>
    </dgm:pt>
    <dgm:pt modelId="{8EAA8990-9381-47C3-B7D5-504D785B40A6}" type="parTrans" cxnId="{C813E1C7-AFA5-47C3-99E9-903F20360A4F}">
      <dgm:prSet/>
      <dgm:spPr/>
      <dgm:t>
        <a:bodyPr/>
        <a:lstStyle/>
        <a:p>
          <a:endParaRPr lang="en-US"/>
        </a:p>
      </dgm:t>
    </dgm:pt>
    <dgm:pt modelId="{4CD94DE5-EEF7-4B7F-B625-8004351EF7C3}" type="sibTrans" cxnId="{C813E1C7-AFA5-47C3-99E9-903F20360A4F}">
      <dgm:prSet/>
      <dgm:spPr/>
      <dgm:t>
        <a:bodyPr/>
        <a:lstStyle/>
        <a:p>
          <a:endParaRPr lang="en-US" dirty="0"/>
        </a:p>
      </dgm:t>
    </dgm:pt>
    <dgm:pt modelId="{C1AFA511-6940-47E8-91C7-5CD44F5E94D5}">
      <dgm:prSet phldrT="[Text]"/>
      <dgm:spPr/>
      <dgm:t>
        <a:bodyPr/>
        <a:lstStyle/>
        <a:p>
          <a:r>
            <a:rPr lang="en-US" dirty="0"/>
            <a:t>Schedule</a:t>
          </a:r>
        </a:p>
      </dgm:t>
    </dgm:pt>
    <dgm:pt modelId="{ABC530E2-7634-4E30-BAA7-B5EC74FD3C28}" type="parTrans" cxnId="{8EF25258-C128-47E7-8365-83EEEEEA3ECD}">
      <dgm:prSet/>
      <dgm:spPr/>
      <dgm:t>
        <a:bodyPr/>
        <a:lstStyle/>
        <a:p>
          <a:endParaRPr lang="en-US"/>
        </a:p>
      </dgm:t>
    </dgm:pt>
    <dgm:pt modelId="{BD7B5D37-44F9-404B-82CD-AA0BB916BCBB}" type="sibTrans" cxnId="{8EF25258-C128-47E7-8365-83EEEEEA3ECD}">
      <dgm:prSet/>
      <dgm:spPr/>
      <dgm:t>
        <a:bodyPr/>
        <a:lstStyle/>
        <a:p>
          <a:endParaRPr lang="en-US" dirty="0"/>
        </a:p>
      </dgm:t>
    </dgm:pt>
    <dgm:pt modelId="{C1CD2ADB-8A24-42F4-9C49-D0817E7C0171}">
      <dgm:prSet phldrT="[Text]"/>
      <dgm:spPr/>
      <dgm:t>
        <a:bodyPr/>
        <a:lstStyle/>
        <a:p>
          <a:r>
            <a:rPr lang="en-US" dirty="0"/>
            <a:t>CUSTOMERS</a:t>
          </a:r>
        </a:p>
      </dgm:t>
    </dgm:pt>
    <dgm:pt modelId="{9B8F2986-8144-4A10-9320-85B2D93182F2}" type="sibTrans" cxnId="{469FF44F-CEFF-4588-B04A-7E953DBCB2FB}">
      <dgm:prSet/>
      <dgm:spPr/>
      <dgm:t>
        <a:bodyPr/>
        <a:lstStyle/>
        <a:p>
          <a:endParaRPr lang="en-US" dirty="0"/>
        </a:p>
      </dgm:t>
    </dgm:pt>
    <dgm:pt modelId="{28023237-94AC-4C60-B07D-4DFC46EE0C61}" type="parTrans" cxnId="{469FF44F-CEFF-4588-B04A-7E953DBCB2FB}">
      <dgm:prSet/>
      <dgm:spPr/>
      <dgm:t>
        <a:bodyPr/>
        <a:lstStyle/>
        <a:p>
          <a:endParaRPr lang="en-US"/>
        </a:p>
      </dgm:t>
    </dgm:pt>
    <dgm:pt modelId="{40C6CBED-04BA-4C51-921B-24845688C015}" type="pres">
      <dgm:prSet presAssocID="{7288327E-7613-42D4-91FA-41434847796A}" presName="cycle" presStyleCnt="0">
        <dgm:presLayoutVars>
          <dgm:dir/>
          <dgm:resizeHandles val="exact"/>
        </dgm:presLayoutVars>
      </dgm:prSet>
      <dgm:spPr/>
    </dgm:pt>
    <dgm:pt modelId="{90B87419-7635-49F2-9AB3-D3902BD55D0A}" type="pres">
      <dgm:prSet presAssocID="{62A62B36-98B5-4C85-AA07-CF3B00980E9C}" presName="node" presStyleLbl="node1" presStyleIdx="0" presStyleCnt="4" custScaleX="105339" custRadScaleRad="99358" custRadScaleInc="-3479">
        <dgm:presLayoutVars>
          <dgm:bulletEnabled val="1"/>
        </dgm:presLayoutVars>
      </dgm:prSet>
      <dgm:spPr/>
    </dgm:pt>
    <dgm:pt modelId="{035A3E25-0CA5-4B1D-B36A-8DF75D7DDD04}" type="pres">
      <dgm:prSet presAssocID="{D6D17754-C9C9-46D9-B105-1CF744FB4DEE}" presName="sibTrans" presStyleLbl="sibTrans2D1" presStyleIdx="0" presStyleCnt="4"/>
      <dgm:spPr/>
    </dgm:pt>
    <dgm:pt modelId="{70B32C9F-055D-42CB-8DB6-2135C2C7118B}" type="pres">
      <dgm:prSet presAssocID="{D6D17754-C9C9-46D9-B105-1CF744FB4DEE}" presName="connectorText" presStyleLbl="sibTrans2D1" presStyleIdx="0" presStyleCnt="4"/>
      <dgm:spPr/>
    </dgm:pt>
    <dgm:pt modelId="{07996582-40A4-4504-985C-CA1E88FB5D9D}" type="pres">
      <dgm:prSet presAssocID="{C1CD2ADB-8A24-42F4-9C49-D0817E7C0171}" presName="node" presStyleLbl="node1" presStyleIdx="1" presStyleCnt="4" custScaleX="100244">
        <dgm:presLayoutVars>
          <dgm:bulletEnabled val="1"/>
        </dgm:presLayoutVars>
      </dgm:prSet>
      <dgm:spPr/>
    </dgm:pt>
    <dgm:pt modelId="{B59D3D90-175B-40E1-B7E0-8535FB76A3BE}" type="pres">
      <dgm:prSet presAssocID="{9B8F2986-8144-4A10-9320-85B2D93182F2}" presName="sibTrans" presStyleLbl="sibTrans2D1" presStyleIdx="1" presStyleCnt="4"/>
      <dgm:spPr/>
    </dgm:pt>
    <dgm:pt modelId="{C1D2838D-A9D9-4BF0-BB75-9333C8369241}" type="pres">
      <dgm:prSet presAssocID="{9B8F2986-8144-4A10-9320-85B2D93182F2}" presName="connectorText" presStyleLbl="sibTrans2D1" presStyleIdx="1" presStyleCnt="4"/>
      <dgm:spPr/>
    </dgm:pt>
    <dgm:pt modelId="{8851F605-8E50-473C-BC80-38CFE3742018}" type="pres">
      <dgm:prSet presAssocID="{391561AB-3EB5-47A2-A764-46E6627541D0}" presName="node" presStyleLbl="node1" presStyleIdx="2" presStyleCnt="4">
        <dgm:presLayoutVars>
          <dgm:bulletEnabled val="1"/>
        </dgm:presLayoutVars>
      </dgm:prSet>
      <dgm:spPr/>
    </dgm:pt>
    <dgm:pt modelId="{63089B74-64D7-4E0F-80F0-CABFFF7BE7B5}" type="pres">
      <dgm:prSet presAssocID="{4CD94DE5-EEF7-4B7F-B625-8004351EF7C3}" presName="sibTrans" presStyleLbl="sibTrans2D1" presStyleIdx="2" presStyleCnt="4"/>
      <dgm:spPr/>
    </dgm:pt>
    <dgm:pt modelId="{F50FAC8E-7A3F-4260-94A1-14CA96D279E2}" type="pres">
      <dgm:prSet presAssocID="{4CD94DE5-EEF7-4B7F-B625-8004351EF7C3}" presName="connectorText" presStyleLbl="sibTrans2D1" presStyleIdx="2" presStyleCnt="4"/>
      <dgm:spPr/>
    </dgm:pt>
    <dgm:pt modelId="{86DCD644-2610-4781-8EB8-840D3B3B4D02}" type="pres">
      <dgm:prSet presAssocID="{C1AFA511-6940-47E8-91C7-5CD44F5E94D5}" presName="node" presStyleLbl="node1" presStyleIdx="3" presStyleCnt="4">
        <dgm:presLayoutVars>
          <dgm:bulletEnabled val="1"/>
        </dgm:presLayoutVars>
      </dgm:prSet>
      <dgm:spPr/>
    </dgm:pt>
    <dgm:pt modelId="{78DD5681-92D9-4167-9203-DD26C0650C69}" type="pres">
      <dgm:prSet presAssocID="{BD7B5D37-44F9-404B-82CD-AA0BB916BCBB}" presName="sibTrans" presStyleLbl="sibTrans2D1" presStyleIdx="3" presStyleCnt="4"/>
      <dgm:spPr/>
    </dgm:pt>
    <dgm:pt modelId="{D48C5A3F-865E-4A2E-9A30-9960F576DD4A}" type="pres">
      <dgm:prSet presAssocID="{BD7B5D37-44F9-404B-82CD-AA0BB916BCBB}" presName="connectorText" presStyleLbl="sibTrans2D1" presStyleIdx="3" presStyleCnt="4"/>
      <dgm:spPr/>
    </dgm:pt>
  </dgm:ptLst>
  <dgm:cxnLst>
    <dgm:cxn modelId="{B0D99E0A-5DD6-4305-BCD9-892BE1F30E04}" type="presOf" srcId="{9B8F2986-8144-4A10-9320-85B2D93182F2}" destId="{B59D3D90-175B-40E1-B7E0-8535FB76A3BE}" srcOrd="0" destOrd="0" presId="urn:microsoft.com/office/officeart/2005/8/layout/cycle2"/>
    <dgm:cxn modelId="{214BE00B-112C-4564-AB2F-CC394BDC1A13}" type="presOf" srcId="{BD7B5D37-44F9-404B-82CD-AA0BB916BCBB}" destId="{D48C5A3F-865E-4A2E-9A30-9960F576DD4A}" srcOrd="1" destOrd="0" presId="urn:microsoft.com/office/officeart/2005/8/layout/cycle2"/>
    <dgm:cxn modelId="{E4C5D72E-BB4F-4D58-83F0-5332A8B66C31}" type="presOf" srcId="{BD7B5D37-44F9-404B-82CD-AA0BB916BCBB}" destId="{78DD5681-92D9-4167-9203-DD26C0650C69}" srcOrd="0" destOrd="0" presId="urn:microsoft.com/office/officeart/2005/8/layout/cycle2"/>
    <dgm:cxn modelId="{25374733-22DA-48A8-869C-74621E7DCCBF}" type="presOf" srcId="{C1AFA511-6940-47E8-91C7-5CD44F5E94D5}" destId="{86DCD644-2610-4781-8EB8-840D3B3B4D02}" srcOrd="0" destOrd="0" presId="urn:microsoft.com/office/officeart/2005/8/layout/cycle2"/>
    <dgm:cxn modelId="{8729CF45-5783-4F85-AFF6-1B984ADF8446}" type="presOf" srcId="{D6D17754-C9C9-46D9-B105-1CF744FB4DEE}" destId="{035A3E25-0CA5-4B1D-B36A-8DF75D7DDD04}" srcOrd="0" destOrd="0" presId="urn:microsoft.com/office/officeart/2005/8/layout/cycle2"/>
    <dgm:cxn modelId="{1716B467-BA30-45DC-BBD0-BAF58FD9B91F}" type="presOf" srcId="{4CD94DE5-EEF7-4B7F-B625-8004351EF7C3}" destId="{F50FAC8E-7A3F-4260-94A1-14CA96D279E2}" srcOrd="1" destOrd="0" presId="urn:microsoft.com/office/officeart/2005/8/layout/cycle2"/>
    <dgm:cxn modelId="{25D15668-EC0F-4795-BA27-A9BD3F1BD65A}" type="presOf" srcId="{D6D17754-C9C9-46D9-B105-1CF744FB4DEE}" destId="{70B32C9F-055D-42CB-8DB6-2135C2C7118B}" srcOrd="1" destOrd="0" presId="urn:microsoft.com/office/officeart/2005/8/layout/cycle2"/>
    <dgm:cxn modelId="{862CAF4A-5FE0-44FE-8D2B-5A80044F4A12}" type="presOf" srcId="{C1CD2ADB-8A24-42F4-9C49-D0817E7C0171}" destId="{07996582-40A4-4504-985C-CA1E88FB5D9D}" srcOrd="0" destOrd="0" presId="urn:microsoft.com/office/officeart/2005/8/layout/cycle2"/>
    <dgm:cxn modelId="{469FF44F-CEFF-4588-B04A-7E953DBCB2FB}" srcId="{7288327E-7613-42D4-91FA-41434847796A}" destId="{C1CD2ADB-8A24-42F4-9C49-D0817E7C0171}" srcOrd="1" destOrd="0" parTransId="{28023237-94AC-4C60-B07D-4DFC46EE0C61}" sibTransId="{9B8F2986-8144-4A10-9320-85B2D93182F2}"/>
    <dgm:cxn modelId="{B9AA7075-D1A6-4651-84A7-97BABD1E1102}" type="presOf" srcId="{4CD94DE5-EEF7-4B7F-B625-8004351EF7C3}" destId="{63089B74-64D7-4E0F-80F0-CABFFF7BE7B5}" srcOrd="0" destOrd="0" presId="urn:microsoft.com/office/officeart/2005/8/layout/cycle2"/>
    <dgm:cxn modelId="{8EF25258-C128-47E7-8365-83EEEEEA3ECD}" srcId="{7288327E-7613-42D4-91FA-41434847796A}" destId="{C1AFA511-6940-47E8-91C7-5CD44F5E94D5}" srcOrd="3" destOrd="0" parTransId="{ABC530E2-7634-4E30-BAA7-B5EC74FD3C28}" sibTransId="{BD7B5D37-44F9-404B-82CD-AA0BB916BCBB}"/>
    <dgm:cxn modelId="{2D04CDA8-E009-4076-AA01-39A6C5E84C68}" type="presOf" srcId="{391561AB-3EB5-47A2-A764-46E6627541D0}" destId="{8851F605-8E50-473C-BC80-38CFE3742018}" srcOrd="0" destOrd="0" presId="urn:microsoft.com/office/officeart/2005/8/layout/cycle2"/>
    <dgm:cxn modelId="{EE8837AE-EA58-4068-92CB-AFC21D063D6E}" type="presOf" srcId="{62A62B36-98B5-4C85-AA07-CF3B00980E9C}" destId="{90B87419-7635-49F2-9AB3-D3902BD55D0A}" srcOrd="0" destOrd="0" presId="urn:microsoft.com/office/officeart/2005/8/layout/cycle2"/>
    <dgm:cxn modelId="{FF0BE1B2-AAFF-4F14-966B-AAE65373C956}" type="presOf" srcId="{7288327E-7613-42D4-91FA-41434847796A}" destId="{40C6CBED-04BA-4C51-921B-24845688C015}" srcOrd="0" destOrd="0" presId="urn:microsoft.com/office/officeart/2005/8/layout/cycle2"/>
    <dgm:cxn modelId="{77E6ACB3-583D-4F7A-B6B0-82EEF88B3963}" type="presOf" srcId="{9B8F2986-8144-4A10-9320-85B2D93182F2}" destId="{C1D2838D-A9D9-4BF0-BB75-9333C8369241}" srcOrd="1" destOrd="0" presId="urn:microsoft.com/office/officeart/2005/8/layout/cycle2"/>
    <dgm:cxn modelId="{217A3FC2-6736-4483-ACF9-CAA85B039079}" srcId="{7288327E-7613-42D4-91FA-41434847796A}" destId="{62A62B36-98B5-4C85-AA07-CF3B00980E9C}" srcOrd="0" destOrd="0" parTransId="{B8C62D81-99DC-4210-A728-EB43FFDAD7FB}" sibTransId="{D6D17754-C9C9-46D9-B105-1CF744FB4DEE}"/>
    <dgm:cxn modelId="{C813E1C7-AFA5-47C3-99E9-903F20360A4F}" srcId="{7288327E-7613-42D4-91FA-41434847796A}" destId="{391561AB-3EB5-47A2-A764-46E6627541D0}" srcOrd="2" destOrd="0" parTransId="{8EAA8990-9381-47C3-B7D5-504D785B40A6}" sibTransId="{4CD94DE5-EEF7-4B7F-B625-8004351EF7C3}"/>
    <dgm:cxn modelId="{BCB8EA7E-9C47-43F8-ACDF-FC00B400C8DD}" type="presParOf" srcId="{40C6CBED-04BA-4C51-921B-24845688C015}" destId="{90B87419-7635-49F2-9AB3-D3902BD55D0A}" srcOrd="0" destOrd="0" presId="urn:microsoft.com/office/officeart/2005/8/layout/cycle2"/>
    <dgm:cxn modelId="{D667CBB8-E286-435D-8282-85647067AB9A}" type="presParOf" srcId="{40C6CBED-04BA-4C51-921B-24845688C015}" destId="{035A3E25-0CA5-4B1D-B36A-8DF75D7DDD04}" srcOrd="1" destOrd="0" presId="urn:microsoft.com/office/officeart/2005/8/layout/cycle2"/>
    <dgm:cxn modelId="{0FA7C8DD-FD1E-4E04-A83F-DDE8F86C1873}" type="presParOf" srcId="{035A3E25-0CA5-4B1D-B36A-8DF75D7DDD04}" destId="{70B32C9F-055D-42CB-8DB6-2135C2C7118B}" srcOrd="0" destOrd="0" presId="urn:microsoft.com/office/officeart/2005/8/layout/cycle2"/>
    <dgm:cxn modelId="{6B645980-96DE-434F-96A2-21818BDAA336}" type="presParOf" srcId="{40C6CBED-04BA-4C51-921B-24845688C015}" destId="{07996582-40A4-4504-985C-CA1E88FB5D9D}" srcOrd="2" destOrd="0" presId="urn:microsoft.com/office/officeart/2005/8/layout/cycle2"/>
    <dgm:cxn modelId="{3AAE3B36-A73A-4DE2-98E9-75423C9D153B}" type="presParOf" srcId="{40C6CBED-04BA-4C51-921B-24845688C015}" destId="{B59D3D90-175B-40E1-B7E0-8535FB76A3BE}" srcOrd="3" destOrd="0" presId="urn:microsoft.com/office/officeart/2005/8/layout/cycle2"/>
    <dgm:cxn modelId="{C5DCE15E-92F7-4F25-A093-70A2FC104F64}" type="presParOf" srcId="{B59D3D90-175B-40E1-B7E0-8535FB76A3BE}" destId="{C1D2838D-A9D9-4BF0-BB75-9333C8369241}" srcOrd="0" destOrd="0" presId="urn:microsoft.com/office/officeart/2005/8/layout/cycle2"/>
    <dgm:cxn modelId="{ADA86D2B-62D8-4549-96B8-39FBF8946112}" type="presParOf" srcId="{40C6CBED-04BA-4C51-921B-24845688C015}" destId="{8851F605-8E50-473C-BC80-38CFE3742018}" srcOrd="4" destOrd="0" presId="urn:microsoft.com/office/officeart/2005/8/layout/cycle2"/>
    <dgm:cxn modelId="{E60C6052-7121-42A2-8E24-D32CAD7E0BA3}" type="presParOf" srcId="{40C6CBED-04BA-4C51-921B-24845688C015}" destId="{63089B74-64D7-4E0F-80F0-CABFFF7BE7B5}" srcOrd="5" destOrd="0" presId="urn:microsoft.com/office/officeart/2005/8/layout/cycle2"/>
    <dgm:cxn modelId="{32813076-5818-42AD-9EF3-85231B9A1EF4}" type="presParOf" srcId="{63089B74-64D7-4E0F-80F0-CABFFF7BE7B5}" destId="{F50FAC8E-7A3F-4260-94A1-14CA96D279E2}" srcOrd="0" destOrd="0" presId="urn:microsoft.com/office/officeart/2005/8/layout/cycle2"/>
    <dgm:cxn modelId="{BA3DB130-19A5-40E1-8DC4-02D32CEBDD73}" type="presParOf" srcId="{40C6CBED-04BA-4C51-921B-24845688C015}" destId="{86DCD644-2610-4781-8EB8-840D3B3B4D02}" srcOrd="6" destOrd="0" presId="urn:microsoft.com/office/officeart/2005/8/layout/cycle2"/>
    <dgm:cxn modelId="{DD19387C-8D75-4AA5-8E84-EA7B8113BAA6}" type="presParOf" srcId="{40C6CBED-04BA-4C51-921B-24845688C015}" destId="{78DD5681-92D9-4167-9203-DD26C0650C69}" srcOrd="7" destOrd="0" presId="urn:microsoft.com/office/officeart/2005/8/layout/cycle2"/>
    <dgm:cxn modelId="{8AA2BDA1-71C8-46CB-9FF2-55560C5190DB}" type="presParOf" srcId="{78DD5681-92D9-4167-9203-DD26C0650C69}" destId="{D48C5A3F-865E-4A2E-9A30-9960F576DD4A}"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88327E-7613-42D4-91FA-41434847796A}"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62A62B36-98B5-4C85-AA07-CF3B00980E9C}">
      <dgm:prSet phldrT="[Text]"/>
      <dgm:spPr/>
      <dgm:t>
        <a:bodyPr/>
        <a:lstStyle/>
        <a:p>
          <a:r>
            <a:rPr lang="en-US" dirty="0"/>
            <a:t>LOCATION</a:t>
          </a:r>
        </a:p>
      </dgm:t>
    </dgm:pt>
    <dgm:pt modelId="{B8C62D81-99DC-4210-A728-EB43FFDAD7FB}" type="parTrans" cxnId="{217A3FC2-6736-4483-ACF9-CAA85B039079}">
      <dgm:prSet/>
      <dgm:spPr/>
      <dgm:t>
        <a:bodyPr/>
        <a:lstStyle/>
        <a:p>
          <a:endParaRPr lang="en-US"/>
        </a:p>
      </dgm:t>
    </dgm:pt>
    <dgm:pt modelId="{D6D17754-C9C9-46D9-B105-1CF744FB4DEE}" type="sibTrans" cxnId="{217A3FC2-6736-4483-ACF9-CAA85B039079}">
      <dgm:prSet/>
      <dgm:spPr/>
      <dgm:t>
        <a:bodyPr/>
        <a:lstStyle/>
        <a:p>
          <a:endParaRPr lang="en-US"/>
        </a:p>
      </dgm:t>
    </dgm:pt>
    <dgm:pt modelId="{391561AB-3EB5-47A2-A764-46E6627541D0}">
      <dgm:prSet phldrT="[Text]"/>
      <dgm:spPr/>
      <dgm:t>
        <a:bodyPr/>
        <a:lstStyle/>
        <a:p>
          <a:r>
            <a:rPr lang="en-US" dirty="0"/>
            <a:t>QUALITY CHECK</a:t>
          </a:r>
        </a:p>
      </dgm:t>
    </dgm:pt>
    <dgm:pt modelId="{8EAA8990-9381-47C3-B7D5-504D785B40A6}" type="parTrans" cxnId="{C813E1C7-AFA5-47C3-99E9-903F20360A4F}">
      <dgm:prSet/>
      <dgm:spPr/>
      <dgm:t>
        <a:bodyPr/>
        <a:lstStyle/>
        <a:p>
          <a:endParaRPr lang="en-US"/>
        </a:p>
      </dgm:t>
    </dgm:pt>
    <dgm:pt modelId="{4CD94DE5-EEF7-4B7F-B625-8004351EF7C3}" type="sibTrans" cxnId="{C813E1C7-AFA5-47C3-99E9-903F20360A4F}">
      <dgm:prSet/>
      <dgm:spPr/>
      <dgm:t>
        <a:bodyPr/>
        <a:lstStyle/>
        <a:p>
          <a:endParaRPr lang="en-US"/>
        </a:p>
      </dgm:t>
    </dgm:pt>
    <dgm:pt modelId="{C1AFA511-6940-47E8-91C7-5CD44F5E94D5}">
      <dgm:prSet phldrT="[Text]"/>
      <dgm:spPr/>
      <dgm:t>
        <a:bodyPr/>
        <a:lstStyle/>
        <a:p>
          <a:r>
            <a:rPr lang="en-US" dirty="0"/>
            <a:t>Schedule</a:t>
          </a:r>
        </a:p>
      </dgm:t>
    </dgm:pt>
    <dgm:pt modelId="{ABC530E2-7634-4E30-BAA7-B5EC74FD3C28}" type="parTrans" cxnId="{8EF25258-C128-47E7-8365-83EEEEEA3ECD}">
      <dgm:prSet/>
      <dgm:spPr/>
      <dgm:t>
        <a:bodyPr/>
        <a:lstStyle/>
        <a:p>
          <a:endParaRPr lang="en-US"/>
        </a:p>
      </dgm:t>
    </dgm:pt>
    <dgm:pt modelId="{BD7B5D37-44F9-404B-82CD-AA0BB916BCBB}" type="sibTrans" cxnId="{8EF25258-C128-47E7-8365-83EEEEEA3ECD}">
      <dgm:prSet/>
      <dgm:spPr/>
      <dgm:t>
        <a:bodyPr/>
        <a:lstStyle/>
        <a:p>
          <a:endParaRPr lang="en-US"/>
        </a:p>
      </dgm:t>
    </dgm:pt>
    <dgm:pt modelId="{C1CD2ADB-8A24-42F4-9C49-D0817E7C0171}">
      <dgm:prSet phldrT="[Text]"/>
      <dgm:spPr/>
      <dgm:t>
        <a:bodyPr/>
        <a:lstStyle/>
        <a:p>
          <a:r>
            <a:rPr lang="en-US" dirty="0"/>
            <a:t>CUSTOMERS</a:t>
          </a:r>
        </a:p>
      </dgm:t>
    </dgm:pt>
    <dgm:pt modelId="{9B8F2986-8144-4A10-9320-85B2D93182F2}" type="sibTrans" cxnId="{469FF44F-CEFF-4588-B04A-7E953DBCB2FB}">
      <dgm:prSet/>
      <dgm:spPr/>
      <dgm:t>
        <a:bodyPr/>
        <a:lstStyle/>
        <a:p>
          <a:endParaRPr lang="en-US"/>
        </a:p>
      </dgm:t>
    </dgm:pt>
    <dgm:pt modelId="{28023237-94AC-4C60-B07D-4DFC46EE0C61}" type="parTrans" cxnId="{469FF44F-CEFF-4588-B04A-7E953DBCB2FB}">
      <dgm:prSet/>
      <dgm:spPr/>
      <dgm:t>
        <a:bodyPr/>
        <a:lstStyle/>
        <a:p>
          <a:endParaRPr lang="en-US"/>
        </a:p>
      </dgm:t>
    </dgm:pt>
    <dgm:pt modelId="{40C6CBED-04BA-4C51-921B-24845688C015}" type="pres">
      <dgm:prSet presAssocID="{7288327E-7613-42D4-91FA-41434847796A}" presName="cycle" presStyleCnt="0">
        <dgm:presLayoutVars>
          <dgm:dir/>
          <dgm:resizeHandles val="exact"/>
        </dgm:presLayoutVars>
      </dgm:prSet>
      <dgm:spPr/>
    </dgm:pt>
    <dgm:pt modelId="{90B87419-7635-49F2-9AB3-D3902BD55D0A}" type="pres">
      <dgm:prSet presAssocID="{62A62B36-98B5-4C85-AA07-CF3B00980E9C}" presName="node" presStyleLbl="node1" presStyleIdx="0" presStyleCnt="4" custScaleX="105339" custRadScaleRad="99358" custRadScaleInc="-3479">
        <dgm:presLayoutVars>
          <dgm:bulletEnabled val="1"/>
        </dgm:presLayoutVars>
      </dgm:prSet>
      <dgm:spPr/>
    </dgm:pt>
    <dgm:pt modelId="{035A3E25-0CA5-4B1D-B36A-8DF75D7DDD04}" type="pres">
      <dgm:prSet presAssocID="{D6D17754-C9C9-46D9-B105-1CF744FB4DEE}" presName="sibTrans" presStyleLbl="sibTrans2D1" presStyleIdx="0" presStyleCnt="4"/>
      <dgm:spPr/>
    </dgm:pt>
    <dgm:pt modelId="{70B32C9F-055D-42CB-8DB6-2135C2C7118B}" type="pres">
      <dgm:prSet presAssocID="{D6D17754-C9C9-46D9-B105-1CF744FB4DEE}" presName="connectorText" presStyleLbl="sibTrans2D1" presStyleIdx="0" presStyleCnt="4"/>
      <dgm:spPr/>
    </dgm:pt>
    <dgm:pt modelId="{07996582-40A4-4504-985C-CA1E88FB5D9D}" type="pres">
      <dgm:prSet presAssocID="{C1CD2ADB-8A24-42F4-9C49-D0817E7C0171}" presName="node" presStyleLbl="node1" presStyleIdx="1" presStyleCnt="4" custScaleX="100244">
        <dgm:presLayoutVars>
          <dgm:bulletEnabled val="1"/>
        </dgm:presLayoutVars>
      </dgm:prSet>
      <dgm:spPr/>
    </dgm:pt>
    <dgm:pt modelId="{B59D3D90-175B-40E1-B7E0-8535FB76A3BE}" type="pres">
      <dgm:prSet presAssocID="{9B8F2986-8144-4A10-9320-85B2D93182F2}" presName="sibTrans" presStyleLbl="sibTrans2D1" presStyleIdx="1" presStyleCnt="4"/>
      <dgm:spPr/>
    </dgm:pt>
    <dgm:pt modelId="{C1D2838D-A9D9-4BF0-BB75-9333C8369241}" type="pres">
      <dgm:prSet presAssocID="{9B8F2986-8144-4A10-9320-85B2D93182F2}" presName="connectorText" presStyleLbl="sibTrans2D1" presStyleIdx="1" presStyleCnt="4"/>
      <dgm:spPr/>
    </dgm:pt>
    <dgm:pt modelId="{8851F605-8E50-473C-BC80-38CFE3742018}" type="pres">
      <dgm:prSet presAssocID="{391561AB-3EB5-47A2-A764-46E6627541D0}" presName="node" presStyleLbl="node1" presStyleIdx="2" presStyleCnt="4">
        <dgm:presLayoutVars>
          <dgm:bulletEnabled val="1"/>
        </dgm:presLayoutVars>
      </dgm:prSet>
      <dgm:spPr/>
    </dgm:pt>
    <dgm:pt modelId="{63089B74-64D7-4E0F-80F0-CABFFF7BE7B5}" type="pres">
      <dgm:prSet presAssocID="{4CD94DE5-EEF7-4B7F-B625-8004351EF7C3}" presName="sibTrans" presStyleLbl="sibTrans2D1" presStyleIdx="2" presStyleCnt="4"/>
      <dgm:spPr/>
    </dgm:pt>
    <dgm:pt modelId="{F50FAC8E-7A3F-4260-94A1-14CA96D279E2}" type="pres">
      <dgm:prSet presAssocID="{4CD94DE5-EEF7-4B7F-B625-8004351EF7C3}" presName="connectorText" presStyleLbl="sibTrans2D1" presStyleIdx="2" presStyleCnt="4"/>
      <dgm:spPr/>
    </dgm:pt>
    <dgm:pt modelId="{86DCD644-2610-4781-8EB8-840D3B3B4D02}" type="pres">
      <dgm:prSet presAssocID="{C1AFA511-6940-47E8-91C7-5CD44F5E94D5}" presName="node" presStyleLbl="node1" presStyleIdx="3" presStyleCnt="4">
        <dgm:presLayoutVars>
          <dgm:bulletEnabled val="1"/>
        </dgm:presLayoutVars>
      </dgm:prSet>
      <dgm:spPr/>
    </dgm:pt>
    <dgm:pt modelId="{78DD5681-92D9-4167-9203-DD26C0650C69}" type="pres">
      <dgm:prSet presAssocID="{BD7B5D37-44F9-404B-82CD-AA0BB916BCBB}" presName="sibTrans" presStyleLbl="sibTrans2D1" presStyleIdx="3" presStyleCnt="4"/>
      <dgm:spPr/>
    </dgm:pt>
    <dgm:pt modelId="{D48C5A3F-865E-4A2E-9A30-9960F576DD4A}" type="pres">
      <dgm:prSet presAssocID="{BD7B5D37-44F9-404B-82CD-AA0BB916BCBB}" presName="connectorText" presStyleLbl="sibTrans2D1" presStyleIdx="3" presStyleCnt="4"/>
      <dgm:spPr/>
    </dgm:pt>
  </dgm:ptLst>
  <dgm:cxnLst>
    <dgm:cxn modelId="{B0D99E0A-5DD6-4305-BCD9-892BE1F30E04}" type="presOf" srcId="{9B8F2986-8144-4A10-9320-85B2D93182F2}" destId="{B59D3D90-175B-40E1-B7E0-8535FB76A3BE}" srcOrd="0" destOrd="0" presId="urn:microsoft.com/office/officeart/2005/8/layout/cycle2"/>
    <dgm:cxn modelId="{214BE00B-112C-4564-AB2F-CC394BDC1A13}" type="presOf" srcId="{BD7B5D37-44F9-404B-82CD-AA0BB916BCBB}" destId="{D48C5A3F-865E-4A2E-9A30-9960F576DD4A}" srcOrd="1" destOrd="0" presId="urn:microsoft.com/office/officeart/2005/8/layout/cycle2"/>
    <dgm:cxn modelId="{E4C5D72E-BB4F-4D58-83F0-5332A8B66C31}" type="presOf" srcId="{BD7B5D37-44F9-404B-82CD-AA0BB916BCBB}" destId="{78DD5681-92D9-4167-9203-DD26C0650C69}" srcOrd="0" destOrd="0" presId="urn:microsoft.com/office/officeart/2005/8/layout/cycle2"/>
    <dgm:cxn modelId="{25374733-22DA-48A8-869C-74621E7DCCBF}" type="presOf" srcId="{C1AFA511-6940-47E8-91C7-5CD44F5E94D5}" destId="{86DCD644-2610-4781-8EB8-840D3B3B4D02}" srcOrd="0" destOrd="0" presId="urn:microsoft.com/office/officeart/2005/8/layout/cycle2"/>
    <dgm:cxn modelId="{8729CF45-5783-4F85-AFF6-1B984ADF8446}" type="presOf" srcId="{D6D17754-C9C9-46D9-B105-1CF744FB4DEE}" destId="{035A3E25-0CA5-4B1D-B36A-8DF75D7DDD04}" srcOrd="0" destOrd="0" presId="urn:microsoft.com/office/officeart/2005/8/layout/cycle2"/>
    <dgm:cxn modelId="{1716B467-BA30-45DC-BBD0-BAF58FD9B91F}" type="presOf" srcId="{4CD94DE5-EEF7-4B7F-B625-8004351EF7C3}" destId="{F50FAC8E-7A3F-4260-94A1-14CA96D279E2}" srcOrd="1" destOrd="0" presId="urn:microsoft.com/office/officeart/2005/8/layout/cycle2"/>
    <dgm:cxn modelId="{25D15668-EC0F-4795-BA27-A9BD3F1BD65A}" type="presOf" srcId="{D6D17754-C9C9-46D9-B105-1CF744FB4DEE}" destId="{70B32C9F-055D-42CB-8DB6-2135C2C7118B}" srcOrd="1" destOrd="0" presId="urn:microsoft.com/office/officeart/2005/8/layout/cycle2"/>
    <dgm:cxn modelId="{862CAF4A-5FE0-44FE-8D2B-5A80044F4A12}" type="presOf" srcId="{C1CD2ADB-8A24-42F4-9C49-D0817E7C0171}" destId="{07996582-40A4-4504-985C-CA1E88FB5D9D}" srcOrd="0" destOrd="0" presId="urn:microsoft.com/office/officeart/2005/8/layout/cycle2"/>
    <dgm:cxn modelId="{469FF44F-CEFF-4588-B04A-7E953DBCB2FB}" srcId="{7288327E-7613-42D4-91FA-41434847796A}" destId="{C1CD2ADB-8A24-42F4-9C49-D0817E7C0171}" srcOrd="1" destOrd="0" parTransId="{28023237-94AC-4C60-B07D-4DFC46EE0C61}" sibTransId="{9B8F2986-8144-4A10-9320-85B2D93182F2}"/>
    <dgm:cxn modelId="{B9AA7075-D1A6-4651-84A7-97BABD1E1102}" type="presOf" srcId="{4CD94DE5-EEF7-4B7F-B625-8004351EF7C3}" destId="{63089B74-64D7-4E0F-80F0-CABFFF7BE7B5}" srcOrd="0" destOrd="0" presId="urn:microsoft.com/office/officeart/2005/8/layout/cycle2"/>
    <dgm:cxn modelId="{8EF25258-C128-47E7-8365-83EEEEEA3ECD}" srcId="{7288327E-7613-42D4-91FA-41434847796A}" destId="{C1AFA511-6940-47E8-91C7-5CD44F5E94D5}" srcOrd="3" destOrd="0" parTransId="{ABC530E2-7634-4E30-BAA7-B5EC74FD3C28}" sibTransId="{BD7B5D37-44F9-404B-82CD-AA0BB916BCBB}"/>
    <dgm:cxn modelId="{2D04CDA8-E009-4076-AA01-39A6C5E84C68}" type="presOf" srcId="{391561AB-3EB5-47A2-A764-46E6627541D0}" destId="{8851F605-8E50-473C-BC80-38CFE3742018}" srcOrd="0" destOrd="0" presId="urn:microsoft.com/office/officeart/2005/8/layout/cycle2"/>
    <dgm:cxn modelId="{EE8837AE-EA58-4068-92CB-AFC21D063D6E}" type="presOf" srcId="{62A62B36-98B5-4C85-AA07-CF3B00980E9C}" destId="{90B87419-7635-49F2-9AB3-D3902BD55D0A}" srcOrd="0" destOrd="0" presId="urn:microsoft.com/office/officeart/2005/8/layout/cycle2"/>
    <dgm:cxn modelId="{FF0BE1B2-AAFF-4F14-966B-AAE65373C956}" type="presOf" srcId="{7288327E-7613-42D4-91FA-41434847796A}" destId="{40C6CBED-04BA-4C51-921B-24845688C015}" srcOrd="0" destOrd="0" presId="urn:microsoft.com/office/officeart/2005/8/layout/cycle2"/>
    <dgm:cxn modelId="{77E6ACB3-583D-4F7A-B6B0-82EEF88B3963}" type="presOf" srcId="{9B8F2986-8144-4A10-9320-85B2D93182F2}" destId="{C1D2838D-A9D9-4BF0-BB75-9333C8369241}" srcOrd="1" destOrd="0" presId="urn:microsoft.com/office/officeart/2005/8/layout/cycle2"/>
    <dgm:cxn modelId="{217A3FC2-6736-4483-ACF9-CAA85B039079}" srcId="{7288327E-7613-42D4-91FA-41434847796A}" destId="{62A62B36-98B5-4C85-AA07-CF3B00980E9C}" srcOrd="0" destOrd="0" parTransId="{B8C62D81-99DC-4210-A728-EB43FFDAD7FB}" sibTransId="{D6D17754-C9C9-46D9-B105-1CF744FB4DEE}"/>
    <dgm:cxn modelId="{C813E1C7-AFA5-47C3-99E9-903F20360A4F}" srcId="{7288327E-7613-42D4-91FA-41434847796A}" destId="{391561AB-3EB5-47A2-A764-46E6627541D0}" srcOrd="2" destOrd="0" parTransId="{8EAA8990-9381-47C3-B7D5-504D785B40A6}" sibTransId="{4CD94DE5-EEF7-4B7F-B625-8004351EF7C3}"/>
    <dgm:cxn modelId="{BCB8EA7E-9C47-43F8-ACDF-FC00B400C8DD}" type="presParOf" srcId="{40C6CBED-04BA-4C51-921B-24845688C015}" destId="{90B87419-7635-49F2-9AB3-D3902BD55D0A}" srcOrd="0" destOrd="0" presId="urn:microsoft.com/office/officeart/2005/8/layout/cycle2"/>
    <dgm:cxn modelId="{D667CBB8-E286-435D-8282-85647067AB9A}" type="presParOf" srcId="{40C6CBED-04BA-4C51-921B-24845688C015}" destId="{035A3E25-0CA5-4B1D-B36A-8DF75D7DDD04}" srcOrd="1" destOrd="0" presId="urn:microsoft.com/office/officeart/2005/8/layout/cycle2"/>
    <dgm:cxn modelId="{0FA7C8DD-FD1E-4E04-A83F-DDE8F86C1873}" type="presParOf" srcId="{035A3E25-0CA5-4B1D-B36A-8DF75D7DDD04}" destId="{70B32C9F-055D-42CB-8DB6-2135C2C7118B}" srcOrd="0" destOrd="0" presId="urn:microsoft.com/office/officeart/2005/8/layout/cycle2"/>
    <dgm:cxn modelId="{6B645980-96DE-434F-96A2-21818BDAA336}" type="presParOf" srcId="{40C6CBED-04BA-4C51-921B-24845688C015}" destId="{07996582-40A4-4504-985C-CA1E88FB5D9D}" srcOrd="2" destOrd="0" presId="urn:microsoft.com/office/officeart/2005/8/layout/cycle2"/>
    <dgm:cxn modelId="{3AAE3B36-A73A-4DE2-98E9-75423C9D153B}" type="presParOf" srcId="{40C6CBED-04BA-4C51-921B-24845688C015}" destId="{B59D3D90-175B-40E1-B7E0-8535FB76A3BE}" srcOrd="3" destOrd="0" presId="urn:microsoft.com/office/officeart/2005/8/layout/cycle2"/>
    <dgm:cxn modelId="{C5DCE15E-92F7-4F25-A093-70A2FC104F64}" type="presParOf" srcId="{B59D3D90-175B-40E1-B7E0-8535FB76A3BE}" destId="{C1D2838D-A9D9-4BF0-BB75-9333C8369241}" srcOrd="0" destOrd="0" presId="urn:microsoft.com/office/officeart/2005/8/layout/cycle2"/>
    <dgm:cxn modelId="{ADA86D2B-62D8-4549-96B8-39FBF8946112}" type="presParOf" srcId="{40C6CBED-04BA-4C51-921B-24845688C015}" destId="{8851F605-8E50-473C-BC80-38CFE3742018}" srcOrd="4" destOrd="0" presId="urn:microsoft.com/office/officeart/2005/8/layout/cycle2"/>
    <dgm:cxn modelId="{E60C6052-7121-42A2-8E24-D32CAD7E0BA3}" type="presParOf" srcId="{40C6CBED-04BA-4C51-921B-24845688C015}" destId="{63089B74-64D7-4E0F-80F0-CABFFF7BE7B5}" srcOrd="5" destOrd="0" presId="urn:microsoft.com/office/officeart/2005/8/layout/cycle2"/>
    <dgm:cxn modelId="{32813076-5818-42AD-9EF3-85231B9A1EF4}" type="presParOf" srcId="{63089B74-64D7-4E0F-80F0-CABFFF7BE7B5}" destId="{F50FAC8E-7A3F-4260-94A1-14CA96D279E2}" srcOrd="0" destOrd="0" presId="urn:microsoft.com/office/officeart/2005/8/layout/cycle2"/>
    <dgm:cxn modelId="{BA3DB130-19A5-40E1-8DC4-02D32CEBDD73}" type="presParOf" srcId="{40C6CBED-04BA-4C51-921B-24845688C015}" destId="{86DCD644-2610-4781-8EB8-840D3B3B4D02}" srcOrd="6" destOrd="0" presId="urn:microsoft.com/office/officeart/2005/8/layout/cycle2"/>
    <dgm:cxn modelId="{DD19387C-8D75-4AA5-8E84-EA7B8113BAA6}" type="presParOf" srcId="{40C6CBED-04BA-4C51-921B-24845688C015}" destId="{78DD5681-92D9-4167-9203-DD26C0650C69}" srcOrd="7" destOrd="0" presId="urn:microsoft.com/office/officeart/2005/8/layout/cycle2"/>
    <dgm:cxn modelId="{8AA2BDA1-71C8-46CB-9FF2-55560C5190DB}" type="presParOf" srcId="{78DD5681-92D9-4167-9203-DD26C0650C69}" destId="{D48C5A3F-865E-4A2E-9A30-9960F576DD4A}"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551132-B5C2-4FB6-BD42-D92912D53F3E}" type="doc">
      <dgm:prSet loTypeId="urn:microsoft.com/office/officeart/2005/8/layout/orgChart1" loCatId="hierarchy" qsTypeId="urn:microsoft.com/office/officeart/2005/8/quickstyle/3d3" qsCatId="3D" csTypeId="urn:microsoft.com/office/officeart/2005/8/colors/accent1_2" csCatId="accent1" phldr="1"/>
      <dgm:spPr/>
      <dgm:t>
        <a:bodyPr/>
        <a:lstStyle/>
        <a:p>
          <a:endParaRPr lang="en-US"/>
        </a:p>
      </dgm:t>
    </dgm:pt>
    <dgm:pt modelId="{C540A933-247C-44B5-B092-2CE5F5A37177}">
      <dgm:prSet phldrT="[Text]"/>
      <dgm:spPr/>
      <dgm:t>
        <a:bodyPr/>
        <a:lstStyle/>
        <a:p>
          <a:r>
            <a:rPr lang="en-US" dirty="0"/>
            <a:t>NICOLE- GENERAL MANAGER</a:t>
          </a:r>
        </a:p>
      </dgm:t>
    </dgm:pt>
    <dgm:pt modelId="{A90149D3-9ADD-4792-BF4D-6B239F07D1D3}" type="parTrans" cxnId="{062BFD35-D451-4891-B0C2-D05E6B1380E5}">
      <dgm:prSet/>
      <dgm:spPr/>
      <dgm:t>
        <a:bodyPr/>
        <a:lstStyle/>
        <a:p>
          <a:endParaRPr lang="en-US"/>
        </a:p>
      </dgm:t>
    </dgm:pt>
    <dgm:pt modelId="{1F8B3E3B-DFD0-4635-A208-8C68C34343AE}" type="sibTrans" cxnId="{062BFD35-D451-4891-B0C2-D05E6B1380E5}">
      <dgm:prSet/>
      <dgm:spPr/>
      <dgm:t>
        <a:bodyPr/>
        <a:lstStyle/>
        <a:p>
          <a:endParaRPr lang="en-US"/>
        </a:p>
      </dgm:t>
    </dgm:pt>
    <dgm:pt modelId="{03056D26-CA8B-4774-8BDE-81808644F3D2}">
      <dgm:prSet phldrT="[Text]"/>
      <dgm:spPr/>
      <dgm:t>
        <a:bodyPr/>
        <a:lstStyle/>
        <a:p>
          <a:r>
            <a:rPr lang="en-US" dirty="0"/>
            <a:t>Alexandra-supervisor</a:t>
          </a:r>
        </a:p>
      </dgm:t>
    </dgm:pt>
    <dgm:pt modelId="{E92604F0-FB0C-4573-8426-DA8D16B760B9}" type="parTrans" cxnId="{0B043EB3-41B2-4C1C-AEDB-EBACD4D04D02}">
      <dgm:prSet/>
      <dgm:spPr/>
      <dgm:t>
        <a:bodyPr/>
        <a:lstStyle/>
        <a:p>
          <a:endParaRPr lang="en-US"/>
        </a:p>
      </dgm:t>
    </dgm:pt>
    <dgm:pt modelId="{C6E841AB-4D95-48A0-AC4D-F4B45126F17C}" type="sibTrans" cxnId="{0B043EB3-41B2-4C1C-AEDB-EBACD4D04D02}">
      <dgm:prSet/>
      <dgm:spPr/>
      <dgm:t>
        <a:bodyPr/>
        <a:lstStyle/>
        <a:p>
          <a:endParaRPr lang="en-US"/>
        </a:p>
      </dgm:t>
    </dgm:pt>
    <dgm:pt modelId="{BCF17AB9-1A3E-4265-AA61-0EBCCC42D6A2}">
      <dgm:prSet phldrT="[Text]"/>
      <dgm:spPr/>
      <dgm:t>
        <a:bodyPr/>
        <a:lstStyle/>
        <a:p>
          <a:r>
            <a:rPr lang="en-US" dirty="0"/>
            <a:t> Andrei- MAINTENANCE</a:t>
          </a:r>
        </a:p>
      </dgm:t>
    </dgm:pt>
    <dgm:pt modelId="{71AE7362-C134-4C77-AA43-35159A3FA84B}" type="parTrans" cxnId="{A0581CB7-527D-43E1-9871-7BF6D335F2F4}">
      <dgm:prSet/>
      <dgm:spPr/>
      <dgm:t>
        <a:bodyPr/>
        <a:lstStyle/>
        <a:p>
          <a:endParaRPr lang="en-US"/>
        </a:p>
      </dgm:t>
    </dgm:pt>
    <dgm:pt modelId="{D98A6190-0A81-4C15-9179-277393E3D209}" type="sibTrans" cxnId="{A0581CB7-527D-43E1-9871-7BF6D335F2F4}">
      <dgm:prSet/>
      <dgm:spPr/>
      <dgm:t>
        <a:bodyPr/>
        <a:lstStyle/>
        <a:p>
          <a:endParaRPr lang="en-US"/>
        </a:p>
      </dgm:t>
    </dgm:pt>
    <dgm:pt modelId="{67916779-41D5-4BBD-AC7B-D067D06126F1}" type="asst">
      <dgm:prSet phldrT="[Text]"/>
      <dgm:spPr/>
      <dgm:t>
        <a:bodyPr/>
        <a:lstStyle/>
        <a:p>
          <a:r>
            <a:rPr lang="en-US" dirty="0"/>
            <a:t>ROXANA-FRONT</a:t>
          </a:r>
          <a:r>
            <a:rPr lang="en-US" baseline="0" dirty="0"/>
            <a:t> OF HOUSE TEAM MANAGER</a:t>
          </a:r>
          <a:endParaRPr lang="en-US" dirty="0"/>
        </a:p>
      </dgm:t>
    </dgm:pt>
    <dgm:pt modelId="{CB2B56AB-3DE6-4F66-9104-1189ACFCE956}" type="sibTrans" cxnId="{AF695BF1-E1D9-4445-9ED2-28B26211B360}">
      <dgm:prSet/>
      <dgm:spPr/>
      <dgm:t>
        <a:bodyPr/>
        <a:lstStyle/>
        <a:p>
          <a:endParaRPr lang="en-US"/>
        </a:p>
      </dgm:t>
    </dgm:pt>
    <dgm:pt modelId="{D3526755-21F5-4C4F-8391-507A1B589E37}" type="parTrans" cxnId="{AF695BF1-E1D9-4445-9ED2-28B26211B360}">
      <dgm:prSet/>
      <dgm:spPr/>
      <dgm:t>
        <a:bodyPr/>
        <a:lstStyle/>
        <a:p>
          <a:endParaRPr lang="en-US"/>
        </a:p>
      </dgm:t>
    </dgm:pt>
    <dgm:pt modelId="{28DB42DF-514F-4C08-9423-1A13D496FC84}" type="asst">
      <dgm:prSet phldrT="[Text]"/>
      <dgm:spPr/>
      <dgm:t>
        <a:bodyPr/>
        <a:lstStyle/>
        <a:p>
          <a:r>
            <a:rPr lang="en-US" dirty="0"/>
            <a:t>ADRIAN-BACK OF HOUSE TEAM MANAGER</a:t>
          </a:r>
        </a:p>
      </dgm:t>
    </dgm:pt>
    <dgm:pt modelId="{E79870F0-6DD5-49AC-A652-720D279B7201}" type="parTrans" cxnId="{1945737F-9B6A-402F-8557-69363C2D975F}">
      <dgm:prSet/>
      <dgm:spPr/>
      <dgm:t>
        <a:bodyPr/>
        <a:lstStyle/>
        <a:p>
          <a:endParaRPr lang="en-US"/>
        </a:p>
      </dgm:t>
    </dgm:pt>
    <dgm:pt modelId="{36B0651A-A733-4AFE-8D7C-7FAA5804FF20}" type="sibTrans" cxnId="{1945737F-9B6A-402F-8557-69363C2D975F}">
      <dgm:prSet/>
      <dgm:spPr/>
      <dgm:t>
        <a:bodyPr/>
        <a:lstStyle/>
        <a:p>
          <a:endParaRPr lang="en-US"/>
        </a:p>
      </dgm:t>
    </dgm:pt>
    <dgm:pt modelId="{260FB6A9-4042-452B-9EA4-8182CD0CE4C9}" type="pres">
      <dgm:prSet presAssocID="{63551132-B5C2-4FB6-BD42-D92912D53F3E}" presName="hierChild1" presStyleCnt="0">
        <dgm:presLayoutVars>
          <dgm:orgChart val="1"/>
          <dgm:chPref val="1"/>
          <dgm:dir/>
          <dgm:animOne val="branch"/>
          <dgm:animLvl val="lvl"/>
          <dgm:resizeHandles/>
        </dgm:presLayoutVars>
      </dgm:prSet>
      <dgm:spPr/>
    </dgm:pt>
    <dgm:pt modelId="{0288F649-B182-4FD8-A1CE-6DA9B7CEFB08}" type="pres">
      <dgm:prSet presAssocID="{C540A933-247C-44B5-B092-2CE5F5A37177}" presName="hierRoot1" presStyleCnt="0">
        <dgm:presLayoutVars>
          <dgm:hierBranch val="init"/>
        </dgm:presLayoutVars>
      </dgm:prSet>
      <dgm:spPr/>
    </dgm:pt>
    <dgm:pt modelId="{5F73515E-9BB2-4E28-9093-5D61031813D9}" type="pres">
      <dgm:prSet presAssocID="{C540A933-247C-44B5-B092-2CE5F5A37177}" presName="rootComposite1" presStyleCnt="0"/>
      <dgm:spPr/>
    </dgm:pt>
    <dgm:pt modelId="{7F0A55F6-1A97-4088-8B1D-B1999C970FD0}" type="pres">
      <dgm:prSet presAssocID="{C540A933-247C-44B5-B092-2CE5F5A37177}" presName="rootText1" presStyleLbl="node0" presStyleIdx="0" presStyleCnt="1">
        <dgm:presLayoutVars>
          <dgm:chPref val="3"/>
        </dgm:presLayoutVars>
      </dgm:prSet>
      <dgm:spPr/>
    </dgm:pt>
    <dgm:pt modelId="{F177501D-3060-4F76-89AF-8E1C05FA8901}" type="pres">
      <dgm:prSet presAssocID="{C540A933-247C-44B5-B092-2CE5F5A37177}" presName="rootConnector1" presStyleLbl="node1" presStyleIdx="0" presStyleCnt="0"/>
      <dgm:spPr/>
    </dgm:pt>
    <dgm:pt modelId="{F9AAF303-F469-44D4-8BE9-C7B38F958A58}" type="pres">
      <dgm:prSet presAssocID="{C540A933-247C-44B5-B092-2CE5F5A37177}" presName="hierChild2" presStyleCnt="0"/>
      <dgm:spPr/>
    </dgm:pt>
    <dgm:pt modelId="{9772819C-20E2-4ACF-A706-46C88D804A31}" type="pres">
      <dgm:prSet presAssocID="{E92604F0-FB0C-4573-8426-DA8D16B760B9}" presName="Name37" presStyleLbl="parChTrans1D2" presStyleIdx="0" presStyleCnt="4"/>
      <dgm:spPr/>
    </dgm:pt>
    <dgm:pt modelId="{9115F814-F78F-4FCB-9F94-0D8ABA768019}" type="pres">
      <dgm:prSet presAssocID="{03056D26-CA8B-4774-8BDE-81808644F3D2}" presName="hierRoot2" presStyleCnt="0">
        <dgm:presLayoutVars>
          <dgm:hierBranch val="init"/>
        </dgm:presLayoutVars>
      </dgm:prSet>
      <dgm:spPr/>
    </dgm:pt>
    <dgm:pt modelId="{A5AC3B25-B35A-494F-94A2-E7171A4EE61E}" type="pres">
      <dgm:prSet presAssocID="{03056D26-CA8B-4774-8BDE-81808644F3D2}" presName="rootComposite" presStyleCnt="0"/>
      <dgm:spPr/>
    </dgm:pt>
    <dgm:pt modelId="{CF4524C2-A39A-4A12-9A7D-6EE107A233CE}" type="pres">
      <dgm:prSet presAssocID="{03056D26-CA8B-4774-8BDE-81808644F3D2}" presName="rootText" presStyleLbl="node2" presStyleIdx="0" presStyleCnt="2" custLinFactNeighborX="-7983" custLinFactNeighborY="2664">
        <dgm:presLayoutVars>
          <dgm:chPref val="3"/>
        </dgm:presLayoutVars>
      </dgm:prSet>
      <dgm:spPr/>
    </dgm:pt>
    <dgm:pt modelId="{F6C976C3-90E7-45B7-B514-4499BCE93BC6}" type="pres">
      <dgm:prSet presAssocID="{03056D26-CA8B-4774-8BDE-81808644F3D2}" presName="rootConnector" presStyleLbl="node2" presStyleIdx="0" presStyleCnt="2"/>
      <dgm:spPr/>
    </dgm:pt>
    <dgm:pt modelId="{D989FC88-527D-436D-A038-A633C80BE254}" type="pres">
      <dgm:prSet presAssocID="{03056D26-CA8B-4774-8BDE-81808644F3D2}" presName="hierChild4" presStyleCnt="0"/>
      <dgm:spPr/>
    </dgm:pt>
    <dgm:pt modelId="{975A5F06-4B1D-4BCF-96EE-6F0CC75CBAD7}" type="pres">
      <dgm:prSet presAssocID="{03056D26-CA8B-4774-8BDE-81808644F3D2}" presName="hierChild5" presStyleCnt="0"/>
      <dgm:spPr/>
    </dgm:pt>
    <dgm:pt modelId="{8919846A-F101-4E3E-8031-CF0773B42428}" type="pres">
      <dgm:prSet presAssocID="{71AE7362-C134-4C77-AA43-35159A3FA84B}" presName="Name37" presStyleLbl="parChTrans1D2" presStyleIdx="1" presStyleCnt="4"/>
      <dgm:spPr/>
    </dgm:pt>
    <dgm:pt modelId="{4D947868-6D55-4FC5-9833-8F6362A734AB}" type="pres">
      <dgm:prSet presAssocID="{BCF17AB9-1A3E-4265-AA61-0EBCCC42D6A2}" presName="hierRoot2" presStyleCnt="0">
        <dgm:presLayoutVars>
          <dgm:hierBranch val="init"/>
        </dgm:presLayoutVars>
      </dgm:prSet>
      <dgm:spPr/>
    </dgm:pt>
    <dgm:pt modelId="{E4925982-F03E-44C9-BD3B-3E948A5374DA}" type="pres">
      <dgm:prSet presAssocID="{BCF17AB9-1A3E-4265-AA61-0EBCCC42D6A2}" presName="rootComposite" presStyleCnt="0"/>
      <dgm:spPr/>
    </dgm:pt>
    <dgm:pt modelId="{49ABBCFA-C132-4DBE-BC56-FADF305A7179}" type="pres">
      <dgm:prSet presAssocID="{BCF17AB9-1A3E-4265-AA61-0EBCCC42D6A2}" presName="rootText" presStyleLbl="node2" presStyleIdx="1" presStyleCnt="2" custLinFactNeighborX="1189" custLinFactNeighborY="5442">
        <dgm:presLayoutVars>
          <dgm:chPref val="3"/>
        </dgm:presLayoutVars>
      </dgm:prSet>
      <dgm:spPr/>
    </dgm:pt>
    <dgm:pt modelId="{0A0C0CB0-4C13-45F1-8BD6-0E701B17DF4C}" type="pres">
      <dgm:prSet presAssocID="{BCF17AB9-1A3E-4265-AA61-0EBCCC42D6A2}" presName="rootConnector" presStyleLbl="node2" presStyleIdx="1" presStyleCnt="2"/>
      <dgm:spPr/>
    </dgm:pt>
    <dgm:pt modelId="{162191A6-F01E-4728-9ABC-166EC53F29CE}" type="pres">
      <dgm:prSet presAssocID="{BCF17AB9-1A3E-4265-AA61-0EBCCC42D6A2}" presName="hierChild4" presStyleCnt="0"/>
      <dgm:spPr/>
    </dgm:pt>
    <dgm:pt modelId="{E627E7F0-68EC-4210-BDB4-9051A7596EAD}" type="pres">
      <dgm:prSet presAssocID="{BCF17AB9-1A3E-4265-AA61-0EBCCC42D6A2}" presName="hierChild5" presStyleCnt="0"/>
      <dgm:spPr/>
    </dgm:pt>
    <dgm:pt modelId="{E070069D-41B5-4841-8823-AF5F9FEEF1B4}" type="pres">
      <dgm:prSet presAssocID="{C540A933-247C-44B5-B092-2CE5F5A37177}" presName="hierChild3" presStyleCnt="0"/>
      <dgm:spPr/>
    </dgm:pt>
    <dgm:pt modelId="{A4BF9CAF-661B-4871-8C14-5525F338B867}" type="pres">
      <dgm:prSet presAssocID="{D3526755-21F5-4C4F-8391-507A1B589E37}" presName="Name111" presStyleLbl="parChTrans1D2" presStyleIdx="2" presStyleCnt="4"/>
      <dgm:spPr/>
    </dgm:pt>
    <dgm:pt modelId="{9021F2D8-8CAD-4935-A09D-9EF5F158D85F}" type="pres">
      <dgm:prSet presAssocID="{67916779-41D5-4BBD-AC7B-D067D06126F1}" presName="hierRoot3" presStyleCnt="0">
        <dgm:presLayoutVars>
          <dgm:hierBranch val="init"/>
        </dgm:presLayoutVars>
      </dgm:prSet>
      <dgm:spPr/>
    </dgm:pt>
    <dgm:pt modelId="{A56F53C8-6C17-4143-9927-E3AF3EC6BDA4}" type="pres">
      <dgm:prSet presAssocID="{67916779-41D5-4BBD-AC7B-D067D06126F1}" presName="rootComposite3" presStyleCnt="0"/>
      <dgm:spPr/>
    </dgm:pt>
    <dgm:pt modelId="{D131BD56-3AF8-406C-A2F5-7343B1B5EB2F}" type="pres">
      <dgm:prSet presAssocID="{67916779-41D5-4BBD-AC7B-D067D06126F1}" presName="rootText3" presStyleLbl="asst1" presStyleIdx="0" presStyleCnt="2" custLinFactNeighborX="-15991" custLinFactNeighborY="0">
        <dgm:presLayoutVars>
          <dgm:chPref val="3"/>
        </dgm:presLayoutVars>
      </dgm:prSet>
      <dgm:spPr/>
    </dgm:pt>
    <dgm:pt modelId="{29AE2FBD-A9D1-454E-ACDA-4DCE6C61DE4A}" type="pres">
      <dgm:prSet presAssocID="{67916779-41D5-4BBD-AC7B-D067D06126F1}" presName="rootConnector3" presStyleLbl="asst1" presStyleIdx="0" presStyleCnt="2"/>
      <dgm:spPr/>
    </dgm:pt>
    <dgm:pt modelId="{C9515AC8-0B69-4971-ABB8-E3412891D305}" type="pres">
      <dgm:prSet presAssocID="{67916779-41D5-4BBD-AC7B-D067D06126F1}" presName="hierChild6" presStyleCnt="0"/>
      <dgm:spPr/>
    </dgm:pt>
    <dgm:pt modelId="{3DB128F1-9BBE-4879-B1A2-714B7FC5C956}" type="pres">
      <dgm:prSet presAssocID="{67916779-41D5-4BBD-AC7B-D067D06126F1}" presName="hierChild7" presStyleCnt="0"/>
      <dgm:spPr/>
    </dgm:pt>
    <dgm:pt modelId="{68433ED4-AF8F-481E-BDA8-C2C3C60392B4}" type="pres">
      <dgm:prSet presAssocID="{E79870F0-6DD5-49AC-A652-720D279B7201}" presName="Name111" presStyleLbl="parChTrans1D2" presStyleIdx="3" presStyleCnt="4"/>
      <dgm:spPr/>
    </dgm:pt>
    <dgm:pt modelId="{05078EC1-411A-4808-9C33-118ED64E4314}" type="pres">
      <dgm:prSet presAssocID="{28DB42DF-514F-4C08-9423-1A13D496FC84}" presName="hierRoot3" presStyleCnt="0">
        <dgm:presLayoutVars>
          <dgm:hierBranch val="init"/>
        </dgm:presLayoutVars>
      </dgm:prSet>
      <dgm:spPr/>
    </dgm:pt>
    <dgm:pt modelId="{E81456C7-4523-4A2D-A46A-6A5200B2D07E}" type="pres">
      <dgm:prSet presAssocID="{28DB42DF-514F-4C08-9423-1A13D496FC84}" presName="rootComposite3" presStyleCnt="0"/>
      <dgm:spPr/>
    </dgm:pt>
    <dgm:pt modelId="{2EA263E6-92F8-4D06-A63D-053546DF8A55}" type="pres">
      <dgm:prSet presAssocID="{28DB42DF-514F-4C08-9423-1A13D496FC84}" presName="rootText3" presStyleLbl="asst1" presStyleIdx="1" presStyleCnt="2" custLinFactNeighborX="10304" custLinFactNeighborY="0">
        <dgm:presLayoutVars>
          <dgm:chPref val="3"/>
        </dgm:presLayoutVars>
      </dgm:prSet>
      <dgm:spPr/>
    </dgm:pt>
    <dgm:pt modelId="{B2636117-3CC7-4FC2-8193-FDB62B1D31F7}" type="pres">
      <dgm:prSet presAssocID="{28DB42DF-514F-4C08-9423-1A13D496FC84}" presName="rootConnector3" presStyleLbl="asst1" presStyleIdx="1" presStyleCnt="2"/>
      <dgm:spPr/>
    </dgm:pt>
    <dgm:pt modelId="{D989F817-EEA0-4783-A021-56A64FA2E90B}" type="pres">
      <dgm:prSet presAssocID="{28DB42DF-514F-4C08-9423-1A13D496FC84}" presName="hierChild6" presStyleCnt="0"/>
      <dgm:spPr/>
    </dgm:pt>
    <dgm:pt modelId="{63DF06FA-1E14-4DE2-AD7C-4D5D110C6A1D}" type="pres">
      <dgm:prSet presAssocID="{28DB42DF-514F-4C08-9423-1A13D496FC84}" presName="hierChild7" presStyleCnt="0"/>
      <dgm:spPr/>
    </dgm:pt>
  </dgm:ptLst>
  <dgm:cxnLst>
    <dgm:cxn modelId="{B12FA42E-D58C-468D-9C4C-9C26676C9276}" type="presOf" srcId="{03056D26-CA8B-4774-8BDE-81808644F3D2}" destId="{CF4524C2-A39A-4A12-9A7D-6EE107A233CE}" srcOrd="0" destOrd="0" presId="urn:microsoft.com/office/officeart/2005/8/layout/orgChart1"/>
    <dgm:cxn modelId="{BF66D134-CAF4-4229-9D08-F334CA5EAD63}" type="presOf" srcId="{63551132-B5C2-4FB6-BD42-D92912D53F3E}" destId="{260FB6A9-4042-452B-9EA4-8182CD0CE4C9}" srcOrd="0" destOrd="0" presId="urn:microsoft.com/office/officeart/2005/8/layout/orgChart1"/>
    <dgm:cxn modelId="{062BFD35-D451-4891-B0C2-D05E6B1380E5}" srcId="{63551132-B5C2-4FB6-BD42-D92912D53F3E}" destId="{C540A933-247C-44B5-B092-2CE5F5A37177}" srcOrd="0" destOrd="0" parTransId="{A90149D3-9ADD-4792-BF4D-6B239F07D1D3}" sibTransId="{1F8B3E3B-DFD0-4635-A208-8C68C34343AE}"/>
    <dgm:cxn modelId="{581E0C37-D611-4D4F-AC6A-398BFBD6185E}" type="presOf" srcId="{E79870F0-6DD5-49AC-A652-720D279B7201}" destId="{68433ED4-AF8F-481E-BDA8-C2C3C60392B4}" srcOrd="0" destOrd="0" presId="urn:microsoft.com/office/officeart/2005/8/layout/orgChart1"/>
    <dgm:cxn modelId="{84135042-905E-4003-9170-F0D45517A67B}" type="presOf" srcId="{C540A933-247C-44B5-B092-2CE5F5A37177}" destId="{F177501D-3060-4F76-89AF-8E1C05FA8901}" srcOrd="1" destOrd="0" presId="urn:microsoft.com/office/officeart/2005/8/layout/orgChart1"/>
    <dgm:cxn modelId="{79579548-8288-4822-B65E-CBCB62AFAD71}" type="presOf" srcId="{C540A933-247C-44B5-B092-2CE5F5A37177}" destId="{7F0A55F6-1A97-4088-8B1D-B1999C970FD0}" srcOrd="0" destOrd="0" presId="urn:microsoft.com/office/officeart/2005/8/layout/orgChart1"/>
    <dgm:cxn modelId="{1945737F-9B6A-402F-8557-69363C2D975F}" srcId="{C540A933-247C-44B5-B092-2CE5F5A37177}" destId="{28DB42DF-514F-4C08-9423-1A13D496FC84}" srcOrd="1" destOrd="0" parTransId="{E79870F0-6DD5-49AC-A652-720D279B7201}" sibTransId="{36B0651A-A733-4AFE-8D7C-7FAA5804FF20}"/>
    <dgm:cxn modelId="{39EBAA82-F9AA-4C3E-9204-7FC69679650B}" type="presOf" srcId="{71AE7362-C134-4C77-AA43-35159A3FA84B}" destId="{8919846A-F101-4E3E-8031-CF0773B42428}" srcOrd="0" destOrd="0" presId="urn:microsoft.com/office/officeart/2005/8/layout/orgChart1"/>
    <dgm:cxn modelId="{7EFCEC93-53F7-40A8-A46B-60B28A9E42C7}" type="presOf" srcId="{28DB42DF-514F-4C08-9423-1A13D496FC84}" destId="{B2636117-3CC7-4FC2-8193-FDB62B1D31F7}" srcOrd="1" destOrd="0" presId="urn:microsoft.com/office/officeart/2005/8/layout/orgChart1"/>
    <dgm:cxn modelId="{5E56E0B2-683A-4AD3-8900-E9D72D1B5ECB}" type="presOf" srcId="{67916779-41D5-4BBD-AC7B-D067D06126F1}" destId="{D131BD56-3AF8-406C-A2F5-7343B1B5EB2F}" srcOrd="0" destOrd="0" presId="urn:microsoft.com/office/officeart/2005/8/layout/orgChart1"/>
    <dgm:cxn modelId="{0B043EB3-41B2-4C1C-AEDB-EBACD4D04D02}" srcId="{C540A933-247C-44B5-B092-2CE5F5A37177}" destId="{03056D26-CA8B-4774-8BDE-81808644F3D2}" srcOrd="2" destOrd="0" parTransId="{E92604F0-FB0C-4573-8426-DA8D16B760B9}" sibTransId="{C6E841AB-4D95-48A0-AC4D-F4B45126F17C}"/>
    <dgm:cxn modelId="{99C800B5-9E3A-48A0-AABC-E4B26D9590A7}" type="presOf" srcId="{03056D26-CA8B-4774-8BDE-81808644F3D2}" destId="{F6C976C3-90E7-45B7-B514-4499BCE93BC6}" srcOrd="1" destOrd="0" presId="urn:microsoft.com/office/officeart/2005/8/layout/orgChart1"/>
    <dgm:cxn modelId="{A0581CB7-527D-43E1-9871-7BF6D335F2F4}" srcId="{C540A933-247C-44B5-B092-2CE5F5A37177}" destId="{BCF17AB9-1A3E-4265-AA61-0EBCCC42D6A2}" srcOrd="3" destOrd="0" parTransId="{71AE7362-C134-4C77-AA43-35159A3FA84B}" sibTransId="{D98A6190-0A81-4C15-9179-277393E3D209}"/>
    <dgm:cxn modelId="{8EE023C2-DEB8-49C8-AC9D-755874CC7AC4}" type="presOf" srcId="{BCF17AB9-1A3E-4265-AA61-0EBCCC42D6A2}" destId="{0A0C0CB0-4C13-45F1-8BD6-0E701B17DF4C}" srcOrd="1" destOrd="0" presId="urn:microsoft.com/office/officeart/2005/8/layout/orgChart1"/>
    <dgm:cxn modelId="{29D64ED0-9A1C-4033-863D-D424F99BEF9C}" type="presOf" srcId="{E92604F0-FB0C-4573-8426-DA8D16B760B9}" destId="{9772819C-20E2-4ACF-A706-46C88D804A31}" srcOrd="0" destOrd="0" presId="urn:microsoft.com/office/officeart/2005/8/layout/orgChart1"/>
    <dgm:cxn modelId="{6F6611E6-5039-4DFE-909B-E87AF0029A13}" type="presOf" srcId="{D3526755-21F5-4C4F-8391-507A1B589E37}" destId="{A4BF9CAF-661B-4871-8C14-5525F338B867}" srcOrd="0" destOrd="0" presId="urn:microsoft.com/office/officeart/2005/8/layout/orgChart1"/>
    <dgm:cxn modelId="{A34DECEA-AFBC-4EBA-BF22-40E412F51EBA}" type="presOf" srcId="{28DB42DF-514F-4C08-9423-1A13D496FC84}" destId="{2EA263E6-92F8-4D06-A63D-053546DF8A55}" srcOrd="0" destOrd="0" presId="urn:microsoft.com/office/officeart/2005/8/layout/orgChart1"/>
    <dgm:cxn modelId="{AF695BF1-E1D9-4445-9ED2-28B26211B360}" srcId="{C540A933-247C-44B5-B092-2CE5F5A37177}" destId="{67916779-41D5-4BBD-AC7B-D067D06126F1}" srcOrd="0" destOrd="0" parTransId="{D3526755-21F5-4C4F-8391-507A1B589E37}" sibTransId="{CB2B56AB-3DE6-4F66-9104-1189ACFCE956}"/>
    <dgm:cxn modelId="{C97B9EF8-024B-49E1-B7F1-3B7DB40A81A4}" type="presOf" srcId="{BCF17AB9-1A3E-4265-AA61-0EBCCC42D6A2}" destId="{49ABBCFA-C132-4DBE-BC56-FADF305A7179}" srcOrd="0" destOrd="0" presId="urn:microsoft.com/office/officeart/2005/8/layout/orgChart1"/>
    <dgm:cxn modelId="{A99956FE-44A6-439C-8178-AF9409C9B083}" type="presOf" srcId="{67916779-41D5-4BBD-AC7B-D067D06126F1}" destId="{29AE2FBD-A9D1-454E-ACDA-4DCE6C61DE4A}" srcOrd="1" destOrd="0" presId="urn:microsoft.com/office/officeart/2005/8/layout/orgChart1"/>
    <dgm:cxn modelId="{41CB431C-7BD9-425F-83ED-2E5C3740A40D}" type="presParOf" srcId="{260FB6A9-4042-452B-9EA4-8182CD0CE4C9}" destId="{0288F649-B182-4FD8-A1CE-6DA9B7CEFB08}" srcOrd="0" destOrd="0" presId="urn:microsoft.com/office/officeart/2005/8/layout/orgChart1"/>
    <dgm:cxn modelId="{07CA0917-D47C-4A11-B714-7DA28A5DD1C2}" type="presParOf" srcId="{0288F649-B182-4FD8-A1CE-6DA9B7CEFB08}" destId="{5F73515E-9BB2-4E28-9093-5D61031813D9}" srcOrd="0" destOrd="0" presId="urn:microsoft.com/office/officeart/2005/8/layout/orgChart1"/>
    <dgm:cxn modelId="{28F2D65E-087A-4331-B16C-6D788FCAA1EE}" type="presParOf" srcId="{5F73515E-9BB2-4E28-9093-5D61031813D9}" destId="{7F0A55F6-1A97-4088-8B1D-B1999C970FD0}" srcOrd="0" destOrd="0" presId="urn:microsoft.com/office/officeart/2005/8/layout/orgChart1"/>
    <dgm:cxn modelId="{8D9BE47B-BF05-4C8F-89CA-86F16241FE9C}" type="presParOf" srcId="{5F73515E-9BB2-4E28-9093-5D61031813D9}" destId="{F177501D-3060-4F76-89AF-8E1C05FA8901}" srcOrd="1" destOrd="0" presId="urn:microsoft.com/office/officeart/2005/8/layout/orgChart1"/>
    <dgm:cxn modelId="{D19C8E62-2031-4A0A-A29D-4E603BF76329}" type="presParOf" srcId="{0288F649-B182-4FD8-A1CE-6DA9B7CEFB08}" destId="{F9AAF303-F469-44D4-8BE9-C7B38F958A58}" srcOrd="1" destOrd="0" presId="urn:microsoft.com/office/officeart/2005/8/layout/orgChart1"/>
    <dgm:cxn modelId="{B9B490D6-E316-4708-9FDF-AFAC607A7A5D}" type="presParOf" srcId="{F9AAF303-F469-44D4-8BE9-C7B38F958A58}" destId="{9772819C-20E2-4ACF-A706-46C88D804A31}" srcOrd="0" destOrd="0" presId="urn:microsoft.com/office/officeart/2005/8/layout/orgChart1"/>
    <dgm:cxn modelId="{135CF8AD-D089-4C9A-B452-88F0058D84CB}" type="presParOf" srcId="{F9AAF303-F469-44D4-8BE9-C7B38F958A58}" destId="{9115F814-F78F-4FCB-9F94-0D8ABA768019}" srcOrd="1" destOrd="0" presId="urn:microsoft.com/office/officeart/2005/8/layout/orgChart1"/>
    <dgm:cxn modelId="{3BE5077E-CB7A-4E53-B11D-ECB6CCBB8588}" type="presParOf" srcId="{9115F814-F78F-4FCB-9F94-0D8ABA768019}" destId="{A5AC3B25-B35A-494F-94A2-E7171A4EE61E}" srcOrd="0" destOrd="0" presId="urn:microsoft.com/office/officeart/2005/8/layout/orgChart1"/>
    <dgm:cxn modelId="{E034FE38-61B5-4C47-8CEC-6EABB0EE6877}" type="presParOf" srcId="{A5AC3B25-B35A-494F-94A2-E7171A4EE61E}" destId="{CF4524C2-A39A-4A12-9A7D-6EE107A233CE}" srcOrd="0" destOrd="0" presId="urn:microsoft.com/office/officeart/2005/8/layout/orgChart1"/>
    <dgm:cxn modelId="{405F1102-F982-4A77-977A-B1D9052E3ACB}" type="presParOf" srcId="{A5AC3B25-B35A-494F-94A2-E7171A4EE61E}" destId="{F6C976C3-90E7-45B7-B514-4499BCE93BC6}" srcOrd="1" destOrd="0" presId="urn:microsoft.com/office/officeart/2005/8/layout/orgChart1"/>
    <dgm:cxn modelId="{80035235-B3F9-4B08-9B9A-CE7C1E4E10BD}" type="presParOf" srcId="{9115F814-F78F-4FCB-9F94-0D8ABA768019}" destId="{D989FC88-527D-436D-A038-A633C80BE254}" srcOrd="1" destOrd="0" presId="urn:microsoft.com/office/officeart/2005/8/layout/orgChart1"/>
    <dgm:cxn modelId="{C2CC71C3-813E-4103-8D18-86070FCF1D49}" type="presParOf" srcId="{9115F814-F78F-4FCB-9F94-0D8ABA768019}" destId="{975A5F06-4B1D-4BCF-96EE-6F0CC75CBAD7}" srcOrd="2" destOrd="0" presId="urn:microsoft.com/office/officeart/2005/8/layout/orgChart1"/>
    <dgm:cxn modelId="{5FB9E11A-DCCF-4AD1-BA99-9202D80629B9}" type="presParOf" srcId="{F9AAF303-F469-44D4-8BE9-C7B38F958A58}" destId="{8919846A-F101-4E3E-8031-CF0773B42428}" srcOrd="2" destOrd="0" presId="urn:microsoft.com/office/officeart/2005/8/layout/orgChart1"/>
    <dgm:cxn modelId="{883103BF-8C9E-4001-8A2E-58C108FA10BB}" type="presParOf" srcId="{F9AAF303-F469-44D4-8BE9-C7B38F958A58}" destId="{4D947868-6D55-4FC5-9833-8F6362A734AB}" srcOrd="3" destOrd="0" presId="urn:microsoft.com/office/officeart/2005/8/layout/orgChart1"/>
    <dgm:cxn modelId="{6E46747E-C51A-4B67-87CE-8326B80540AC}" type="presParOf" srcId="{4D947868-6D55-4FC5-9833-8F6362A734AB}" destId="{E4925982-F03E-44C9-BD3B-3E948A5374DA}" srcOrd="0" destOrd="0" presId="urn:microsoft.com/office/officeart/2005/8/layout/orgChart1"/>
    <dgm:cxn modelId="{3492F21C-A103-42BE-802F-7E034821CBDC}" type="presParOf" srcId="{E4925982-F03E-44C9-BD3B-3E948A5374DA}" destId="{49ABBCFA-C132-4DBE-BC56-FADF305A7179}" srcOrd="0" destOrd="0" presId="urn:microsoft.com/office/officeart/2005/8/layout/orgChart1"/>
    <dgm:cxn modelId="{E89C31C7-F0FF-4841-8474-AD1F78BC195E}" type="presParOf" srcId="{E4925982-F03E-44C9-BD3B-3E948A5374DA}" destId="{0A0C0CB0-4C13-45F1-8BD6-0E701B17DF4C}" srcOrd="1" destOrd="0" presId="urn:microsoft.com/office/officeart/2005/8/layout/orgChart1"/>
    <dgm:cxn modelId="{C925F82D-2203-49CC-AF66-1D1E8ADC86EE}" type="presParOf" srcId="{4D947868-6D55-4FC5-9833-8F6362A734AB}" destId="{162191A6-F01E-4728-9ABC-166EC53F29CE}" srcOrd="1" destOrd="0" presId="urn:microsoft.com/office/officeart/2005/8/layout/orgChart1"/>
    <dgm:cxn modelId="{32EBC8A3-FDFF-4398-81B0-ADD611418E72}" type="presParOf" srcId="{4D947868-6D55-4FC5-9833-8F6362A734AB}" destId="{E627E7F0-68EC-4210-BDB4-9051A7596EAD}" srcOrd="2" destOrd="0" presId="urn:microsoft.com/office/officeart/2005/8/layout/orgChart1"/>
    <dgm:cxn modelId="{286362FB-7D76-4343-9A44-402D06327D53}" type="presParOf" srcId="{0288F649-B182-4FD8-A1CE-6DA9B7CEFB08}" destId="{E070069D-41B5-4841-8823-AF5F9FEEF1B4}" srcOrd="2" destOrd="0" presId="urn:microsoft.com/office/officeart/2005/8/layout/orgChart1"/>
    <dgm:cxn modelId="{5F7FC9E3-D19B-4E84-8434-98858BC8ECDB}" type="presParOf" srcId="{E070069D-41B5-4841-8823-AF5F9FEEF1B4}" destId="{A4BF9CAF-661B-4871-8C14-5525F338B867}" srcOrd="0" destOrd="0" presId="urn:microsoft.com/office/officeart/2005/8/layout/orgChart1"/>
    <dgm:cxn modelId="{5A2618A3-D7AE-4D49-84C4-ED09BDD50189}" type="presParOf" srcId="{E070069D-41B5-4841-8823-AF5F9FEEF1B4}" destId="{9021F2D8-8CAD-4935-A09D-9EF5F158D85F}" srcOrd="1" destOrd="0" presId="urn:microsoft.com/office/officeart/2005/8/layout/orgChart1"/>
    <dgm:cxn modelId="{D3EC5F30-8B7B-473C-A390-41B59CDEDAAA}" type="presParOf" srcId="{9021F2D8-8CAD-4935-A09D-9EF5F158D85F}" destId="{A56F53C8-6C17-4143-9927-E3AF3EC6BDA4}" srcOrd="0" destOrd="0" presId="urn:microsoft.com/office/officeart/2005/8/layout/orgChart1"/>
    <dgm:cxn modelId="{F31BB4D1-732B-4BBA-9728-B0D57BD309C8}" type="presParOf" srcId="{A56F53C8-6C17-4143-9927-E3AF3EC6BDA4}" destId="{D131BD56-3AF8-406C-A2F5-7343B1B5EB2F}" srcOrd="0" destOrd="0" presId="urn:microsoft.com/office/officeart/2005/8/layout/orgChart1"/>
    <dgm:cxn modelId="{A4791D63-4CEF-4DFC-A93E-9F4D91269300}" type="presParOf" srcId="{A56F53C8-6C17-4143-9927-E3AF3EC6BDA4}" destId="{29AE2FBD-A9D1-454E-ACDA-4DCE6C61DE4A}" srcOrd="1" destOrd="0" presId="urn:microsoft.com/office/officeart/2005/8/layout/orgChart1"/>
    <dgm:cxn modelId="{D6D9216F-A7CC-44FD-8550-9B4175A280ED}" type="presParOf" srcId="{9021F2D8-8CAD-4935-A09D-9EF5F158D85F}" destId="{C9515AC8-0B69-4971-ABB8-E3412891D305}" srcOrd="1" destOrd="0" presId="urn:microsoft.com/office/officeart/2005/8/layout/orgChart1"/>
    <dgm:cxn modelId="{292AE447-EE3A-435B-AAFA-225BBBD76170}" type="presParOf" srcId="{9021F2D8-8CAD-4935-A09D-9EF5F158D85F}" destId="{3DB128F1-9BBE-4879-B1A2-714B7FC5C956}" srcOrd="2" destOrd="0" presId="urn:microsoft.com/office/officeart/2005/8/layout/orgChart1"/>
    <dgm:cxn modelId="{49F7D228-C043-4816-A135-490BE21C2C96}" type="presParOf" srcId="{E070069D-41B5-4841-8823-AF5F9FEEF1B4}" destId="{68433ED4-AF8F-481E-BDA8-C2C3C60392B4}" srcOrd="2" destOrd="0" presId="urn:microsoft.com/office/officeart/2005/8/layout/orgChart1"/>
    <dgm:cxn modelId="{2943F560-C808-4DC5-9A96-1499ACF51AF3}" type="presParOf" srcId="{E070069D-41B5-4841-8823-AF5F9FEEF1B4}" destId="{05078EC1-411A-4808-9C33-118ED64E4314}" srcOrd="3" destOrd="0" presId="urn:microsoft.com/office/officeart/2005/8/layout/orgChart1"/>
    <dgm:cxn modelId="{E38E80A0-BCC3-4FDA-ABAC-FC2909E449EF}" type="presParOf" srcId="{05078EC1-411A-4808-9C33-118ED64E4314}" destId="{E81456C7-4523-4A2D-A46A-6A5200B2D07E}" srcOrd="0" destOrd="0" presId="urn:microsoft.com/office/officeart/2005/8/layout/orgChart1"/>
    <dgm:cxn modelId="{89FE881E-720E-4F84-8487-15B5BB5DBF22}" type="presParOf" srcId="{E81456C7-4523-4A2D-A46A-6A5200B2D07E}" destId="{2EA263E6-92F8-4D06-A63D-053546DF8A55}" srcOrd="0" destOrd="0" presId="urn:microsoft.com/office/officeart/2005/8/layout/orgChart1"/>
    <dgm:cxn modelId="{F0B34BFE-47D1-461E-849F-05CDEEFB0BCE}" type="presParOf" srcId="{E81456C7-4523-4A2D-A46A-6A5200B2D07E}" destId="{B2636117-3CC7-4FC2-8193-FDB62B1D31F7}" srcOrd="1" destOrd="0" presId="urn:microsoft.com/office/officeart/2005/8/layout/orgChart1"/>
    <dgm:cxn modelId="{08DD692D-3174-47BC-B5E5-70CB9370F3F9}" type="presParOf" srcId="{05078EC1-411A-4808-9C33-118ED64E4314}" destId="{D989F817-EEA0-4783-A021-56A64FA2E90B}" srcOrd="1" destOrd="0" presId="urn:microsoft.com/office/officeart/2005/8/layout/orgChart1"/>
    <dgm:cxn modelId="{02152565-9CAB-4236-A076-3B97EF8B6543}" type="presParOf" srcId="{05078EC1-411A-4808-9C33-118ED64E4314}" destId="{63DF06FA-1E14-4DE2-AD7C-4D5D110C6A1D}"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7A67DB2-3A3A-4CD4-AFD4-5BB681FC3CEA}" type="doc">
      <dgm:prSet loTypeId="urn:microsoft.com/office/officeart/2005/8/layout/hChevron3" loCatId="process" qsTypeId="urn:microsoft.com/office/officeart/2005/8/quickstyle/simple1" qsCatId="simple" csTypeId="urn:microsoft.com/office/officeart/2005/8/colors/accent1_2" csCatId="accent1" phldr="1"/>
      <dgm:spPr/>
    </dgm:pt>
    <dgm:pt modelId="{AC330501-06F6-400E-B768-5EACE05FA89F}">
      <dgm:prSet phldrT="[Text]"/>
      <dgm:spPr>
        <a:solidFill>
          <a:srgbClr val="C00000"/>
        </a:solidFill>
      </dgm:spPr>
      <dgm:t>
        <a:bodyPr/>
        <a:lstStyle/>
        <a:p>
          <a:r>
            <a:rPr lang="en-US" dirty="0"/>
            <a:t>RECRUITMENT</a:t>
          </a:r>
        </a:p>
      </dgm:t>
    </dgm:pt>
    <dgm:pt modelId="{17EB7E63-3C8B-454E-BCF4-C2BCDDA2D677}" type="parTrans" cxnId="{36540CFE-8731-4713-BD24-8BF3F6E01565}">
      <dgm:prSet/>
      <dgm:spPr/>
      <dgm:t>
        <a:bodyPr/>
        <a:lstStyle/>
        <a:p>
          <a:endParaRPr lang="en-US"/>
        </a:p>
      </dgm:t>
    </dgm:pt>
    <dgm:pt modelId="{B6C1161F-B889-41EE-BC76-714D87867442}" type="sibTrans" cxnId="{36540CFE-8731-4713-BD24-8BF3F6E01565}">
      <dgm:prSet/>
      <dgm:spPr/>
      <dgm:t>
        <a:bodyPr/>
        <a:lstStyle/>
        <a:p>
          <a:endParaRPr lang="en-US"/>
        </a:p>
      </dgm:t>
    </dgm:pt>
    <dgm:pt modelId="{EAB98F92-DCA2-4EA9-A379-C4BB574AAB35}">
      <dgm:prSet phldrT="[Text]"/>
      <dgm:spPr>
        <a:solidFill>
          <a:srgbClr val="7030A0"/>
        </a:solidFill>
      </dgm:spPr>
      <dgm:t>
        <a:bodyPr/>
        <a:lstStyle/>
        <a:p>
          <a:r>
            <a:rPr lang="en-US" dirty="0"/>
            <a:t>SELECTION</a:t>
          </a:r>
        </a:p>
      </dgm:t>
    </dgm:pt>
    <dgm:pt modelId="{F434A110-EB04-4FBD-94BF-4EB36E348520}" type="parTrans" cxnId="{F56164B2-5437-4945-A071-3AEEB91B5CB8}">
      <dgm:prSet/>
      <dgm:spPr/>
      <dgm:t>
        <a:bodyPr/>
        <a:lstStyle/>
        <a:p>
          <a:endParaRPr lang="en-US"/>
        </a:p>
      </dgm:t>
    </dgm:pt>
    <dgm:pt modelId="{F4265402-994D-4669-9300-D7BE17483584}" type="sibTrans" cxnId="{F56164B2-5437-4945-A071-3AEEB91B5CB8}">
      <dgm:prSet/>
      <dgm:spPr/>
      <dgm:t>
        <a:bodyPr/>
        <a:lstStyle/>
        <a:p>
          <a:endParaRPr lang="en-US"/>
        </a:p>
      </dgm:t>
    </dgm:pt>
    <dgm:pt modelId="{B8052442-20F2-45F9-BD1E-D71DF9576CDE}">
      <dgm:prSet phldrT="[Text]"/>
      <dgm:spPr>
        <a:solidFill>
          <a:srgbClr val="00B050"/>
        </a:solidFill>
      </dgm:spPr>
      <dgm:t>
        <a:bodyPr/>
        <a:lstStyle/>
        <a:p>
          <a:r>
            <a:rPr lang="en-US" dirty="0"/>
            <a:t>EMPLOYMENT</a:t>
          </a:r>
        </a:p>
      </dgm:t>
    </dgm:pt>
    <dgm:pt modelId="{DAA456D0-3232-407B-A373-994F5E2FA66A}" type="parTrans" cxnId="{AE84CA94-30EF-48BF-9190-231064A127A5}">
      <dgm:prSet/>
      <dgm:spPr/>
      <dgm:t>
        <a:bodyPr/>
        <a:lstStyle/>
        <a:p>
          <a:endParaRPr lang="en-US"/>
        </a:p>
      </dgm:t>
    </dgm:pt>
    <dgm:pt modelId="{A5E142E3-F6F4-4516-A4ED-579C942D7EF2}" type="sibTrans" cxnId="{AE84CA94-30EF-48BF-9190-231064A127A5}">
      <dgm:prSet/>
      <dgm:spPr/>
      <dgm:t>
        <a:bodyPr/>
        <a:lstStyle/>
        <a:p>
          <a:endParaRPr lang="en-US"/>
        </a:p>
      </dgm:t>
    </dgm:pt>
    <dgm:pt modelId="{F1CE50D1-42BE-43C9-8157-2B357C6BDC2C}">
      <dgm:prSet phldrT="[Text]"/>
      <dgm:spPr>
        <a:solidFill>
          <a:schemeClr val="tx2">
            <a:lumMod val="50000"/>
          </a:schemeClr>
        </a:solidFill>
      </dgm:spPr>
      <dgm:t>
        <a:bodyPr/>
        <a:lstStyle/>
        <a:p>
          <a:r>
            <a:rPr lang="en-US" dirty="0"/>
            <a:t>INDUCTION</a:t>
          </a:r>
        </a:p>
      </dgm:t>
    </dgm:pt>
    <dgm:pt modelId="{5DC241EC-2909-4055-9BC9-DE0CB7DD6ED6}" type="parTrans" cxnId="{7EA01926-F6DE-478C-AB7E-F608D0A0B321}">
      <dgm:prSet/>
      <dgm:spPr/>
      <dgm:t>
        <a:bodyPr/>
        <a:lstStyle/>
        <a:p>
          <a:endParaRPr lang="en-US"/>
        </a:p>
      </dgm:t>
    </dgm:pt>
    <dgm:pt modelId="{589E42F6-7F63-42B4-B6F5-5233622FE19A}" type="sibTrans" cxnId="{7EA01926-F6DE-478C-AB7E-F608D0A0B321}">
      <dgm:prSet/>
      <dgm:spPr/>
      <dgm:t>
        <a:bodyPr/>
        <a:lstStyle/>
        <a:p>
          <a:endParaRPr lang="en-US"/>
        </a:p>
      </dgm:t>
    </dgm:pt>
    <dgm:pt modelId="{343D879B-B3BF-4F21-8EB9-DA47CA3EBD1A}" type="pres">
      <dgm:prSet presAssocID="{77A67DB2-3A3A-4CD4-AFD4-5BB681FC3CEA}" presName="Name0" presStyleCnt="0">
        <dgm:presLayoutVars>
          <dgm:dir/>
          <dgm:resizeHandles val="exact"/>
        </dgm:presLayoutVars>
      </dgm:prSet>
      <dgm:spPr/>
    </dgm:pt>
    <dgm:pt modelId="{AED63738-23D6-4040-8084-39F802448DFC}" type="pres">
      <dgm:prSet presAssocID="{AC330501-06F6-400E-B768-5EACE05FA89F}" presName="parTxOnly" presStyleLbl="node1" presStyleIdx="0" presStyleCnt="4" custScaleY="52613" custLinFactY="-57926" custLinFactNeighborX="5331" custLinFactNeighborY="-100000">
        <dgm:presLayoutVars>
          <dgm:bulletEnabled val="1"/>
        </dgm:presLayoutVars>
      </dgm:prSet>
      <dgm:spPr/>
    </dgm:pt>
    <dgm:pt modelId="{010FB35C-F951-4955-91D7-E2D51262E6C0}" type="pres">
      <dgm:prSet presAssocID="{B6C1161F-B889-41EE-BC76-714D87867442}" presName="parSpace" presStyleCnt="0"/>
      <dgm:spPr/>
    </dgm:pt>
    <dgm:pt modelId="{A966953F-3F06-4E32-B57E-43E03F820A27}" type="pres">
      <dgm:prSet presAssocID="{EAB98F92-DCA2-4EA9-A379-C4BB574AAB35}" presName="parTxOnly" presStyleLbl="node1" presStyleIdx="1" presStyleCnt="4" custScaleY="53946" custLinFactY="-56593" custLinFactNeighborX="-1333" custLinFactNeighborY="-100000">
        <dgm:presLayoutVars>
          <dgm:bulletEnabled val="1"/>
        </dgm:presLayoutVars>
      </dgm:prSet>
      <dgm:spPr/>
    </dgm:pt>
    <dgm:pt modelId="{C23BE659-BCB0-4D2D-9ADC-73ED88F115F7}" type="pres">
      <dgm:prSet presAssocID="{F4265402-994D-4669-9300-D7BE17483584}" presName="parSpace" presStyleCnt="0"/>
      <dgm:spPr/>
    </dgm:pt>
    <dgm:pt modelId="{1222751D-C7A4-4D86-9A98-4347C7F83DAB}" type="pres">
      <dgm:prSet presAssocID="{B8052442-20F2-45F9-BD1E-D71DF9576CDE}" presName="parTxOnly" presStyleLbl="node1" presStyleIdx="2" presStyleCnt="4" custScaleY="55279" custLinFactY="-57259" custLinFactNeighborX="-3998" custLinFactNeighborY="-100000">
        <dgm:presLayoutVars>
          <dgm:bulletEnabled val="1"/>
        </dgm:presLayoutVars>
      </dgm:prSet>
      <dgm:spPr/>
    </dgm:pt>
    <dgm:pt modelId="{880A5EAF-2E05-49A3-A3EA-9102A84EF054}" type="pres">
      <dgm:prSet presAssocID="{A5E142E3-F6F4-4516-A4ED-579C942D7EF2}" presName="parSpace" presStyleCnt="0"/>
      <dgm:spPr/>
    </dgm:pt>
    <dgm:pt modelId="{0DEB9BFA-D46A-4E29-94FE-F1E1BE511AD7}" type="pres">
      <dgm:prSet presAssocID="{F1CE50D1-42BE-43C9-8157-2B357C6BDC2C}" presName="parTxOnly" presStyleLbl="node1" presStyleIdx="3" presStyleCnt="4" custScaleY="53946" custLinFactY="-56463" custLinFactNeighborX="-3499" custLinFactNeighborY="-100000">
        <dgm:presLayoutVars>
          <dgm:bulletEnabled val="1"/>
        </dgm:presLayoutVars>
      </dgm:prSet>
      <dgm:spPr/>
    </dgm:pt>
  </dgm:ptLst>
  <dgm:cxnLst>
    <dgm:cxn modelId="{7EA01926-F6DE-478C-AB7E-F608D0A0B321}" srcId="{77A67DB2-3A3A-4CD4-AFD4-5BB681FC3CEA}" destId="{F1CE50D1-42BE-43C9-8157-2B357C6BDC2C}" srcOrd="3" destOrd="0" parTransId="{5DC241EC-2909-4055-9BC9-DE0CB7DD6ED6}" sibTransId="{589E42F6-7F63-42B4-B6F5-5233622FE19A}"/>
    <dgm:cxn modelId="{E9371F2B-F7ED-4A74-A3A1-B668754B3E06}" type="presOf" srcId="{AC330501-06F6-400E-B768-5EACE05FA89F}" destId="{AED63738-23D6-4040-8084-39F802448DFC}" srcOrd="0" destOrd="0" presId="urn:microsoft.com/office/officeart/2005/8/layout/hChevron3"/>
    <dgm:cxn modelId="{A0733288-FAD1-4503-A7A5-2EACCA849E77}" type="presOf" srcId="{77A67DB2-3A3A-4CD4-AFD4-5BB681FC3CEA}" destId="{343D879B-B3BF-4F21-8EB9-DA47CA3EBD1A}" srcOrd="0" destOrd="0" presId="urn:microsoft.com/office/officeart/2005/8/layout/hChevron3"/>
    <dgm:cxn modelId="{AE84CA94-30EF-48BF-9190-231064A127A5}" srcId="{77A67DB2-3A3A-4CD4-AFD4-5BB681FC3CEA}" destId="{B8052442-20F2-45F9-BD1E-D71DF9576CDE}" srcOrd="2" destOrd="0" parTransId="{DAA456D0-3232-407B-A373-994F5E2FA66A}" sibTransId="{A5E142E3-F6F4-4516-A4ED-579C942D7EF2}"/>
    <dgm:cxn modelId="{F56164B2-5437-4945-A071-3AEEB91B5CB8}" srcId="{77A67DB2-3A3A-4CD4-AFD4-5BB681FC3CEA}" destId="{EAB98F92-DCA2-4EA9-A379-C4BB574AAB35}" srcOrd="1" destOrd="0" parTransId="{F434A110-EB04-4FBD-94BF-4EB36E348520}" sibTransId="{F4265402-994D-4669-9300-D7BE17483584}"/>
    <dgm:cxn modelId="{510F2CCD-D553-4EA1-BBC6-A5A763BE2706}" type="presOf" srcId="{EAB98F92-DCA2-4EA9-A379-C4BB574AAB35}" destId="{A966953F-3F06-4E32-B57E-43E03F820A27}" srcOrd="0" destOrd="0" presId="urn:microsoft.com/office/officeart/2005/8/layout/hChevron3"/>
    <dgm:cxn modelId="{13EB09D2-4503-4C1B-A76E-DC358A60AA2B}" type="presOf" srcId="{B8052442-20F2-45F9-BD1E-D71DF9576CDE}" destId="{1222751D-C7A4-4D86-9A98-4347C7F83DAB}" srcOrd="0" destOrd="0" presId="urn:microsoft.com/office/officeart/2005/8/layout/hChevron3"/>
    <dgm:cxn modelId="{4DD6FDE2-22AA-48F6-AE90-224AE7BBE33B}" type="presOf" srcId="{F1CE50D1-42BE-43C9-8157-2B357C6BDC2C}" destId="{0DEB9BFA-D46A-4E29-94FE-F1E1BE511AD7}" srcOrd="0" destOrd="0" presId="urn:microsoft.com/office/officeart/2005/8/layout/hChevron3"/>
    <dgm:cxn modelId="{36540CFE-8731-4713-BD24-8BF3F6E01565}" srcId="{77A67DB2-3A3A-4CD4-AFD4-5BB681FC3CEA}" destId="{AC330501-06F6-400E-B768-5EACE05FA89F}" srcOrd="0" destOrd="0" parTransId="{17EB7E63-3C8B-454E-BCF4-C2BCDDA2D677}" sibTransId="{B6C1161F-B889-41EE-BC76-714D87867442}"/>
    <dgm:cxn modelId="{9B244173-6E70-4D39-9B4F-9E12BE03C149}" type="presParOf" srcId="{343D879B-B3BF-4F21-8EB9-DA47CA3EBD1A}" destId="{AED63738-23D6-4040-8084-39F802448DFC}" srcOrd="0" destOrd="0" presId="urn:microsoft.com/office/officeart/2005/8/layout/hChevron3"/>
    <dgm:cxn modelId="{825C5BED-63C3-4B4F-B4E3-28EFE57D015F}" type="presParOf" srcId="{343D879B-B3BF-4F21-8EB9-DA47CA3EBD1A}" destId="{010FB35C-F951-4955-91D7-E2D51262E6C0}" srcOrd="1" destOrd="0" presId="urn:microsoft.com/office/officeart/2005/8/layout/hChevron3"/>
    <dgm:cxn modelId="{6A704043-8076-4587-94F6-BF323DFF673A}" type="presParOf" srcId="{343D879B-B3BF-4F21-8EB9-DA47CA3EBD1A}" destId="{A966953F-3F06-4E32-B57E-43E03F820A27}" srcOrd="2" destOrd="0" presId="urn:microsoft.com/office/officeart/2005/8/layout/hChevron3"/>
    <dgm:cxn modelId="{9FE602AE-8DDE-40DE-98BE-32001CA141DF}" type="presParOf" srcId="{343D879B-B3BF-4F21-8EB9-DA47CA3EBD1A}" destId="{C23BE659-BCB0-4D2D-9ADC-73ED88F115F7}" srcOrd="3" destOrd="0" presId="urn:microsoft.com/office/officeart/2005/8/layout/hChevron3"/>
    <dgm:cxn modelId="{F2E483A3-3892-47F7-B4F5-D8F3B46C928D}" type="presParOf" srcId="{343D879B-B3BF-4F21-8EB9-DA47CA3EBD1A}" destId="{1222751D-C7A4-4D86-9A98-4347C7F83DAB}" srcOrd="4" destOrd="0" presId="urn:microsoft.com/office/officeart/2005/8/layout/hChevron3"/>
    <dgm:cxn modelId="{A9E26C07-708A-4446-AD6D-C92BE424F3D6}" type="presParOf" srcId="{343D879B-B3BF-4F21-8EB9-DA47CA3EBD1A}" destId="{880A5EAF-2E05-49A3-A3EA-9102A84EF054}" srcOrd="5" destOrd="0" presId="urn:microsoft.com/office/officeart/2005/8/layout/hChevron3"/>
    <dgm:cxn modelId="{42682729-6DBA-41D5-817B-749C2E33A65F}" type="presParOf" srcId="{343D879B-B3BF-4F21-8EB9-DA47CA3EBD1A}" destId="{0DEB9BFA-D46A-4E29-94FE-F1E1BE511AD7}" srcOrd="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E054C-ECC2-4857-A813-20C7C6E796FD}">
      <dsp:nvSpPr>
        <dsp:cNvPr id="0" name=""/>
        <dsp:cNvSpPr/>
      </dsp:nvSpPr>
      <dsp:spPr>
        <a:xfrm>
          <a:off x="2889787" y="534134"/>
          <a:ext cx="571368" cy="3544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4185C0-1E32-4853-843D-DF3827B3B4AC}">
      <dsp:nvSpPr>
        <dsp:cNvPr id="0" name=""/>
        <dsp:cNvSpPr/>
      </dsp:nvSpPr>
      <dsp:spPr>
        <a:xfrm>
          <a:off x="0" y="1608135"/>
          <a:ext cx="6463980" cy="101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SAMSARA TEA HOUSE IS A UNIQUE TEA HOUSE WHERE YOU TAKE YOUR SHOES OFF BEFORE ENTERING.SIT ON A COMFY PILLOW ON THE FLOOR AND DRINK ONE OF THE BEST TEAS N THE CITY ALL COMBINED WITH A MAGICAL ATMOSPHERE BY THE HALLUCINOGENIC ENVIRONMENT ,THE BENEVOLENT VITALITY,THE CHILL-LOUNGE MUSIC THAT HAS AN INVIGORATING AND NEARLY MESMERIZING IMPACT ON THE AUDIENCE.</a:t>
          </a:r>
        </a:p>
      </dsp:txBody>
      <dsp:txXfrm>
        <a:off x="0" y="1608135"/>
        <a:ext cx="6463980" cy="1017432"/>
      </dsp:txXfrm>
    </dsp:sp>
    <dsp:sp modelId="{7D10C5F3-F69B-4886-A267-6B9D3C51EDB5}">
      <dsp:nvSpPr>
        <dsp:cNvPr id="0" name=""/>
        <dsp:cNvSpPr/>
      </dsp:nvSpPr>
      <dsp:spPr>
        <a:xfrm>
          <a:off x="7854108" y="0"/>
          <a:ext cx="1589625" cy="1589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4B1682-0B67-4598-99AD-62BB709FD56E}">
      <dsp:nvSpPr>
        <dsp:cNvPr id="0" name=""/>
        <dsp:cNvSpPr/>
      </dsp:nvSpPr>
      <dsp:spPr>
        <a:xfrm>
          <a:off x="6762123" y="2125389"/>
          <a:ext cx="353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TEA HOUSE IS OUR PLACE OF SOUL.</a:t>
          </a:r>
        </a:p>
      </dsp:txBody>
      <dsp:txXfrm>
        <a:off x="6762123" y="2125389"/>
        <a:ext cx="3532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B87419-7635-49F2-9AB3-D3902BD55D0A}">
      <dsp:nvSpPr>
        <dsp:cNvPr id="0" name=""/>
        <dsp:cNvSpPr/>
      </dsp:nvSpPr>
      <dsp:spPr>
        <a:xfrm>
          <a:off x="2741503" y="9789"/>
          <a:ext cx="1350347" cy="128190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LOCATION</a:t>
          </a:r>
        </a:p>
      </dsp:txBody>
      <dsp:txXfrm>
        <a:off x="2939257" y="197520"/>
        <a:ext cx="954839" cy="906444"/>
      </dsp:txXfrm>
    </dsp:sp>
    <dsp:sp modelId="{035A3E25-0CA5-4B1D-B36A-8DF75D7DDD04}">
      <dsp:nvSpPr>
        <dsp:cNvPr id="0" name=""/>
        <dsp:cNvSpPr/>
      </dsp:nvSpPr>
      <dsp:spPr>
        <a:xfrm rot="2642261">
          <a:off x="3943613" y="1109145"/>
          <a:ext cx="341683" cy="432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3958021" y="1160047"/>
        <a:ext cx="239178" cy="259585"/>
      </dsp:txXfrm>
    </dsp:sp>
    <dsp:sp modelId="{07996582-40A4-4504-985C-CA1E88FB5D9D}">
      <dsp:nvSpPr>
        <dsp:cNvPr id="0" name=""/>
        <dsp:cNvSpPr/>
      </dsp:nvSpPr>
      <dsp:spPr>
        <a:xfrm>
          <a:off x="4171966" y="1361413"/>
          <a:ext cx="1285033" cy="128190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CUSTOMERS</a:t>
          </a:r>
        </a:p>
      </dsp:txBody>
      <dsp:txXfrm>
        <a:off x="4360155" y="1549144"/>
        <a:ext cx="908655" cy="906444"/>
      </dsp:txXfrm>
    </dsp:sp>
    <dsp:sp modelId="{B59D3D90-175B-40E1-B7E0-8535FB76A3BE}">
      <dsp:nvSpPr>
        <dsp:cNvPr id="0" name=""/>
        <dsp:cNvSpPr/>
      </dsp:nvSpPr>
      <dsp:spPr>
        <a:xfrm rot="8100000">
          <a:off x="3970487" y="2459946"/>
          <a:ext cx="340190" cy="432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rot="10800000">
        <a:off x="4057598" y="2510392"/>
        <a:ext cx="238133" cy="259585"/>
      </dsp:txXfrm>
    </dsp:sp>
    <dsp:sp modelId="{8851F605-8E50-473C-BC80-38CFE3742018}">
      <dsp:nvSpPr>
        <dsp:cNvPr id="0" name=""/>
        <dsp:cNvSpPr/>
      </dsp:nvSpPr>
      <dsp:spPr>
        <a:xfrm>
          <a:off x="2812664" y="2722280"/>
          <a:ext cx="1281906" cy="128190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QUALITY CHECK</a:t>
          </a:r>
        </a:p>
      </dsp:txBody>
      <dsp:txXfrm>
        <a:off x="3000395" y="2910011"/>
        <a:ext cx="906444" cy="906444"/>
      </dsp:txXfrm>
    </dsp:sp>
    <dsp:sp modelId="{63089B74-64D7-4E0F-80F0-CABFFF7BE7B5}">
      <dsp:nvSpPr>
        <dsp:cNvPr id="0" name=""/>
        <dsp:cNvSpPr/>
      </dsp:nvSpPr>
      <dsp:spPr>
        <a:xfrm rot="13500000">
          <a:off x="2609698" y="2473294"/>
          <a:ext cx="340604" cy="432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rot="10800000">
        <a:off x="2696915" y="2595949"/>
        <a:ext cx="238423" cy="259585"/>
      </dsp:txXfrm>
    </dsp:sp>
    <dsp:sp modelId="{86DCD644-2610-4781-8EB8-840D3B3B4D02}">
      <dsp:nvSpPr>
        <dsp:cNvPr id="0" name=""/>
        <dsp:cNvSpPr/>
      </dsp:nvSpPr>
      <dsp:spPr>
        <a:xfrm>
          <a:off x="1451798" y="1361413"/>
          <a:ext cx="1281906" cy="128190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Schedule</a:t>
          </a:r>
        </a:p>
      </dsp:txBody>
      <dsp:txXfrm>
        <a:off x="1639529" y="1549144"/>
        <a:ext cx="906444" cy="906444"/>
      </dsp:txXfrm>
    </dsp:sp>
    <dsp:sp modelId="{78DD5681-92D9-4167-9203-DD26C0650C69}">
      <dsp:nvSpPr>
        <dsp:cNvPr id="0" name=""/>
        <dsp:cNvSpPr/>
      </dsp:nvSpPr>
      <dsp:spPr>
        <a:xfrm rot="18864411">
          <a:off x="2585438" y="1122345"/>
          <a:ext cx="314822" cy="432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2599617" y="1242610"/>
        <a:ext cx="220375" cy="2595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B87419-7635-49F2-9AB3-D3902BD55D0A}">
      <dsp:nvSpPr>
        <dsp:cNvPr id="0" name=""/>
        <dsp:cNvSpPr/>
      </dsp:nvSpPr>
      <dsp:spPr>
        <a:xfrm>
          <a:off x="3295982" y="10370"/>
          <a:ext cx="1416431" cy="13446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LOCATION</a:t>
          </a:r>
        </a:p>
      </dsp:txBody>
      <dsp:txXfrm>
        <a:off x="3503414" y="207288"/>
        <a:ext cx="1001567" cy="950804"/>
      </dsp:txXfrm>
    </dsp:sp>
    <dsp:sp modelId="{035A3E25-0CA5-4B1D-B36A-8DF75D7DDD04}">
      <dsp:nvSpPr>
        <dsp:cNvPr id="0" name=""/>
        <dsp:cNvSpPr/>
      </dsp:nvSpPr>
      <dsp:spPr>
        <a:xfrm rot="2642261">
          <a:off x="4557043" y="1164013"/>
          <a:ext cx="359169" cy="453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572188" y="1217325"/>
        <a:ext cx="251418" cy="272290"/>
      </dsp:txXfrm>
    </dsp:sp>
    <dsp:sp modelId="{07996582-40A4-4504-985C-CA1E88FB5D9D}">
      <dsp:nvSpPr>
        <dsp:cNvPr id="0" name=""/>
        <dsp:cNvSpPr/>
      </dsp:nvSpPr>
      <dsp:spPr>
        <a:xfrm>
          <a:off x="4797488" y="1429144"/>
          <a:ext cx="1347921" cy="13446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CUSTOMERS</a:t>
          </a:r>
        </a:p>
      </dsp:txBody>
      <dsp:txXfrm>
        <a:off x="4994886" y="1626062"/>
        <a:ext cx="953125" cy="950804"/>
      </dsp:txXfrm>
    </dsp:sp>
    <dsp:sp modelId="{B59D3D90-175B-40E1-B7E0-8535FB76A3BE}">
      <dsp:nvSpPr>
        <dsp:cNvPr id="0" name=""/>
        <dsp:cNvSpPr/>
      </dsp:nvSpPr>
      <dsp:spPr>
        <a:xfrm rot="8100000">
          <a:off x="4585281" y="2581927"/>
          <a:ext cx="357595" cy="453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4676849" y="2634761"/>
        <a:ext cx="250317" cy="272290"/>
      </dsp:txXfrm>
    </dsp:sp>
    <dsp:sp modelId="{8851F605-8E50-473C-BC80-38CFE3742018}">
      <dsp:nvSpPr>
        <dsp:cNvPr id="0" name=""/>
        <dsp:cNvSpPr/>
      </dsp:nvSpPr>
      <dsp:spPr>
        <a:xfrm>
          <a:off x="3370654" y="2857619"/>
          <a:ext cx="1344640" cy="13446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QUALITY CHECK</a:t>
          </a:r>
        </a:p>
      </dsp:txBody>
      <dsp:txXfrm>
        <a:off x="3567572" y="3054537"/>
        <a:ext cx="950804" cy="950804"/>
      </dsp:txXfrm>
    </dsp:sp>
    <dsp:sp modelId="{63089B74-64D7-4E0F-80F0-CABFFF7BE7B5}">
      <dsp:nvSpPr>
        <dsp:cNvPr id="0" name=""/>
        <dsp:cNvSpPr/>
      </dsp:nvSpPr>
      <dsp:spPr>
        <a:xfrm rot="13500000">
          <a:off x="3156887" y="2595959"/>
          <a:ext cx="358029" cy="453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3248566" y="2724697"/>
        <a:ext cx="250620" cy="272290"/>
      </dsp:txXfrm>
    </dsp:sp>
    <dsp:sp modelId="{86DCD644-2610-4781-8EB8-840D3B3B4D02}">
      <dsp:nvSpPr>
        <dsp:cNvPr id="0" name=""/>
        <dsp:cNvSpPr/>
      </dsp:nvSpPr>
      <dsp:spPr>
        <a:xfrm>
          <a:off x="1942179" y="1429144"/>
          <a:ext cx="1344640" cy="13446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Schedule</a:t>
          </a:r>
        </a:p>
      </dsp:txBody>
      <dsp:txXfrm>
        <a:off x="2139097" y="1626062"/>
        <a:ext cx="950804" cy="950804"/>
      </dsp:txXfrm>
    </dsp:sp>
    <dsp:sp modelId="{78DD5681-92D9-4167-9203-DD26C0650C69}">
      <dsp:nvSpPr>
        <dsp:cNvPr id="0" name=""/>
        <dsp:cNvSpPr/>
      </dsp:nvSpPr>
      <dsp:spPr>
        <a:xfrm rot="18864411">
          <a:off x="3131402" y="1177889"/>
          <a:ext cx="330973" cy="453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146308" y="1304119"/>
        <a:ext cx="231681" cy="2722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33ED4-AF8F-481E-BDA8-C2C3C60392B4}">
      <dsp:nvSpPr>
        <dsp:cNvPr id="0" name=""/>
        <dsp:cNvSpPr/>
      </dsp:nvSpPr>
      <dsp:spPr>
        <a:xfrm>
          <a:off x="2189017" y="1029195"/>
          <a:ext cx="208961" cy="910826"/>
        </a:xfrm>
        <a:custGeom>
          <a:avLst/>
          <a:gdLst/>
          <a:ahLst/>
          <a:cxnLst/>
          <a:rect l="0" t="0" r="0" b="0"/>
          <a:pathLst>
            <a:path>
              <a:moveTo>
                <a:pt x="0" y="0"/>
              </a:moveTo>
              <a:lnTo>
                <a:pt x="0" y="910826"/>
              </a:lnTo>
              <a:lnTo>
                <a:pt x="208961" y="910826"/>
              </a:lnTo>
            </a:path>
          </a:pathLst>
        </a:custGeom>
        <a:noFill/>
        <a:ln w="12700" cap="flat" cmpd="sng" algn="ctr">
          <a:solidFill>
            <a:schemeClr val="accent1">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A4BF9CAF-661B-4871-8C14-5525F338B867}">
      <dsp:nvSpPr>
        <dsp:cNvPr id="0" name=""/>
        <dsp:cNvSpPr/>
      </dsp:nvSpPr>
      <dsp:spPr>
        <a:xfrm>
          <a:off x="1980056" y="1029195"/>
          <a:ext cx="208961" cy="910826"/>
        </a:xfrm>
        <a:custGeom>
          <a:avLst/>
          <a:gdLst/>
          <a:ahLst/>
          <a:cxnLst/>
          <a:rect l="0" t="0" r="0" b="0"/>
          <a:pathLst>
            <a:path>
              <a:moveTo>
                <a:pt x="208961" y="0"/>
              </a:moveTo>
              <a:lnTo>
                <a:pt x="208961" y="910826"/>
              </a:lnTo>
              <a:lnTo>
                <a:pt x="0" y="910826"/>
              </a:lnTo>
            </a:path>
          </a:pathLst>
        </a:custGeom>
        <a:noFill/>
        <a:ln w="12700" cap="flat" cmpd="sng" algn="ctr">
          <a:solidFill>
            <a:schemeClr val="accent1">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8919846A-F101-4E3E-8031-CF0773B42428}">
      <dsp:nvSpPr>
        <dsp:cNvPr id="0" name=""/>
        <dsp:cNvSpPr/>
      </dsp:nvSpPr>
      <dsp:spPr>
        <a:xfrm>
          <a:off x="2189017" y="1029195"/>
          <a:ext cx="1198989" cy="1860819"/>
        </a:xfrm>
        <a:custGeom>
          <a:avLst/>
          <a:gdLst/>
          <a:ahLst/>
          <a:cxnLst/>
          <a:rect l="0" t="0" r="0" b="0"/>
          <a:pathLst>
            <a:path>
              <a:moveTo>
                <a:pt x="0" y="0"/>
              </a:moveTo>
              <a:lnTo>
                <a:pt x="0" y="1652913"/>
              </a:lnTo>
              <a:lnTo>
                <a:pt x="1198989" y="1652913"/>
              </a:lnTo>
              <a:lnTo>
                <a:pt x="1198989" y="1860819"/>
              </a:lnTo>
            </a:path>
          </a:pathLst>
        </a:custGeom>
        <a:noFill/>
        <a:ln w="12700" cap="flat" cmpd="sng" algn="ctr">
          <a:solidFill>
            <a:schemeClr val="accent1">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72819C-20E2-4ACF-A706-46C88D804A31}">
      <dsp:nvSpPr>
        <dsp:cNvPr id="0" name=""/>
        <dsp:cNvSpPr/>
      </dsp:nvSpPr>
      <dsp:spPr>
        <a:xfrm>
          <a:off x="990028" y="1029195"/>
          <a:ext cx="1198989" cy="1848026"/>
        </a:xfrm>
        <a:custGeom>
          <a:avLst/>
          <a:gdLst/>
          <a:ahLst/>
          <a:cxnLst/>
          <a:rect l="0" t="0" r="0" b="0"/>
          <a:pathLst>
            <a:path>
              <a:moveTo>
                <a:pt x="1198989" y="0"/>
              </a:moveTo>
              <a:lnTo>
                <a:pt x="1198989" y="1640120"/>
              </a:lnTo>
              <a:lnTo>
                <a:pt x="0" y="1640120"/>
              </a:lnTo>
              <a:lnTo>
                <a:pt x="0" y="1848026"/>
              </a:lnTo>
            </a:path>
          </a:pathLst>
        </a:custGeom>
        <a:noFill/>
        <a:ln w="12700" cap="flat" cmpd="sng" algn="ctr">
          <a:solidFill>
            <a:schemeClr val="accent1">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7F0A55F6-1A97-4088-8B1D-B1999C970FD0}">
      <dsp:nvSpPr>
        <dsp:cNvPr id="0" name=""/>
        <dsp:cNvSpPr/>
      </dsp:nvSpPr>
      <dsp:spPr>
        <a:xfrm>
          <a:off x="1198989" y="39167"/>
          <a:ext cx="1980056" cy="990028"/>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dirty="0"/>
            <a:t>NICOLE- GENERAL MANAGER</a:t>
          </a:r>
        </a:p>
      </dsp:txBody>
      <dsp:txXfrm>
        <a:off x="1198989" y="39167"/>
        <a:ext cx="1980056" cy="990028"/>
      </dsp:txXfrm>
    </dsp:sp>
    <dsp:sp modelId="{CF4524C2-A39A-4A12-9A7D-6EE107A233CE}">
      <dsp:nvSpPr>
        <dsp:cNvPr id="0" name=""/>
        <dsp:cNvSpPr/>
      </dsp:nvSpPr>
      <dsp:spPr>
        <a:xfrm>
          <a:off x="0" y="2877221"/>
          <a:ext cx="1980056" cy="990028"/>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dirty="0"/>
            <a:t>Alexandra-supervisor</a:t>
          </a:r>
        </a:p>
      </dsp:txBody>
      <dsp:txXfrm>
        <a:off x="0" y="2877221"/>
        <a:ext cx="1980056" cy="990028"/>
      </dsp:txXfrm>
    </dsp:sp>
    <dsp:sp modelId="{49ABBCFA-C132-4DBE-BC56-FADF305A7179}">
      <dsp:nvSpPr>
        <dsp:cNvPr id="0" name=""/>
        <dsp:cNvSpPr/>
      </dsp:nvSpPr>
      <dsp:spPr>
        <a:xfrm>
          <a:off x="2397979" y="2890014"/>
          <a:ext cx="1980056" cy="990028"/>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dirty="0"/>
            <a:t> Andrei- MAINTENANCE</a:t>
          </a:r>
        </a:p>
      </dsp:txBody>
      <dsp:txXfrm>
        <a:off x="2397979" y="2890014"/>
        <a:ext cx="1980056" cy="990028"/>
      </dsp:txXfrm>
    </dsp:sp>
    <dsp:sp modelId="{D131BD56-3AF8-406C-A2F5-7343B1B5EB2F}">
      <dsp:nvSpPr>
        <dsp:cNvPr id="0" name=""/>
        <dsp:cNvSpPr/>
      </dsp:nvSpPr>
      <dsp:spPr>
        <a:xfrm>
          <a:off x="0" y="1445007"/>
          <a:ext cx="1980056" cy="990028"/>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dirty="0"/>
            <a:t>ROXANA-FRONT</a:t>
          </a:r>
          <a:r>
            <a:rPr lang="en-US" sz="1900" kern="1200" baseline="0" dirty="0"/>
            <a:t> OF HOUSE TEAM MANAGER</a:t>
          </a:r>
          <a:endParaRPr lang="en-US" sz="1900" kern="1200" dirty="0"/>
        </a:p>
      </dsp:txBody>
      <dsp:txXfrm>
        <a:off x="0" y="1445007"/>
        <a:ext cx="1980056" cy="990028"/>
      </dsp:txXfrm>
    </dsp:sp>
    <dsp:sp modelId="{2EA263E6-92F8-4D06-A63D-053546DF8A55}">
      <dsp:nvSpPr>
        <dsp:cNvPr id="0" name=""/>
        <dsp:cNvSpPr/>
      </dsp:nvSpPr>
      <dsp:spPr>
        <a:xfrm>
          <a:off x="2397979" y="1445007"/>
          <a:ext cx="1980056" cy="990028"/>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dirty="0"/>
            <a:t>ADRIAN-BACK OF HOUSE TEAM MANAGER</a:t>
          </a:r>
        </a:p>
      </dsp:txBody>
      <dsp:txXfrm>
        <a:off x="2397979" y="1445007"/>
        <a:ext cx="1980056" cy="9900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D63738-23D6-4040-8084-39F802448DFC}">
      <dsp:nvSpPr>
        <dsp:cNvPr id="0" name=""/>
        <dsp:cNvSpPr/>
      </dsp:nvSpPr>
      <dsp:spPr>
        <a:xfrm>
          <a:off x="38458" y="0"/>
          <a:ext cx="3298665" cy="521987"/>
        </a:xfrm>
        <a:prstGeom prst="homePlate">
          <a:avLst/>
        </a:prstGeom>
        <a:solidFill>
          <a:srgbClr val="C0000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8684" tIns="69342" rIns="34671" bIns="69342" numCol="1" spcCol="1270" anchor="ctr" anchorCtr="0">
          <a:noAutofit/>
        </a:bodyPr>
        <a:lstStyle/>
        <a:p>
          <a:pPr marL="0" lvl="0" indent="0" algn="ctr" defTabSz="1155700">
            <a:lnSpc>
              <a:spcPct val="90000"/>
            </a:lnSpc>
            <a:spcBef>
              <a:spcPct val="0"/>
            </a:spcBef>
            <a:spcAft>
              <a:spcPct val="35000"/>
            </a:spcAft>
            <a:buNone/>
          </a:pPr>
          <a:r>
            <a:rPr lang="en-US" sz="2600" kern="1200" dirty="0"/>
            <a:t>RECRUITMENT</a:t>
          </a:r>
        </a:p>
      </dsp:txBody>
      <dsp:txXfrm>
        <a:off x="38458" y="0"/>
        <a:ext cx="3168168" cy="521987"/>
      </dsp:txXfrm>
    </dsp:sp>
    <dsp:sp modelId="{A966953F-3F06-4E32-B57E-43E03F820A27}">
      <dsp:nvSpPr>
        <dsp:cNvPr id="0" name=""/>
        <dsp:cNvSpPr/>
      </dsp:nvSpPr>
      <dsp:spPr>
        <a:xfrm>
          <a:off x="2633425" y="0"/>
          <a:ext cx="3298665" cy="535212"/>
        </a:xfrm>
        <a:prstGeom prst="chevron">
          <a:avLst/>
        </a:prstGeom>
        <a:solidFill>
          <a:srgbClr val="7030A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69342" rIns="34671" bIns="69342" numCol="1" spcCol="1270" anchor="ctr" anchorCtr="0">
          <a:noAutofit/>
        </a:bodyPr>
        <a:lstStyle/>
        <a:p>
          <a:pPr marL="0" lvl="0" indent="0" algn="ctr" defTabSz="1155700">
            <a:lnSpc>
              <a:spcPct val="90000"/>
            </a:lnSpc>
            <a:spcBef>
              <a:spcPct val="0"/>
            </a:spcBef>
            <a:spcAft>
              <a:spcPct val="35000"/>
            </a:spcAft>
            <a:buNone/>
          </a:pPr>
          <a:r>
            <a:rPr lang="en-US" sz="2600" kern="1200" dirty="0"/>
            <a:t>SELECTION</a:t>
          </a:r>
        </a:p>
      </dsp:txBody>
      <dsp:txXfrm>
        <a:off x="2901031" y="0"/>
        <a:ext cx="2763453" cy="535212"/>
      </dsp:txXfrm>
    </dsp:sp>
    <dsp:sp modelId="{1222751D-C7A4-4D86-9A98-4347C7F83DAB}">
      <dsp:nvSpPr>
        <dsp:cNvPr id="0" name=""/>
        <dsp:cNvSpPr/>
      </dsp:nvSpPr>
      <dsp:spPr>
        <a:xfrm>
          <a:off x="5254776" y="0"/>
          <a:ext cx="3298665" cy="548437"/>
        </a:xfrm>
        <a:prstGeom prst="chevron">
          <a:avLst/>
        </a:prstGeom>
        <a:solidFill>
          <a:srgbClr val="00B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69342" rIns="34671" bIns="69342" numCol="1" spcCol="1270" anchor="ctr" anchorCtr="0">
          <a:noAutofit/>
        </a:bodyPr>
        <a:lstStyle/>
        <a:p>
          <a:pPr marL="0" lvl="0" indent="0" algn="ctr" defTabSz="1155700">
            <a:lnSpc>
              <a:spcPct val="90000"/>
            </a:lnSpc>
            <a:spcBef>
              <a:spcPct val="0"/>
            </a:spcBef>
            <a:spcAft>
              <a:spcPct val="35000"/>
            </a:spcAft>
            <a:buNone/>
          </a:pPr>
          <a:r>
            <a:rPr lang="en-US" sz="2600" kern="1200" dirty="0"/>
            <a:t>EMPLOYMENT</a:t>
          </a:r>
        </a:p>
      </dsp:txBody>
      <dsp:txXfrm>
        <a:off x="5528995" y="0"/>
        <a:ext cx="2750228" cy="548437"/>
      </dsp:txXfrm>
    </dsp:sp>
    <dsp:sp modelId="{0DEB9BFA-D46A-4E29-94FE-F1E1BE511AD7}">
      <dsp:nvSpPr>
        <dsp:cNvPr id="0" name=""/>
        <dsp:cNvSpPr/>
      </dsp:nvSpPr>
      <dsp:spPr>
        <a:xfrm>
          <a:off x="7897000" y="0"/>
          <a:ext cx="3298665" cy="535212"/>
        </a:xfrm>
        <a:prstGeom prst="chevron">
          <a:avLst/>
        </a:prstGeom>
        <a:solidFill>
          <a:schemeClr val="tx2">
            <a:lumMod val="5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69342" rIns="34671" bIns="69342" numCol="1" spcCol="1270" anchor="ctr" anchorCtr="0">
          <a:noAutofit/>
        </a:bodyPr>
        <a:lstStyle/>
        <a:p>
          <a:pPr marL="0" lvl="0" indent="0" algn="ctr" defTabSz="1155700">
            <a:lnSpc>
              <a:spcPct val="90000"/>
            </a:lnSpc>
            <a:spcBef>
              <a:spcPct val="0"/>
            </a:spcBef>
            <a:spcAft>
              <a:spcPct val="35000"/>
            </a:spcAft>
            <a:buNone/>
          </a:pPr>
          <a:r>
            <a:rPr lang="en-US" sz="2600" kern="1200" dirty="0"/>
            <a:t>INDUCTION</a:t>
          </a:r>
        </a:p>
      </dsp:txBody>
      <dsp:txXfrm>
        <a:off x="8164606" y="0"/>
        <a:ext cx="2763453" cy="53521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12/20/2019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91170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39562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t>12/20/2019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75590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63475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77159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45775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22889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87611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55163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96803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t>12/20/2019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320426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t>12/20/2019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524664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smtClean="0"/>
              <a:t>12/20/2019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67630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98489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988014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37372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smtClean="0"/>
              <a:pPr/>
              <a:t>12/20/2019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90382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12/20/2019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97114716"/>
      </p:ext>
    </p:extLst>
  </p:cSld>
  <p:clrMap bg1="dk1" tx1="lt1" bg2="dk2" tx2="lt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15.jpg"/><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png"/><Relationship Id="rId4" Type="http://schemas.openxmlformats.org/officeDocument/2006/relationships/image" Target="../media/image12.jpg"/></Relationships>
</file>

<file path=ppt/slides/_rels/slide11.xml.rels><?xml version="1.0" encoding="UTF-8" standalone="yes"?>
<Relationships xmlns="http://schemas.openxmlformats.org/package/2006/relationships"><Relationship Id="rId3" Type="http://schemas.openxmlformats.org/officeDocument/2006/relationships/hyperlink" Target="https://www.segmentationstudyguide.com/understanding-target-markets/" TargetMode="External"/><Relationship Id="rId2" Type="http://schemas.openxmlformats.org/officeDocument/2006/relationships/hyperlink" Target="https://www.segmentationstudyguide.com/understanding-market-segmentation/" TargetMode="Externa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hyperlink" Target="https://www.segmentationstudyguide.com/all-about-positioning/positioning-and-the-marketing-mix/" TargetMode="External"/><Relationship Id="rId4" Type="http://schemas.openxmlformats.org/officeDocument/2006/relationships/hyperlink" Target="https://www.segmentationstudyguide.com/all-about-positioning/"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hyperlink" Target="https://www.myaccountingcourse.com/accounting-dictionary/pricing-strategy"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study.com/academy/lesson/what-is-market-analysis-definition-examples.htm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43" name="Picture 42">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45" name="Rectangle 44">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black sign with white text hanging from the side of a building&#10;&#10;Description automatically generated">
            <a:extLst>
              <a:ext uri="{FF2B5EF4-FFF2-40B4-BE49-F238E27FC236}">
                <a16:creationId xmlns:a16="http://schemas.microsoft.com/office/drawing/2014/main" id="{7642A91D-88CD-4E81-913B-994DCB510818}"/>
              </a:ext>
            </a:extLst>
          </p:cNvPr>
          <p:cNvPicPr>
            <a:picLocks noChangeAspect="1"/>
          </p:cNvPicPr>
          <p:nvPr/>
        </p:nvPicPr>
        <p:blipFill rotWithShape="1">
          <a:blip r:embed="rId4">
            <a:alphaModFix amt="40000"/>
          </a:blip>
          <a:srcRect t="18197" r="9091" b="6602"/>
          <a:stretch/>
        </p:blipFill>
        <p:spPr>
          <a:xfrm>
            <a:off x="20" y="10"/>
            <a:ext cx="12191980" cy="6857990"/>
          </a:xfrm>
          <a:prstGeom prst="rect">
            <a:avLst/>
          </a:prstGeom>
        </p:spPr>
      </p:pic>
      <p:pic>
        <p:nvPicPr>
          <p:cNvPr id="47" name="Picture 46">
            <a:extLst>
              <a:ext uri="{FF2B5EF4-FFF2-40B4-BE49-F238E27FC236}">
                <a16:creationId xmlns:a16="http://schemas.microsoft.com/office/drawing/2014/main" id="{23FF3D86-2916-4F9F-9752-304810CF59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49" name="Picture 48">
            <a:extLst>
              <a:ext uri="{FF2B5EF4-FFF2-40B4-BE49-F238E27FC236}">
                <a16:creationId xmlns:a16="http://schemas.microsoft.com/office/drawing/2014/main" id="{AB048875-14D1-4CC7-8AC3-7ABC73AAAF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11071CC0-EEA0-4457-BB17-B3D3DF6780D3}"/>
              </a:ext>
            </a:extLst>
          </p:cNvPr>
          <p:cNvSpPr>
            <a:spLocks noGrp="1"/>
          </p:cNvSpPr>
          <p:nvPr>
            <p:ph type="title"/>
          </p:nvPr>
        </p:nvSpPr>
        <p:spPr>
          <a:xfrm>
            <a:off x="310415" y="1347538"/>
            <a:ext cx="11571170" cy="3946356"/>
          </a:xfrm>
        </p:spPr>
        <p:txBody>
          <a:bodyPr vert="horz" lIns="91440" tIns="45720" rIns="91440" bIns="45720" rtlCol="0" anchor="b">
            <a:noAutofit/>
          </a:bodyPr>
          <a:lstStyle/>
          <a:p>
            <a:pPr algn="l"/>
            <a:r>
              <a:rPr lang="en-US" sz="2800" dirty="0"/>
              <a:t>Samsara tea house LTD PRESENTED TO: HOSSEIn   SHOKRI   </a:t>
            </a:r>
            <a:br>
              <a:rPr lang="en-US" sz="2800" dirty="0"/>
            </a:br>
            <a:r>
              <a:rPr lang="en-US" sz="2800" dirty="0"/>
              <a:t>PRESENTED BY:</a:t>
            </a:r>
            <a:br>
              <a:rPr lang="en-US" sz="2800" dirty="0"/>
            </a:br>
            <a:r>
              <a:rPr lang="en-US" sz="2800" dirty="0"/>
              <a:t> </a:t>
            </a:r>
            <a:r>
              <a:rPr lang="en-US" sz="2800" dirty="0" err="1"/>
              <a:t>COSTEl</a:t>
            </a:r>
            <a:r>
              <a:rPr lang="en-US" sz="2800" dirty="0"/>
              <a:t> ADRIAn DANAILA(1817992) TEAM </a:t>
            </a:r>
            <a:r>
              <a:rPr lang="en-US" sz="2800" dirty="0" err="1"/>
              <a:t>LEader</a:t>
            </a:r>
            <a:r>
              <a:rPr lang="en-US" sz="2800" dirty="0"/>
              <a:t>                                                                 </a:t>
            </a:r>
            <a:br>
              <a:rPr lang="en-US" sz="2800" dirty="0"/>
            </a:br>
            <a:br>
              <a:rPr lang="en-US" sz="2800" dirty="0"/>
            </a:br>
            <a:r>
              <a:rPr lang="en-US" sz="2800" dirty="0"/>
              <a:t>SIMONA CHIRICA(1817122)</a:t>
            </a:r>
            <a:br>
              <a:rPr lang="en-US" sz="2800" dirty="0"/>
            </a:br>
            <a:r>
              <a:rPr lang="en-US" sz="2800" dirty="0"/>
              <a:t>                                                                                                                    ROXANA BREBENEL(1818216)</a:t>
            </a:r>
            <a:br>
              <a:rPr lang="en-US" sz="2800" dirty="0"/>
            </a:br>
            <a:r>
              <a:rPr lang="en-US" sz="2800" dirty="0"/>
              <a:t>                                                                                                                     ALEXANDRA BELDEA(1817995)</a:t>
            </a:r>
            <a:br>
              <a:rPr lang="en-US" sz="2800" dirty="0"/>
            </a:br>
            <a:r>
              <a:rPr lang="en-US" sz="2800" dirty="0"/>
              <a:t>                                                                                                                     ANDREI STEFAN dorin(1817991)</a:t>
            </a:r>
          </a:p>
        </p:txBody>
      </p:sp>
    </p:spTree>
    <p:extLst>
      <p:ext uri="{BB962C8B-B14F-4D97-AF65-F5344CB8AC3E}">
        <p14:creationId xmlns:p14="http://schemas.microsoft.com/office/powerpoint/2010/main" val="1448510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72D5D05C-5DB1-4453-A448-6DC2F3126CF6}"/>
              </a:ext>
            </a:extLst>
          </p:cNvPr>
          <p:cNvSpPr>
            <a:spLocks noGrp="1"/>
          </p:cNvSpPr>
          <p:nvPr>
            <p:ph idx="1"/>
          </p:nvPr>
        </p:nvSpPr>
        <p:spPr>
          <a:xfrm>
            <a:off x="677333" y="223520"/>
            <a:ext cx="5816600" cy="5995165"/>
          </a:xfrm>
        </p:spPr>
        <p:txBody>
          <a:bodyPr>
            <a:noAutofit/>
          </a:bodyPr>
          <a:lstStyle/>
          <a:p>
            <a:r>
              <a:rPr lang="en-US" sz="2000" dirty="0"/>
              <a:t>We are opening this shop since we cherish tea , we adore tea consumers and we will appreciate all the diligent work we should do to keep up the business.</a:t>
            </a:r>
          </a:p>
          <a:p>
            <a:r>
              <a:rPr lang="en-US" sz="2000" dirty="0"/>
              <a:t>Samsara tea House London it a new company on a well-dealt road in East London . Our essential range of beverages is more then 50 sorts of tea we offer, including dark tea , green teas ,home grown teas(implantations) and seasoned teas.</a:t>
            </a:r>
          </a:p>
          <a:p>
            <a:r>
              <a:rPr lang="en-US" sz="2000" dirty="0"/>
              <a:t>If you are looking to detach yourself from busy London this is the place , the terrace is not even terrace .it is more of a little forest in the heart of a concrete jungle.</a:t>
            </a:r>
          </a:p>
          <a:p>
            <a:r>
              <a:rPr lang="en-US" sz="2000" dirty="0"/>
              <a:t>We have hammock`s, nice homemade wooden tablets , pillows, best tea and raw food.</a:t>
            </a:r>
          </a:p>
          <a:p>
            <a:r>
              <a:rPr lang="en-US" sz="2000" dirty="0"/>
              <a:t>It is more than a place to go and enjoy a beverage, it`s a place of love and respect for you as a being.</a:t>
            </a:r>
          </a:p>
        </p:txBody>
      </p:sp>
      <p:pic>
        <p:nvPicPr>
          <p:cNvPr id="5" name="Content Placeholder 4" descr="A black sign with white text hanging from the side of a building&#10;&#10;Description automatically generated">
            <a:extLst>
              <a:ext uri="{FF2B5EF4-FFF2-40B4-BE49-F238E27FC236}">
                <a16:creationId xmlns:a16="http://schemas.microsoft.com/office/drawing/2014/main" id="{A1A48FDD-02A5-4BF8-A1A4-B89AEBA783A8}"/>
              </a:ext>
            </a:extLst>
          </p:cNvPr>
          <p:cNvPicPr>
            <a:picLocks noChangeAspect="1"/>
          </p:cNvPicPr>
          <p:nvPr/>
        </p:nvPicPr>
        <p:blipFill rotWithShape="1">
          <a:blip r:embed="rId2"/>
          <a:srcRect r="9864" b="-1"/>
          <a:stretch/>
        </p:blipFill>
        <p:spPr>
          <a:xfrm>
            <a:off x="6985000" y="2501159"/>
            <a:ext cx="4521200" cy="3410926"/>
          </a:xfrm>
          <a:prstGeom prst="rect">
            <a:avLst/>
          </a:prstGeom>
        </p:spPr>
      </p:pic>
    </p:spTree>
    <p:extLst>
      <p:ext uri="{BB962C8B-B14F-4D97-AF65-F5344CB8AC3E}">
        <p14:creationId xmlns:p14="http://schemas.microsoft.com/office/powerpoint/2010/main" val="3827581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A077-A57F-4B9C-AEDB-900DD5175394}"/>
              </a:ext>
            </a:extLst>
          </p:cNvPr>
          <p:cNvSpPr>
            <a:spLocks noGrp="1"/>
          </p:cNvSpPr>
          <p:nvPr>
            <p:ph type="title"/>
          </p:nvPr>
        </p:nvSpPr>
        <p:spPr/>
        <p:txBody>
          <a:bodyPr>
            <a:normAutofit fontScale="90000"/>
          </a:bodyPr>
          <a:lstStyle/>
          <a:p>
            <a:pPr algn="ctr"/>
            <a:r>
              <a:rPr lang="en-US" dirty="0"/>
              <a:t>We are rooted in well-being and nutrition.</a:t>
            </a:r>
            <a:br>
              <a:rPr lang="en-US" dirty="0"/>
            </a:br>
            <a:r>
              <a:rPr lang="en-US" dirty="0"/>
              <a:t>Tea love as a strong therapeutic elixir.</a:t>
            </a:r>
          </a:p>
        </p:txBody>
      </p:sp>
      <p:sp>
        <p:nvSpPr>
          <p:cNvPr id="9" name="Content Placeholder 8">
            <a:extLst>
              <a:ext uri="{FF2B5EF4-FFF2-40B4-BE49-F238E27FC236}">
                <a16:creationId xmlns:a16="http://schemas.microsoft.com/office/drawing/2014/main" id="{9224E018-38CF-46FF-9490-62EECB538A84}"/>
              </a:ext>
            </a:extLst>
          </p:cNvPr>
          <p:cNvSpPr>
            <a:spLocks noGrp="1"/>
          </p:cNvSpPr>
          <p:nvPr>
            <p:ph idx="1"/>
          </p:nvPr>
        </p:nvSpPr>
        <p:spPr>
          <a:xfrm>
            <a:off x="1141412" y="2097088"/>
            <a:ext cx="5736908" cy="3694113"/>
          </a:xfrm>
        </p:spPr>
        <p:txBody>
          <a:bodyPr anchor="ctr">
            <a:normAutofit/>
          </a:bodyPr>
          <a:lstStyle/>
          <a:p>
            <a:r>
              <a:rPr lang="en-US" dirty="0"/>
              <a:t> Increase sales volume by 10% in 2years.</a:t>
            </a:r>
          </a:p>
          <a:p>
            <a:r>
              <a:rPr lang="en-US" dirty="0"/>
              <a:t> Increase brand awareness and open two more branches in the next 2years.</a:t>
            </a:r>
          </a:p>
          <a:p>
            <a:r>
              <a:rPr lang="en-US" dirty="0"/>
              <a:t>  Get 5000 customers at least in the first year.</a:t>
            </a:r>
          </a:p>
          <a:p>
            <a:pPr marL="0" indent="0">
              <a:buNone/>
            </a:pPr>
            <a:endParaRPr lang="en-US" dirty="0"/>
          </a:p>
        </p:txBody>
      </p:sp>
      <p:pic>
        <p:nvPicPr>
          <p:cNvPr id="5" name="Content Placeholder 4" descr="A close up of a card&#10;&#10;Description automatically generated">
            <a:extLst>
              <a:ext uri="{FF2B5EF4-FFF2-40B4-BE49-F238E27FC236}">
                <a16:creationId xmlns:a16="http://schemas.microsoft.com/office/drawing/2014/main" id="{70868198-461E-4817-B0C1-7A68FE40339B}"/>
              </a:ext>
            </a:extLst>
          </p:cNvPr>
          <p:cNvPicPr>
            <a:picLocks noChangeAspect="1"/>
          </p:cNvPicPr>
          <p:nvPr/>
        </p:nvPicPr>
        <p:blipFill rotWithShape="1">
          <a:blip r:embed="rId3"/>
          <a:srcRect l="9507" r="-2" b="-2"/>
          <a:stretch/>
        </p:blipFill>
        <p:spPr>
          <a:xfrm>
            <a:off x="7812949" y="2204720"/>
            <a:ext cx="3234462" cy="3340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2214881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D3D17-4E79-40BF-9870-15763AF536EC}"/>
              </a:ext>
            </a:extLst>
          </p:cNvPr>
          <p:cNvSpPr>
            <a:spLocks noGrp="1"/>
          </p:cNvSpPr>
          <p:nvPr>
            <p:ph type="title"/>
          </p:nvPr>
        </p:nvSpPr>
        <p:spPr>
          <a:xfrm>
            <a:off x="2895600" y="764373"/>
            <a:ext cx="8610600" cy="1293028"/>
          </a:xfrm>
        </p:spPr>
        <p:txBody>
          <a:bodyPr>
            <a:normAutofit/>
          </a:bodyPr>
          <a:lstStyle/>
          <a:p>
            <a:r>
              <a:rPr lang="en-US" sz="2800"/>
              <a:t>THE MAIN GOAL OF THE BUSINESS IS TO PROVIDE THE FINEST TEAS TO RESIDENTS AND TOURISTS,IN A RELAXED AND UNIQUE ENVIRONMENT.</a:t>
            </a:r>
          </a:p>
        </p:txBody>
      </p:sp>
      <p:graphicFrame>
        <p:nvGraphicFramePr>
          <p:cNvPr id="5" name="Content Placeholder 2">
            <a:extLst>
              <a:ext uri="{FF2B5EF4-FFF2-40B4-BE49-F238E27FC236}">
                <a16:creationId xmlns:a16="http://schemas.microsoft.com/office/drawing/2014/main" id="{C4D96FB0-2CEA-4F79-A147-756AE0BA242D}"/>
              </a:ext>
            </a:extLst>
          </p:cNvPr>
          <p:cNvGraphicFramePr>
            <a:graphicFrameLocks noGrp="1"/>
          </p:cNvGraphicFramePr>
          <p:nvPr>
            <p:ph idx="1"/>
            <p:extLst>
              <p:ext uri="{D42A27DB-BD31-4B8C-83A1-F6EECF244321}">
                <p14:modId xmlns:p14="http://schemas.microsoft.com/office/powerpoint/2010/main" val="3366830023"/>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7863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9CD33-9C04-4097-A296-571BD81D13CF}"/>
              </a:ext>
            </a:extLst>
          </p:cNvPr>
          <p:cNvSpPr>
            <a:spLocks noGrp="1"/>
          </p:cNvSpPr>
          <p:nvPr>
            <p:ph type="ctrTitle"/>
          </p:nvPr>
        </p:nvSpPr>
        <p:spPr>
          <a:xfrm>
            <a:off x="2949525" y="-1559560"/>
            <a:ext cx="9144000" cy="2387600"/>
          </a:xfrm>
        </p:spPr>
        <p:txBody>
          <a:bodyPr/>
          <a:lstStyle/>
          <a:p>
            <a:r>
              <a:rPr lang="en-GB" b="1" dirty="0"/>
              <a:t>SWOT analysis</a:t>
            </a:r>
          </a:p>
        </p:txBody>
      </p:sp>
      <p:sp>
        <p:nvSpPr>
          <p:cNvPr id="3" name="Subtitle 2">
            <a:extLst>
              <a:ext uri="{FF2B5EF4-FFF2-40B4-BE49-F238E27FC236}">
                <a16:creationId xmlns:a16="http://schemas.microsoft.com/office/drawing/2014/main" id="{F46E3ECD-01B2-476A-8DBB-0E3CBA53C316}"/>
              </a:ext>
            </a:extLst>
          </p:cNvPr>
          <p:cNvSpPr>
            <a:spLocks noGrp="1"/>
          </p:cNvSpPr>
          <p:nvPr>
            <p:ph type="subTitle" idx="1"/>
          </p:nvPr>
        </p:nvSpPr>
        <p:spPr>
          <a:xfrm>
            <a:off x="956604" y="775872"/>
            <a:ext cx="9580098" cy="5306256"/>
          </a:xfrm>
        </p:spPr>
        <p:txBody>
          <a:bodyPr>
            <a:noAutofit/>
          </a:bodyPr>
          <a:lstStyle/>
          <a:p>
            <a:r>
              <a:rPr lang="en-GB" sz="1800" b="1" dirty="0">
                <a:solidFill>
                  <a:schemeClr val="tx1"/>
                </a:solidFill>
              </a:rPr>
              <a:t>SWOT Analysis is used by organizations to identify their strengths and weaknesses as well as the opportunities and threats that it may face (</a:t>
            </a:r>
            <a:r>
              <a:rPr lang="en-GB" sz="1800" b="1" dirty="0" err="1">
                <a:solidFill>
                  <a:schemeClr val="tx1"/>
                </a:solidFill>
              </a:rPr>
              <a:t>Sarsby</a:t>
            </a:r>
            <a:r>
              <a:rPr lang="en-GB" sz="1800" b="1" dirty="0">
                <a:solidFill>
                  <a:schemeClr val="tx1"/>
                </a:solidFill>
              </a:rPr>
              <a:t>, 2016). The SWOT analysis of Samsara Tea House, London is explained below -</a:t>
            </a:r>
          </a:p>
          <a:p>
            <a:pPr marL="285750" lvl="0" indent="-285750">
              <a:buFont typeface="Wingdings" panose="05000000000000000000" pitchFamily="2" charset="2"/>
              <a:buChar char="Ø"/>
            </a:pPr>
            <a:r>
              <a:rPr lang="en-GB" sz="1800" b="1" u="sng" dirty="0">
                <a:solidFill>
                  <a:schemeClr val="tx1"/>
                </a:solidFill>
              </a:rPr>
              <a:t>Strengths</a:t>
            </a:r>
            <a:r>
              <a:rPr lang="en-GB" sz="1800" b="1" dirty="0">
                <a:solidFill>
                  <a:schemeClr val="tx1"/>
                </a:solidFill>
              </a:rPr>
              <a:t> – The company has an experience of four years as a tea tender and 3 years as a cultivator. Samsara Tea House has contracts with the leading cultivators of tea worldwide. Also, the company is among the main retailers offering a wide variety of teas. The company is focussed on providing amazing products through its management.</a:t>
            </a:r>
          </a:p>
          <a:p>
            <a:pPr marL="285750" lvl="0" indent="-285750">
              <a:buFont typeface="Wingdings" panose="05000000000000000000" pitchFamily="2" charset="2"/>
              <a:buChar char="Ø"/>
            </a:pPr>
            <a:r>
              <a:rPr lang="en-GB" sz="1800" b="1" dirty="0">
                <a:solidFill>
                  <a:schemeClr val="tx1"/>
                </a:solidFill>
              </a:rPr>
              <a:t> </a:t>
            </a:r>
            <a:r>
              <a:rPr lang="en-GB" sz="1800" b="1" u="sng" dirty="0">
                <a:solidFill>
                  <a:schemeClr val="tx1"/>
                </a:solidFill>
              </a:rPr>
              <a:t>Weaknesses</a:t>
            </a:r>
            <a:r>
              <a:rPr lang="en-GB" sz="1800" b="1" dirty="0">
                <a:solidFill>
                  <a:schemeClr val="tx1"/>
                </a:solidFill>
              </a:rPr>
              <a:t> – Samsara's one of the weaknesses is that its is still struggling with building a brand name as the customers are not fully aware about its existence. It does not have a defined customer segment and has a poor strategy for attracting new customers with low differentiation in products.</a:t>
            </a:r>
          </a:p>
          <a:p>
            <a:pPr marL="285750" lvl="0" indent="-285750">
              <a:buFont typeface="Wingdings" panose="05000000000000000000" pitchFamily="2" charset="2"/>
              <a:buChar char="Ø"/>
            </a:pPr>
            <a:r>
              <a:rPr lang="en-GB" sz="1800" b="1" u="sng" dirty="0">
                <a:solidFill>
                  <a:schemeClr val="tx1"/>
                </a:solidFill>
              </a:rPr>
              <a:t>Opportunities</a:t>
            </a:r>
            <a:r>
              <a:rPr lang="en-GB" sz="1800" b="1" dirty="0">
                <a:solidFill>
                  <a:schemeClr val="tx1"/>
                </a:solidFill>
              </a:rPr>
              <a:t> – The company has an opportunity to build a brand image and position itself as an ultimate tea provider in the minds of customers. This will enable it to expand its operations globally. Using strategies like green marketing and various CSR activities can help the company gain customers.</a:t>
            </a:r>
          </a:p>
          <a:p>
            <a:pPr marL="285750" indent="-285750">
              <a:buFont typeface="Wingdings" panose="05000000000000000000" pitchFamily="2" charset="2"/>
              <a:buChar char="Ø"/>
            </a:pPr>
            <a:r>
              <a:rPr lang="en-GB" sz="1800" b="1" dirty="0">
                <a:solidFill>
                  <a:schemeClr val="tx1"/>
                </a:solidFill>
              </a:rPr>
              <a:t>T</a:t>
            </a:r>
            <a:r>
              <a:rPr lang="en-GB" sz="1800" b="1" u="sng" dirty="0">
                <a:solidFill>
                  <a:schemeClr val="tx1"/>
                </a:solidFill>
              </a:rPr>
              <a:t>hreats </a:t>
            </a:r>
            <a:r>
              <a:rPr lang="en-GB" sz="1800" b="1" dirty="0">
                <a:solidFill>
                  <a:schemeClr val="tx1"/>
                </a:solidFill>
              </a:rPr>
              <a:t>– Samsara tea house is extensively dependent upon several external suppliers. This gives the suppliers a power to sell supplies at a high rate. There is a threat of competition from existing tea houses offering products similar to the company.</a:t>
            </a:r>
          </a:p>
        </p:txBody>
      </p:sp>
    </p:spTree>
    <p:extLst>
      <p:ext uri="{BB962C8B-B14F-4D97-AF65-F5344CB8AC3E}">
        <p14:creationId xmlns:p14="http://schemas.microsoft.com/office/powerpoint/2010/main" val="2078224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7D522-F5B9-4F40-8019-274A01606BF8}"/>
              </a:ext>
            </a:extLst>
          </p:cNvPr>
          <p:cNvSpPr>
            <a:spLocks noGrp="1"/>
          </p:cNvSpPr>
          <p:nvPr>
            <p:ph type="ctrTitle"/>
          </p:nvPr>
        </p:nvSpPr>
        <p:spPr>
          <a:xfrm>
            <a:off x="3084512" y="-2155875"/>
            <a:ext cx="8001000" cy="2971801"/>
          </a:xfrm>
        </p:spPr>
        <p:txBody>
          <a:bodyPr/>
          <a:lstStyle/>
          <a:p>
            <a:r>
              <a:rPr lang="en-GB" b="1" dirty="0"/>
              <a:t>Pestle analysis</a:t>
            </a:r>
          </a:p>
        </p:txBody>
      </p:sp>
      <p:sp>
        <p:nvSpPr>
          <p:cNvPr id="3" name="Subtitle 2">
            <a:extLst>
              <a:ext uri="{FF2B5EF4-FFF2-40B4-BE49-F238E27FC236}">
                <a16:creationId xmlns:a16="http://schemas.microsoft.com/office/drawing/2014/main" id="{C6234D1A-EC67-4714-B5DF-1A98E99D580E}"/>
              </a:ext>
            </a:extLst>
          </p:cNvPr>
          <p:cNvSpPr>
            <a:spLocks noGrp="1"/>
          </p:cNvSpPr>
          <p:nvPr>
            <p:ph type="subTitle" idx="1"/>
          </p:nvPr>
        </p:nvSpPr>
        <p:spPr>
          <a:xfrm>
            <a:off x="684212" y="815926"/>
            <a:ext cx="11315530" cy="5880295"/>
          </a:xfrm>
        </p:spPr>
        <p:txBody>
          <a:bodyPr>
            <a:normAutofit fontScale="92500" lnSpcReduction="20000"/>
          </a:bodyPr>
          <a:lstStyle/>
          <a:p>
            <a:r>
              <a:rPr lang="en-GB" sz="2400" dirty="0"/>
              <a:t>	</a:t>
            </a:r>
            <a:r>
              <a:rPr lang="en-GB" sz="2400" b="1" dirty="0">
                <a:solidFill>
                  <a:schemeClr val="tx1"/>
                </a:solidFill>
              </a:rPr>
              <a:t>PESTLE Analysis is a tool that is used by organizations to examine and evaluate various macro environmental factors that can have influence on the functioning of Samsara Tea House. The analysis for the company is described below -</a:t>
            </a:r>
          </a:p>
          <a:p>
            <a:pPr marL="342900" lvl="0" indent="-342900">
              <a:buFont typeface="Wingdings" panose="05000000000000000000" pitchFamily="2" charset="2"/>
              <a:buChar char="Ø"/>
            </a:pPr>
            <a:r>
              <a:rPr lang="en-GB" sz="2400" b="1" u="sng" dirty="0">
                <a:solidFill>
                  <a:schemeClr val="tx1"/>
                </a:solidFill>
              </a:rPr>
              <a:t>Political Factors </a:t>
            </a:r>
            <a:r>
              <a:rPr lang="en-GB" sz="2400" b="1" dirty="0">
                <a:solidFill>
                  <a:schemeClr val="tx1"/>
                </a:solidFill>
              </a:rPr>
              <a:t>– Factors like duty and tax rates can affect the spending pattern of the customers and this can lead to low sales of the company's products (</a:t>
            </a:r>
            <a:r>
              <a:rPr lang="en-GB" sz="2400" b="1" dirty="0" err="1">
                <a:solidFill>
                  <a:schemeClr val="tx1"/>
                </a:solidFill>
              </a:rPr>
              <a:t>Nandonde</a:t>
            </a:r>
            <a:r>
              <a:rPr lang="en-GB" sz="2400" b="1" dirty="0">
                <a:solidFill>
                  <a:schemeClr val="tx1"/>
                </a:solidFill>
              </a:rPr>
              <a:t>, 2019). </a:t>
            </a:r>
          </a:p>
          <a:p>
            <a:pPr marL="342900" lvl="0" indent="-342900">
              <a:buFont typeface="Wingdings" panose="05000000000000000000" pitchFamily="2" charset="2"/>
              <a:buChar char="Ø"/>
            </a:pPr>
            <a:r>
              <a:rPr lang="en-GB" sz="2400" b="1" u="sng" dirty="0">
                <a:solidFill>
                  <a:schemeClr val="tx1"/>
                </a:solidFill>
              </a:rPr>
              <a:t>Economic Factors </a:t>
            </a:r>
            <a:r>
              <a:rPr lang="en-GB" sz="2400" b="1" dirty="0">
                <a:solidFill>
                  <a:schemeClr val="tx1"/>
                </a:solidFill>
              </a:rPr>
              <a:t>–  If people living in the region have high disposable incomes, they are more likely to spend it on high quality products and vice versa.</a:t>
            </a:r>
          </a:p>
          <a:p>
            <a:pPr marL="342900" lvl="0" indent="-342900">
              <a:buFont typeface="Wingdings" panose="05000000000000000000" pitchFamily="2" charset="2"/>
              <a:buChar char="Ø"/>
            </a:pPr>
            <a:r>
              <a:rPr lang="en-GB" sz="2400" b="1" u="sng" dirty="0">
                <a:solidFill>
                  <a:schemeClr val="tx1"/>
                </a:solidFill>
              </a:rPr>
              <a:t>Social Factors </a:t>
            </a:r>
            <a:r>
              <a:rPr lang="en-GB" sz="2400" b="1" dirty="0">
                <a:solidFill>
                  <a:schemeClr val="tx1"/>
                </a:solidFill>
              </a:rPr>
              <a:t>– Factors such as gender, age, population, education levels of the citizens can influence the sale of Samara Tea House's products and its overall functioning.  </a:t>
            </a:r>
          </a:p>
          <a:p>
            <a:pPr marL="342900" lvl="0" indent="-342900">
              <a:buFont typeface="Wingdings" panose="05000000000000000000" pitchFamily="2" charset="2"/>
              <a:buChar char="Ø"/>
            </a:pPr>
            <a:r>
              <a:rPr lang="en-GB" sz="2400" b="1" u="sng" dirty="0">
                <a:solidFill>
                  <a:schemeClr val="tx1"/>
                </a:solidFill>
              </a:rPr>
              <a:t>Technological Factors </a:t>
            </a:r>
            <a:r>
              <a:rPr lang="en-GB" sz="2400" b="1" dirty="0">
                <a:solidFill>
                  <a:schemeClr val="tx1"/>
                </a:solidFill>
              </a:rPr>
              <a:t>– Introducing high tech equipment in the company can help improving its overall performance by making processes quicker.</a:t>
            </a:r>
          </a:p>
          <a:p>
            <a:pPr marL="342900" lvl="0" indent="-342900">
              <a:buFont typeface="Wingdings" panose="05000000000000000000" pitchFamily="2" charset="2"/>
              <a:buChar char="Ø"/>
            </a:pPr>
            <a:r>
              <a:rPr lang="en-GB" sz="2400" b="1" u="sng" dirty="0">
                <a:solidFill>
                  <a:schemeClr val="tx1"/>
                </a:solidFill>
              </a:rPr>
              <a:t>Legal Factors </a:t>
            </a:r>
            <a:r>
              <a:rPr lang="en-GB" sz="2400" b="1" dirty="0">
                <a:solidFill>
                  <a:schemeClr val="tx1"/>
                </a:solidFill>
              </a:rPr>
              <a:t>– Laws pertaining to food standards like how the raw materials should be stored, transported etc. can impact the operations of Samsara.</a:t>
            </a:r>
          </a:p>
          <a:p>
            <a:pPr marL="342900" lvl="0" indent="-342900">
              <a:buFont typeface="Wingdings" panose="05000000000000000000" pitchFamily="2" charset="2"/>
              <a:buChar char="Ø"/>
            </a:pPr>
            <a:r>
              <a:rPr lang="en-GB" sz="2400" b="1" u="sng" dirty="0">
                <a:solidFill>
                  <a:schemeClr val="tx1"/>
                </a:solidFill>
              </a:rPr>
              <a:t>Environmental Factors </a:t>
            </a:r>
            <a:r>
              <a:rPr lang="en-GB" sz="2400" b="1" dirty="0">
                <a:solidFill>
                  <a:schemeClr val="tx1"/>
                </a:solidFill>
              </a:rPr>
              <a:t>– Implementing sustainable farming practices will be beneficial for the company as well as the customers as they will receive natural products.</a:t>
            </a:r>
          </a:p>
          <a:p>
            <a:endParaRPr lang="en-GB" dirty="0"/>
          </a:p>
        </p:txBody>
      </p:sp>
    </p:spTree>
    <p:extLst>
      <p:ext uri="{BB962C8B-B14F-4D97-AF65-F5344CB8AC3E}">
        <p14:creationId xmlns:p14="http://schemas.microsoft.com/office/powerpoint/2010/main" val="138155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8F3E6-291D-41C5-8689-76F494AA85DE}"/>
              </a:ext>
            </a:extLst>
          </p:cNvPr>
          <p:cNvSpPr>
            <a:spLocks noGrp="1"/>
          </p:cNvSpPr>
          <p:nvPr>
            <p:ph type="title"/>
          </p:nvPr>
        </p:nvSpPr>
        <p:spPr>
          <a:xfrm>
            <a:off x="2973389" y="-408225"/>
            <a:ext cx="8534400" cy="1507067"/>
          </a:xfrm>
        </p:spPr>
        <p:txBody>
          <a:bodyPr>
            <a:normAutofit/>
          </a:bodyPr>
          <a:lstStyle/>
          <a:p>
            <a:r>
              <a:rPr lang="en-GB" sz="4400" b="1" dirty="0" err="1"/>
              <a:t>Steakholders</a:t>
            </a:r>
            <a:r>
              <a:rPr lang="en-GB" sz="4400" b="1" dirty="0"/>
              <a:t> map</a:t>
            </a:r>
          </a:p>
        </p:txBody>
      </p:sp>
      <p:sp>
        <p:nvSpPr>
          <p:cNvPr id="3" name="Content Placeholder 2">
            <a:extLst>
              <a:ext uri="{FF2B5EF4-FFF2-40B4-BE49-F238E27FC236}">
                <a16:creationId xmlns:a16="http://schemas.microsoft.com/office/drawing/2014/main" id="{403B3D27-231E-4D0C-8DD9-B7AE211F036E}"/>
              </a:ext>
            </a:extLst>
          </p:cNvPr>
          <p:cNvSpPr>
            <a:spLocks noGrp="1"/>
          </p:cNvSpPr>
          <p:nvPr>
            <p:ph sz="half" idx="1"/>
          </p:nvPr>
        </p:nvSpPr>
        <p:spPr>
          <a:xfrm>
            <a:off x="684211" y="685800"/>
            <a:ext cx="7615727" cy="6172200"/>
          </a:xfrm>
        </p:spPr>
        <p:txBody>
          <a:bodyPr>
            <a:normAutofit fontScale="92500" lnSpcReduction="20000"/>
          </a:bodyPr>
          <a:lstStyle/>
          <a:p>
            <a:pPr marL="0" indent="0">
              <a:buNone/>
            </a:pPr>
            <a:r>
              <a:rPr lang="en-GB" b="1" dirty="0">
                <a:solidFill>
                  <a:schemeClr val="tx1"/>
                </a:solidFill>
              </a:rPr>
              <a:t>	A stake holder's map assists organizations in mapping out and setting up correct amount of communication with the stake holders relating to their interest and power in the company's project (</a:t>
            </a:r>
            <a:r>
              <a:rPr lang="en-GB" b="1" dirty="0" err="1">
                <a:solidFill>
                  <a:schemeClr val="tx1"/>
                </a:solidFill>
              </a:rPr>
              <a:t>Kowarsch</a:t>
            </a:r>
            <a:r>
              <a:rPr lang="en-GB" b="1" dirty="0">
                <a:solidFill>
                  <a:schemeClr val="tx1"/>
                </a:solidFill>
              </a:rPr>
              <a:t> and et. al., 2017). The stake holder's map of Samsara Tea House is explained below -</a:t>
            </a:r>
          </a:p>
          <a:p>
            <a:r>
              <a:rPr lang="en-GB" b="1" dirty="0">
                <a:solidFill>
                  <a:schemeClr val="tx1"/>
                </a:solidFill>
              </a:rPr>
              <a:t>Low power, less interested people -  People in this category are monitored by the company and excessive communication is not maintained with them. The kitchen staff and waiters fall under this category.</a:t>
            </a:r>
          </a:p>
          <a:p>
            <a:r>
              <a:rPr lang="en-GB" b="1" dirty="0">
                <a:solidFill>
                  <a:schemeClr val="tx1"/>
                </a:solidFill>
              </a:rPr>
              <a:t>Low power, highly interested people – These people are sufficiently informed and are very obliging with the details of the projects. Shift supervisors and Hostess come under this category.</a:t>
            </a:r>
          </a:p>
          <a:p>
            <a:r>
              <a:rPr lang="en-GB" b="1" dirty="0">
                <a:solidFill>
                  <a:schemeClr val="tx1"/>
                </a:solidFill>
              </a:rPr>
              <a:t>High power, less interested people – The company should keep these associates satisfied but not to an extent that they become bored of receiving messages. The tea brewer is counted under this category.</a:t>
            </a:r>
          </a:p>
          <a:p>
            <a:r>
              <a:rPr lang="en-GB" b="1" dirty="0">
                <a:solidFill>
                  <a:schemeClr val="tx1"/>
                </a:solidFill>
              </a:rPr>
              <a:t>High power, highly interested people – These people are fully engaged in making decisions for the company and major efforts should be made to satisfy them. The proprietor and the general manager fall under this category</a:t>
            </a:r>
          </a:p>
        </p:txBody>
      </p:sp>
      <p:sp>
        <p:nvSpPr>
          <p:cNvPr id="4" name="Content Placeholder 3">
            <a:extLst>
              <a:ext uri="{FF2B5EF4-FFF2-40B4-BE49-F238E27FC236}">
                <a16:creationId xmlns:a16="http://schemas.microsoft.com/office/drawing/2014/main" id="{FE34D9F1-2828-4BC0-BAF9-235FDC18625A}"/>
              </a:ext>
            </a:extLst>
          </p:cNvPr>
          <p:cNvSpPr>
            <a:spLocks noGrp="1"/>
          </p:cNvSpPr>
          <p:nvPr>
            <p:ph sz="half" idx="2"/>
          </p:nvPr>
        </p:nvSpPr>
        <p:spPr>
          <a:xfrm>
            <a:off x="8571912" y="1098842"/>
            <a:ext cx="3699805" cy="3942471"/>
          </a:xfrm>
        </p:spPr>
        <p:txBody>
          <a:bodyPr>
            <a:normAutofit fontScale="92500" lnSpcReduction="20000"/>
          </a:bodyPr>
          <a:lstStyle/>
          <a:p>
            <a:pPr>
              <a:buFont typeface="Arial" panose="020B0604020202020204" pitchFamily="34" charset="0"/>
              <a:buChar char="•"/>
            </a:pPr>
            <a:r>
              <a:rPr lang="en-GB" b="1" dirty="0"/>
              <a:t>Managers</a:t>
            </a:r>
          </a:p>
          <a:p>
            <a:pPr>
              <a:buFont typeface="Arial" panose="020B0604020202020204" pitchFamily="34" charset="0"/>
              <a:buChar char="•"/>
            </a:pPr>
            <a:r>
              <a:rPr lang="en-GB" b="1" dirty="0"/>
              <a:t>Buyers</a:t>
            </a:r>
          </a:p>
          <a:p>
            <a:pPr>
              <a:buFont typeface="Arial" panose="020B0604020202020204" pitchFamily="34" charset="0"/>
              <a:buChar char="•"/>
            </a:pPr>
            <a:r>
              <a:rPr lang="en-GB" b="1" dirty="0"/>
              <a:t>Employees</a:t>
            </a:r>
          </a:p>
          <a:p>
            <a:pPr>
              <a:buFont typeface="Arial" panose="020B0604020202020204" pitchFamily="34" charset="0"/>
              <a:buChar char="•"/>
            </a:pPr>
            <a:r>
              <a:rPr lang="en-GB" b="1" dirty="0"/>
              <a:t>Suppliers</a:t>
            </a:r>
          </a:p>
          <a:p>
            <a:pPr>
              <a:buFont typeface="Arial" panose="020B0604020202020204" pitchFamily="34" charset="0"/>
              <a:buChar char="•"/>
            </a:pPr>
            <a:r>
              <a:rPr lang="en-GB" b="1" dirty="0"/>
              <a:t>Government</a:t>
            </a:r>
          </a:p>
          <a:p>
            <a:pPr>
              <a:buFont typeface="Arial" panose="020B0604020202020204" pitchFamily="34" charset="0"/>
              <a:buChar char="•"/>
            </a:pPr>
            <a:r>
              <a:rPr lang="en-GB" b="1" dirty="0"/>
              <a:t>Local communities</a:t>
            </a:r>
          </a:p>
          <a:p>
            <a:pPr>
              <a:buFont typeface="Arial" panose="020B0604020202020204" pitchFamily="34" charset="0"/>
              <a:buChar char="•"/>
            </a:pPr>
            <a:r>
              <a:rPr lang="en-GB" b="1" dirty="0"/>
              <a:t>Advertising</a:t>
            </a:r>
          </a:p>
        </p:txBody>
      </p:sp>
    </p:spTree>
    <p:extLst>
      <p:ext uri="{BB962C8B-B14F-4D97-AF65-F5344CB8AC3E}">
        <p14:creationId xmlns:p14="http://schemas.microsoft.com/office/powerpoint/2010/main" val="59533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 name="Picture 4" descr="A picture containing drawing&#10;&#10;Description automatically generated">
            <a:extLst>
              <a:ext uri="{FF2B5EF4-FFF2-40B4-BE49-F238E27FC236}">
                <a16:creationId xmlns:a16="http://schemas.microsoft.com/office/drawing/2014/main" id="{7DAD6139-6240-47FF-B910-5C8A3C0F03A0}"/>
              </a:ext>
            </a:extLst>
          </p:cNvPr>
          <p:cNvPicPr>
            <a:picLocks noChangeAspect="1"/>
          </p:cNvPicPr>
          <p:nvPr/>
        </p:nvPicPr>
        <p:blipFill>
          <a:blip r:embed="rId2"/>
          <a:stretch>
            <a:fillRect/>
          </a:stretch>
        </p:blipFill>
        <p:spPr>
          <a:xfrm>
            <a:off x="5248643" y="1402811"/>
            <a:ext cx="6299887" cy="3937429"/>
          </a:xfrm>
          <a:prstGeom prst="rect">
            <a:avLst/>
          </a:prstGeom>
        </p:spPr>
      </p:pic>
      <p:sp>
        <p:nvSpPr>
          <p:cNvPr id="6" name="Title 5">
            <a:extLst>
              <a:ext uri="{FF2B5EF4-FFF2-40B4-BE49-F238E27FC236}">
                <a16:creationId xmlns:a16="http://schemas.microsoft.com/office/drawing/2014/main" id="{665DB501-31FE-4F04-BA2A-85F0F78AA5E1}"/>
              </a:ext>
            </a:extLst>
          </p:cNvPr>
          <p:cNvSpPr>
            <a:spLocks noGrp="1"/>
          </p:cNvSpPr>
          <p:nvPr>
            <p:ph type="ctrTitle"/>
          </p:nvPr>
        </p:nvSpPr>
        <p:spPr>
          <a:xfrm>
            <a:off x="182879" y="-2"/>
            <a:ext cx="11097929" cy="1573863"/>
          </a:xfrm>
        </p:spPr>
        <p:txBody>
          <a:bodyPr vert="horz" lIns="91440" tIns="45720" rIns="91440" bIns="45720" rtlCol="0" anchor="ctr">
            <a:normAutofit/>
          </a:bodyPr>
          <a:lstStyle/>
          <a:p>
            <a:pPr algn="l"/>
            <a:r>
              <a:rPr lang="en-US" sz="3600" dirty="0"/>
              <a:t>                                Industry analysis</a:t>
            </a:r>
          </a:p>
        </p:txBody>
      </p:sp>
      <p:sp>
        <p:nvSpPr>
          <p:cNvPr id="3" name="Subtitle 2">
            <a:extLst>
              <a:ext uri="{FF2B5EF4-FFF2-40B4-BE49-F238E27FC236}">
                <a16:creationId xmlns:a16="http://schemas.microsoft.com/office/drawing/2014/main" id="{5D82A3F1-97A2-4402-8DFA-A5ABD5ED35E4}"/>
              </a:ext>
            </a:extLst>
          </p:cNvPr>
          <p:cNvSpPr>
            <a:spLocks noGrp="1"/>
          </p:cNvSpPr>
          <p:nvPr>
            <p:ph type="subTitle" idx="1"/>
          </p:nvPr>
        </p:nvSpPr>
        <p:spPr>
          <a:xfrm>
            <a:off x="0" y="1085178"/>
            <a:ext cx="5149519" cy="5334873"/>
          </a:xfrm>
        </p:spPr>
        <p:txBody>
          <a:bodyPr vert="horz" lIns="91440" tIns="45720" rIns="91440" bIns="45720" rtlCol="0">
            <a:normAutofit fontScale="47500" lnSpcReduction="20000"/>
          </a:bodyPr>
          <a:lstStyle/>
          <a:p>
            <a:pPr indent="-228600" algn="l">
              <a:lnSpc>
                <a:spcPct val="110000"/>
              </a:lnSpc>
              <a:buFont typeface="Arial" panose="020B0604020202020204" pitchFamily="34" charset="0"/>
              <a:buChar char="•"/>
            </a:pPr>
            <a:endParaRPr lang="en-US" sz="1000" dirty="0">
              <a:solidFill>
                <a:schemeClr val="tx1"/>
              </a:solidFill>
            </a:endParaRPr>
          </a:p>
          <a:p>
            <a:pPr indent="-228600" algn="l">
              <a:lnSpc>
                <a:spcPct val="110000"/>
              </a:lnSpc>
              <a:buFont typeface="Arial" panose="020B0604020202020204" pitchFamily="34" charset="0"/>
              <a:buChar char="•"/>
            </a:pPr>
            <a:endParaRPr lang="en-US" sz="3300" dirty="0">
              <a:solidFill>
                <a:schemeClr val="tx1"/>
              </a:solidFill>
            </a:endParaRPr>
          </a:p>
          <a:p>
            <a:pPr marL="285750" indent="-228600" algn="l">
              <a:lnSpc>
                <a:spcPct val="110000"/>
              </a:lnSpc>
              <a:buFont typeface="Arial" panose="020B0604020202020204" pitchFamily="34" charset="0"/>
              <a:buChar char="•"/>
            </a:pPr>
            <a:r>
              <a:rPr lang="en-US" sz="3300" dirty="0">
                <a:solidFill>
                  <a:schemeClr val="tx1"/>
                </a:solidFill>
              </a:rPr>
              <a:t>An industry analysis is a business function completed by business owners and other individuals to assess the current business environment. This analysis helps businesses understand various economic pieces of the marketplace and how these various pieces may be used to gain a competitive advantage. Although business owners may conduct an industry analysis according to their specific needs, a few basic standards exist for conducting this important business function</a:t>
            </a:r>
          </a:p>
          <a:p>
            <a:pPr marL="285750" indent="-228600" algn="l">
              <a:lnSpc>
                <a:spcPct val="110000"/>
              </a:lnSpc>
              <a:buFont typeface="Arial" panose="020B0604020202020204" pitchFamily="34" charset="0"/>
              <a:buChar char="•"/>
            </a:pPr>
            <a:r>
              <a:rPr lang="en-US" sz="3300" dirty="0">
                <a:solidFill>
                  <a:schemeClr val="tx1"/>
                </a:solidFill>
              </a:rPr>
              <a:t>We are at the maturity stage because of the companies of the industry are well established and the industry its saturation point</a:t>
            </a:r>
          </a:p>
          <a:p>
            <a:pPr marL="285750" indent="-228600" algn="l">
              <a:lnSpc>
                <a:spcPct val="110000"/>
              </a:lnSpc>
              <a:buFont typeface="Arial" panose="020B0604020202020204" pitchFamily="34" charset="0"/>
              <a:buChar char="•"/>
            </a:pPr>
            <a:r>
              <a:rPr lang="en-US" sz="3300" dirty="0">
                <a:solidFill>
                  <a:schemeClr val="tx1"/>
                </a:solidFill>
              </a:rPr>
              <a:t>It is considered that there is no direct competition in the area, Besides Starbucks coffee shops and costa </a:t>
            </a:r>
            <a:r>
              <a:rPr lang="en-US" sz="3300" dirty="0"/>
              <a:t>C</a:t>
            </a:r>
            <a:r>
              <a:rPr lang="en-US" sz="3300" dirty="0">
                <a:solidFill>
                  <a:schemeClr val="tx1"/>
                </a:solidFill>
              </a:rPr>
              <a:t>osta cafes. With the closest </a:t>
            </a:r>
            <a:r>
              <a:rPr lang="en-US" sz="3300" dirty="0"/>
              <a:t>S</a:t>
            </a:r>
            <a:r>
              <a:rPr lang="en-US" sz="3300" dirty="0">
                <a:solidFill>
                  <a:schemeClr val="tx1"/>
                </a:solidFill>
              </a:rPr>
              <a:t>tarbucks with 3 minute walk. </a:t>
            </a:r>
          </a:p>
        </p:txBody>
      </p:sp>
    </p:spTree>
    <p:extLst>
      <p:ext uri="{BB962C8B-B14F-4D97-AF65-F5344CB8AC3E}">
        <p14:creationId xmlns:p14="http://schemas.microsoft.com/office/powerpoint/2010/main" val="242106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9BCC98-BBC6-4F31-852F-421305C004B5}"/>
              </a:ext>
            </a:extLst>
          </p:cNvPr>
          <p:cNvSpPr>
            <a:spLocks noGrp="1"/>
          </p:cNvSpPr>
          <p:nvPr>
            <p:ph type="title"/>
          </p:nvPr>
        </p:nvSpPr>
        <p:spPr>
          <a:xfrm>
            <a:off x="4090507" y="764372"/>
            <a:ext cx="7434070" cy="1432289"/>
          </a:xfrm>
        </p:spPr>
        <p:txBody>
          <a:bodyPr>
            <a:normAutofit/>
          </a:bodyPr>
          <a:lstStyle/>
          <a:p>
            <a:r>
              <a:rPr lang="en-US" dirty="0"/>
              <a:t>Market analysis</a:t>
            </a:r>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84024A26-D93F-4EDB-B4DD-DAC83726C3DE}"/>
              </a:ext>
            </a:extLst>
          </p:cNvPr>
          <p:cNvSpPr>
            <a:spLocks noGrp="1"/>
          </p:cNvSpPr>
          <p:nvPr>
            <p:ph idx="1"/>
          </p:nvPr>
        </p:nvSpPr>
        <p:spPr>
          <a:xfrm>
            <a:off x="4090507" y="2628900"/>
            <a:ext cx="7454077" cy="3589785"/>
          </a:xfrm>
        </p:spPr>
        <p:txBody>
          <a:bodyPr>
            <a:normAutofit/>
          </a:bodyPr>
          <a:lstStyle/>
          <a:p>
            <a:r>
              <a:rPr lang="en-US" sz="2000"/>
              <a:t> Studies the attractiveness and the dynamics of a special market within a special industry.</a:t>
            </a:r>
          </a:p>
          <a:p>
            <a:r>
              <a:rPr lang="en-US" sz="2000"/>
              <a:t>Through all of these analyses, the strengths, weaknesses, opportunities and threats (SWOT) of a company can be identified.</a:t>
            </a:r>
          </a:p>
          <a:p>
            <a:r>
              <a:rPr lang="en-US" sz="2000"/>
              <a:t>The market analysis is also known as a documented investigation of a firm`s planning activities, particularly around decisions of inventory purchase , work force , facility expansion, purchases of capital equipment.</a:t>
            </a:r>
          </a:p>
          <a:p>
            <a:endParaRPr lang="en-US" sz="2000"/>
          </a:p>
        </p:txBody>
      </p:sp>
    </p:spTree>
    <p:extLst>
      <p:ext uri="{BB962C8B-B14F-4D97-AF65-F5344CB8AC3E}">
        <p14:creationId xmlns:p14="http://schemas.microsoft.com/office/powerpoint/2010/main" val="3077956973"/>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B6B8FE-3D40-4A08-85AD-08B67FFA397A}"/>
              </a:ext>
            </a:extLst>
          </p:cNvPr>
          <p:cNvSpPr>
            <a:spLocks noGrp="1"/>
          </p:cNvSpPr>
          <p:nvPr>
            <p:ph type="title"/>
          </p:nvPr>
        </p:nvSpPr>
        <p:spPr>
          <a:xfrm>
            <a:off x="76481" y="169367"/>
            <a:ext cx="4818118" cy="1596177"/>
          </a:xfrm>
        </p:spPr>
        <p:txBody>
          <a:bodyPr>
            <a:normAutofit/>
          </a:bodyPr>
          <a:lstStyle/>
          <a:p>
            <a:r>
              <a:rPr lang="en-US" dirty="0"/>
              <a:t>Market map  </a:t>
            </a:r>
            <a:br>
              <a:rPr lang="en-US" dirty="0"/>
            </a:br>
            <a:r>
              <a:rPr lang="en-US" dirty="0"/>
              <a:t>                              </a:t>
            </a:r>
          </a:p>
        </p:txBody>
      </p:sp>
      <p:pic>
        <p:nvPicPr>
          <p:cNvPr id="5" name="Content Placeholder 4" descr="A screenshot of a social media post&#10;&#10;Description automatically generated">
            <a:extLst>
              <a:ext uri="{FF2B5EF4-FFF2-40B4-BE49-F238E27FC236}">
                <a16:creationId xmlns:a16="http://schemas.microsoft.com/office/drawing/2014/main" id="{AC3F5356-2147-412B-BD13-1736024447F4}"/>
              </a:ext>
            </a:extLst>
          </p:cNvPr>
          <p:cNvPicPr>
            <a:picLocks noGrp="1" noChangeAspect="1"/>
          </p:cNvPicPr>
          <p:nvPr>
            <p:ph idx="1"/>
          </p:nvPr>
        </p:nvPicPr>
        <p:blipFill>
          <a:blip r:embed="rId2"/>
          <a:stretch>
            <a:fillRect/>
          </a:stretch>
        </p:blipFill>
        <p:spPr>
          <a:xfrm>
            <a:off x="14357" y="1203159"/>
            <a:ext cx="12101162" cy="5731140"/>
          </a:xfrm>
        </p:spPr>
      </p:pic>
      <p:pic>
        <p:nvPicPr>
          <p:cNvPr id="7" name="Picture 6" descr="A black sign with white text hanging from the side of a building&#10;&#10;Description automatically generated">
            <a:extLst>
              <a:ext uri="{FF2B5EF4-FFF2-40B4-BE49-F238E27FC236}">
                <a16:creationId xmlns:a16="http://schemas.microsoft.com/office/drawing/2014/main" id="{04D07A35-D47E-4F36-B267-84BB8435CA78}"/>
              </a:ext>
            </a:extLst>
          </p:cNvPr>
          <p:cNvPicPr>
            <a:picLocks noChangeAspect="1"/>
          </p:cNvPicPr>
          <p:nvPr/>
        </p:nvPicPr>
        <p:blipFill>
          <a:blip r:embed="rId3"/>
          <a:stretch>
            <a:fillRect/>
          </a:stretch>
        </p:blipFill>
        <p:spPr>
          <a:xfrm>
            <a:off x="2387863" y="2221463"/>
            <a:ext cx="1468935" cy="797320"/>
          </a:xfrm>
          <a:prstGeom prst="rect">
            <a:avLst/>
          </a:prstGeom>
        </p:spPr>
      </p:pic>
      <p:pic>
        <p:nvPicPr>
          <p:cNvPr id="9" name="Picture 8" descr="A picture containing cup, table, coffee, indoor&#10;&#10;Description automatically generated">
            <a:extLst>
              <a:ext uri="{FF2B5EF4-FFF2-40B4-BE49-F238E27FC236}">
                <a16:creationId xmlns:a16="http://schemas.microsoft.com/office/drawing/2014/main" id="{2D56BDB6-98AE-40C1-9EEA-838B834DB56D}"/>
              </a:ext>
            </a:extLst>
          </p:cNvPr>
          <p:cNvPicPr>
            <a:picLocks noChangeAspect="1"/>
          </p:cNvPicPr>
          <p:nvPr/>
        </p:nvPicPr>
        <p:blipFill>
          <a:blip r:embed="rId4"/>
          <a:stretch>
            <a:fillRect/>
          </a:stretch>
        </p:blipFill>
        <p:spPr>
          <a:xfrm>
            <a:off x="8210349" y="1854517"/>
            <a:ext cx="1703672" cy="985851"/>
          </a:xfrm>
          <a:prstGeom prst="rect">
            <a:avLst/>
          </a:prstGeom>
        </p:spPr>
      </p:pic>
      <p:pic>
        <p:nvPicPr>
          <p:cNvPr id="11" name="Picture 10" descr="A red and white sign&#10;&#10;Description automatically generated">
            <a:extLst>
              <a:ext uri="{FF2B5EF4-FFF2-40B4-BE49-F238E27FC236}">
                <a16:creationId xmlns:a16="http://schemas.microsoft.com/office/drawing/2014/main" id="{0940AB8D-85B7-4D48-8E60-B1A4E4E3F3A5}"/>
              </a:ext>
            </a:extLst>
          </p:cNvPr>
          <p:cNvPicPr>
            <a:picLocks noChangeAspect="1"/>
          </p:cNvPicPr>
          <p:nvPr/>
        </p:nvPicPr>
        <p:blipFill>
          <a:blip r:embed="rId5"/>
          <a:stretch>
            <a:fillRect/>
          </a:stretch>
        </p:blipFill>
        <p:spPr>
          <a:xfrm>
            <a:off x="3981652" y="2479563"/>
            <a:ext cx="1371258" cy="590895"/>
          </a:xfrm>
          <a:prstGeom prst="rect">
            <a:avLst/>
          </a:prstGeom>
        </p:spPr>
      </p:pic>
      <p:pic>
        <p:nvPicPr>
          <p:cNvPr id="13" name="Picture 12" descr="A picture containing food&#10;&#10;Description automatically generated">
            <a:extLst>
              <a:ext uri="{FF2B5EF4-FFF2-40B4-BE49-F238E27FC236}">
                <a16:creationId xmlns:a16="http://schemas.microsoft.com/office/drawing/2014/main" id="{F16BB615-7283-41FF-A0F0-6F52C3BE5725}"/>
              </a:ext>
            </a:extLst>
          </p:cNvPr>
          <p:cNvPicPr>
            <a:picLocks noChangeAspect="1"/>
          </p:cNvPicPr>
          <p:nvPr/>
        </p:nvPicPr>
        <p:blipFill>
          <a:blip r:embed="rId6"/>
          <a:stretch>
            <a:fillRect/>
          </a:stretch>
        </p:blipFill>
        <p:spPr>
          <a:xfrm>
            <a:off x="8576110" y="5092456"/>
            <a:ext cx="1298428" cy="985851"/>
          </a:xfrm>
          <a:prstGeom prst="rect">
            <a:avLst/>
          </a:prstGeom>
        </p:spPr>
      </p:pic>
      <p:pic>
        <p:nvPicPr>
          <p:cNvPr id="15" name="Picture 14" descr="A store in a brick building&#10;&#10;Description automatically generated">
            <a:extLst>
              <a:ext uri="{FF2B5EF4-FFF2-40B4-BE49-F238E27FC236}">
                <a16:creationId xmlns:a16="http://schemas.microsoft.com/office/drawing/2014/main" id="{3F0A07F6-C414-487B-8847-4319C0385CF4}"/>
              </a:ext>
            </a:extLst>
          </p:cNvPr>
          <p:cNvPicPr>
            <a:picLocks noChangeAspect="1"/>
          </p:cNvPicPr>
          <p:nvPr/>
        </p:nvPicPr>
        <p:blipFill>
          <a:blip r:embed="rId7"/>
          <a:stretch>
            <a:fillRect/>
          </a:stretch>
        </p:blipFill>
        <p:spPr>
          <a:xfrm>
            <a:off x="2041443" y="4483031"/>
            <a:ext cx="1929306" cy="985850"/>
          </a:xfrm>
          <a:prstGeom prst="rect">
            <a:avLst/>
          </a:prstGeom>
        </p:spPr>
      </p:pic>
    </p:spTree>
    <p:extLst>
      <p:ext uri="{BB962C8B-B14F-4D97-AF65-F5344CB8AC3E}">
        <p14:creationId xmlns:p14="http://schemas.microsoft.com/office/powerpoint/2010/main" val="2835256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B744B7-8008-436F-BD2B-AFEE2DDBE0DD}"/>
              </a:ext>
            </a:extLst>
          </p:cNvPr>
          <p:cNvSpPr>
            <a:spLocks noGrp="1"/>
          </p:cNvSpPr>
          <p:nvPr>
            <p:ph type="title"/>
          </p:nvPr>
        </p:nvSpPr>
        <p:spPr>
          <a:xfrm>
            <a:off x="221381" y="4584125"/>
            <a:ext cx="9905998" cy="1478570"/>
          </a:xfrm>
        </p:spPr>
        <p:txBody>
          <a:bodyPr>
            <a:noAutofit/>
          </a:bodyPr>
          <a:lstStyle/>
          <a:p>
            <a:pPr marL="285750" indent="-285750">
              <a:buFont typeface="Arial" panose="020B0604020202020204" pitchFamily="34" charset="0"/>
              <a:buChar char="•"/>
            </a:pPr>
            <a:r>
              <a:rPr lang="en-US" sz="1800" dirty="0"/>
              <a:t>The STP process is an important concept in the study and application of marketing. The letters STP stand for </a:t>
            </a:r>
            <a:r>
              <a:rPr lang="en-US" sz="1800" dirty="0">
                <a:highlight>
                  <a:srgbClr val="00FF00"/>
                </a:highlight>
                <a:hlinkClick r:id="rId2" tooltip="Market Segmentation"/>
              </a:rPr>
              <a:t>segmentation</a:t>
            </a:r>
            <a:r>
              <a:rPr lang="en-US" sz="1800" dirty="0">
                <a:highlight>
                  <a:srgbClr val="00FF00"/>
                </a:highlight>
              </a:rPr>
              <a:t>, </a:t>
            </a:r>
            <a:r>
              <a:rPr lang="en-US" sz="1800" dirty="0">
                <a:highlight>
                  <a:srgbClr val="00FF00"/>
                </a:highlight>
                <a:hlinkClick r:id="rId3" tooltip="Target Markets"/>
              </a:rPr>
              <a:t>targeting</a:t>
            </a:r>
            <a:r>
              <a:rPr lang="en-US" sz="1800" dirty="0"/>
              <a:t>, and </a:t>
            </a:r>
            <a:r>
              <a:rPr lang="en-US" sz="1800" dirty="0">
                <a:highlight>
                  <a:srgbClr val="00FF00"/>
                </a:highlight>
                <a:hlinkClick r:id="rId4" tooltip="Product Positioning"/>
              </a:rPr>
              <a:t>positioning</a:t>
            </a:r>
            <a:r>
              <a:rPr lang="en-US" sz="1800" dirty="0">
                <a:highlight>
                  <a:srgbClr val="00FF00"/>
                </a:highlight>
              </a:rPr>
              <a:t>.</a:t>
            </a:r>
            <a:br>
              <a:rPr lang="en-US" sz="1800" dirty="0"/>
            </a:br>
            <a:r>
              <a:rPr lang="en-US" sz="1800" dirty="0"/>
              <a:t>The STP process demonstrates the links between an overall market and how a company chooses to compete in that market. It is sometimes referred to as a process, with segmentation being conducted first, then the selection of one or more target markets and then finally the implementation of positioning. The goal of the STP process is to guide the organization to the development and implementation of an appropriate </a:t>
            </a:r>
            <a:r>
              <a:rPr lang="en-US" sz="1800" dirty="0">
                <a:highlight>
                  <a:srgbClr val="00FF00"/>
                </a:highlight>
                <a:hlinkClick r:id="rId5" tooltip="Positioning and the Marketing Mix"/>
              </a:rPr>
              <a:t>marketing mix</a:t>
            </a:r>
            <a:r>
              <a:rPr lang="en-US" sz="1800" dirty="0"/>
              <a:t>.</a:t>
            </a:r>
            <a:br>
              <a:rPr lang="en-US" sz="1800" dirty="0"/>
            </a:br>
            <a:endParaRPr lang="en-US" sz="1800" dirty="0"/>
          </a:p>
        </p:txBody>
      </p:sp>
      <p:pic>
        <p:nvPicPr>
          <p:cNvPr id="5" name="Content Placeholder 4" descr="A picture containing drawing&#10;&#10;Description automatically generated">
            <a:extLst>
              <a:ext uri="{FF2B5EF4-FFF2-40B4-BE49-F238E27FC236}">
                <a16:creationId xmlns:a16="http://schemas.microsoft.com/office/drawing/2014/main" id="{1DCE2A21-3C89-445D-8A24-0ACA78F391BA}"/>
              </a:ext>
            </a:extLst>
          </p:cNvPr>
          <p:cNvPicPr>
            <a:picLocks noGrp="1" noChangeAspect="1"/>
          </p:cNvPicPr>
          <p:nvPr>
            <p:ph idx="1"/>
          </p:nvPr>
        </p:nvPicPr>
        <p:blipFill>
          <a:blip r:embed="rId6"/>
          <a:stretch>
            <a:fillRect/>
          </a:stretch>
        </p:blipFill>
        <p:spPr>
          <a:xfrm>
            <a:off x="221381" y="126059"/>
            <a:ext cx="7231306" cy="3507028"/>
          </a:xfrm>
        </p:spPr>
      </p:pic>
    </p:spTree>
    <p:extLst>
      <p:ext uri="{BB962C8B-B14F-4D97-AF65-F5344CB8AC3E}">
        <p14:creationId xmlns:p14="http://schemas.microsoft.com/office/powerpoint/2010/main" val="744248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FBC6F-AD64-4057-BB61-437DC26F79E7}"/>
              </a:ext>
            </a:extLst>
          </p:cNvPr>
          <p:cNvSpPr>
            <a:spLocks noGrp="1"/>
          </p:cNvSpPr>
          <p:nvPr>
            <p:ph type="title"/>
          </p:nvPr>
        </p:nvSpPr>
        <p:spPr>
          <a:xfrm>
            <a:off x="619760" y="764373"/>
            <a:ext cx="6832600" cy="1293028"/>
          </a:xfrm>
        </p:spPr>
        <p:txBody>
          <a:bodyPr>
            <a:normAutofit/>
          </a:bodyPr>
          <a:lstStyle/>
          <a:p>
            <a:r>
              <a:rPr lang="en-US" dirty="0"/>
              <a:t>Pricing strategy</a:t>
            </a:r>
          </a:p>
        </p:txBody>
      </p:sp>
      <p:sp>
        <p:nvSpPr>
          <p:cNvPr id="3" name="Content Placeholder 2">
            <a:extLst>
              <a:ext uri="{FF2B5EF4-FFF2-40B4-BE49-F238E27FC236}">
                <a16:creationId xmlns:a16="http://schemas.microsoft.com/office/drawing/2014/main" id="{FDDFB1EB-4F2F-48A5-AA54-582FC8ABF9CE}"/>
              </a:ext>
            </a:extLst>
          </p:cNvPr>
          <p:cNvSpPr>
            <a:spLocks noGrp="1"/>
          </p:cNvSpPr>
          <p:nvPr>
            <p:ph idx="1"/>
          </p:nvPr>
        </p:nvSpPr>
        <p:spPr>
          <a:xfrm>
            <a:off x="619760" y="2194560"/>
            <a:ext cx="6832600" cy="4024125"/>
          </a:xfrm>
        </p:spPr>
        <p:txBody>
          <a:bodyPr>
            <a:normAutofit/>
          </a:bodyPr>
          <a:lstStyle/>
          <a:p>
            <a:r>
              <a:rPr lang="en-US" sz="2000" dirty="0"/>
              <a:t> Pricing strategy is the tactic that company use to increase sales and maximize profits by selling their goods and services for appropriate prices.</a:t>
            </a:r>
          </a:p>
          <a:p>
            <a:r>
              <a:rPr lang="en-US" sz="2000" dirty="0"/>
              <a:t>This strategy considers the cost of the product as well as labor, advertising expenses, competitive pricing, trade margins, and the overall market conditions to determine the sale price</a:t>
            </a:r>
          </a:p>
          <a:p>
            <a:r>
              <a:rPr lang="en-US" sz="2000" dirty="0"/>
              <a:t>Depending on the industry in which a firm operates, there are different pricing strategies to implement, such as penetration pricing, premium pricing, discount pricing and competitive pricing.</a:t>
            </a:r>
          </a:p>
        </p:txBody>
      </p:sp>
      <p:pic>
        <p:nvPicPr>
          <p:cNvPr id="5" name="Picture 4" descr="A close up of a logo&#10;&#10;Description automatically generated">
            <a:extLst>
              <a:ext uri="{FF2B5EF4-FFF2-40B4-BE49-F238E27FC236}">
                <a16:creationId xmlns:a16="http://schemas.microsoft.com/office/drawing/2014/main" id="{DE1C5928-FD85-4DF2-B0A9-03F6BDBAED55}"/>
              </a:ext>
            </a:extLst>
          </p:cNvPr>
          <p:cNvPicPr>
            <a:picLocks noChangeAspect="1"/>
          </p:cNvPicPr>
          <p:nvPr/>
        </p:nvPicPr>
        <p:blipFill>
          <a:blip r:embed="rId2"/>
          <a:stretch>
            <a:fillRect/>
          </a:stretch>
        </p:blipFill>
        <p:spPr>
          <a:xfrm>
            <a:off x="7861238" y="1779627"/>
            <a:ext cx="4074088" cy="4188036"/>
          </a:xfrm>
          <a:prstGeom prst="rect">
            <a:avLst/>
          </a:prstGeom>
        </p:spPr>
      </p:pic>
    </p:spTree>
    <p:extLst>
      <p:ext uri="{BB962C8B-B14F-4D97-AF65-F5344CB8AC3E}">
        <p14:creationId xmlns:p14="http://schemas.microsoft.com/office/powerpoint/2010/main" val="4243162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28AB6-AF04-4FFB-A748-81B2BBB50036}"/>
              </a:ext>
            </a:extLst>
          </p:cNvPr>
          <p:cNvSpPr>
            <a:spLocks noGrp="1"/>
          </p:cNvSpPr>
          <p:nvPr>
            <p:ph type="ctrTitle"/>
          </p:nvPr>
        </p:nvSpPr>
        <p:spPr>
          <a:xfrm>
            <a:off x="1185949" y="138546"/>
            <a:ext cx="9144000" cy="540854"/>
          </a:xfrm>
        </p:spPr>
        <p:txBody>
          <a:bodyPr>
            <a:normAutofit/>
          </a:bodyPr>
          <a:lstStyle/>
          <a:p>
            <a:r>
              <a:rPr lang="en-US" sz="2800" b="1" u="sng" dirty="0">
                <a:solidFill>
                  <a:srgbClr val="7030A0"/>
                </a:solidFill>
                <a:latin typeface="Algerian" panose="04020705040A02060702" pitchFamily="82" charset="0"/>
              </a:rPr>
              <a:t>10.Operational strategy</a:t>
            </a:r>
          </a:p>
        </p:txBody>
      </p:sp>
      <p:sp>
        <p:nvSpPr>
          <p:cNvPr id="4" name="Subtitle 3">
            <a:extLst>
              <a:ext uri="{FF2B5EF4-FFF2-40B4-BE49-F238E27FC236}">
                <a16:creationId xmlns:a16="http://schemas.microsoft.com/office/drawing/2014/main" id="{FFCCD363-B3CA-40C3-A7E3-C3F24EEAB0B0}"/>
              </a:ext>
            </a:extLst>
          </p:cNvPr>
          <p:cNvSpPr>
            <a:spLocks noGrp="1"/>
          </p:cNvSpPr>
          <p:nvPr>
            <p:ph type="subTitle" idx="1"/>
          </p:nvPr>
        </p:nvSpPr>
        <p:spPr>
          <a:xfrm>
            <a:off x="293077" y="1171655"/>
            <a:ext cx="3909646" cy="5343445"/>
          </a:xfrm>
        </p:spPr>
        <p:txBody>
          <a:bodyPr>
            <a:normAutofit fontScale="70000" lnSpcReduction="20000"/>
          </a:bodyPr>
          <a:lstStyle/>
          <a:p>
            <a:pPr marL="342900" indent="-342900">
              <a:buFont typeface="Arial" panose="020B0604020202020204" pitchFamily="34" charset="0"/>
              <a:buChar char="•"/>
            </a:pPr>
            <a:r>
              <a:rPr lang="en-US" dirty="0">
                <a:solidFill>
                  <a:schemeClr val="tx1"/>
                </a:solidFill>
              </a:rPr>
              <a:t>One of the elements that can save the profit of a company is the location. The tea shop is located in East London, a short distance from the Whitechapel subway station. In this area there are not many teashop or coffeshop nearby, Starbucks is the only 3 minutes walking distance. The entrance and exit is in front, as well as behind the premises, facing the main street, and in the back there is a parking place for customers with cars.</a:t>
            </a:r>
          </a:p>
          <a:p>
            <a:pPr marL="342900" indent="-342900">
              <a:buFont typeface="Arial" panose="020B0604020202020204" pitchFamily="34" charset="0"/>
              <a:buChar char="•"/>
            </a:pPr>
            <a:r>
              <a:rPr lang="en-US" dirty="0">
                <a:solidFill>
                  <a:schemeClr val="tx1"/>
                </a:solidFill>
              </a:rPr>
              <a:t>This area is not one of the busiest in London, but there are many tea lovers. Here customers can choose one of 52 new tea flavor combinations along with a selection of sweet and savory pastries. They are much more qualitative than most tea shops in London because all the ingredients are one hundred percent natural, before being brought through a quality test.</a:t>
            </a:r>
          </a:p>
          <a:p>
            <a:pPr marL="342900" indent="-342900">
              <a:buFont typeface="Arial" panose="020B0604020202020204" pitchFamily="34" charset="0"/>
              <a:buChar char="•"/>
            </a:pPr>
            <a:r>
              <a:rPr lang="en-US" dirty="0">
                <a:solidFill>
                  <a:schemeClr val="tx1"/>
                </a:solidFill>
              </a:rPr>
              <a:t>The work program is from Monday to Friday from 10 am to 10 pm. Saturday from 10 am to 6 pm, and Sunday from 7 am to 6 pm.</a:t>
            </a:r>
          </a:p>
        </p:txBody>
      </p:sp>
      <p:graphicFrame>
        <p:nvGraphicFramePr>
          <p:cNvPr id="7" name="Diagram 6">
            <a:extLst>
              <a:ext uri="{FF2B5EF4-FFF2-40B4-BE49-F238E27FC236}">
                <a16:creationId xmlns:a16="http://schemas.microsoft.com/office/drawing/2014/main" id="{8CB25642-010B-4596-82FD-4AD960F1FA91}"/>
              </a:ext>
            </a:extLst>
          </p:cNvPr>
          <p:cNvGraphicFramePr/>
          <p:nvPr>
            <p:extLst>
              <p:ext uri="{D42A27DB-BD31-4B8C-83A1-F6EECF244321}">
                <p14:modId xmlns:p14="http://schemas.microsoft.com/office/powerpoint/2010/main" val="3838272137"/>
              </p:ext>
            </p:extLst>
          </p:nvPr>
        </p:nvGraphicFramePr>
        <p:xfrm>
          <a:off x="4054862" y="1171655"/>
          <a:ext cx="6908799" cy="4004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0189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D42E6-2083-46E9-8025-6BE15D1EF903}"/>
              </a:ext>
            </a:extLst>
          </p:cNvPr>
          <p:cNvSpPr>
            <a:spLocks noGrp="1"/>
          </p:cNvSpPr>
          <p:nvPr>
            <p:ph type="title"/>
          </p:nvPr>
        </p:nvSpPr>
        <p:spPr>
          <a:xfrm>
            <a:off x="3051463" y="281999"/>
            <a:ext cx="6089073" cy="724766"/>
          </a:xfrm>
        </p:spPr>
        <p:txBody>
          <a:bodyPr>
            <a:normAutofit/>
          </a:bodyPr>
          <a:lstStyle/>
          <a:p>
            <a:r>
              <a:rPr lang="en-US" sz="3200" b="1" u="sng" dirty="0">
                <a:solidFill>
                  <a:srgbClr val="7030A0"/>
                </a:solidFill>
                <a:latin typeface="Algerian" panose="04020705040A02060702" pitchFamily="82" charset="0"/>
              </a:rPr>
              <a:t>10/2 Operational strategy</a:t>
            </a:r>
            <a:endParaRPr lang="en-US" sz="3200" dirty="0"/>
          </a:p>
        </p:txBody>
      </p:sp>
      <p:sp>
        <p:nvSpPr>
          <p:cNvPr id="3" name="Content Placeholder 2">
            <a:extLst>
              <a:ext uri="{FF2B5EF4-FFF2-40B4-BE49-F238E27FC236}">
                <a16:creationId xmlns:a16="http://schemas.microsoft.com/office/drawing/2014/main" id="{0899B1D3-672B-40CA-A3CD-FB7177EA52CB}"/>
              </a:ext>
            </a:extLst>
          </p:cNvPr>
          <p:cNvSpPr>
            <a:spLocks noGrp="1"/>
          </p:cNvSpPr>
          <p:nvPr>
            <p:ph idx="1"/>
          </p:nvPr>
        </p:nvSpPr>
        <p:spPr>
          <a:xfrm>
            <a:off x="0" y="1228437"/>
            <a:ext cx="4174836" cy="5188672"/>
          </a:xfrm>
        </p:spPr>
        <p:txBody>
          <a:bodyPr>
            <a:normAutofit fontScale="92500" lnSpcReduction="10000"/>
          </a:bodyPr>
          <a:lstStyle/>
          <a:p>
            <a:pPr marL="342900" indent="-342900"/>
            <a:r>
              <a:rPr lang="en-US" dirty="0"/>
              <a:t>This area is not one of the busiest in London, but there are many tea lovers. Here customers can choose one of 52 new tea flavor combinations along with a selection of sweet and savory pastries. They are much more qualitative than most tea shops in London because all the ingredients are one hundred percent natural, before being brought through a quality test.</a:t>
            </a:r>
          </a:p>
          <a:p>
            <a:pPr marL="342900" indent="-342900"/>
            <a:r>
              <a:rPr lang="en-US" dirty="0"/>
              <a:t>The work program is from Monday to Friday from 10 am to 10 pm. Saturday from 10 am to 6 pm, and Sunday from 7 am to 6 pm.</a:t>
            </a:r>
          </a:p>
          <a:p>
            <a:endParaRPr lang="en-US" dirty="0"/>
          </a:p>
        </p:txBody>
      </p:sp>
      <p:graphicFrame>
        <p:nvGraphicFramePr>
          <p:cNvPr id="5" name="Diagram 4">
            <a:extLst>
              <a:ext uri="{FF2B5EF4-FFF2-40B4-BE49-F238E27FC236}">
                <a16:creationId xmlns:a16="http://schemas.microsoft.com/office/drawing/2014/main" id="{FCC91CA5-8E02-4E92-8CAE-F9E091121BA8}"/>
              </a:ext>
            </a:extLst>
          </p:cNvPr>
          <p:cNvGraphicFramePr/>
          <p:nvPr/>
        </p:nvGraphicFramePr>
        <p:xfrm>
          <a:off x="4562764" y="1644074"/>
          <a:ext cx="8087590" cy="4202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2613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A00DE-FAA5-4EEB-9D46-C762D141B3A8}"/>
              </a:ext>
            </a:extLst>
          </p:cNvPr>
          <p:cNvSpPr>
            <a:spLocks noGrp="1"/>
          </p:cNvSpPr>
          <p:nvPr>
            <p:ph type="ctrTitle"/>
          </p:nvPr>
        </p:nvSpPr>
        <p:spPr>
          <a:xfrm>
            <a:off x="1366982" y="175491"/>
            <a:ext cx="9144000" cy="905309"/>
          </a:xfrm>
        </p:spPr>
        <p:txBody>
          <a:bodyPr>
            <a:noAutofit/>
          </a:bodyPr>
          <a:lstStyle/>
          <a:p>
            <a:r>
              <a:rPr lang="en-US" sz="2800" b="1" u="sng" dirty="0">
                <a:solidFill>
                  <a:srgbClr val="7030A0"/>
                </a:solidFill>
                <a:latin typeface="Algerian" panose="04020705040A02060702" pitchFamily="82" charset="0"/>
              </a:rPr>
              <a:t>11.Management team and organizational chart</a:t>
            </a:r>
          </a:p>
        </p:txBody>
      </p:sp>
      <p:sp>
        <p:nvSpPr>
          <p:cNvPr id="3" name="Subtitle 2">
            <a:extLst>
              <a:ext uri="{FF2B5EF4-FFF2-40B4-BE49-F238E27FC236}">
                <a16:creationId xmlns:a16="http://schemas.microsoft.com/office/drawing/2014/main" id="{605A3B13-FFCE-412D-9F33-5E6E044218E5}"/>
              </a:ext>
            </a:extLst>
          </p:cNvPr>
          <p:cNvSpPr>
            <a:spLocks noGrp="1"/>
          </p:cNvSpPr>
          <p:nvPr>
            <p:ph type="subTitle" idx="1"/>
          </p:nvPr>
        </p:nvSpPr>
        <p:spPr>
          <a:xfrm>
            <a:off x="7315201" y="877455"/>
            <a:ext cx="4488872" cy="5805054"/>
          </a:xfrm>
        </p:spPr>
        <p:txBody>
          <a:bodyPr>
            <a:normAutofit fontScale="92500" lnSpcReduction="10000"/>
          </a:bodyPr>
          <a:lstStyle/>
          <a:p>
            <a:pPr marL="342900" indent="-342900">
              <a:buFont typeface="Arial" panose="020B0604020202020204" pitchFamily="34" charset="0"/>
              <a:buChar char="•"/>
            </a:pPr>
            <a:r>
              <a:rPr lang="en-US" dirty="0">
                <a:solidFill>
                  <a:schemeClr val="tx1"/>
                </a:solidFill>
              </a:rPr>
              <a:t>Nicole as the general manager has the responsibility to improve efficiency and increase profits, will be managing staff and will be offering strategic plans for the business.</a:t>
            </a:r>
          </a:p>
          <a:p>
            <a:pPr marL="342900" indent="-342900">
              <a:buFont typeface="Arial" panose="020B0604020202020204" pitchFamily="34" charset="0"/>
              <a:buChar char="•"/>
            </a:pPr>
            <a:r>
              <a:rPr lang="en-US" dirty="0">
                <a:solidFill>
                  <a:schemeClr val="tx1"/>
                </a:solidFill>
              </a:rPr>
              <a:t>Roxana will manage the appointments and co-ordinate staff to ensure exceptional services.</a:t>
            </a:r>
          </a:p>
          <a:p>
            <a:pPr marL="342900" indent="-342900">
              <a:buFont typeface="Arial" panose="020B0604020202020204" pitchFamily="34" charset="0"/>
              <a:buChar char="•"/>
            </a:pPr>
            <a:r>
              <a:rPr lang="en-US" dirty="0">
                <a:solidFill>
                  <a:schemeClr val="tx1"/>
                </a:solidFill>
              </a:rPr>
              <a:t>Adrian is responsible hiring employees, ensure all the products are stored well and even jump in help when the kitchen is very busy.</a:t>
            </a:r>
          </a:p>
          <a:p>
            <a:pPr marL="342900" indent="-342900">
              <a:buFont typeface="Arial" panose="020B0604020202020204" pitchFamily="34" charset="0"/>
              <a:buChar char="•"/>
            </a:pPr>
            <a:r>
              <a:rPr lang="en-US" dirty="0">
                <a:solidFill>
                  <a:schemeClr val="tx1"/>
                </a:solidFill>
              </a:rPr>
              <a:t>Alexandra is responsible for the productivity and actions of a small group of employees.</a:t>
            </a:r>
          </a:p>
          <a:p>
            <a:pPr marL="342900" indent="-342900">
              <a:buFont typeface="Arial" panose="020B0604020202020204" pitchFamily="34" charset="0"/>
              <a:buChar char="•"/>
            </a:pPr>
            <a:r>
              <a:rPr lang="en-US" dirty="0">
                <a:solidFill>
                  <a:schemeClr val="tx1"/>
                </a:solidFill>
              </a:rPr>
              <a:t>Andrei is responsible with all the electrical equipment, including tv’s, lights, ports, all the way to fire extinguishers and alarms</a:t>
            </a:r>
            <a:r>
              <a:rPr lang="en-US" dirty="0"/>
              <a:t>.</a:t>
            </a:r>
          </a:p>
        </p:txBody>
      </p:sp>
      <p:graphicFrame>
        <p:nvGraphicFramePr>
          <p:cNvPr id="4" name="Diagram 3">
            <a:extLst>
              <a:ext uri="{FF2B5EF4-FFF2-40B4-BE49-F238E27FC236}">
                <a16:creationId xmlns:a16="http://schemas.microsoft.com/office/drawing/2014/main" id="{8FAB45D7-5B18-47F0-AC45-45D184919A95}"/>
              </a:ext>
            </a:extLst>
          </p:cNvPr>
          <p:cNvGraphicFramePr/>
          <p:nvPr/>
        </p:nvGraphicFramePr>
        <p:xfrm>
          <a:off x="157018" y="1488978"/>
          <a:ext cx="4378036" cy="38800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4741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8F09-8C90-4970-A646-A438BF491F4E}"/>
              </a:ext>
            </a:extLst>
          </p:cNvPr>
          <p:cNvSpPr>
            <a:spLocks noGrp="1"/>
          </p:cNvSpPr>
          <p:nvPr>
            <p:ph type="title"/>
          </p:nvPr>
        </p:nvSpPr>
        <p:spPr>
          <a:xfrm>
            <a:off x="3424159" y="143163"/>
            <a:ext cx="5223610" cy="591128"/>
          </a:xfrm>
        </p:spPr>
        <p:txBody>
          <a:bodyPr>
            <a:normAutofit fontScale="90000"/>
          </a:bodyPr>
          <a:lstStyle/>
          <a:p>
            <a:r>
              <a:rPr lang="en-US" sz="2800" b="1" u="sng" dirty="0">
                <a:solidFill>
                  <a:srgbClr val="7030A0"/>
                </a:solidFill>
                <a:latin typeface="Algerian" panose="04020705040A02060702" pitchFamily="82" charset="0"/>
              </a:rPr>
              <a:t>12.Human resources Planning</a:t>
            </a:r>
          </a:p>
        </p:txBody>
      </p:sp>
      <p:graphicFrame>
        <p:nvGraphicFramePr>
          <p:cNvPr id="5" name="Content Placeholder 4">
            <a:extLst>
              <a:ext uri="{FF2B5EF4-FFF2-40B4-BE49-F238E27FC236}">
                <a16:creationId xmlns:a16="http://schemas.microsoft.com/office/drawing/2014/main" id="{0F1E122D-EB6A-40B0-B75E-E675A0AD385E}"/>
              </a:ext>
            </a:extLst>
          </p:cNvPr>
          <p:cNvGraphicFramePr>
            <a:graphicFrameLocks noGrp="1"/>
          </p:cNvGraphicFramePr>
          <p:nvPr>
            <p:ph idx="1"/>
          </p:nvPr>
        </p:nvGraphicFramePr>
        <p:xfrm>
          <a:off x="484981" y="880636"/>
          <a:ext cx="11222038" cy="992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420EB22E-6C39-491D-B5F0-3BE5A0D32835}"/>
              </a:ext>
            </a:extLst>
          </p:cNvPr>
          <p:cNvSpPr txBox="1"/>
          <p:nvPr/>
        </p:nvSpPr>
        <p:spPr>
          <a:xfrm>
            <a:off x="397058" y="1776047"/>
            <a:ext cx="3506727" cy="4801314"/>
          </a:xfrm>
          <a:prstGeom prst="rect">
            <a:avLst/>
          </a:prstGeom>
          <a:noFill/>
        </p:spPr>
        <p:txBody>
          <a:bodyPr wrap="square" rtlCol="0">
            <a:spAutoFit/>
          </a:bodyPr>
          <a:lstStyle/>
          <a:p>
            <a:r>
              <a:rPr lang="en-US" dirty="0"/>
              <a:t>For the business to be successful we will:</a:t>
            </a:r>
          </a:p>
          <a:p>
            <a:r>
              <a:rPr lang="en-US" dirty="0"/>
              <a:t>- recruit a group of suitable and qualified less qualified candidates for the available positions.</a:t>
            </a:r>
          </a:p>
          <a:p>
            <a:r>
              <a:rPr lang="en-US" dirty="0"/>
              <a:t>-the selection will be based on the qualifications that the candidates have, previous experience in this field, behavior, even the criminal record.</a:t>
            </a:r>
          </a:p>
          <a:p>
            <a:r>
              <a:rPr lang="en-US" dirty="0"/>
              <a:t>- the employment will be done through a contract of work directly with us, not through the agency, specifying the salary, working hours, off days, paid holidays and our terms and conditions.</a:t>
            </a:r>
          </a:p>
          <a:p>
            <a:endParaRPr lang="en-US" dirty="0"/>
          </a:p>
        </p:txBody>
      </p:sp>
      <p:sp>
        <p:nvSpPr>
          <p:cNvPr id="8" name="TextBox 7">
            <a:extLst>
              <a:ext uri="{FF2B5EF4-FFF2-40B4-BE49-F238E27FC236}">
                <a16:creationId xmlns:a16="http://schemas.microsoft.com/office/drawing/2014/main" id="{A56624A8-2759-4B93-A4CA-549DB3D9926D}"/>
              </a:ext>
            </a:extLst>
          </p:cNvPr>
          <p:cNvSpPr txBox="1"/>
          <p:nvPr/>
        </p:nvSpPr>
        <p:spPr>
          <a:xfrm>
            <a:off x="8097716" y="2910254"/>
            <a:ext cx="1107924" cy="369332"/>
          </a:xfrm>
          <a:prstGeom prst="rect">
            <a:avLst/>
          </a:prstGeom>
          <a:noFill/>
        </p:spPr>
        <p:txBody>
          <a:bodyPr wrap="square" rtlCol="0">
            <a:spAutoFit/>
          </a:bodyPr>
          <a:lstStyle/>
          <a:p>
            <a:endParaRPr lang="en-US" dirty="0"/>
          </a:p>
        </p:txBody>
      </p:sp>
      <p:sp>
        <p:nvSpPr>
          <p:cNvPr id="9" name="Rectangle 8">
            <a:extLst>
              <a:ext uri="{FF2B5EF4-FFF2-40B4-BE49-F238E27FC236}">
                <a16:creationId xmlns:a16="http://schemas.microsoft.com/office/drawing/2014/main" id="{7593627A-B3EB-45E5-B76C-8787C7C4CB19}"/>
              </a:ext>
            </a:extLst>
          </p:cNvPr>
          <p:cNvSpPr/>
          <p:nvPr/>
        </p:nvSpPr>
        <p:spPr>
          <a:xfrm>
            <a:off x="8440614" y="1872762"/>
            <a:ext cx="3354328" cy="3693319"/>
          </a:xfrm>
          <a:prstGeom prst="rect">
            <a:avLst/>
          </a:prstGeom>
        </p:spPr>
        <p:txBody>
          <a:bodyPr wrap="square">
            <a:spAutoFit/>
          </a:bodyPr>
          <a:lstStyle/>
          <a:p>
            <a:r>
              <a:rPr lang="en-US" dirty="0"/>
              <a:t>-the induction will be done on the first day of work. We will show the employees the equipment, the number of tables, the warehouse with products, also the exits in case of emergency and how to behave in case of an unfavorable event. In the case of employees with little experience, there will be a 3-day training at the workplace where they will be trained how to perform in this field.</a:t>
            </a:r>
          </a:p>
        </p:txBody>
      </p:sp>
    </p:spTree>
    <p:extLst>
      <p:ext uri="{BB962C8B-B14F-4D97-AF65-F5344CB8AC3E}">
        <p14:creationId xmlns:p14="http://schemas.microsoft.com/office/powerpoint/2010/main" val="215587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7FC7EEF-B85E-4CF6-BB42-98BADCDFEA37}"/>
              </a:ext>
            </a:extLst>
          </p:cNvPr>
          <p:cNvSpPr>
            <a:spLocks noGrp="1"/>
          </p:cNvSpPr>
          <p:nvPr>
            <p:ph type="subTitle" idx="1"/>
          </p:nvPr>
        </p:nvSpPr>
        <p:spPr>
          <a:xfrm>
            <a:off x="299483" y="2105889"/>
            <a:ext cx="3865986" cy="4248727"/>
          </a:xfrm>
        </p:spPr>
        <p:txBody>
          <a:bodyPr>
            <a:normAutofit fontScale="55000" lnSpcReduction="20000"/>
          </a:bodyPr>
          <a:lstStyle/>
          <a:p>
            <a:r>
              <a:rPr lang="en-US" sz="4000" dirty="0"/>
              <a:t>-the induction will be done on the first day of work. We will show the employees the equipment, the number of tables, the warehouse with products, also the exits in case of emergency and how to behave in case of an unfavorable event. In the case of employees with little experience, there will be a 3-day training at the workplace where they will be trained how to perform in this field.</a:t>
            </a:r>
          </a:p>
          <a:p>
            <a:endParaRPr lang="en-US" dirty="0"/>
          </a:p>
        </p:txBody>
      </p:sp>
      <p:grpSp>
        <p:nvGrpSpPr>
          <p:cNvPr id="4" name="Group 3">
            <a:extLst>
              <a:ext uri="{FF2B5EF4-FFF2-40B4-BE49-F238E27FC236}">
                <a16:creationId xmlns:a16="http://schemas.microsoft.com/office/drawing/2014/main" id="{C0B600EB-D5C3-47EA-9449-C0B3BE73B9FC}"/>
              </a:ext>
            </a:extLst>
          </p:cNvPr>
          <p:cNvGrpSpPr/>
          <p:nvPr/>
        </p:nvGrpSpPr>
        <p:grpSpPr>
          <a:xfrm>
            <a:off x="326203" y="1117688"/>
            <a:ext cx="4835079" cy="535212"/>
            <a:chOff x="7923372" y="456913"/>
            <a:chExt cx="3298665" cy="535212"/>
          </a:xfrm>
        </p:grpSpPr>
        <p:sp>
          <p:nvSpPr>
            <p:cNvPr id="5" name="Arrow: Chevron 4">
              <a:extLst>
                <a:ext uri="{FF2B5EF4-FFF2-40B4-BE49-F238E27FC236}">
                  <a16:creationId xmlns:a16="http://schemas.microsoft.com/office/drawing/2014/main" id="{12E24362-EEF1-411C-B655-E3E4CABC08CD}"/>
                </a:ext>
              </a:extLst>
            </p:cNvPr>
            <p:cNvSpPr/>
            <p:nvPr/>
          </p:nvSpPr>
          <p:spPr>
            <a:xfrm>
              <a:off x="7923372" y="456913"/>
              <a:ext cx="3298665" cy="535212"/>
            </a:xfrm>
            <a:prstGeom prst="chevron">
              <a:avLst/>
            </a:prstGeom>
            <a:solidFill>
              <a:schemeClr val="tx2">
                <a:lumMod val="5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6" name="Arrow: Chevron 4">
              <a:extLst>
                <a:ext uri="{FF2B5EF4-FFF2-40B4-BE49-F238E27FC236}">
                  <a16:creationId xmlns:a16="http://schemas.microsoft.com/office/drawing/2014/main" id="{5CBD324B-918B-45E8-B1C2-9ED15CD8C1B5}"/>
                </a:ext>
              </a:extLst>
            </p:cNvPr>
            <p:cNvSpPr txBox="1"/>
            <p:nvPr/>
          </p:nvSpPr>
          <p:spPr>
            <a:xfrm>
              <a:off x="8101001" y="456913"/>
              <a:ext cx="2763453" cy="53521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700" kern="1200" dirty="0"/>
                <a:t>INDUCTION</a:t>
              </a:r>
            </a:p>
          </p:txBody>
        </p:sp>
      </p:grpSp>
      <p:sp>
        <p:nvSpPr>
          <p:cNvPr id="7" name="Rectangle 6">
            <a:extLst>
              <a:ext uri="{FF2B5EF4-FFF2-40B4-BE49-F238E27FC236}">
                <a16:creationId xmlns:a16="http://schemas.microsoft.com/office/drawing/2014/main" id="{367078B3-1F38-42A5-92E9-B0FCC64128DF}"/>
              </a:ext>
            </a:extLst>
          </p:cNvPr>
          <p:cNvSpPr/>
          <p:nvPr/>
        </p:nvSpPr>
        <p:spPr>
          <a:xfrm>
            <a:off x="2833207" y="192526"/>
            <a:ext cx="6954148" cy="584775"/>
          </a:xfrm>
          <a:prstGeom prst="rect">
            <a:avLst/>
          </a:prstGeom>
        </p:spPr>
        <p:txBody>
          <a:bodyPr wrap="none">
            <a:spAutoFit/>
          </a:bodyPr>
          <a:lstStyle/>
          <a:p>
            <a:r>
              <a:rPr lang="en-US" sz="3200" b="1" u="sng" dirty="0">
                <a:solidFill>
                  <a:srgbClr val="7030A0"/>
                </a:solidFill>
                <a:latin typeface="Algerian" panose="04020705040A02060702" pitchFamily="82" charset="0"/>
              </a:rPr>
              <a:t>12/2 Human resources Planning</a:t>
            </a:r>
            <a:endParaRPr lang="en-US" sz="3200" dirty="0"/>
          </a:p>
        </p:txBody>
      </p:sp>
    </p:spTree>
    <p:extLst>
      <p:ext uri="{BB962C8B-B14F-4D97-AF65-F5344CB8AC3E}">
        <p14:creationId xmlns:p14="http://schemas.microsoft.com/office/powerpoint/2010/main" val="2848427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1614F-7449-4F7C-9191-5A05775C51F8}"/>
              </a:ext>
            </a:extLst>
          </p:cNvPr>
          <p:cNvSpPr>
            <a:spLocks noGrp="1"/>
          </p:cNvSpPr>
          <p:nvPr>
            <p:ph type="title"/>
          </p:nvPr>
        </p:nvSpPr>
        <p:spPr>
          <a:xfrm>
            <a:off x="3749962" y="150235"/>
            <a:ext cx="4509655" cy="530802"/>
          </a:xfrm>
        </p:spPr>
        <p:txBody>
          <a:bodyPr>
            <a:normAutofit/>
          </a:bodyPr>
          <a:lstStyle/>
          <a:p>
            <a:r>
              <a:rPr lang="en-US" sz="2800" b="1" u="sng" dirty="0">
                <a:solidFill>
                  <a:srgbClr val="7030A0"/>
                </a:solidFill>
                <a:latin typeface="Algerian" panose="04020705040A02060702" pitchFamily="82" charset="0"/>
              </a:rPr>
              <a:t>13.Financial forecast</a:t>
            </a:r>
          </a:p>
        </p:txBody>
      </p:sp>
      <p:graphicFrame>
        <p:nvGraphicFramePr>
          <p:cNvPr id="4" name="Table 4">
            <a:extLst>
              <a:ext uri="{FF2B5EF4-FFF2-40B4-BE49-F238E27FC236}">
                <a16:creationId xmlns:a16="http://schemas.microsoft.com/office/drawing/2014/main" id="{7721CAF3-211F-4261-B212-DF301A3A5019}"/>
              </a:ext>
            </a:extLst>
          </p:cNvPr>
          <p:cNvGraphicFramePr>
            <a:graphicFrameLocks noGrp="1"/>
          </p:cNvGraphicFramePr>
          <p:nvPr>
            <p:ph idx="1"/>
          </p:nvPr>
        </p:nvGraphicFramePr>
        <p:xfrm>
          <a:off x="396010" y="1727201"/>
          <a:ext cx="11399980" cy="4359820"/>
        </p:xfrm>
        <a:graphic>
          <a:graphicData uri="http://schemas.openxmlformats.org/drawingml/2006/table">
            <a:tbl>
              <a:tblPr firstRow="1" bandRow="1">
                <a:tableStyleId>{5C22544A-7EE6-4342-B048-85BDC9FD1C3A}</a:tableStyleId>
              </a:tblPr>
              <a:tblGrid>
                <a:gridCol w="2294436">
                  <a:extLst>
                    <a:ext uri="{9D8B030D-6E8A-4147-A177-3AD203B41FA5}">
                      <a16:colId xmlns:a16="http://schemas.microsoft.com/office/drawing/2014/main" val="1075887359"/>
                    </a:ext>
                  </a:extLst>
                </a:gridCol>
                <a:gridCol w="2265556">
                  <a:extLst>
                    <a:ext uri="{9D8B030D-6E8A-4147-A177-3AD203B41FA5}">
                      <a16:colId xmlns:a16="http://schemas.microsoft.com/office/drawing/2014/main" val="1121704779"/>
                    </a:ext>
                  </a:extLst>
                </a:gridCol>
                <a:gridCol w="2279996">
                  <a:extLst>
                    <a:ext uri="{9D8B030D-6E8A-4147-A177-3AD203B41FA5}">
                      <a16:colId xmlns:a16="http://schemas.microsoft.com/office/drawing/2014/main" val="3575365584"/>
                    </a:ext>
                  </a:extLst>
                </a:gridCol>
                <a:gridCol w="2279996">
                  <a:extLst>
                    <a:ext uri="{9D8B030D-6E8A-4147-A177-3AD203B41FA5}">
                      <a16:colId xmlns:a16="http://schemas.microsoft.com/office/drawing/2014/main" val="3612684508"/>
                    </a:ext>
                  </a:extLst>
                </a:gridCol>
                <a:gridCol w="2279996">
                  <a:extLst>
                    <a:ext uri="{9D8B030D-6E8A-4147-A177-3AD203B41FA5}">
                      <a16:colId xmlns:a16="http://schemas.microsoft.com/office/drawing/2014/main" val="2145515426"/>
                    </a:ext>
                  </a:extLst>
                </a:gridCol>
              </a:tblGrid>
              <a:tr h="615932">
                <a:tc>
                  <a:txBody>
                    <a:bodyPr/>
                    <a:lstStyle/>
                    <a:p>
                      <a:endParaRPr lang="en-US" dirty="0"/>
                    </a:p>
                  </a:txBody>
                  <a:tcPr/>
                </a:tc>
                <a:tc>
                  <a:txBody>
                    <a:bodyPr/>
                    <a:lstStyle/>
                    <a:p>
                      <a:r>
                        <a:rPr lang="en-US" dirty="0"/>
                        <a:t>YEAR 1 (2019-2020)</a:t>
                      </a:r>
                    </a:p>
                  </a:txBody>
                  <a:tcPr/>
                </a:tc>
                <a:tc>
                  <a:txBody>
                    <a:bodyPr/>
                    <a:lstStyle/>
                    <a:p>
                      <a:r>
                        <a:rPr lang="en-US" dirty="0"/>
                        <a:t>YEAR 2 (2020-2021)</a:t>
                      </a:r>
                    </a:p>
                  </a:txBody>
                  <a:tcPr/>
                </a:tc>
                <a:tc>
                  <a:txBody>
                    <a:bodyPr/>
                    <a:lstStyle/>
                    <a:p>
                      <a:r>
                        <a:rPr lang="en-US" dirty="0"/>
                        <a:t>YEAR 3 (2021-2022)</a:t>
                      </a:r>
                    </a:p>
                  </a:txBody>
                  <a:tcPr/>
                </a:tc>
                <a:tc>
                  <a:txBody>
                    <a:bodyPr/>
                    <a:lstStyle/>
                    <a:p>
                      <a:r>
                        <a:rPr lang="en-US" dirty="0"/>
                        <a:t>YEAR 4 (2022-2023)</a:t>
                      </a:r>
                    </a:p>
                  </a:txBody>
                  <a:tcPr/>
                </a:tc>
                <a:extLst>
                  <a:ext uri="{0D108BD9-81ED-4DB2-BD59-A6C34878D82A}">
                    <a16:rowId xmlns:a16="http://schemas.microsoft.com/office/drawing/2014/main" val="2046511256"/>
                  </a:ext>
                </a:extLst>
              </a:tr>
              <a:tr h="615932">
                <a:tc>
                  <a:txBody>
                    <a:bodyPr/>
                    <a:lstStyle/>
                    <a:p>
                      <a:r>
                        <a:rPr lang="en-US" dirty="0"/>
                        <a:t>SALES</a:t>
                      </a:r>
                    </a:p>
                  </a:txBody>
                  <a:tcPr/>
                </a:tc>
                <a:tc>
                  <a:txBody>
                    <a:bodyPr/>
                    <a:lstStyle/>
                    <a:p>
                      <a:r>
                        <a:rPr lang="en-US" dirty="0"/>
                        <a:t>240,000£</a:t>
                      </a:r>
                    </a:p>
                  </a:txBody>
                  <a:tcPr/>
                </a:tc>
                <a:tc>
                  <a:txBody>
                    <a:bodyPr/>
                    <a:lstStyle/>
                    <a:p>
                      <a:r>
                        <a:rPr lang="en-US" dirty="0"/>
                        <a:t>350,000£</a:t>
                      </a:r>
                    </a:p>
                  </a:txBody>
                  <a:tcPr/>
                </a:tc>
                <a:tc>
                  <a:txBody>
                    <a:bodyPr/>
                    <a:lstStyle/>
                    <a:p>
                      <a:r>
                        <a:rPr lang="en-US" dirty="0"/>
                        <a:t>370,000£</a:t>
                      </a:r>
                    </a:p>
                  </a:txBody>
                  <a:tcPr/>
                </a:tc>
                <a:tc>
                  <a:txBody>
                    <a:bodyPr/>
                    <a:lstStyle/>
                    <a:p>
                      <a:r>
                        <a:rPr lang="en-US" dirty="0"/>
                        <a:t>410,000£</a:t>
                      </a:r>
                    </a:p>
                  </a:txBody>
                  <a:tcPr/>
                </a:tc>
                <a:extLst>
                  <a:ext uri="{0D108BD9-81ED-4DB2-BD59-A6C34878D82A}">
                    <a16:rowId xmlns:a16="http://schemas.microsoft.com/office/drawing/2014/main" val="1267171754"/>
                  </a:ext>
                </a:extLst>
              </a:tr>
              <a:tr h="615932">
                <a:tc>
                  <a:txBody>
                    <a:bodyPr/>
                    <a:lstStyle/>
                    <a:p>
                      <a:r>
                        <a:rPr lang="en-US" dirty="0"/>
                        <a:t>COSTS</a:t>
                      </a:r>
                    </a:p>
                  </a:txBody>
                  <a:tcPr/>
                </a:tc>
                <a:tc>
                  <a:txBody>
                    <a:bodyPr/>
                    <a:lstStyle/>
                    <a:p>
                      <a:r>
                        <a:rPr lang="en-US" dirty="0"/>
                        <a:t>220,000£</a:t>
                      </a:r>
                    </a:p>
                  </a:txBody>
                  <a:tcPr/>
                </a:tc>
                <a:tc>
                  <a:txBody>
                    <a:bodyPr/>
                    <a:lstStyle/>
                    <a:p>
                      <a:r>
                        <a:rPr lang="en-US" dirty="0"/>
                        <a:t>300,000£</a:t>
                      </a:r>
                    </a:p>
                  </a:txBody>
                  <a:tcPr/>
                </a:tc>
                <a:tc>
                  <a:txBody>
                    <a:bodyPr/>
                    <a:lstStyle/>
                    <a:p>
                      <a:r>
                        <a:rPr lang="en-US" dirty="0"/>
                        <a:t>270,000£</a:t>
                      </a:r>
                    </a:p>
                  </a:txBody>
                  <a:tcPr/>
                </a:tc>
                <a:tc>
                  <a:txBody>
                    <a:bodyPr/>
                    <a:lstStyle/>
                    <a:p>
                      <a:r>
                        <a:rPr lang="en-US" dirty="0"/>
                        <a:t>300,000£</a:t>
                      </a:r>
                    </a:p>
                  </a:txBody>
                  <a:tcPr/>
                </a:tc>
                <a:extLst>
                  <a:ext uri="{0D108BD9-81ED-4DB2-BD59-A6C34878D82A}">
                    <a16:rowId xmlns:a16="http://schemas.microsoft.com/office/drawing/2014/main" val="4275669764"/>
                  </a:ext>
                </a:extLst>
              </a:tr>
              <a:tr h="615932">
                <a:tc>
                  <a:txBody>
                    <a:bodyPr/>
                    <a:lstStyle/>
                    <a:p>
                      <a:r>
                        <a:rPr lang="en-US" dirty="0"/>
                        <a:t>PROFIT</a:t>
                      </a:r>
                    </a:p>
                  </a:txBody>
                  <a:tcPr/>
                </a:tc>
                <a:tc>
                  <a:txBody>
                    <a:bodyPr/>
                    <a:lstStyle/>
                    <a:p>
                      <a:r>
                        <a:rPr lang="en-US" dirty="0"/>
                        <a:t>20,000£</a:t>
                      </a:r>
                    </a:p>
                  </a:txBody>
                  <a:tcPr/>
                </a:tc>
                <a:tc>
                  <a:txBody>
                    <a:bodyPr/>
                    <a:lstStyle/>
                    <a:p>
                      <a:r>
                        <a:rPr lang="en-US" dirty="0"/>
                        <a:t>50,000£</a:t>
                      </a:r>
                    </a:p>
                  </a:txBody>
                  <a:tcPr/>
                </a:tc>
                <a:tc>
                  <a:txBody>
                    <a:bodyPr/>
                    <a:lstStyle/>
                    <a:p>
                      <a:r>
                        <a:rPr lang="en-US" dirty="0"/>
                        <a:t>100,000£</a:t>
                      </a:r>
                    </a:p>
                  </a:txBody>
                  <a:tcPr/>
                </a:tc>
                <a:tc>
                  <a:txBody>
                    <a:bodyPr/>
                    <a:lstStyle/>
                    <a:p>
                      <a:r>
                        <a:rPr lang="en-US" dirty="0"/>
                        <a:t>110,000£</a:t>
                      </a:r>
                    </a:p>
                  </a:txBody>
                  <a:tcPr/>
                </a:tc>
                <a:extLst>
                  <a:ext uri="{0D108BD9-81ED-4DB2-BD59-A6C34878D82A}">
                    <a16:rowId xmlns:a16="http://schemas.microsoft.com/office/drawing/2014/main" val="367563818"/>
                  </a:ext>
                </a:extLst>
              </a:tr>
              <a:tr h="615932">
                <a:tc>
                  <a:txBody>
                    <a:bodyPr/>
                    <a:lstStyle/>
                    <a:p>
                      <a:r>
                        <a:rPr lang="en-US" dirty="0"/>
                        <a:t>ASSETS</a:t>
                      </a:r>
                    </a:p>
                  </a:txBody>
                  <a:tcPr/>
                </a:tc>
                <a:tc>
                  <a:txBody>
                    <a:bodyPr/>
                    <a:lstStyle/>
                    <a:p>
                      <a:r>
                        <a:rPr lang="en-US" dirty="0"/>
                        <a:t>20,000£</a:t>
                      </a:r>
                    </a:p>
                  </a:txBody>
                  <a:tcPr/>
                </a:tc>
                <a:tc>
                  <a:txBody>
                    <a:bodyPr/>
                    <a:lstStyle/>
                    <a:p>
                      <a:r>
                        <a:rPr lang="en-US" dirty="0"/>
                        <a:t>40,000£</a:t>
                      </a:r>
                    </a:p>
                  </a:txBody>
                  <a:tcPr/>
                </a:tc>
                <a:tc>
                  <a:txBody>
                    <a:bodyPr/>
                    <a:lstStyle/>
                    <a:p>
                      <a:r>
                        <a:rPr lang="en-US" dirty="0"/>
                        <a:t>50,000£</a:t>
                      </a:r>
                    </a:p>
                  </a:txBody>
                  <a:tcPr/>
                </a:tc>
                <a:tc>
                  <a:txBody>
                    <a:bodyPr/>
                    <a:lstStyle/>
                    <a:p>
                      <a:r>
                        <a:rPr lang="en-US" dirty="0"/>
                        <a:t>80,000£</a:t>
                      </a:r>
                    </a:p>
                  </a:txBody>
                  <a:tcPr/>
                </a:tc>
                <a:extLst>
                  <a:ext uri="{0D108BD9-81ED-4DB2-BD59-A6C34878D82A}">
                    <a16:rowId xmlns:a16="http://schemas.microsoft.com/office/drawing/2014/main" val="1377566691"/>
                  </a:ext>
                </a:extLst>
              </a:tr>
              <a:tr h="615932">
                <a:tc>
                  <a:txBody>
                    <a:bodyPr/>
                    <a:lstStyle/>
                    <a:p>
                      <a:r>
                        <a:rPr lang="en-US" dirty="0"/>
                        <a:t>LIABILITIES</a:t>
                      </a:r>
                    </a:p>
                  </a:txBody>
                  <a:tcPr/>
                </a:tc>
                <a:tc>
                  <a:txBody>
                    <a:bodyPr/>
                    <a:lstStyle/>
                    <a:p>
                      <a:r>
                        <a:rPr lang="en-US" dirty="0"/>
                        <a:t>12,000£</a:t>
                      </a:r>
                    </a:p>
                  </a:txBody>
                  <a:tcPr/>
                </a:tc>
                <a:tc>
                  <a:txBody>
                    <a:bodyPr/>
                    <a:lstStyle/>
                    <a:p>
                      <a:r>
                        <a:rPr lang="en-US" dirty="0"/>
                        <a:t>25,000£</a:t>
                      </a:r>
                    </a:p>
                  </a:txBody>
                  <a:tcPr/>
                </a:tc>
                <a:tc>
                  <a:txBody>
                    <a:bodyPr/>
                    <a:lstStyle/>
                    <a:p>
                      <a:r>
                        <a:rPr lang="en-US" dirty="0"/>
                        <a:t>30,000£</a:t>
                      </a:r>
                    </a:p>
                  </a:txBody>
                  <a:tcPr/>
                </a:tc>
                <a:tc>
                  <a:txBody>
                    <a:bodyPr/>
                    <a:lstStyle/>
                    <a:p>
                      <a:r>
                        <a:rPr lang="en-US" dirty="0"/>
                        <a:t>50,000£</a:t>
                      </a:r>
                    </a:p>
                  </a:txBody>
                  <a:tcPr/>
                </a:tc>
                <a:extLst>
                  <a:ext uri="{0D108BD9-81ED-4DB2-BD59-A6C34878D82A}">
                    <a16:rowId xmlns:a16="http://schemas.microsoft.com/office/drawing/2014/main" val="3323949390"/>
                  </a:ext>
                </a:extLst>
              </a:tr>
              <a:tr h="615932">
                <a:tc>
                  <a:txBody>
                    <a:bodyPr/>
                    <a:lstStyle/>
                    <a:p>
                      <a:r>
                        <a:rPr lang="en-US" dirty="0"/>
                        <a:t>SHAREHOLDER CAPITAL</a:t>
                      </a:r>
                    </a:p>
                  </a:txBody>
                  <a:tcPr/>
                </a:tc>
                <a:tc>
                  <a:txBody>
                    <a:bodyPr/>
                    <a:lstStyle/>
                    <a:p>
                      <a:r>
                        <a:rPr lang="en-US" dirty="0"/>
                        <a:t>8000£</a:t>
                      </a:r>
                    </a:p>
                  </a:txBody>
                  <a:tcPr/>
                </a:tc>
                <a:tc>
                  <a:txBody>
                    <a:bodyPr/>
                    <a:lstStyle/>
                    <a:p>
                      <a:r>
                        <a:rPr lang="en-US" dirty="0"/>
                        <a:t>15,000£</a:t>
                      </a:r>
                    </a:p>
                  </a:txBody>
                  <a:tcPr/>
                </a:tc>
                <a:tc>
                  <a:txBody>
                    <a:bodyPr/>
                    <a:lstStyle/>
                    <a:p>
                      <a:r>
                        <a:rPr lang="en-US" dirty="0"/>
                        <a:t>20,000£</a:t>
                      </a:r>
                    </a:p>
                  </a:txBody>
                  <a:tcPr/>
                </a:tc>
                <a:tc>
                  <a:txBody>
                    <a:bodyPr/>
                    <a:lstStyle/>
                    <a:p>
                      <a:r>
                        <a:rPr lang="en-US" dirty="0"/>
                        <a:t>30,000£</a:t>
                      </a:r>
                    </a:p>
                  </a:txBody>
                  <a:tcPr/>
                </a:tc>
                <a:extLst>
                  <a:ext uri="{0D108BD9-81ED-4DB2-BD59-A6C34878D82A}">
                    <a16:rowId xmlns:a16="http://schemas.microsoft.com/office/drawing/2014/main" val="3525411972"/>
                  </a:ext>
                </a:extLst>
              </a:tr>
            </a:tbl>
          </a:graphicData>
        </a:graphic>
      </p:graphicFrame>
      <p:sp>
        <p:nvSpPr>
          <p:cNvPr id="8" name="TextBox 7">
            <a:extLst>
              <a:ext uri="{FF2B5EF4-FFF2-40B4-BE49-F238E27FC236}">
                <a16:creationId xmlns:a16="http://schemas.microsoft.com/office/drawing/2014/main" id="{AB2E3E0C-6CBA-47E6-BA14-00A26A9F58B8}"/>
              </a:ext>
            </a:extLst>
          </p:cNvPr>
          <p:cNvSpPr txBox="1"/>
          <p:nvPr/>
        </p:nvSpPr>
        <p:spPr>
          <a:xfrm>
            <a:off x="838200" y="1068665"/>
            <a:ext cx="5130802" cy="369332"/>
          </a:xfrm>
          <a:prstGeom prst="rect">
            <a:avLst/>
          </a:prstGeom>
          <a:noFill/>
        </p:spPr>
        <p:txBody>
          <a:bodyPr wrap="square" rtlCol="0">
            <a:spAutoFit/>
          </a:bodyPr>
          <a:lstStyle/>
          <a:p>
            <a:r>
              <a:rPr lang="en-US" b="1" dirty="0">
                <a:latin typeface="Aharoni" panose="02010803020104030203" pitchFamily="2" charset="-79"/>
                <a:cs typeface="Aharoni" panose="02010803020104030203" pitchFamily="2" charset="-79"/>
              </a:rPr>
              <a:t>FOUR YEARS FINANCIAL FORECAST (2019-2023)</a:t>
            </a:r>
          </a:p>
        </p:txBody>
      </p:sp>
    </p:spTree>
    <p:extLst>
      <p:ext uri="{BB962C8B-B14F-4D97-AF65-F5344CB8AC3E}">
        <p14:creationId xmlns:p14="http://schemas.microsoft.com/office/powerpoint/2010/main" val="33225347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5C7CD-B5DA-427C-B56A-1EAC2A8D8597}"/>
              </a:ext>
            </a:extLst>
          </p:cNvPr>
          <p:cNvSpPr>
            <a:spLocks noGrp="1"/>
          </p:cNvSpPr>
          <p:nvPr>
            <p:ph type="title"/>
          </p:nvPr>
        </p:nvSpPr>
        <p:spPr/>
        <p:txBody>
          <a:bodyPr/>
          <a:lstStyle/>
          <a:p>
            <a:endParaRPr lang="en-US"/>
          </a:p>
        </p:txBody>
      </p:sp>
      <p:pic>
        <p:nvPicPr>
          <p:cNvPr id="4" name="Video_20191219112722391_by_videoshow">
            <a:hlinkClick r:id="" action="ppaction://media"/>
            <a:extLst>
              <a:ext uri="{FF2B5EF4-FFF2-40B4-BE49-F238E27FC236}">
                <a16:creationId xmlns:a16="http://schemas.microsoft.com/office/drawing/2014/main" id="{97313308-1105-490E-9EE7-6C7267740AC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7461"/>
            <a:ext cx="12194961" cy="6850539"/>
          </a:xfrm>
        </p:spPr>
      </p:pic>
    </p:spTree>
    <p:extLst>
      <p:ext uri="{BB962C8B-B14F-4D97-AF65-F5344CB8AC3E}">
        <p14:creationId xmlns:p14="http://schemas.microsoft.com/office/powerpoint/2010/main" val="816594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black sign with white text hanging from the side of a building&#10;&#10;Description automatically generated">
            <a:extLst>
              <a:ext uri="{FF2B5EF4-FFF2-40B4-BE49-F238E27FC236}">
                <a16:creationId xmlns:a16="http://schemas.microsoft.com/office/drawing/2014/main" id="{4F29CD43-B18A-4F0E-B01A-80A414B27716}"/>
              </a:ext>
            </a:extLst>
          </p:cNvPr>
          <p:cNvPicPr>
            <a:picLocks noChangeAspect="1"/>
          </p:cNvPicPr>
          <p:nvPr/>
        </p:nvPicPr>
        <p:blipFill rotWithShape="1">
          <a:blip r:embed="rId2">
            <a:alphaModFix amt="30000"/>
          </a:blip>
          <a:srcRect t="1912" b="15368"/>
          <a:stretch/>
        </p:blipFill>
        <p:spPr>
          <a:xfrm>
            <a:off x="67397" y="182890"/>
            <a:ext cx="12191980" cy="6857990"/>
          </a:xfrm>
          <a:prstGeom prst="rect">
            <a:avLst/>
          </a:prstGeom>
        </p:spPr>
      </p:pic>
      <p:sp>
        <p:nvSpPr>
          <p:cNvPr id="2" name="Title 1">
            <a:extLst>
              <a:ext uri="{FF2B5EF4-FFF2-40B4-BE49-F238E27FC236}">
                <a16:creationId xmlns:a16="http://schemas.microsoft.com/office/drawing/2014/main" id="{28C1D368-DA2A-4D63-96D1-ABAC62E8CAFB}"/>
              </a:ext>
            </a:extLst>
          </p:cNvPr>
          <p:cNvSpPr>
            <a:spLocks noGrp="1"/>
          </p:cNvSpPr>
          <p:nvPr>
            <p:ph type="title"/>
          </p:nvPr>
        </p:nvSpPr>
        <p:spPr>
          <a:xfrm>
            <a:off x="450783" y="379363"/>
            <a:ext cx="3437823" cy="1293028"/>
          </a:xfrm>
        </p:spPr>
        <p:txBody>
          <a:bodyPr>
            <a:normAutofit/>
          </a:bodyPr>
          <a:lstStyle/>
          <a:p>
            <a:r>
              <a:rPr lang="en-US" dirty="0"/>
              <a:t>references</a:t>
            </a:r>
          </a:p>
        </p:txBody>
      </p:sp>
      <p:sp>
        <p:nvSpPr>
          <p:cNvPr id="9" name="Content Placeholder 8">
            <a:extLst>
              <a:ext uri="{FF2B5EF4-FFF2-40B4-BE49-F238E27FC236}">
                <a16:creationId xmlns:a16="http://schemas.microsoft.com/office/drawing/2014/main" id="{7C11E835-BEA7-4673-800C-9550B4191E21}"/>
              </a:ext>
            </a:extLst>
          </p:cNvPr>
          <p:cNvSpPr>
            <a:spLocks noGrp="1"/>
          </p:cNvSpPr>
          <p:nvPr>
            <p:ph idx="1"/>
          </p:nvPr>
        </p:nvSpPr>
        <p:spPr>
          <a:xfrm>
            <a:off x="685800" y="2194560"/>
            <a:ext cx="10820400" cy="4024125"/>
          </a:xfrm>
        </p:spPr>
        <p:txBody>
          <a:bodyPr>
            <a:normAutofit lnSpcReduction="10000"/>
          </a:bodyPr>
          <a:lstStyle/>
          <a:p>
            <a:r>
              <a:rPr lang="en-US" dirty="0">
                <a:hlinkClick r:id="rId3">
                  <a:extLst>
                    <a:ext uri="{A12FA001-AC4F-418D-AE19-62706E023703}">
                      <ahyp:hlinkClr xmlns:ahyp="http://schemas.microsoft.com/office/drawing/2018/hyperlinkcolor" val="tx"/>
                    </a:ext>
                  </a:extLst>
                </a:hlinkClick>
              </a:rPr>
              <a:t>https://www.myaccountingcourse.com/accounting-dictionary/pricing-strategy</a:t>
            </a:r>
            <a:endParaRPr lang="en-US" dirty="0"/>
          </a:p>
          <a:p>
            <a:r>
              <a:rPr lang="en-US" dirty="0">
                <a:hlinkClick r:id="rId4">
                  <a:extLst>
                    <a:ext uri="{A12FA001-AC4F-418D-AE19-62706E023703}">
                      <ahyp:hlinkClr xmlns:ahyp="http://schemas.microsoft.com/office/drawing/2018/hyperlinkcolor" val="tx"/>
                    </a:ext>
                  </a:extLst>
                </a:hlinkClick>
              </a:rPr>
              <a:t>https://study.com/academy/lesson/what-is-market-analysis-definition-examples.html</a:t>
            </a:r>
            <a:endParaRPr lang="en-US" dirty="0"/>
          </a:p>
          <a:p>
            <a:r>
              <a:rPr lang="en-US" dirty="0"/>
              <a:t>Fiedler, F. E. (1967) A Theory of Leadership Effectiveness. New York: McGraw-Hill;</a:t>
            </a:r>
          </a:p>
          <a:p>
            <a:r>
              <a:rPr lang="en-US" dirty="0"/>
              <a:t>Dyer, W. G. (1995). Team building (3</a:t>
            </a:r>
            <a:r>
              <a:rPr lang="en-US" baseline="30000" dirty="0"/>
              <a:t>rd</a:t>
            </a:r>
            <a:r>
              <a:rPr lang="en-US" dirty="0"/>
              <a:t> ed., OD Series). Ridding, MA: Addison Wesley;</a:t>
            </a:r>
          </a:p>
          <a:p>
            <a:r>
              <a:rPr lang="en-US" dirty="0"/>
              <a:t>https://www.ukessays.com/courses/business/business-management/operations-strategy/;</a:t>
            </a:r>
          </a:p>
          <a:p>
            <a:r>
              <a:rPr lang="en-US" dirty="0"/>
              <a:t>https://businessjargons.com/human-resource-planning.html</a:t>
            </a:r>
          </a:p>
        </p:txBody>
      </p:sp>
    </p:spTree>
    <p:extLst>
      <p:ext uri="{BB962C8B-B14F-4D97-AF65-F5344CB8AC3E}">
        <p14:creationId xmlns:p14="http://schemas.microsoft.com/office/powerpoint/2010/main" val="1630650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16">
            <a:extLst>
              <a:ext uri="{FF2B5EF4-FFF2-40B4-BE49-F238E27FC236}">
                <a16:creationId xmlns:a16="http://schemas.microsoft.com/office/drawing/2014/main" id="{1FBDED38-E809-47DF-A501-94A1EC4CF7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5" name="Content Placeholder 4" descr="A sign on a pole&#10;&#10;Description automatically generated">
            <a:extLst>
              <a:ext uri="{FF2B5EF4-FFF2-40B4-BE49-F238E27FC236}">
                <a16:creationId xmlns:a16="http://schemas.microsoft.com/office/drawing/2014/main" id="{A29DDD60-CB5F-4B27-85FD-1B0249452E95}"/>
              </a:ext>
            </a:extLst>
          </p:cNvPr>
          <p:cNvPicPr>
            <a:picLocks noChangeAspect="1"/>
          </p:cNvPicPr>
          <p:nvPr/>
        </p:nvPicPr>
        <p:blipFill rotWithShape="1">
          <a:blip r:embed="rId3"/>
          <a:srcRect/>
          <a:stretch/>
        </p:blipFill>
        <p:spPr>
          <a:xfrm>
            <a:off x="20" y="10"/>
            <a:ext cx="12191980" cy="6857990"/>
          </a:xfrm>
          <a:prstGeom prst="rect">
            <a:avLst/>
          </a:prstGeom>
        </p:spPr>
      </p:pic>
    </p:spTree>
    <p:extLst>
      <p:ext uri="{BB962C8B-B14F-4D97-AF65-F5344CB8AC3E}">
        <p14:creationId xmlns:p14="http://schemas.microsoft.com/office/powerpoint/2010/main" val="3348896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1FBDED38-E809-47DF-A501-94A1EC4CF7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7" name="Content Placeholder 6" descr="A close up of a logo&#10;&#10;Description automatically generated">
            <a:extLst>
              <a:ext uri="{FF2B5EF4-FFF2-40B4-BE49-F238E27FC236}">
                <a16:creationId xmlns:a16="http://schemas.microsoft.com/office/drawing/2014/main" id="{1905EC27-0822-4716-83AA-2F97B2AFEF69}"/>
              </a:ext>
            </a:extLst>
          </p:cNvPr>
          <p:cNvPicPr>
            <a:picLocks noChangeAspect="1"/>
          </p:cNvPicPr>
          <p:nvPr/>
        </p:nvPicPr>
        <p:blipFill rotWithShape="1">
          <a:blip r:embed="rId3"/>
          <a:srcRect b="15730"/>
          <a:stretch/>
        </p:blipFill>
        <p:spPr>
          <a:xfrm>
            <a:off x="20" y="10"/>
            <a:ext cx="12191980" cy="6857990"/>
          </a:xfrm>
          <a:prstGeom prst="rect">
            <a:avLst/>
          </a:prstGeom>
        </p:spPr>
      </p:pic>
    </p:spTree>
    <p:extLst>
      <p:ext uri="{BB962C8B-B14F-4D97-AF65-F5344CB8AC3E}">
        <p14:creationId xmlns:p14="http://schemas.microsoft.com/office/powerpoint/2010/main" val="245765612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20</TotalTime>
  <Words>1611</Words>
  <Application>Microsoft Office PowerPoint</Application>
  <PresentationFormat>Widescreen</PresentationFormat>
  <Paragraphs>138</Paragraphs>
  <Slides>22</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Aharoni</vt:lpstr>
      <vt:lpstr>Algerian</vt:lpstr>
      <vt:lpstr>Arial</vt:lpstr>
      <vt:lpstr>Century Gothic</vt:lpstr>
      <vt:lpstr>Wingdings</vt:lpstr>
      <vt:lpstr>Vapor Trail</vt:lpstr>
      <vt:lpstr>Samsara tea house LTD PRESENTED TO: HOSSEIn   SHOKRI    PRESENTED BY:  COSTEl ADRIAn DANAILA(1817992) TEAM LEader                                                                   SIMONA CHIRICA(1817122)                                                                                                                     ROXANA BREBENEL(1818216)                                                                                                                      ALEXANDRA BELDEA(1817995)                                                                                                                      ANDREI STEFAN dorin(1817991)</vt:lpstr>
      <vt:lpstr>PowerPoint Presentation</vt:lpstr>
      <vt:lpstr>We are rooted in well-being and nutrition. Tea love as a strong therapeutic elixir.</vt:lpstr>
      <vt:lpstr>THE MAIN GOAL OF THE BUSINESS IS TO PROVIDE THE FINEST TEAS TO RESIDENTS AND TOURISTS,IN A RELAXED AND UNIQUE ENVIRONMENT.</vt:lpstr>
      <vt:lpstr>SWOT analysis</vt:lpstr>
      <vt:lpstr>Pestle analysis</vt:lpstr>
      <vt:lpstr>Steakholders map</vt:lpstr>
      <vt:lpstr>                                Industry analysis</vt:lpstr>
      <vt:lpstr>Market analysis</vt:lpstr>
      <vt:lpstr>Market map                                 </vt:lpstr>
      <vt:lpstr>The STP process is an important concept in the study and application of marketing. The letters STP stand for segmentation, targeting, and positioning. The STP process demonstrates the links between an overall market and how a company chooses to compete in that market. It is sometimes referred to as a process, with segmentation being conducted first, then the selection of one or more target markets and then finally the implementation of positioning. The goal of the STP process is to guide the organization to the development and implementation of an appropriate marketing mix. </vt:lpstr>
      <vt:lpstr>Pricing strategy</vt:lpstr>
      <vt:lpstr>10.Operational strategy</vt:lpstr>
      <vt:lpstr>10/2 Operational strategy</vt:lpstr>
      <vt:lpstr>11.Management team and organizational chart</vt:lpstr>
      <vt:lpstr>12.Human resources Planning</vt:lpstr>
      <vt:lpstr>PowerPoint Presentation</vt:lpstr>
      <vt:lpstr>13.Financial forecast</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Samsara tea house LTD PRESENTED TO: HOSSEIn   SHOKRI    PRESENTED BY:  COSTEl ADRIAn DANAILA(1817992) TEAM LEader                                                                 SIMONA CHIRICA(1817122)                                                                                                                     ROXANA BREBENEL(1818216)                                                                                                                      ALEXANDRA BELDEA(1817995)                                                                                                                      ANDREI STEFAN dorin(1817991)</dc:title>
  <dc:creator>Cristina Antonescu</dc:creator>
  <cp:lastModifiedBy>Costel Danaila (1817992)</cp:lastModifiedBy>
  <cp:revision>6</cp:revision>
  <dcterms:created xsi:type="dcterms:W3CDTF">2019-12-19T11:13:52Z</dcterms:created>
  <dcterms:modified xsi:type="dcterms:W3CDTF">2019-12-20T09:31:29Z</dcterms:modified>
</cp:coreProperties>
</file>