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7" r:id="rId1"/>
  </p:sldMasterIdLst>
  <p:notesMasterIdLst>
    <p:notesMasterId r:id="rId21"/>
  </p:notesMasterIdLst>
  <p:sldIdLst>
    <p:sldId id="256" r:id="rId2"/>
    <p:sldId id="275" r:id="rId3"/>
    <p:sldId id="273" r:id="rId4"/>
    <p:sldId id="272" r:id="rId5"/>
    <p:sldId id="278" r:id="rId6"/>
    <p:sldId id="271" r:id="rId7"/>
    <p:sldId id="270" r:id="rId8"/>
    <p:sldId id="274" r:id="rId9"/>
    <p:sldId id="264" r:id="rId10"/>
    <p:sldId id="266" r:id="rId11"/>
    <p:sldId id="265" r:id="rId12"/>
    <p:sldId id="282" r:id="rId13"/>
    <p:sldId id="283" r:id="rId14"/>
    <p:sldId id="269" r:id="rId15"/>
    <p:sldId id="280" r:id="rId16"/>
    <p:sldId id="281" r:id="rId17"/>
    <p:sldId id="279" r:id="rId18"/>
    <p:sldId id="276" r:id="rId19"/>
    <p:sldId id="284" r:id="rId20"/>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 Davies" userId="5efacf23c32671be" providerId="LiveId" clId="{2D0E1283-D559-4947-A97B-F1D054518755}"/>
    <pc:docChg chg="undo custSel addSld delSld modSld sldOrd">
      <pc:chgData name="Jen Davies" userId="5efacf23c32671be" providerId="LiveId" clId="{2D0E1283-D559-4947-A97B-F1D054518755}" dt="2019-01-01T16:53:03.592" v="918" actId="20577"/>
      <pc:docMkLst>
        <pc:docMk/>
      </pc:docMkLst>
      <pc:sldChg chg="ord">
        <pc:chgData name="Jen Davies" userId="5efacf23c32671be" providerId="LiveId" clId="{2D0E1283-D559-4947-A97B-F1D054518755}" dt="2018-12-14T11:37:36.600" v="753"/>
        <pc:sldMkLst>
          <pc:docMk/>
          <pc:sldMk cId="579155559" sldId="264"/>
        </pc:sldMkLst>
      </pc:sldChg>
      <pc:sldChg chg="modSp ord">
        <pc:chgData name="Jen Davies" userId="5efacf23c32671be" providerId="LiveId" clId="{2D0E1283-D559-4947-A97B-F1D054518755}" dt="2019-01-01T16:53:03.592" v="918" actId="20577"/>
        <pc:sldMkLst>
          <pc:docMk/>
          <pc:sldMk cId="462358488" sldId="265"/>
        </pc:sldMkLst>
        <pc:spChg chg="mod">
          <ac:chgData name="Jen Davies" userId="5efacf23c32671be" providerId="LiveId" clId="{2D0E1283-D559-4947-A97B-F1D054518755}" dt="2019-01-01T16:53:03.592" v="918" actId="20577"/>
          <ac:spMkLst>
            <pc:docMk/>
            <pc:sldMk cId="462358488" sldId="265"/>
            <ac:spMk id="3" creationId="{50B3327C-CDB2-4E1B-949D-134600E8224D}"/>
          </ac:spMkLst>
        </pc:spChg>
      </pc:sldChg>
      <pc:sldChg chg="modSp ord">
        <pc:chgData name="Jen Davies" userId="5efacf23c32671be" providerId="LiveId" clId="{2D0E1283-D559-4947-A97B-F1D054518755}" dt="2018-12-14T11:37:57.457" v="757" actId="20577"/>
        <pc:sldMkLst>
          <pc:docMk/>
          <pc:sldMk cId="1582149787" sldId="266"/>
        </pc:sldMkLst>
        <pc:spChg chg="mod">
          <ac:chgData name="Jen Davies" userId="5efacf23c32671be" providerId="LiveId" clId="{2D0E1283-D559-4947-A97B-F1D054518755}" dt="2018-12-14T11:37:57.457" v="757" actId="20577"/>
          <ac:spMkLst>
            <pc:docMk/>
            <pc:sldMk cId="1582149787" sldId="266"/>
            <ac:spMk id="2" creationId="{2798386C-71BF-4BF1-A469-C3F2F333CE80}"/>
          </ac:spMkLst>
        </pc:spChg>
      </pc:sldChg>
      <pc:sldChg chg="modSp ord">
        <pc:chgData name="Jen Davies" userId="5efacf23c32671be" providerId="LiveId" clId="{2D0E1283-D559-4947-A97B-F1D054518755}" dt="2018-12-14T11:44:31.021" v="813" actId="14100"/>
        <pc:sldMkLst>
          <pc:docMk/>
          <pc:sldMk cId="1344303790" sldId="269"/>
        </pc:sldMkLst>
        <pc:spChg chg="mod">
          <ac:chgData name="Jen Davies" userId="5efacf23c32671be" providerId="LiveId" clId="{2D0E1283-D559-4947-A97B-F1D054518755}" dt="2018-12-14T11:44:25.962" v="812" actId="20577"/>
          <ac:spMkLst>
            <pc:docMk/>
            <pc:sldMk cId="1344303790" sldId="269"/>
            <ac:spMk id="2" creationId="{11F16E00-5A13-42A4-9916-2300E3A897E8}"/>
          </ac:spMkLst>
        </pc:spChg>
        <pc:picChg chg="mod">
          <ac:chgData name="Jen Davies" userId="5efacf23c32671be" providerId="LiveId" clId="{2D0E1283-D559-4947-A97B-F1D054518755}" dt="2018-12-14T11:44:31.021" v="813" actId="14100"/>
          <ac:picMkLst>
            <pc:docMk/>
            <pc:sldMk cId="1344303790" sldId="269"/>
            <ac:picMk id="4" creationId="{FF46C66C-E0A9-44D5-91F1-E62DFEAC39C1}"/>
          </ac:picMkLst>
        </pc:picChg>
      </pc:sldChg>
      <pc:sldChg chg="modSp">
        <pc:chgData name="Jen Davies" userId="5efacf23c32671be" providerId="LiveId" clId="{2D0E1283-D559-4947-A97B-F1D054518755}" dt="2019-01-01T16:46:15.384" v="835" actId="20577"/>
        <pc:sldMkLst>
          <pc:docMk/>
          <pc:sldMk cId="998858870" sldId="270"/>
        </pc:sldMkLst>
        <pc:spChg chg="mod">
          <ac:chgData name="Jen Davies" userId="5efacf23c32671be" providerId="LiveId" clId="{2D0E1283-D559-4947-A97B-F1D054518755}" dt="2019-01-01T16:46:15.384" v="835" actId="20577"/>
          <ac:spMkLst>
            <pc:docMk/>
            <pc:sldMk cId="998858870" sldId="270"/>
            <ac:spMk id="2" creationId="{D3E1CB7B-D6A6-48CD-9103-1424072939FC}"/>
          </ac:spMkLst>
        </pc:spChg>
      </pc:sldChg>
      <pc:sldChg chg="modSp">
        <pc:chgData name="Jen Davies" userId="5efacf23c32671be" providerId="LiveId" clId="{2D0E1283-D559-4947-A97B-F1D054518755}" dt="2019-01-01T16:52:37.608" v="909" actId="313"/>
        <pc:sldMkLst>
          <pc:docMk/>
          <pc:sldMk cId="2661584988" sldId="273"/>
        </pc:sldMkLst>
        <pc:spChg chg="mod">
          <ac:chgData name="Jen Davies" userId="5efacf23c32671be" providerId="LiveId" clId="{2D0E1283-D559-4947-A97B-F1D054518755}" dt="2019-01-01T16:52:37.608" v="909" actId="313"/>
          <ac:spMkLst>
            <pc:docMk/>
            <pc:sldMk cId="2661584988" sldId="273"/>
            <ac:spMk id="3" creationId="{24D8BD3C-951B-4B7F-8977-BCA27FFE3585}"/>
          </ac:spMkLst>
        </pc:spChg>
      </pc:sldChg>
      <pc:sldChg chg="modSp">
        <pc:chgData name="Jen Davies" userId="5efacf23c32671be" providerId="LiveId" clId="{2D0E1283-D559-4947-A97B-F1D054518755}" dt="2018-12-14T11:00:28.659" v="195" actId="20577"/>
        <pc:sldMkLst>
          <pc:docMk/>
          <pc:sldMk cId="168678340" sldId="274"/>
        </pc:sldMkLst>
        <pc:spChg chg="mod">
          <ac:chgData name="Jen Davies" userId="5efacf23c32671be" providerId="LiveId" clId="{2D0E1283-D559-4947-A97B-F1D054518755}" dt="2018-12-14T11:00:28.659" v="195" actId="20577"/>
          <ac:spMkLst>
            <pc:docMk/>
            <pc:sldMk cId="168678340" sldId="274"/>
            <ac:spMk id="3" creationId="{99180871-2497-4B65-BE3D-69B72759293F}"/>
          </ac:spMkLst>
        </pc:spChg>
      </pc:sldChg>
      <pc:sldChg chg="modSp">
        <pc:chgData name="Jen Davies" userId="5efacf23c32671be" providerId="LiveId" clId="{2D0E1283-D559-4947-A97B-F1D054518755}" dt="2019-01-01T16:48:21.758" v="849" actId="27636"/>
        <pc:sldMkLst>
          <pc:docMk/>
          <pc:sldMk cId="1550088206" sldId="276"/>
        </pc:sldMkLst>
        <pc:spChg chg="mod">
          <ac:chgData name="Jen Davies" userId="5efacf23c32671be" providerId="LiveId" clId="{2D0E1283-D559-4947-A97B-F1D054518755}" dt="2019-01-01T16:48:21.758" v="849" actId="27636"/>
          <ac:spMkLst>
            <pc:docMk/>
            <pc:sldMk cId="1550088206" sldId="276"/>
            <ac:spMk id="3" creationId="{F19EA8CB-6A75-4812-ADDA-CD4F5C4BFDE0}"/>
          </ac:spMkLst>
        </pc:spChg>
      </pc:sldChg>
      <pc:sldChg chg="modSp">
        <pc:chgData name="Jen Davies" userId="5efacf23c32671be" providerId="LiveId" clId="{2D0E1283-D559-4947-A97B-F1D054518755}" dt="2018-12-14T10:58:26.687" v="169" actId="20577"/>
        <pc:sldMkLst>
          <pc:docMk/>
          <pc:sldMk cId="1198945664" sldId="278"/>
        </pc:sldMkLst>
        <pc:spChg chg="mod">
          <ac:chgData name="Jen Davies" userId="5efacf23c32671be" providerId="LiveId" clId="{2D0E1283-D559-4947-A97B-F1D054518755}" dt="2018-12-14T10:58:26.687" v="169" actId="20577"/>
          <ac:spMkLst>
            <pc:docMk/>
            <pc:sldMk cId="1198945664" sldId="278"/>
            <ac:spMk id="3" creationId="{797A85BB-7177-4FCB-9BDB-431E54307178}"/>
          </ac:spMkLst>
        </pc:spChg>
      </pc:sldChg>
      <pc:sldChg chg="modSp add">
        <pc:chgData name="Jen Davies" userId="5efacf23c32671be" providerId="LiveId" clId="{2D0E1283-D559-4947-A97B-F1D054518755}" dt="2019-01-01T16:52:07.615" v="907" actId="313"/>
        <pc:sldMkLst>
          <pc:docMk/>
          <pc:sldMk cId="3895366847" sldId="280"/>
        </pc:sldMkLst>
        <pc:spChg chg="mod">
          <ac:chgData name="Jen Davies" userId="5efacf23c32671be" providerId="LiveId" clId="{2D0E1283-D559-4947-A97B-F1D054518755}" dt="2018-12-14T09:27:18.813" v="35" actId="120"/>
          <ac:spMkLst>
            <pc:docMk/>
            <pc:sldMk cId="3895366847" sldId="280"/>
            <ac:spMk id="2" creationId="{6298157D-61A8-4FA8-8501-715026F3B432}"/>
          </ac:spMkLst>
        </pc:spChg>
        <pc:spChg chg="mod">
          <ac:chgData name="Jen Davies" userId="5efacf23c32671be" providerId="LiveId" clId="{2D0E1283-D559-4947-A97B-F1D054518755}" dt="2019-01-01T16:52:07.615" v="907" actId="313"/>
          <ac:spMkLst>
            <pc:docMk/>
            <pc:sldMk cId="3895366847" sldId="280"/>
            <ac:spMk id="3" creationId="{BAB06FCF-E087-4BF8-8AF0-A448A794D904}"/>
          </ac:spMkLst>
        </pc:spChg>
      </pc:sldChg>
      <pc:sldChg chg="modSp add">
        <pc:chgData name="Jen Davies" userId="5efacf23c32671be" providerId="LiveId" clId="{2D0E1283-D559-4947-A97B-F1D054518755}" dt="2019-01-01T16:51:10.647" v="902" actId="5793"/>
        <pc:sldMkLst>
          <pc:docMk/>
          <pc:sldMk cId="4193343047" sldId="281"/>
        </pc:sldMkLst>
        <pc:spChg chg="mod">
          <ac:chgData name="Jen Davies" userId="5efacf23c32671be" providerId="LiveId" clId="{2D0E1283-D559-4947-A97B-F1D054518755}" dt="2018-12-14T11:48:03.174" v="817" actId="20577"/>
          <ac:spMkLst>
            <pc:docMk/>
            <pc:sldMk cId="4193343047" sldId="281"/>
            <ac:spMk id="2" creationId="{AA4D43DF-7B5C-482F-9D08-ED0A62C379BA}"/>
          </ac:spMkLst>
        </pc:spChg>
        <pc:spChg chg="mod">
          <ac:chgData name="Jen Davies" userId="5efacf23c32671be" providerId="LiveId" clId="{2D0E1283-D559-4947-A97B-F1D054518755}" dt="2019-01-01T16:51:10.647" v="902" actId="5793"/>
          <ac:spMkLst>
            <pc:docMk/>
            <pc:sldMk cId="4193343047" sldId="281"/>
            <ac:spMk id="3" creationId="{B6B282BC-490C-4000-AEDD-62B5F656D391}"/>
          </ac:spMkLst>
        </pc:spChg>
      </pc:sldChg>
      <pc:sldChg chg="modSp add">
        <pc:chgData name="Jen Davies" userId="5efacf23c32671be" providerId="LiveId" clId="{2D0E1283-D559-4947-A97B-F1D054518755}" dt="2019-01-01T16:51:32.806" v="903" actId="313"/>
        <pc:sldMkLst>
          <pc:docMk/>
          <pc:sldMk cId="3054011953" sldId="282"/>
        </pc:sldMkLst>
        <pc:spChg chg="mod">
          <ac:chgData name="Jen Davies" userId="5efacf23c32671be" providerId="LiveId" clId="{2D0E1283-D559-4947-A97B-F1D054518755}" dt="2018-12-14T11:00:56.050" v="216" actId="120"/>
          <ac:spMkLst>
            <pc:docMk/>
            <pc:sldMk cId="3054011953" sldId="282"/>
            <ac:spMk id="2" creationId="{0526833B-87FB-4285-A25E-A631A2BB35F4}"/>
          </ac:spMkLst>
        </pc:spChg>
        <pc:spChg chg="mod">
          <ac:chgData name="Jen Davies" userId="5efacf23c32671be" providerId="LiveId" clId="{2D0E1283-D559-4947-A97B-F1D054518755}" dt="2019-01-01T16:51:32.806" v="903" actId="313"/>
          <ac:spMkLst>
            <pc:docMk/>
            <pc:sldMk cId="3054011953" sldId="282"/>
            <ac:spMk id="3" creationId="{2F2EE148-EA5D-44E1-B7BF-483F2180A697}"/>
          </ac:spMkLst>
        </pc:spChg>
      </pc:sldChg>
      <pc:sldChg chg="modSp add">
        <pc:chgData name="Jen Davies" userId="5efacf23c32671be" providerId="LiveId" clId="{2D0E1283-D559-4947-A97B-F1D054518755}" dt="2018-12-14T11:08:12.052" v="322" actId="20577"/>
        <pc:sldMkLst>
          <pc:docMk/>
          <pc:sldMk cId="577289725" sldId="283"/>
        </pc:sldMkLst>
        <pc:spChg chg="mod">
          <ac:chgData name="Jen Davies" userId="5efacf23c32671be" providerId="LiveId" clId="{2D0E1283-D559-4947-A97B-F1D054518755}" dt="2018-12-14T11:06:48.801" v="281" actId="14100"/>
          <ac:spMkLst>
            <pc:docMk/>
            <pc:sldMk cId="577289725" sldId="283"/>
            <ac:spMk id="2" creationId="{B459C4CC-606A-41F8-B697-AD51847262B7}"/>
          </ac:spMkLst>
        </pc:spChg>
        <pc:spChg chg="mod">
          <ac:chgData name="Jen Davies" userId="5efacf23c32671be" providerId="LiveId" clId="{2D0E1283-D559-4947-A97B-F1D054518755}" dt="2018-12-14T11:08:12.052" v="322" actId="20577"/>
          <ac:spMkLst>
            <pc:docMk/>
            <pc:sldMk cId="577289725" sldId="283"/>
            <ac:spMk id="3" creationId="{47CE77B3-CF4A-41FD-8934-9F617C61F20E}"/>
          </ac:spMkLst>
        </pc:spChg>
      </pc:sldChg>
      <pc:sldChg chg="modSp add">
        <pc:chgData name="Jen Davies" userId="5efacf23c32671be" providerId="LiveId" clId="{2D0E1283-D559-4947-A97B-F1D054518755}" dt="2019-01-01T16:50:39.186" v="897" actId="20577"/>
        <pc:sldMkLst>
          <pc:docMk/>
          <pc:sldMk cId="793466365" sldId="284"/>
        </pc:sldMkLst>
        <pc:spChg chg="mod">
          <ac:chgData name="Jen Davies" userId="5efacf23c32671be" providerId="LiveId" clId="{2D0E1283-D559-4947-A97B-F1D054518755}" dt="2019-01-01T16:49:56.858" v="881" actId="20577"/>
          <ac:spMkLst>
            <pc:docMk/>
            <pc:sldMk cId="793466365" sldId="284"/>
            <ac:spMk id="2" creationId="{C723DF7A-02F1-4008-906C-B965B6F23B42}"/>
          </ac:spMkLst>
        </pc:spChg>
        <pc:spChg chg="mod">
          <ac:chgData name="Jen Davies" userId="5efacf23c32671be" providerId="LiveId" clId="{2D0E1283-D559-4947-A97B-F1D054518755}" dt="2019-01-01T16:50:39.186" v="897" actId="20577"/>
          <ac:spMkLst>
            <pc:docMk/>
            <pc:sldMk cId="793466365" sldId="284"/>
            <ac:spMk id="3" creationId="{C76DAB81-6274-4BF0-89B4-317EF2FD367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9901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1"/>
            <a:ext cx="2971800" cy="499012"/>
          </a:xfrm>
          <a:prstGeom prst="rect">
            <a:avLst/>
          </a:prstGeom>
        </p:spPr>
        <p:txBody>
          <a:bodyPr vert="horz" lIns="91440" tIns="45720" rIns="91440" bIns="45720" rtlCol="0"/>
          <a:lstStyle>
            <a:lvl1pPr algn="r">
              <a:defRPr sz="1200"/>
            </a:lvl1pPr>
          </a:lstStyle>
          <a:p>
            <a:fld id="{362692AE-7488-4702-A709-1B06EFA27B92}" type="datetimeFigureOut">
              <a:rPr lang="en-GB" smtClean="0"/>
              <a:t>01/01/2019</a:t>
            </a:fld>
            <a:endParaRPr lang="en-GB" dirty="0"/>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9446678"/>
            <a:ext cx="2971800" cy="499012"/>
          </a:xfrm>
          <a:prstGeom prst="rect">
            <a:avLst/>
          </a:prstGeom>
        </p:spPr>
        <p:txBody>
          <a:bodyPr vert="horz" lIns="91440" tIns="45720" rIns="91440" bIns="45720" rtlCol="0" anchor="b"/>
          <a:lstStyle>
            <a:lvl1pPr algn="r">
              <a:defRPr sz="1200"/>
            </a:lvl1pPr>
          </a:lstStyle>
          <a:p>
            <a:fld id="{7A0CC8BA-1F4A-4894-AC35-C2050D05FA01}" type="slidenum">
              <a:rPr lang="en-GB" smtClean="0"/>
              <a:t>‹#›</a:t>
            </a:fld>
            <a:endParaRPr lang="en-GB" dirty="0"/>
          </a:p>
        </p:txBody>
      </p:sp>
    </p:spTree>
    <p:extLst>
      <p:ext uri="{BB962C8B-B14F-4D97-AF65-F5344CB8AC3E}">
        <p14:creationId xmlns:p14="http://schemas.microsoft.com/office/powerpoint/2010/main" val="3521877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0CC8BA-1F4A-4894-AC35-C2050D05FA01}" type="slidenum">
              <a:rPr lang="en-GB" smtClean="0"/>
              <a:t>1</a:t>
            </a:fld>
            <a:endParaRPr lang="en-GB" dirty="0"/>
          </a:p>
        </p:txBody>
      </p:sp>
    </p:spTree>
    <p:extLst>
      <p:ext uri="{BB962C8B-B14F-4D97-AF65-F5344CB8AC3E}">
        <p14:creationId xmlns:p14="http://schemas.microsoft.com/office/powerpoint/2010/main" val="4218887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0CC8BA-1F4A-4894-AC35-C2050D05FA01}" type="slidenum">
              <a:rPr lang="en-GB" smtClean="0"/>
              <a:t>6</a:t>
            </a:fld>
            <a:endParaRPr lang="en-GB" dirty="0"/>
          </a:p>
        </p:txBody>
      </p:sp>
    </p:spTree>
    <p:extLst>
      <p:ext uri="{BB962C8B-B14F-4D97-AF65-F5344CB8AC3E}">
        <p14:creationId xmlns:p14="http://schemas.microsoft.com/office/powerpoint/2010/main" val="133560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7A0CC8BA-1F4A-4894-AC35-C2050D05FA01}" type="slidenum">
              <a:rPr lang="en-GB" smtClean="0"/>
              <a:t>9</a:t>
            </a:fld>
            <a:endParaRPr lang="en-GB" dirty="0"/>
          </a:p>
        </p:txBody>
      </p:sp>
    </p:spTree>
    <p:extLst>
      <p:ext uri="{BB962C8B-B14F-4D97-AF65-F5344CB8AC3E}">
        <p14:creationId xmlns:p14="http://schemas.microsoft.com/office/powerpoint/2010/main" val="2853217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0CC8BA-1F4A-4894-AC35-C2050D05FA01}" type="slidenum">
              <a:rPr lang="en-GB" smtClean="0"/>
              <a:t>10</a:t>
            </a:fld>
            <a:endParaRPr lang="en-GB" dirty="0"/>
          </a:p>
        </p:txBody>
      </p:sp>
    </p:spTree>
    <p:extLst>
      <p:ext uri="{BB962C8B-B14F-4D97-AF65-F5344CB8AC3E}">
        <p14:creationId xmlns:p14="http://schemas.microsoft.com/office/powerpoint/2010/main" val="3410867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7A0CC8BA-1F4A-4894-AC35-C2050D05FA01}" type="slidenum">
              <a:rPr lang="en-GB" smtClean="0"/>
              <a:t>11</a:t>
            </a:fld>
            <a:endParaRPr lang="en-GB" dirty="0"/>
          </a:p>
        </p:txBody>
      </p:sp>
    </p:spTree>
    <p:extLst>
      <p:ext uri="{BB962C8B-B14F-4D97-AF65-F5344CB8AC3E}">
        <p14:creationId xmlns:p14="http://schemas.microsoft.com/office/powerpoint/2010/main" val="738250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0CC8BA-1F4A-4894-AC35-C2050D05FA01}" type="slidenum">
              <a:rPr lang="en-GB" smtClean="0"/>
              <a:t>14</a:t>
            </a:fld>
            <a:endParaRPr lang="en-GB" dirty="0"/>
          </a:p>
        </p:txBody>
      </p:sp>
    </p:spTree>
    <p:extLst>
      <p:ext uri="{BB962C8B-B14F-4D97-AF65-F5344CB8AC3E}">
        <p14:creationId xmlns:p14="http://schemas.microsoft.com/office/powerpoint/2010/main" val="1661227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a:xfrm>
            <a:off x="5332412" y="5883275"/>
            <a:ext cx="4324044" cy="365125"/>
          </a:xfrm>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1933257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10951856" y="5867131"/>
            <a:ext cx="551167" cy="365125"/>
          </a:xfrm>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3297655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4204663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1945873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3093703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371767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2930312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3988496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3293373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3434294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7318946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941860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161213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1000667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1448750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20235889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057181-1118-412A-9C72-463B00EB3A7F}" type="datetimeFigureOut">
              <a:rPr lang="en-GB" smtClean="0"/>
              <a:t>01/01/2019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36CA84-3EB5-4DAB-87D5-EA91C30F8AE7}" type="slidenum">
              <a:rPr lang="en-GB" smtClean="0"/>
              <a:t>‹#›</a:t>
            </a:fld>
            <a:endParaRPr lang="en-GB" dirty="0"/>
          </a:p>
        </p:txBody>
      </p:sp>
    </p:spTree>
    <p:extLst>
      <p:ext uri="{BB962C8B-B14F-4D97-AF65-F5344CB8AC3E}">
        <p14:creationId xmlns:p14="http://schemas.microsoft.com/office/powerpoint/2010/main" val="1413438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057181-1118-412A-9C72-463B00EB3A7F}" type="datetimeFigureOut">
              <a:rPr lang="en-GB" smtClean="0"/>
              <a:t>01/01/2019</a:t>
            </a:fld>
            <a:endParaRPr lang="en-GB"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636CA84-3EB5-4DAB-87D5-EA91C30F8AE7}" type="slidenum">
              <a:rPr lang="en-GB" smtClean="0"/>
              <a:t>‹#›</a:t>
            </a:fld>
            <a:endParaRPr lang="en-GB" dirty="0"/>
          </a:p>
        </p:txBody>
      </p:sp>
    </p:spTree>
    <p:extLst>
      <p:ext uri="{BB962C8B-B14F-4D97-AF65-F5344CB8AC3E}">
        <p14:creationId xmlns:p14="http://schemas.microsoft.com/office/powerpoint/2010/main" val="4247636990"/>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 id="2147483872" r:id="rId15"/>
    <p:sldLayoutId id="2147483873" r:id="rId16"/>
    <p:sldLayoutId id="214748387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speeches/big-society-speech" TargetMode="External"/><Relationship Id="rId2" Type="http://schemas.openxmlformats.org/officeDocument/2006/relationships/hyperlink" Target="http://www.cpag.org.uk/sites/default/files/Sanctions%204.pdf" TargetMode="External"/><Relationship Id="rId1" Type="http://schemas.openxmlformats.org/officeDocument/2006/relationships/slideLayout" Target="../slideLayouts/slideLayout2.xml"/><Relationship Id="rId5" Type="http://schemas.openxmlformats.org/officeDocument/2006/relationships/hyperlink" Target="https://yougov.co.uk/topics/politics/articles-reports/2011/05/24/why-big-society-isnt-working" TargetMode="External"/><Relationship Id="rId4" Type="http://schemas.openxmlformats.org/officeDocument/2006/relationships/hyperlink" Target="http://www.theworkfoundation.com/wp-content/uploads/2016/11/405_Work-Programmes.pdf"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slideshare.net/heatherdawson/england-4898990" TargetMode="External"/><Relationship Id="rId2" Type="http://schemas.openxmlformats.org/officeDocument/2006/relationships/hyperlink" Target="https://www.google.co.uk/search?q=welfare+state+ropaganda&amp;tbm=isch&amp;tbs=rimg:CVZwvV3lawS7IjiD69vRAJNjJ8XukhK5SvmSJ-PcdZV8UwejaY-gW4RjohanbFO4m4zSi-YcZkUsnELG8ainTDmwvCoSCYPr29EAk2MnEVO7SRtMb-3PKhIJxe6SErlK-ZIRfT9gda4Q0AwqEgkn49x1lXxTBxHS15UkpaDlKioSCaNpj6BbhGOiEc4ofhyZc1uCKhIJFqdsU7ibjNIRCgLrH9uJukEqEgmL5hxmRSycQhEDv2V4VkbF4SoSCcbxqKdMObC8Ea-5uuTnh51W&amp;tbo=u&amp;sa=X&amp;ved=2ahUKEwj_7-iszZDfAhUKThoKHXesABAQ9C96BAgBEBs&amp;biw=1536&amp;bih=723&amp;dpr=1.25#imgrc=xe6SErlK-ZIWJM" TargetMode="External"/><Relationship Id="rId1" Type="http://schemas.openxmlformats.org/officeDocument/2006/relationships/slideLayout" Target="../slideLayouts/slideLayout2.xml"/><Relationship Id="rId5" Type="http://schemas.openxmlformats.org/officeDocument/2006/relationships/hyperlink" Target="http://www.bsa.natcen.ac.uk/media/39284/bsa35_full-report.pdf?_ga=2.176893413.1327370704.1542310522-2047538818.1537948035" TargetMode="External"/><Relationship Id="rId4" Type="http://schemas.openxmlformats.org/officeDocument/2006/relationships/hyperlink" Target="https://www.jrf.org.uk/sites/default/files/jrf/migrated/files/Welfare-conditionality-UK-Summary.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798E6-505A-4FD5-AD3C-534A7EC0AB25}"/>
              </a:ext>
            </a:extLst>
          </p:cNvPr>
          <p:cNvSpPr>
            <a:spLocks noGrp="1"/>
          </p:cNvSpPr>
          <p:nvPr>
            <p:ph type="ctrTitle"/>
          </p:nvPr>
        </p:nvSpPr>
        <p:spPr>
          <a:xfrm>
            <a:off x="2928401" y="251928"/>
            <a:ext cx="8968130" cy="3744340"/>
          </a:xfrm>
        </p:spPr>
        <p:txBody>
          <a:bodyPr>
            <a:normAutofit fontScale="90000"/>
          </a:bodyPr>
          <a:lstStyle/>
          <a:p>
            <a:pPr algn="l"/>
            <a:r>
              <a:rPr lang="en-GB" dirty="0">
                <a:latin typeface="Times New Roman" panose="02020603050405020304" pitchFamily="18" charset="0"/>
                <a:cs typeface="Times New Roman" panose="02020603050405020304" pitchFamily="18" charset="0"/>
              </a:rPr>
              <a:t>Module Code: SJSI4012</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Student Number: 1804460</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Student Name: Jennifer Davies</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Assessment Number: 2</a:t>
            </a:r>
          </a:p>
        </p:txBody>
      </p:sp>
      <p:sp>
        <p:nvSpPr>
          <p:cNvPr id="3" name="Subtitle 2">
            <a:extLst>
              <a:ext uri="{FF2B5EF4-FFF2-40B4-BE49-F238E27FC236}">
                <a16:creationId xmlns:a16="http://schemas.microsoft.com/office/drawing/2014/main" id="{4B2A95C8-EEC6-4979-9D37-880ED9F1FD97}"/>
              </a:ext>
            </a:extLst>
          </p:cNvPr>
          <p:cNvSpPr>
            <a:spLocks noGrp="1"/>
          </p:cNvSpPr>
          <p:nvPr>
            <p:ph type="subTitle" idx="1"/>
          </p:nvPr>
        </p:nvSpPr>
        <p:spPr>
          <a:xfrm>
            <a:off x="5617028" y="3996268"/>
            <a:ext cx="5050971" cy="2609804"/>
          </a:xfrm>
        </p:spPr>
        <p:txBody>
          <a:bodyPr>
            <a:normAutofit/>
          </a:bodyPr>
          <a:lstStyle/>
          <a:p>
            <a:pPr algn="l"/>
            <a:endParaRPr lang="en-GB" i="1" dirty="0"/>
          </a:p>
          <a:p>
            <a:pPr algn="l"/>
            <a:r>
              <a:rPr lang="en-US" b="1" dirty="0">
                <a:latin typeface="Times New Roman" panose="02020603050405020304" pitchFamily="18" charset="0"/>
                <a:cs typeface="Times New Roman" panose="02020603050405020304" pitchFamily="18" charset="0"/>
              </a:rPr>
              <a:t>Assessment Title:</a:t>
            </a:r>
            <a:endParaRPr lang="en-GB" b="1" dirty="0">
              <a:latin typeface="Times New Roman" panose="02020603050405020304" pitchFamily="18" charset="0"/>
              <a:cs typeface="Times New Roman" panose="02020603050405020304" pitchFamily="18" charset="0"/>
            </a:endParaRPr>
          </a:p>
          <a:p>
            <a:pPr algn="l"/>
            <a:r>
              <a:rPr lang="en-GB" dirty="0">
                <a:latin typeface="Times New Roman" panose="02020603050405020304" pitchFamily="18" charset="0"/>
                <a:cs typeface="Times New Roman" panose="02020603050405020304" pitchFamily="18" charset="0"/>
              </a:rPr>
              <a:t>Discuss the concept of either</a:t>
            </a:r>
          </a:p>
          <a:p>
            <a:pPr lvl="0" algn="l"/>
            <a:r>
              <a:rPr lang="en-GB" dirty="0">
                <a:latin typeface="Times New Roman" panose="02020603050405020304" pitchFamily="18" charset="0"/>
                <a:cs typeface="Times New Roman" panose="02020603050405020304" pitchFamily="18" charset="0"/>
              </a:rPr>
              <a:t>‘Welfare’ OR ‘Wellbeing’ OR ‘Poverty’</a:t>
            </a:r>
          </a:p>
          <a:p>
            <a:pPr algn="l"/>
            <a:r>
              <a:rPr lang="en-GB" dirty="0">
                <a:latin typeface="Times New Roman" panose="02020603050405020304" pitchFamily="18" charset="0"/>
                <a:cs typeface="Times New Roman" panose="02020603050405020304" pitchFamily="18" charset="0"/>
              </a:rPr>
              <a:t>Referring to theory, policy and practice.</a:t>
            </a:r>
          </a:p>
        </p:txBody>
      </p:sp>
    </p:spTree>
    <p:extLst>
      <p:ext uri="{BB962C8B-B14F-4D97-AF65-F5344CB8AC3E}">
        <p14:creationId xmlns:p14="http://schemas.microsoft.com/office/powerpoint/2010/main" val="3375685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4C907-0926-47A2-BD44-6BCCCE20166D}"/>
              </a:ext>
            </a:extLst>
          </p:cNvPr>
          <p:cNvSpPr>
            <a:spLocks noGrp="1"/>
          </p:cNvSpPr>
          <p:nvPr>
            <p:ph type="title"/>
          </p:nvPr>
        </p:nvSpPr>
        <p:spPr/>
        <p:txBody>
          <a:bodyPr/>
          <a:lstStyle/>
          <a:p>
            <a:endParaRPr lang="en-GB" dirty="0"/>
          </a:p>
        </p:txBody>
      </p:sp>
      <p:pic>
        <p:nvPicPr>
          <p:cNvPr id="1026" name="Picture 2" descr="Image result for welfare state ropaganda">
            <a:extLst>
              <a:ext uri="{FF2B5EF4-FFF2-40B4-BE49-F238E27FC236}">
                <a16:creationId xmlns:a16="http://schemas.microsoft.com/office/drawing/2014/main" id="{FA4AA65A-3E62-40BB-B7DE-F6D744A5431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037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CD5D-5554-4ADF-B826-04093755DEE5}"/>
              </a:ext>
            </a:extLst>
          </p:cNvPr>
          <p:cNvSpPr>
            <a:spLocks noGrp="1"/>
          </p:cNvSpPr>
          <p:nvPr>
            <p:ph type="title"/>
          </p:nvPr>
        </p:nvSpPr>
        <p:spPr>
          <a:xfrm>
            <a:off x="1484311" y="0"/>
            <a:ext cx="10018713" cy="1502229"/>
          </a:xfrm>
        </p:spPr>
        <p:txBody>
          <a:bodyPr>
            <a:normAutofit/>
          </a:bodyPr>
          <a:lstStyle/>
          <a:p>
            <a:pPr algn="ctr"/>
            <a:r>
              <a:rPr lang="en-US" sz="5400" b="1" u="sng" dirty="0"/>
              <a:t>Welfare Definitions</a:t>
            </a:r>
            <a:endParaRPr lang="en-GB" sz="5400" b="1" u="sng" dirty="0"/>
          </a:p>
        </p:txBody>
      </p:sp>
      <p:sp>
        <p:nvSpPr>
          <p:cNvPr id="3" name="Content Placeholder 2">
            <a:extLst>
              <a:ext uri="{FF2B5EF4-FFF2-40B4-BE49-F238E27FC236}">
                <a16:creationId xmlns:a16="http://schemas.microsoft.com/office/drawing/2014/main" id="{24D8BD3C-951B-4B7F-8977-BCA27FFE3585}"/>
              </a:ext>
            </a:extLst>
          </p:cNvPr>
          <p:cNvSpPr>
            <a:spLocks noGrp="1"/>
          </p:cNvSpPr>
          <p:nvPr>
            <p:ph idx="1"/>
          </p:nvPr>
        </p:nvSpPr>
        <p:spPr>
          <a:xfrm>
            <a:off x="1484310" y="1772816"/>
            <a:ext cx="10018713" cy="4767944"/>
          </a:xfrm>
        </p:spPr>
        <p:txBody>
          <a:bodyPr>
            <a:normAutofit fontScale="85000" lnSpcReduction="10000"/>
          </a:bodyPr>
          <a:lstStyle/>
          <a:p>
            <a:r>
              <a:rPr lang="en-US" sz="3500" i="1" dirty="0"/>
              <a:t>Welfare' refers to 'well-being', or what is 'good' for people. Understood more narrowly, it can be taken to refer to the provision of social services - principally health care, housing, social security, education and social work (Spicker 2017)</a:t>
            </a:r>
          </a:p>
          <a:p>
            <a:endParaRPr lang="en-US" sz="3500" dirty="0"/>
          </a:p>
          <a:p>
            <a:r>
              <a:rPr lang="en-US" sz="3500" i="1" dirty="0"/>
              <a:t>Being concerned with implementing social policies, guaranteeing the cradle to grave wellbeing of the whole population, and particularly the elimination of poverty – i.e. – through a variety of welfare benefits via social security and tax systems.(Browne, 2016)</a:t>
            </a:r>
            <a:endParaRPr lang="en-GB" sz="3500" i="1" dirty="0"/>
          </a:p>
          <a:p>
            <a:endParaRPr lang="en-GB" dirty="0"/>
          </a:p>
        </p:txBody>
      </p:sp>
    </p:spTree>
    <p:extLst>
      <p:ext uri="{BB962C8B-B14F-4D97-AF65-F5344CB8AC3E}">
        <p14:creationId xmlns:p14="http://schemas.microsoft.com/office/powerpoint/2010/main" val="2661584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34217-E1F4-40AB-BB1F-2517B9E625AD}"/>
              </a:ext>
            </a:extLst>
          </p:cNvPr>
          <p:cNvSpPr>
            <a:spLocks noGrp="1"/>
          </p:cNvSpPr>
          <p:nvPr>
            <p:ph type="title"/>
          </p:nvPr>
        </p:nvSpPr>
        <p:spPr/>
        <p:txBody>
          <a:bodyPr/>
          <a:lstStyle/>
          <a:p>
            <a:endParaRPr lang="en-GB" dirty="0"/>
          </a:p>
        </p:txBody>
      </p:sp>
      <p:pic>
        <p:nvPicPr>
          <p:cNvPr id="4" name="Picture 2" descr="The Beveridge Report &lt;ul&gt;&lt;li&gt;Origins: &lt;/li&gt;&lt;/ul&gt;&lt;ul&gt;&lt;li&gt;- Coalition Government from 1940-1945 &lt;/li&gt;&lt;/ul&gt;&lt;ul&gt;&lt;li&gt;- Conditio...">
            <a:extLst>
              <a:ext uri="{FF2B5EF4-FFF2-40B4-BE49-F238E27FC236}">
                <a16:creationId xmlns:a16="http://schemas.microsoft.com/office/drawing/2014/main" id="{A3FD628C-1F8F-4083-8A78-D57F98800FE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01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0B710-0E96-485E-9403-9111D88D98F5}"/>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97A85BB-7177-4FCB-9BDB-431E54307178}"/>
              </a:ext>
            </a:extLst>
          </p:cNvPr>
          <p:cNvSpPr>
            <a:spLocks noGrp="1"/>
          </p:cNvSpPr>
          <p:nvPr>
            <p:ph idx="1"/>
          </p:nvPr>
        </p:nvSpPr>
        <p:spPr>
          <a:xfrm>
            <a:off x="1484310" y="923731"/>
            <a:ext cx="10018713" cy="4867469"/>
          </a:xfrm>
        </p:spPr>
        <p:txBody>
          <a:bodyPr>
            <a:normAutofit/>
          </a:bodyPr>
          <a:lstStyle/>
          <a:p>
            <a:pPr algn="ctr"/>
            <a:r>
              <a:rPr lang="en-US" sz="4000" i="1" dirty="0"/>
              <a:t>Welfare is often associated with needs, but it goes beyond what people need; to achieve well being, people must have choices and the scope to choose personal goals and ambitions</a:t>
            </a:r>
          </a:p>
          <a:p>
            <a:endParaRPr lang="en-US" dirty="0"/>
          </a:p>
          <a:p>
            <a:pPr marL="0" indent="0">
              <a:buNone/>
            </a:pPr>
            <a:r>
              <a:rPr lang="en-US" dirty="0"/>
              <a:t>(Spicker,2017)</a:t>
            </a:r>
            <a:endParaRPr lang="en-GB" dirty="0"/>
          </a:p>
        </p:txBody>
      </p:sp>
    </p:spTree>
    <p:extLst>
      <p:ext uri="{BB962C8B-B14F-4D97-AF65-F5344CB8AC3E}">
        <p14:creationId xmlns:p14="http://schemas.microsoft.com/office/powerpoint/2010/main" val="1198945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C4D34-ED81-44D4-B683-212710654193}"/>
              </a:ext>
            </a:extLst>
          </p:cNvPr>
          <p:cNvSpPr>
            <a:spLocks noGrp="1"/>
          </p:cNvSpPr>
          <p:nvPr>
            <p:ph type="title"/>
          </p:nvPr>
        </p:nvSpPr>
        <p:spPr>
          <a:xfrm>
            <a:off x="1484311" y="0"/>
            <a:ext cx="10018713" cy="1054359"/>
          </a:xfrm>
        </p:spPr>
        <p:txBody>
          <a:bodyPr>
            <a:normAutofit/>
          </a:bodyPr>
          <a:lstStyle/>
          <a:p>
            <a:pPr algn="ctr"/>
            <a:r>
              <a:rPr lang="en-US" sz="5400" b="1" u="sng" dirty="0"/>
              <a:t>Need Vs Want</a:t>
            </a:r>
            <a:endParaRPr lang="en-GB" sz="5400" b="1" u="sng" dirty="0"/>
          </a:p>
        </p:txBody>
      </p:sp>
      <p:sp>
        <p:nvSpPr>
          <p:cNvPr id="3" name="Content Placeholder 2">
            <a:extLst>
              <a:ext uri="{FF2B5EF4-FFF2-40B4-BE49-F238E27FC236}">
                <a16:creationId xmlns:a16="http://schemas.microsoft.com/office/drawing/2014/main" id="{D6AAA62B-073C-4639-9930-FEF272B8F307}"/>
              </a:ext>
            </a:extLst>
          </p:cNvPr>
          <p:cNvSpPr>
            <a:spLocks noGrp="1"/>
          </p:cNvSpPr>
          <p:nvPr>
            <p:ph idx="1"/>
          </p:nvPr>
        </p:nvSpPr>
        <p:spPr>
          <a:xfrm>
            <a:off x="1484310" y="961053"/>
            <a:ext cx="10018713" cy="5896947"/>
          </a:xfrm>
        </p:spPr>
        <p:txBody>
          <a:bodyPr>
            <a:normAutofit/>
          </a:bodyPr>
          <a:lstStyle/>
          <a:p>
            <a:pPr marL="0" indent="0" algn="ctr">
              <a:buNone/>
            </a:pPr>
            <a:r>
              <a:rPr lang="en-US" sz="3200" dirty="0"/>
              <a:t>Bradshaw (1972) identifies four main categories of need:</a:t>
            </a:r>
          </a:p>
          <a:p>
            <a:pPr algn="just"/>
            <a:r>
              <a:rPr lang="en-US" sz="3200" i="1" dirty="0"/>
              <a:t>Normative need </a:t>
            </a:r>
            <a:r>
              <a:rPr lang="en-US" sz="3200" dirty="0"/>
              <a:t>is need which is identified according to a NORM</a:t>
            </a:r>
          </a:p>
          <a:p>
            <a:pPr algn="just"/>
            <a:r>
              <a:rPr lang="en-US" sz="3200" i="1" dirty="0"/>
              <a:t>Comparative need </a:t>
            </a:r>
            <a:r>
              <a:rPr lang="en-US" sz="3200" dirty="0"/>
              <a:t>concerns problems which emerge by comparison with others </a:t>
            </a:r>
          </a:p>
          <a:p>
            <a:pPr algn="just"/>
            <a:r>
              <a:rPr lang="en-US" sz="3200" i="1" dirty="0"/>
              <a:t>Felt need </a:t>
            </a:r>
            <a:r>
              <a:rPr lang="en-US" sz="3200" dirty="0"/>
              <a:t>is need which people feel - that is, need from the perspective of the people who have it.</a:t>
            </a:r>
          </a:p>
          <a:p>
            <a:pPr algn="just"/>
            <a:r>
              <a:rPr lang="en-US" sz="3200" i="1" dirty="0"/>
              <a:t>Expressed need </a:t>
            </a:r>
            <a:r>
              <a:rPr lang="en-US" sz="3200" dirty="0"/>
              <a:t>is the need which they say they have. </a:t>
            </a:r>
            <a:endParaRPr lang="en-GB" sz="3200" dirty="0"/>
          </a:p>
        </p:txBody>
      </p:sp>
    </p:spTree>
    <p:extLst>
      <p:ext uri="{BB962C8B-B14F-4D97-AF65-F5344CB8AC3E}">
        <p14:creationId xmlns:p14="http://schemas.microsoft.com/office/powerpoint/2010/main" val="1732887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CB7B-D6A6-48CD-9103-1424072939FC}"/>
              </a:ext>
            </a:extLst>
          </p:cNvPr>
          <p:cNvSpPr>
            <a:spLocks noGrp="1"/>
          </p:cNvSpPr>
          <p:nvPr>
            <p:ph type="title"/>
          </p:nvPr>
        </p:nvSpPr>
        <p:spPr>
          <a:xfrm>
            <a:off x="1484311" y="1"/>
            <a:ext cx="10018713" cy="1670180"/>
          </a:xfrm>
        </p:spPr>
        <p:txBody>
          <a:bodyPr>
            <a:normAutofit/>
          </a:bodyPr>
          <a:lstStyle/>
          <a:p>
            <a:pPr algn="ctr"/>
            <a:r>
              <a:rPr lang="en-US" sz="5400" b="1" u="sng" dirty="0"/>
              <a:t>Third Way</a:t>
            </a:r>
            <a:endParaRPr lang="en-GB" sz="5400" b="1" u="sng" dirty="0"/>
          </a:p>
        </p:txBody>
      </p:sp>
      <p:sp>
        <p:nvSpPr>
          <p:cNvPr id="3" name="Content Placeholder 2">
            <a:extLst>
              <a:ext uri="{FF2B5EF4-FFF2-40B4-BE49-F238E27FC236}">
                <a16:creationId xmlns:a16="http://schemas.microsoft.com/office/drawing/2014/main" id="{6D1CDA79-0C6E-42F8-8BB3-3A7966479961}"/>
              </a:ext>
            </a:extLst>
          </p:cNvPr>
          <p:cNvSpPr>
            <a:spLocks noGrp="1"/>
          </p:cNvSpPr>
          <p:nvPr>
            <p:ph idx="1"/>
          </p:nvPr>
        </p:nvSpPr>
        <p:spPr>
          <a:xfrm>
            <a:off x="1484310" y="1306287"/>
            <a:ext cx="10018713" cy="6027574"/>
          </a:xfrm>
        </p:spPr>
        <p:txBody>
          <a:bodyPr/>
          <a:lstStyle/>
          <a:p>
            <a:r>
              <a:rPr lang="en-US" sz="3200" dirty="0"/>
              <a:t>A move back towards a more social democratic model of welfare provision, while still retaining some elements of the New Right approach.</a:t>
            </a:r>
          </a:p>
          <a:p>
            <a:pPr marL="0" indent="0">
              <a:buNone/>
            </a:pPr>
            <a:endParaRPr lang="en-US" sz="3200" dirty="0"/>
          </a:p>
          <a:p>
            <a:r>
              <a:rPr lang="en-US" sz="3200" dirty="0"/>
              <a:t>A hand up not a hand out</a:t>
            </a:r>
          </a:p>
          <a:p>
            <a:endParaRPr lang="en-US" sz="3200" dirty="0"/>
          </a:p>
          <a:p>
            <a:r>
              <a:rPr lang="en-US" sz="3200" dirty="0"/>
              <a:t>A large number of policies were implemented to tackle poverty</a:t>
            </a:r>
          </a:p>
          <a:p>
            <a:endParaRPr lang="en-GB" dirty="0"/>
          </a:p>
        </p:txBody>
      </p:sp>
    </p:spTree>
    <p:extLst>
      <p:ext uri="{BB962C8B-B14F-4D97-AF65-F5344CB8AC3E}">
        <p14:creationId xmlns:p14="http://schemas.microsoft.com/office/powerpoint/2010/main" val="998858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47F3-CA28-4D8B-B3E2-00E4275ECC53}"/>
              </a:ext>
            </a:extLst>
          </p:cNvPr>
          <p:cNvSpPr>
            <a:spLocks noGrp="1"/>
          </p:cNvSpPr>
          <p:nvPr>
            <p:ph type="title"/>
          </p:nvPr>
        </p:nvSpPr>
        <p:spPr>
          <a:xfrm>
            <a:off x="1484311" y="0"/>
            <a:ext cx="10018713" cy="1474237"/>
          </a:xfrm>
        </p:spPr>
        <p:txBody>
          <a:bodyPr>
            <a:noAutofit/>
          </a:bodyPr>
          <a:lstStyle/>
          <a:p>
            <a:pPr algn="ctr"/>
            <a:r>
              <a:rPr lang="en-US" sz="5400" b="1" u="sng" dirty="0"/>
              <a:t>Coalition Government 2015 - Present</a:t>
            </a:r>
            <a:endParaRPr lang="en-GB" sz="5400" b="1" u="sng" dirty="0"/>
          </a:p>
        </p:txBody>
      </p:sp>
      <p:sp>
        <p:nvSpPr>
          <p:cNvPr id="3" name="Content Placeholder 2">
            <a:extLst>
              <a:ext uri="{FF2B5EF4-FFF2-40B4-BE49-F238E27FC236}">
                <a16:creationId xmlns:a16="http://schemas.microsoft.com/office/drawing/2014/main" id="{99180871-2497-4B65-BE3D-69B72759293F}"/>
              </a:ext>
            </a:extLst>
          </p:cNvPr>
          <p:cNvSpPr>
            <a:spLocks noGrp="1"/>
          </p:cNvSpPr>
          <p:nvPr>
            <p:ph idx="1"/>
          </p:nvPr>
        </p:nvSpPr>
        <p:spPr>
          <a:xfrm>
            <a:off x="1484311" y="1670181"/>
            <a:ext cx="10018713" cy="6270170"/>
          </a:xfrm>
        </p:spPr>
        <p:txBody>
          <a:bodyPr>
            <a:normAutofit/>
          </a:bodyPr>
          <a:lstStyle/>
          <a:p>
            <a:r>
              <a:rPr lang="en-US" sz="3200" dirty="0"/>
              <a:t>G</a:t>
            </a:r>
            <a:r>
              <a:rPr lang="en-GB" sz="3200" dirty="0"/>
              <a:t>reater emphasis on individual responsibility and self help – The Big Society Policy</a:t>
            </a:r>
          </a:p>
          <a:p>
            <a:endParaRPr lang="en-US" sz="3200" dirty="0"/>
          </a:p>
          <a:p>
            <a:r>
              <a:rPr lang="en-US" sz="3200" dirty="0"/>
              <a:t>T</a:t>
            </a:r>
            <a:r>
              <a:rPr lang="en-GB" sz="3200" dirty="0"/>
              <a:t>he re-emergence of the distinction between deserving and un-deserving poor</a:t>
            </a:r>
          </a:p>
          <a:p>
            <a:endParaRPr lang="en-US" sz="3200" dirty="0"/>
          </a:p>
          <a:p>
            <a:r>
              <a:rPr lang="en-US" sz="3200" dirty="0"/>
              <a:t>C</a:t>
            </a:r>
            <a:r>
              <a:rPr lang="en-GB" sz="3200" dirty="0"/>
              <a:t>uts in the value of benefits, which hit the poorest hard</a:t>
            </a:r>
          </a:p>
          <a:p>
            <a:endParaRPr lang="en-US" sz="3200" dirty="0"/>
          </a:p>
          <a:p>
            <a:endParaRPr lang="en-GB" sz="3200" dirty="0"/>
          </a:p>
        </p:txBody>
      </p:sp>
    </p:spTree>
    <p:extLst>
      <p:ext uri="{BB962C8B-B14F-4D97-AF65-F5344CB8AC3E}">
        <p14:creationId xmlns:p14="http://schemas.microsoft.com/office/powerpoint/2010/main" val="168678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11A8B-ECE9-4C22-89BF-9559E7DFCCC6}"/>
              </a:ext>
            </a:extLst>
          </p:cNvPr>
          <p:cNvSpPr>
            <a:spLocks noGrp="1"/>
          </p:cNvSpPr>
          <p:nvPr>
            <p:ph type="title"/>
          </p:nvPr>
        </p:nvSpPr>
        <p:spPr>
          <a:xfrm>
            <a:off x="1484311" y="242595"/>
            <a:ext cx="10018713" cy="1418254"/>
          </a:xfrm>
        </p:spPr>
        <p:txBody>
          <a:bodyPr>
            <a:noAutofit/>
          </a:bodyPr>
          <a:lstStyle/>
          <a:p>
            <a:pPr algn="ctr"/>
            <a:r>
              <a:rPr lang="en-US" sz="5400" b="1" u="sng" dirty="0"/>
              <a:t>Experiencing Welfare (Patrick,2016)</a:t>
            </a:r>
            <a:endParaRPr lang="en-GB" sz="5400" b="1" u="sng" dirty="0"/>
          </a:p>
        </p:txBody>
      </p:sp>
      <p:sp>
        <p:nvSpPr>
          <p:cNvPr id="3" name="Content Placeholder 2">
            <a:extLst>
              <a:ext uri="{FF2B5EF4-FFF2-40B4-BE49-F238E27FC236}">
                <a16:creationId xmlns:a16="http://schemas.microsoft.com/office/drawing/2014/main" id="{281B62B6-EDF4-4452-B441-5F6699F62C99}"/>
              </a:ext>
            </a:extLst>
          </p:cNvPr>
          <p:cNvSpPr>
            <a:spLocks noGrp="1"/>
          </p:cNvSpPr>
          <p:nvPr>
            <p:ph idx="1"/>
          </p:nvPr>
        </p:nvSpPr>
        <p:spPr>
          <a:xfrm>
            <a:off x="1484310" y="1828800"/>
            <a:ext cx="10018713" cy="4655975"/>
          </a:xfrm>
        </p:spPr>
        <p:txBody>
          <a:bodyPr>
            <a:noAutofit/>
          </a:bodyPr>
          <a:lstStyle/>
          <a:p>
            <a:pPr marL="0" indent="0">
              <a:buNone/>
            </a:pPr>
            <a:endParaRPr lang="en-US" sz="3200" dirty="0"/>
          </a:p>
          <a:p>
            <a:r>
              <a:rPr lang="en-US" sz="3200" dirty="0"/>
              <a:t>Unemployment policy relies on welfare conditionality</a:t>
            </a:r>
          </a:p>
          <a:p>
            <a:endParaRPr lang="en-US" sz="3200" dirty="0"/>
          </a:p>
          <a:p>
            <a:r>
              <a:rPr lang="en-US" sz="3200" dirty="0"/>
              <a:t>‘The focus on conditionality can be criticized for its neglect of broader barriers to engagement in the paid labor market’</a:t>
            </a:r>
          </a:p>
          <a:p>
            <a:pPr marL="0" indent="0">
              <a:buNone/>
            </a:pPr>
            <a:endParaRPr lang="en-US" sz="3200" dirty="0"/>
          </a:p>
          <a:p>
            <a:r>
              <a:rPr lang="en-US" sz="3200" dirty="0"/>
              <a:t>More research is needed to into how conditionality is experienced</a:t>
            </a:r>
          </a:p>
          <a:p>
            <a:pPr marL="0" indent="0">
              <a:buNone/>
            </a:pPr>
            <a:endParaRPr lang="en-GB" sz="3200" i="1" dirty="0"/>
          </a:p>
        </p:txBody>
      </p:sp>
    </p:spTree>
    <p:extLst>
      <p:ext uri="{BB962C8B-B14F-4D97-AF65-F5344CB8AC3E}">
        <p14:creationId xmlns:p14="http://schemas.microsoft.com/office/powerpoint/2010/main" val="579155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8386C-71BF-4BF1-A469-C3F2F333CE80}"/>
              </a:ext>
            </a:extLst>
          </p:cNvPr>
          <p:cNvSpPr>
            <a:spLocks noGrp="1"/>
          </p:cNvSpPr>
          <p:nvPr>
            <p:ph type="title"/>
          </p:nvPr>
        </p:nvSpPr>
        <p:spPr>
          <a:xfrm>
            <a:off x="1484311" y="0"/>
            <a:ext cx="10018713" cy="1390261"/>
          </a:xfrm>
        </p:spPr>
        <p:txBody>
          <a:bodyPr/>
          <a:lstStyle/>
          <a:p>
            <a:r>
              <a:rPr lang="en-US" dirty="0"/>
              <a:t>Conditionality (Joseph Rowntree Foundation 2014)</a:t>
            </a:r>
            <a:endParaRPr lang="en-GB" dirty="0"/>
          </a:p>
        </p:txBody>
      </p:sp>
      <p:pic>
        <p:nvPicPr>
          <p:cNvPr id="4" name="Content Placeholder 3">
            <a:extLst>
              <a:ext uri="{FF2B5EF4-FFF2-40B4-BE49-F238E27FC236}">
                <a16:creationId xmlns:a16="http://schemas.microsoft.com/office/drawing/2014/main" id="{79EFFF4B-069B-4234-A8BE-4527A8756B4B}"/>
              </a:ext>
            </a:extLst>
          </p:cNvPr>
          <p:cNvPicPr>
            <a:picLocks noGrp="1" noChangeAspect="1"/>
          </p:cNvPicPr>
          <p:nvPr>
            <p:ph idx="1"/>
          </p:nvPr>
        </p:nvPicPr>
        <p:blipFill rotWithShape="1">
          <a:blip r:embed="rId3"/>
          <a:srcRect l="28673" t="28422" r="27817" b="38128"/>
          <a:stretch/>
        </p:blipFill>
        <p:spPr>
          <a:xfrm>
            <a:off x="0" y="1296954"/>
            <a:ext cx="12192000" cy="5561045"/>
          </a:xfrm>
          <a:prstGeom prst="rect">
            <a:avLst/>
          </a:prstGeom>
        </p:spPr>
      </p:pic>
    </p:spTree>
    <p:extLst>
      <p:ext uri="{BB962C8B-B14F-4D97-AF65-F5344CB8AC3E}">
        <p14:creationId xmlns:p14="http://schemas.microsoft.com/office/powerpoint/2010/main" val="1582149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9865A-A3E0-4916-B416-703E3773E846}"/>
              </a:ext>
            </a:extLst>
          </p:cNvPr>
          <p:cNvSpPr>
            <a:spLocks noGrp="1"/>
          </p:cNvSpPr>
          <p:nvPr>
            <p:ph type="title"/>
          </p:nvPr>
        </p:nvSpPr>
        <p:spPr>
          <a:xfrm>
            <a:off x="1484311" y="0"/>
            <a:ext cx="10018713" cy="1175657"/>
          </a:xfrm>
        </p:spPr>
        <p:txBody>
          <a:bodyPr>
            <a:normAutofit/>
          </a:bodyPr>
          <a:lstStyle/>
          <a:p>
            <a:pPr algn="ctr"/>
            <a:r>
              <a:rPr lang="en-US" sz="5400" b="1" u="sng" dirty="0"/>
              <a:t>Experiencing Welfare</a:t>
            </a:r>
            <a:endParaRPr lang="en-GB" sz="5400" dirty="0"/>
          </a:p>
        </p:txBody>
      </p:sp>
      <p:sp>
        <p:nvSpPr>
          <p:cNvPr id="3" name="Content Placeholder 2">
            <a:extLst>
              <a:ext uri="{FF2B5EF4-FFF2-40B4-BE49-F238E27FC236}">
                <a16:creationId xmlns:a16="http://schemas.microsoft.com/office/drawing/2014/main" id="{50B3327C-CDB2-4E1B-949D-134600E8224D}"/>
              </a:ext>
            </a:extLst>
          </p:cNvPr>
          <p:cNvSpPr>
            <a:spLocks noGrp="1"/>
          </p:cNvSpPr>
          <p:nvPr>
            <p:ph idx="1"/>
          </p:nvPr>
        </p:nvSpPr>
        <p:spPr>
          <a:xfrm>
            <a:off x="1399591" y="929886"/>
            <a:ext cx="10468947" cy="5442922"/>
          </a:xfrm>
        </p:spPr>
        <p:txBody>
          <a:bodyPr>
            <a:normAutofit fontScale="92500" lnSpcReduction="10000"/>
          </a:bodyPr>
          <a:lstStyle/>
          <a:p>
            <a:pPr marL="0" indent="0">
              <a:buNone/>
            </a:pPr>
            <a:endParaRPr lang="en-US" u="sng" dirty="0"/>
          </a:p>
          <a:p>
            <a:pPr marL="0" indent="0">
              <a:buNone/>
            </a:pPr>
            <a:r>
              <a:rPr lang="en-US" sz="2800" u="sng" dirty="0"/>
              <a:t>Welfare to Work (Patrick, 2016)</a:t>
            </a:r>
          </a:p>
          <a:p>
            <a:pPr marL="0" indent="0" algn="ctr">
              <a:buNone/>
            </a:pPr>
            <a:endParaRPr lang="en-US" sz="2800" u="sng" dirty="0"/>
          </a:p>
          <a:p>
            <a:pPr algn="just"/>
            <a:r>
              <a:rPr lang="en-US" sz="2800" dirty="0"/>
              <a:t>Much policy energy is focused on welfare to work</a:t>
            </a:r>
          </a:p>
          <a:p>
            <a:pPr algn="just"/>
            <a:endParaRPr lang="en-US" sz="2800" dirty="0"/>
          </a:p>
          <a:p>
            <a:pPr algn="just"/>
            <a:r>
              <a:rPr lang="en-US" sz="2800" dirty="0"/>
              <a:t>The main social security benefit for those experiencing unemployment is Job Seekers allowance</a:t>
            </a:r>
          </a:p>
          <a:p>
            <a:pPr algn="just"/>
            <a:endParaRPr lang="en-US" sz="2800" dirty="0"/>
          </a:p>
          <a:p>
            <a:pPr algn="just"/>
            <a:r>
              <a:rPr lang="en-US" sz="2800" dirty="0"/>
              <a:t>Eligility for Benefits has changed</a:t>
            </a:r>
          </a:p>
          <a:p>
            <a:pPr marL="0" indent="0" algn="just">
              <a:buNone/>
            </a:pPr>
            <a:endParaRPr lang="en-US" sz="2800" dirty="0"/>
          </a:p>
          <a:p>
            <a:pPr algn="just"/>
            <a:r>
              <a:rPr lang="en-US" sz="2800" dirty="0"/>
              <a:t>In the UK, ‘Work First</a:t>
            </a:r>
            <a:r>
              <a:rPr lang="en-US" sz="2800"/>
              <a:t>,’ approach </a:t>
            </a:r>
            <a:r>
              <a:rPr lang="en-US" sz="2800" dirty="0"/>
              <a:t>is taken</a:t>
            </a:r>
          </a:p>
        </p:txBody>
      </p:sp>
    </p:spTree>
    <p:extLst>
      <p:ext uri="{BB962C8B-B14F-4D97-AF65-F5344CB8AC3E}">
        <p14:creationId xmlns:p14="http://schemas.microsoft.com/office/powerpoint/2010/main" val="462358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6833B-87FB-4285-A25E-A631A2BB35F4}"/>
              </a:ext>
            </a:extLst>
          </p:cNvPr>
          <p:cNvSpPr>
            <a:spLocks noGrp="1"/>
          </p:cNvSpPr>
          <p:nvPr>
            <p:ph type="title"/>
          </p:nvPr>
        </p:nvSpPr>
        <p:spPr>
          <a:xfrm>
            <a:off x="1484311" y="0"/>
            <a:ext cx="10018713" cy="834501"/>
          </a:xfrm>
        </p:spPr>
        <p:txBody>
          <a:bodyPr/>
          <a:lstStyle/>
          <a:p>
            <a:pPr algn="l"/>
            <a:r>
              <a:rPr lang="en-US" dirty="0"/>
              <a:t>The Big Society</a:t>
            </a:r>
            <a:endParaRPr lang="en-GB" dirty="0"/>
          </a:p>
        </p:txBody>
      </p:sp>
      <p:sp>
        <p:nvSpPr>
          <p:cNvPr id="3" name="Content Placeholder 2">
            <a:extLst>
              <a:ext uri="{FF2B5EF4-FFF2-40B4-BE49-F238E27FC236}">
                <a16:creationId xmlns:a16="http://schemas.microsoft.com/office/drawing/2014/main" id="{2F2EE148-EA5D-44E1-B7BF-483F2180A697}"/>
              </a:ext>
            </a:extLst>
          </p:cNvPr>
          <p:cNvSpPr>
            <a:spLocks noGrp="1"/>
          </p:cNvSpPr>
          <p:nvPr>
            <p:ph idx="1"/>
          </p:nvPr>
        </p:nvSpPr>
        <p:spPr>
          <a:xfrm>
            <a:off x="1484310" y="949911"/>
            <a:ext cx="10018713" cy="5908089"/>
          </a:xfrm>
        </p:spPr>
        <p:txBody>
          <a:bodyPr>
            <a:normAutofit/>
          </a:bodyPr>
          <a:lstStyle/>
          <a:p>
            <a:r>
              <a:rPr lang="en-US" i="1" dirty="0"/>
              <a:t>The Big Society is about a huge culture change…</a:t>
            </a:r>
          </a:p>
          <a:p>
            <a:r>
              <a:rPr lang="en-US" i="1" dirty="0"/>
              <a:t>…where people, in their everyday lives, in their homes, in their neighborhoods, in their workplace…</a:t>
            </a:r>
          </a:p>
          <a:p>
            <a:r>
              <a:rPr lang="en-US" i="1" dirty="0"/>
              <a:t>…don’t always turn to officials, local authorities or central government for answers to the problems they face …</a:t>
            </a:r>
          </a:p>
          <a:p>
            <a:r>
              <a:rPr lang="en-US" i="1" dirty="0"/>
              <a:t>…but instead feel both free and powerful enough to help themselves and their own communities.</a:t>
            </a:r>
          </a:p>
          <a:p>
            <a:r>
              <a:rPr lang="en-US" i="1" dirty="0"/>
              <a:t>It’s about people setting up great new schools. Businesses helping people getting trained for work. Charities working to rehabilitate offenders.</a:t>
            </a:r>
          </a:p>
          <a:p>
            <a:pPr marL="0" indent="0">
              <a:buNone/>
            </a:pPr>
            <a:r>
              <a:rPr lang="en-US" dirty="0"/>
              <a:t> (Cameron, 2010)</a:t>
            </a:r>
          </a:p>
          <a:p>
            <a:endParaRPr lang="en-GB" dirty="0"/>
          </a:p>
        </p:txBody>
      </p:sp>
    </p:spTree>
    <p:extLst>
      <p:ext uri="{BB962C8B-B14F-4D97-AF65-F5344CB8AC3E}">
        <p14:creationId xmlns:p14="http://schemas.microsoft.com/office/powerpoint/2010/main" val="3054011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9C4CC-606A-41F8-B697-AD51847262B7}"/>
              </a:ext>
            </a:extLst>
          </p:cNvPr>
          <p:cNvSpPr>
            <a:spLocks noGrp="1"/>
          </p:cNvSpPr>
          <p:nvPr>
            <p:ph type="title"/>
          </p:nvPr>
        </p:nvSpPr>
        <p:spPr>
          <a:xfrm>
            <a:off x="1484311" y="0"/>
            <a:ext cx="10018713" cy="1313895"/>
          </a:xfrm>
        </p:spPr>
        <p:txBody>
          <a:bodyPr>
            <a:normAutofit/>
          </a:bodyPr>
          <a:lstStyle/>
          <a:p>
            <a:pPr algn="l"/>
            <a:r>
              <a:rPr lang="en-US" dirty="0"/>
              <a:t>Why It Did Not Work</a:t>
            </a:r>
            <a:endParaRPr lang="en-GB" dirty="0"/>
          </a:p>
        </p:txBody>
      </p:sp>
      <p:sp>
        <p:nvSpPr>
          <p:cNvPr id="3" name="Content Placeholder 2">
            <a:extLst>
              <a:ext uri="{FF2B5EF4-FFF2-40B4-BE49-F238E27FC236}">
                <a16:creationId xmlns:a16="http://schemas.microsoft.com/office/drawing/2014/main" id="{47CE77B3-CF4A-41FD-8934-9F617C61F20E}"/>
              </a:ext>
            </a:extLst>
          </p:cNvPr>
          <p:cNvSpPr>
            <a:spLocks noGrp="1"/>
          </p:cNvSpPr>
          <p:nvPr>
            <p:ph idx="1"/>
          </p:nvPr>
        </p:nvSpPr>
        <p:spPr>
          <a:xfrm>
            <a:off x="1484310" y="1171852"/>
            <a:ext cx="10018713" cy="5264459"/>
          </a:xfrm>
        </p:spPr>
        <p:txBody>
          <a:bodyPr>
            <a:normAutofit fontScale="92500"/>
          </a:bodyPr>
          <a:lstStyle/>
          <a:p>
            <a:r>
              <a:rPr lang="en-US" i="1" dirty="0"/>
              <a:t>the Big Society has been launched at the wrong time: when public services are facing acute financial pressures. Indeed, ministers have been sending out mixed messages – proclaiming the need for a bigger role for community action, at the very time when government financial support for many charities and voluntary organisations is being cut.</a:t>
            </a:r>
          </a:p>
          <a:p>
            <a:r>
              <a:rPr lang="en-US" i="1" dirty="0"/>
              <a:t>The second front concerns the connection between the idea and the policies needed to bring that idea to life. In the 1980s, Margaret Thatcher’s big idea was the free market. She made this vivid with three powerful, emblematic policies: privatisation, council house sales and trade union reform. Everybody with a passing interest in politics had a reasonably clear sense of what ‘Thatcherism’ meant.</a:t>
            </a:r>
          </a:p>
          <a:p>
            <a:r>
              <a:rPr lang="en-US" i="1" dirty="0"/>
              <a:t>There is no such clarity today about Cameron’s big idea. Until there is, and until the Prime Minister manages to persuade voters that the Big Society is not a cover for public spending cuts, the Big Society is doomed to remain unloved.</a:t>
            </a:r>
          </a:p>
          <a:p>
            <a:r>
              <a:rPr lang="en-US" i="1" dirty="0"/>
              <a:t>   (YouGov, 2011)</a:t>
            </a:r>
          </a:p>
        </p:txBody>
      </p:sp>
    </p:spTree>
    <p:extLst>
      <p:ext uri="{BB962C8B-B14F-4D97-AF65-F5344CB8AC3E}">
        <p14:creationId xmlns:p14="http://schemas.microsoft.com/office/powerpoint/2010/main" val="577289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16E00-5A13-42A4-9916-2300E3A897E8}"/>
              </a:ext>
            </a:extLst>
          </p:cNvPr>
          <p:cNvSpPr>
            <a:spLocks noGrp="1"/>
          </p:cNvSpPr>
          <p:nvPr>
            <p:ph type="title"/>
          </p:nvPr>
        </p:nvSpPr>
        <p:spPr>
          <a:xfrm>
            <a:off x="1484311" y="-292963"/>
            <a:ext cx="10018713" cy="1242874"/>
          </a:xfrm>
        </p:spPr>
        <p:txBody>
          <a:bodyPr/>
          <a:lstStyle/>
          <a:p>
            <a:pPr algn="l"/>
            <a:r>
              <a:rPr lang="en-US" dirty="0"/>
              <a:t>British Social Attitudes, 2018</a:t>
            </a:r>
            <a:endParaRPr lang="en-GB" dirty="0"/>
          </a:p>
        </p:txBody>
      </p:sp>
      <p:pic>
        <p:nvPicPr>
          <p:cNvPr id="4" name="Content Placeholder 3">
            <a:extLst>
              <a:ext uri="{FF2B5EF4-FFF2-40B4-BE49-F238E27FC236}">
                <a16:creationId xmlns:a16="http://schemas.microsoft.com/office/drawing/2014/main" id="{FF46C66C-E0A9-44D5-91F1-E62DFEAC39C1}"/>
              </a:ext>
            </a:extLst>
          </p:cNvPr>
          <p:cNvPicPr>
            <a:picLocks noGrp="1" noChangeAspect="1"/>
          </p:cNvPicPr>
          <p:nvPr>
            <p:ph idx="1"/>
          </p:nvPr>
        </p:nvPicPr>
        <p:blipFill rotWithShape="1">
          <a:blip r:embed="rId3"/>
          <a:srcRect l="39587" t="18299" r="27726" b="37313"/>
          <a:stretch/>
        </p:blipFill>
        <p:spPr>
          <a:xfrm>
            <a:off x="0" y="630315"/>
            <a:ext cx="12192000" cy="6227685"/>
          </a:xfrm>
          <a:prstGeom prst="rect">
            <a:avLst/>
          </a:prstGeom>
        </p:spPr>
      </p:pic>
    </p:spTree>
    <p:extLst>
      <p:ext uri="{BB962C8B-B14F-4D97-AF65-F5344CB8AC3E}">
        <p14:creationId xmlns:p14="http://schemas.microsoft.com/office/powerpoint/2010/main" val="1344303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8157D-61A8-4FA8-8501-715026F3B432}"/>
              </a:ext>
            </a:extLst>
          </p:cNvPr>
          <p:cNvSpPr>
            <a:spLocks noGrp="1"/>
          </p:cNvSpPr>
          <p:nvPr>
            <p:ph type="title"/>
          </p:nvPr>
        </p:nvSpPr>
        <p:spPr>
          <a:xfrm>
            <a:off x="1597981" y="1"/>
            <a:ext cx="9905043" cy="745724"/>
          </a:xfrm>
        </p:spPr>
        <p:txBody>
          <a:bodyPr>
            <a:normAutofit/>
          </a:bodyPr>
          <a:lstStyle/>
          <a:p>
            <a:pPr algn="l"/>
            <a:r>
              <a:rPr lang="en-US" dirty="0"/>
              <a:t>The Effect of Conditionality</a:t>
            </a:r>
            <a:endParaRPr lang="en-GB" dirty="0"/>
          </a:p>
        </p:txBody>
      </p:sp>
      <p:sp>
        <p:nvSpPr>
          <p:cNvPr id="3" name="Content Placeholder 2">
            <a:extLst>
              <a:ext uri="{FF2B5EF4-FFF2-40B4-BE49-F238E27FC236}">
                <a16:creationId xmlns:a16="http://schemas.microsoft.com/office/drawing/2014/main" id="{BAB06FCF-E087-4BF8-8AF0-A448A794D904}"/>
              </a:ext>
            </a:extLst>
          </p:cNvPr>
          <p:cNvSpPr>
            <a:spLocks noGrp="1"/>
          </p:cNvSpPr>
          <p:nvPr>
            <p:ph idx="1"/>
          </p:nvPr>
        </p:nvSpPr>
        <p:spPr>
          <a:xfrm>
            <a:off x="1484310" y="745725"/>
            <a:ext cx="10018713" cy="5424256"/>
          </a:xfrm>
        </p:spPr>
        <p:txBody>
          <a:bodyPr>
            <a:normAutofit fontScale="92500" lnSpcReduction="10000"/>
          </a:bodyPr>
          <a:lstStyle/>
          <a:p>
            <a:pPr marL="0" indent="0">
              <a:buNone/>
            </a:pPr>
            <a:r>
              <a:rPr lang="en-US" dirty="0"/>
              <a:t>A client was sanctioned for missing an appointment with his Work Programme provider. The letter informing him of the appointment arrived at his home on 27th June 2014. It was dated 26th June 2014 and informed him of an appointment which he had to attend on 25th June 2014. Despite showing this letter to Job Centre Plus staff and being assured a sanction would not be applied, he was subsequently sanctioned. </a:t>
            </a:r>
          </a:p>
          <a:p>
            <a:pPr marL="0" indent="0">
              <a:buNone/>
            </a:pPr>
            <a:endParaRPr lang="en-US" dirty="0"/>
          </a:p>
          <a:p>
            <a:pPr marL="0" indent="0">
              <a:buNone/>
            </a:pPr>
            <a:r>
              <a:rPr lang="en-US" dirty="0"/>
              <a:t>One client was sanctioned for missing an appointment with Job Centre Plus. He had not been told about the sanction until he attended a subsequent appointment, where he asked to use a phone to apply for a hardship payment. He was told that Job Centre Plus phones were not for public use. After several visits to the Job Centre he was eventually provided with assistance to apply for a hardship payments but it was several weeks before he could access it. He was arrested for shoplifting food in the interim.</a:t>
            </a:r>
          </a:p>
          <a:p>
            <a:pPr marL="0" indent="0">
              <a:buNone/>
            </a:pPr>
            <a:r>
              <a:rPr lang="en-US" dirty="0"/>
              <a:t>(Child Poverty Action Group)</a:t>
            </a:r>
            <a:endParaRPr lang="en-GB" dirty="0"/>
          </a:p>
        </p:txBody>
      </p:sp>
    </p:spTree>
    <p:extLst>
      <p:ext uri="{BB962C8B-B14F-4D97-AF65-F5344CB8AC3E}">
        <p14:creationId xmlns:p14="http://schemas.microsoft.com/office/powerpoint/2010/main" val="3895366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D43DF-7B5C-482F-9D08-ED0A62C379BA}"/>
              </a:ext>
            </a:extLst>
          </p:cNvPr>
          <p:cNvSpPr>
            <a:spLocks noGrp="1"/>
          </p:cNvSpPr>
          <p:nvPr>
            <p:ph type="title"/>
          </p:nvPr>
        </p:nvSpPr>
        <p:spPr>
          <a:xfrm>
            <a:off x="1484311" y="-301840"/>
            <a:ext cx="10018713" cy="1207362"/>
          </a:xfrm>
        </p:spPr>
        <p:txBody>
          <a:bodyPr/>
          <a:lstStyle/>
          <a:p>
            <a:pPr algn="l"/>
            <a:r>
              <a:rPr lang="en-GB" dirty="0"/>
              <a:t> The Work Capability Assessment Policy</a:t>
            </a:r>
          </a:p>
        </p:txBody>
      </p:sp>
      <p:sp>
        <p:nvSpPr>
          <p:cNvPr id="3" name="Content Placeholder 2">
            <a:extLst>
              <a:ext uri="{FF2B5EF4-FFF2-40B4-BE49-F238E27FC236}">
                <a16:creationId xmlns:a16="http://schemas.microsoft.com/office/drawing/2014/main" id="{B6B282BC-490C-4000-AEDD-62B5F656D391}"/>
              </a:ext>
            </a:extLst>
          </p:cNvPr>
          <p:cNvSpPr>
            <a:spLocks noGrp="1"/>
          </p:cNvSpPr>
          <p:nvPr>
            <p:ph idx="1"/>
          </p:nvPr>
        </p:nvSpPr>
        <p:spPr>
          <a:xfrm>
            <a:off x="1484310" y="905522"/>
            <a:ext cx="10018713" cy="5450890"/>
          </a:xfrm>
        </p:spPr>
        <p:txBody>
          <a:bodyPr>
            <a:normAutofit fontScale="92500" lnSpcReduction="10000"/>
          </a:bodyPr>
          <a:lstStyle/>
          <a:p>
            <a:r>
              <a:rPr lang="en-US" dirty="0"/>
              <a:t>Criticism of both the WCA and the conditionality process that its leads to have been particularly scathing from some disabled people organisations ,</a:t>
            </a:r>
          </a:p>
          <a:p>
            <a:r>
              <a:rPr lang="en-US" dirty="0"/>
              <a:t> research has found that many applicants find the assessment process a significant source of stress </a:t>
            </a:r>
          </a:p>
          <a:p>
            <a:r>
              <a:rPr lang="en-US" dirty="0"/>
              <a:t>Many new applicants view it as a threat, with the negativity around it demotivating people even before they attempt to access support  </a:t>
            </a:r>
          </a:p>
          <a:p>
            <a:r>
              <a:rPr lang="en-US" dirty="0"/>
              <a:t>Combined with other aspects of the welfare system – including sanctions, for which evidence on effectiveness is limited and the all-to-common perception that many benefit claimants are ‘scroungers </a:t>
            </a:r>
          </a:p>
          <a:p>
            <a:r>
              <a:rPr lang="en-US" dirty="0"/>
              <a:t> A culture of mistrust in the welfare system has developed, which is particularly felt by those with long-term health conditions. Indeed, the stigma associated with being a welfare claimant prevents some people from claiming benefits to which they are entitled, and consequently also from accessing support  </a:t>
            </a:r>
          </a:p>
          <a:p>
            <a:pPr marL="0" indent="0">
              <a:buNone/>
            </a:pPr>
            <a:r>
              <a:rPr lang="en-US" dirty="0"/>
              <a:t>(The Work Foundation, 2016 )</a:t>
            </a:r>
            <a:endParaRPr lang="en-GB" dirty="0"/>
          </a:p>
        </p:txBody>
      </p:sp>
    </p:spTree>
    <p:extLst>
      <p:ext uri="{BB962C8B-B14F-4D97-AF65-F5344CB8AC3E}">
        <p14:creationId xmlns:p14="http://schemas.microsoft.com/office/powerpoint/2010/main" val="41933430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14C3E-6403-4423-85F3-4BF9B5BC86A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CE53A1F-F2E1-4284-AB85-3FC1D8C5AA7B}"/>
              </a:ext>
            </a:extLst>
          </p:cNvPr>
          <p:cNvSpPr>
            <a:spLocks noGrp="1"/>
          </p:cNvSpPr>
          <p:nvPr>
            <p:ph idx="1"/>
          </p:nvPr>
        </p:nvSpPr>
        <p:spPr/>
        <p:txBody>
          <a:bodyPr>
            <a:normAutofit/>
          </a:bodyPr>
          <a:lstStyle/>
          <a:p>
            <a:pPr marL="0" indent="0">
              <a:buNone/>
            </a:pPr>
            <a:endParaRPr lang="en-GB" dirty="0"/>
          </a:p>
        </p:txBody>
      </p:sp>
      <p:sp>
        <p:nvSpPr>
          <p:cNvPr id="4" name="Rectangle 3">
            <a:extLst>
              <a:ext uri="{FF2B5EF4-FFF2-40B4-BE49-F238E27FC236}">
                <a16:creationId xmlns:a16="http://schemas.microsoft.com/office/drawing/2014/main" id="{87075954-990A-41BD-973D-C8F2C7EDB166}"/>
              </a:ext>
            </a:extLst>
          </p:cNvPr>
          <p:cNvSpPr/>
          <p:nvPr/>
        </p:nvSpPr>
        <p:spPr>
          <a:xfrm>
            <a:off x="2610430" y="2967335"/>
            <a:ext cx="6971140" cy="1569660"/>
          </a:xfrm>
          <a:prstGeom prst="rect">
            <a:avLst/>
          </a:prstGeom>
          <a:noFill/>
        </p:spPr>
        <p:txBody>
          <a:bodyPr wrap="none" lIns="91440" tIns="45720" rIns="91440" bIns="45720">
            <a:spAutoFit/>
          </a:bodyPr>
          <a:lstStyle/>
          <a:p>
            <a:pPr algn="ctr"/>
            <a:r>
              <a:rPr lang="en-US" sz="9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CONCLUSION</a:t>
            </a:r>
            <a:endParaRPr lang="en-GB" sz="9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8" name="Rectangle 7">
            <a:extLst>
              <a:ext uri="{FF2B5EF4-FFF2-40B4-BE49-F238E27FC236}">
                <a16:creationId xmlns:a16="http://schemas.microsoft.com/office/drawing/2014/main" id="{9C1B0D4F-1685-44B0-8B0F-14E3F9D73151}"/>
              </a:ext>
            </a:extLst>
          </p:cNvPr>
          <p:cNvSpPr/>
          <p:nvPr/>
        </p:nvSpPr>
        <p:spPr>
          <a:xfrm>
            <a:off x="2610431" y="2967335"/>
            <a:ext cx="6971140" cy="1569660"/>
          </a:xfrm>
          <a:prstGeom prst="rect">
            <a:avLst/>
          </a:prstGeom>
          <a:noFill/>
        </p:spPr>
        <p:txBody>
          <a:bodyPr wrap="none" lIns="91440" tIns="45720" rIns="91440" bIns="45720">
            <a:spAutoFit/>
          </a:bodyPr>
          <a:lstStyle/>
          <a:p>
            <a:pPr algn="ctr"/>
            <a:r>
              <a:rPr lang="en-US" sz="9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CONCLUSION</a:t>
            </a:r>
          </a:p>
        </p:txBody>
      </p:sp>
    </p:spTree>
    <p:extLst>
      <p:ext uri="{BB962C8B-B14F-4D97-AF65-F5344CB8AC3E}">
        <p14:creationId xmlns:p14="http://schemas.microsoft.com/office/powerpoint/2010/main" val="3395968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2AC38-6CAC-4EA6-9C3E-755943D0969D}"/>
              </a:ext>
            </a:extLst>
          </p:cNvPr>
          <p:cNvSpPr>
            <a:spLocks noGrp="1"/>
          </p:cNvSpPr>
          <p:nvPr>
            <p:ph type="title"/>
          </p:nvPr>
        </p:nvSpPr>
        <p:spPr>
          <a:xfrm>
            <a:off x="1484311" y="1"/>
            <a:ext cx="10018713" cy="958788"/>
          </a:xfrm>
        </p:spPr>
        <p:txBody>
          <a:bodyPr/>
          <a:lstStyle/>
          <a:p>
            <a:pPr algn="l"/>
            <a:r>
              <a:rPr lang="en-US" u="sng" dirty="0"/>
              <a:t>References</a:t>
            </a:r>
            <a:endParaRPr lang="en-GB" u="sng" dirty="0"/>
          </a:p>
        </p:txBody>
      </p:sp>
      <p:sp>
        <p:nvSpPr>
          <p:cNvPr id="3" name="Content Placeholder 2">
            <a:extLst>
              <a:ext uri="{FF2B5EF4-FFF2-40B4-BE49-F238E27FC236}">
                <a16:creationId xmlns:a16="http://schemas.microsoft.com/office/drawing/2014/main" id="{F19EA8CB-6A75-4812-ADDA-CD4F5C4BFDE0}"/>
              </a:ext>
            </a:extLst>
          </p:cNvPr>
          <p:cNvSpPr>
            <a:spLocks noGrp="1"/>
          </p:cNvSpPr>
          <p:nvPr>
            <p:ph idx="1"/>
          </p:nvPr>
        </p:nvSpPr>
        <p:spPr>
          <a:xfrm>
            <a:off x="1484310" y="1429304"/>
            <a:ext cx="10018713" cy="5166805"/>
          </a:xfrm>
        </p:spPr>
        <p:txBody>
          <a:bodyPr>
            <a:normAutofit fontScale="47500" lnSpcReduction="20000"/>
          </a:bodyPr>
          <a:lstStyle/>
          <a:p>
            <a:pPr marL="0" indent="0">
              <a:buNone/>
            </a:pPr>
            <a:r>
              <a:rPr lang="en-GB" sz="2800" dirty="0"/>
              <a:t>Bradshaw, J. 'A taxonomy of social need', in G MacLachlan (ed.), </a:t>
            </a:r>
            <a:r>
              <a:rPr lang="en-GB" sz="2800" i="1" dirty="0"/>
              <a:t>Problems and progress in medical care </a:t>
            </a:r>
            <a:r>
              <a:rPr lang="en-GB" sz="2800" dirty="0"/>
              <a:t>(7th series), Oxford University Press; Oxford 1972.</a:t>
            </a:r>
          </a:p>
          <a:p>
            <a:pPr marL="0" indent="0">
              <a:buNone/>
            </a:pPr>
            <a:endParaRPr lang="en-US" sz="2800" dirty="0"/>
          </a:p>
          <a:p>
            <a:pPr marL="0" indent="0">
              <a:buNone/>
            </a:pPr>
            <a:r>
              <a:rPr lang="en-US" sz="2800" dirty="0"/>
              <a:t>Browne, K. 2017</a:t>
            </a:r>
            <a:r>
              <a:rPr lang="en-US" sz="2800" i="1" dirty="0"/>
              <a:t>. Sociology for AQA Revision Guide 1: AS and 1st-Year A Level (AQA Revision Guides)</a:t>
            </a:r>
            <a:r>
              <a:rPr lang="en-US" sz="2800" dirty="0"/>
              <a:t> Cambridge; Polity Press</a:t>
            </a:r>
          </a:p>
          <a:p>
            <a:pPr marL="0" indent="0">
              <a:buNone/>
            </a:pPr>
            <a:endParaRPr lang="en-US" sz="2800" dirty="0"/>
          </a:p>
          <a:p>
            <a:pPr marL="0" indent="0">
              <a:buNone/>
            </a:pPr>
            <a:r>
              <a:rPr lang="en-US" sz="2800" dirty="0"/>
              <a:t>C</a:t>
            </a:r>
            <a:r>
              <a:rPr lang="en-GB" sz="2800" dirty="0"/>
              <a:t>hild Poverty Action Group in Scotland </a:t>
            </a:r>
            <a:r>
              <a:rPr lang="en-GB" sz="2800" dirty="0">
                <a:hlinkClick r:id="rId2"/>
              </a:rPr>
              <a:t>http://www.cpag.org.uk/sites/default/files/Sanctions%204.pdf</a:t>
            </a:r>
            <a:r>
              <a:rPr lang="en-GB" sz="2800" dirty="0"/>
              <a:t>  (accessed 14/12/2018)</a:t>
            </a:r>
          </a:p>
          <a:p>
            <a:pPr marL="0" indent="0">
              <a:buNone/>
            </a:pPr>
            <a:endParaRPr lang="en-US" sz="2800" dirty="0"/>
          </a:p>
          <a:p>
            <a:pPr marL="0" indent="0" fontAlgn="base">
              <a:buNone/>
            </a:pPr>
            <a:r>
              <a:rPr lang="en-US" sz="2800" dirty="0"/>
              <a:t>Cameron, D  (2010) </a:t>
            </a:r>
            <a:r>
              <a:rPr lang="en-US" sz="2800" i="1" dirty="0"/>
              <a:t>Big Society Speech </a:t>
            </a:r>
            <a:r>
              <a:rPr lang="en-US" sz="2800" dirty="0"/>
              <a:t>Transcript of a speech by the Prime Minister on the Big Society, 19 July 2010. </a:t>
            </a:r>
            <a:r>
              <a:rPr lang="en-US" sz="2800" dirty="0">
                <a:hlinkClick r:id="rId3"/>
              </a:rPr>
              <a:t>https://www.gov.uk/government/speeches/big-society-speech</a:t>
            </a:r>
            <a:endParaRPr lang="en-US" sz="2800" dirty="0"/>
          </a:p>
          <a:p>
            <a:pPr marL="0" indent="0" fontAlgn="base">
              <a:buNone/>
            </a:pPr>
            <a:endParaRPr lang="en-US" sz="2800" dirty="0"/>
          </a:p>
          <a:p>
            <a:pPr marL="0" indent="0" fontAlgn="base">
              <a:buNone/>
            </a:pPr>
            <a:r>
              <a:rPr lang="en-GB" sz="2800" dirty="0"/>
              <a:t> Dudley, C . McEnhill, L. Steadman, K (2016) </a:t>
            </a:r>
            <a:r>
              <a:rPr lang="en-US" sz="2800" i="1" dirty="0"/>
              <a:t>Is welfare to work, working well? Improving employment rates for people with disabilities and long-term conditions  </a:t>
            </a:r>
            <a:r>
              <a:rPr lang="en-US" sz="2800" i="1" dirty="0">
                <a:hlinkClick r:id="rId4"/>
              </a:rPr>
              <a:t>http://www.theworkfoundation.com/wp-content/uploads/2016/11/405_Work-Programmes.pdf</a:t>
            </a:r>
            <a:r>
              <a:rPr lang="en-US" sz="2800" i="1" dirty="0"/>
              <a:t>   (Accessed 14/12/2018)</a:t>
            </a:r>
            <a:endParaRPr lang="en-GB" sz="2800" i="1" dirty="0"/>
          </a:p>
          <a:p>
            <a:pPr marL="0" indent="0">
              <a:buNone/>
            </a:pPr>
            <a:endParaRPr lang="en-US" sz="2800" dirty="0"/>
          </a:p>
          <a:p>
            <a:pPr marL="0" indent="0">
              <a:buNone/>
            </a:pPr>
            <a:r>
              <a:rPr lang="en-US" sz="2800" dirty="0"/>
              <a:t>Patrick, R. 2016. Experiences of Out of Work Benefit Receipt, in </a:t>
            </a:r>
            <a:r>
              <a:rPr lang="en-US" sz="2800" i="1" dirty="0"/>
              <a:t>The Students Guide to Social Policy, </a:t>
            </a:r>
            <a:r>
              <a:rPr lang="en-US" sz="2800" dirty="0"/>
              <a:t>Alcock, P et al. 5</a:t>
            </a:r>
            <a:r>
              <a:rPr lang="en-US" sz="2800" baseline="30000" dirty="0"/>
              <a:t>th</a:t>
            </a:r>
            <a:r>
              <a:rPr lang="en-US" sz="2800" dirty="0"/>
              <a:t> Ed. Wiley and Sons ; Oxford</a:t>
            </a:r>
            <a:endParaRPr lang="en-GB" sz="2800" dirty="0"/>
          </a:p>
          <a:p>
            <a:pPr marL="0" indent="0">
              <a:buNone/>
            </a:pPr>
            <a:endParaRPr lang="en-US" sz="2800" dirty="0"/>
          </a:p>
          <a:p>
            <a:pPr marL="0" indent="0">
              <a:buNone/>
            </a:pPr>
            <a:r>
              <a:rPr lang="en-GB" sz="2800" dirty="0"/>
              <a:t>Spiker, P. (2017)</a:t>
            </a:r>
            <a:r>
              <a:rPr lang="en-GB" sz="2800" i="1" dirty="0"/>
              <a:t> Arguments for Welfare: The Welfare State and Social Policy. </a:t>
            </a:r>
            <a:r>
              <a:rPr lang="en-GB" sz="2800" dirty="0"/>
              <a:t>London. Rowman an Littlefield</a:t>
            </a:r>
          </a:p>
          <a:p>
            <a:pPr marL="0" indent="0">
              <a:buNone/>
            </a:pPr>
            <a:endParaRPr lang="en-US" sz="2800" dirty="0"/>
          </a:p>
          <a:p>
            <a:pPr marL="0" indent="0">
              <a:buNone/>
            </a:pPr>
            <a:r>
              <a:rPr lang="en-US" sz="2800" dirty="0"/>
              <a:t>Y</a:t>
            </a:r>
            <a:r>
              <a:rPr lang="en-GB" sz="2800" dirty="0"/>
              <a:t>ouGov (2011) </a:t>
            </a:r>
            <a:r>
              <a:rPr lang="en-GB" sz="2800" i="1" dirty="0"/>
              <a:t> Why The Big Society Isn’t Working </a:t>
            </a:r>
            <a:r>
              <a:rPr lang="en-GB" sz="2800" dirty="0">
                <a:hlinkClick r:id="rId5"/>
              </a:rPr>
              <a:t>https://yougov.co.uk/topics/politics/articles-reports/2011/05/24/why-big-society-isnt-working</a:t>
            </a:r>
            <a:r>
              <a:rPr lang="en-GB" sz="2800" dirty="0"/>
              <a:t> (accessed 14/12/2018)</a:t>
            </a:r>
          </a:p>
          <a:p>
            <a:pPr marL="0" indent="0">
              <a:buNone/>
            </a:pPr>
            <a:endParaRPr lang="en-US" sz="2800" dirty="0"/>
          </a:p>
          <a:p>
            <a:pPr marL="0" indent="0">
              <a:buNone/>
            </a:pPr>
            <a:endParaRPr lang="en-US" sz="2800" dirty="0"/>
          </a:p>
          <a:p>
            <a:pPr marL="0" indent="0">
              <a:buNone/>
            </a:pPr>
            <a:endParaRPr lang="en-US" dirty="0"/>
          </a:p>
          <a:p>
            <a:pPr marL="0" indent="0">
              <a:buNone/>
            </a:pPr>
            <a:endParaRPr lang="en-GB" dirty="0"/>
          </a:p>
          <a:p>
            <a:pPr marL="0" indent="0">
              <a:buNone/>
            </a:pPr>
            <a:endParaRPr lang="en-GB" sz="1400" dirty="0"/>
          </a:p>
        </p:txBody>
      </p:sp>
    </p:spTree>
    <p:extLst>
      <p:ext uri="{BB962C8B-B14F-4D97-AF65-F5344CB8AC3E}">
        <p14:creationId xmlns:p14="http://schemas.microsoft.com/office/powerpoint/2010/main" val="1550088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3DF7A-02F1-4008-906C-B965B6F23B42}"/>
              </a:ext>
            </a:extLst>
          </p:cNvPr>
          <p:cNvSpPr>
            <a:spLocks noGrp="1"/>
          </p:cNvSpPr>
          <p:nvPr>
            <p:ph type="title"/>
          </p:nvPr>
        </p:nvSpPr>
        <p:spPr>
          <a:xfrm>
            <a:off x="1484311" y="-159798"/>
            <a:ext cx="10018713" cy="1109709"/>
          </a:xfrm>
        </p:spPr>
        <p:txBody>
          <a:bodyPr/>
          <a:lstStyle/>
          <a:p>
            <a:pPr algn="l"/>
            <a:r>
              <a:rPr lang="en-US" u="sng" dirty="0"/>
              <a:t> References</a:t>
            </a:r>
            <a:endParaRPr lang="en-GB" u="sng" dirty="0"/>
          </a:p>
        </p:txBody>
      </p:sp>
      <p:sp>
        <p:nvSpPr>
          <p:cNvPr id="3" name="Content Placeholder 2">
            <a:extLst>
              <a:ext uri="{FF2B5EF4-FFF2-40B4-BE49-F238E27FC236}">
                <a16:creationId xmlns:a16="http://schemas.microsoft.com/office/drawing/2014/main" id="{C76DAB81-6274-4BF0-89B4-317EF2FD3679}"/>
              </a:ext>
            </a:extLst>
          </p:cNvPr>
          <p:cNvSpPr>
            <a:spLocks noGrp="1"/>
          </p:cNvSpPr>
          <p:nvPr>
            <p:ph idx="1"/>
          </p:nvPr>
        </p:nvSpPr>
        <p:spPr>
          <a:xfrm>
            <a:off x="1484310" y="1171851"/>
            <a:ext cx="10018713" cy="5486401"/>
          </a:xfrm>
        </p:spPr>
        <p:txBody>
          <a:bodyPr>
            <a:normAutofit fontScale="92500" lnSpcReduction="20000"/>
          </a:bodyPr>
          <a:lstStyle/>
          <a:p>
            <a:r>
              <a:rPr lang="en-US" dirty="0"/>
              <a:t>Image 1 – </a:t>
            </a:r>
            <a:r>
              <a:rPr lang="en-GB" dirty="0"/>
              <a:t>TJS Accounting Company (Accessed 08/12/2018)</a:t>
            </a:r>
          </a:p>
          <a:p>
            <a:pPr marL="0" indent="0">
              <a:buNone/>
            </a:pPr>
            <a:r>
              <a:rPr lang="en-GB" u="sng" dirty="0">
                <a:hlinkClick r:id="rId2"/>
              </a:rPr>
              <a:t>https://www.google.co.uk/search?q=welfare+state+ropaganda&amp;tbm=isch&amp;tbs=rimg:CVZwvV3lawS7IjiD69vRAJNjJ8XukhK5SvmSJ-PcdZV8UwejaY-gW4RjohanbFO4m4zSi-YcZkUsnELG8ainTDmwvCoSCYPr29EAk2MnEVO7SRtMb-3PKhIJxe6SErlK-ZIRfT9gda4Q0AwqEgkn49x1lXxTBxHS15UkpaDlKioSCaNpj6BbhGOiEc4ofhyZc1uCKhIJFqdsU7ibjNIRCgLrH9uJukEqEgmL5hxmRSycQhEDv2V4VkbF4SoSCcbxqKdMObC8Ea-5uuTnh51W&amp;tbo=u&amp;sa=X&amp;ved=2ahUKEwj_7-iszZDfAhUKThoKHXesABAQ9C96BAgBEBs&amp;biw=1536&amp;bih=723&amp;dpr=1.25#imgrc=xe6SErlK-ZIWJM</a:t>
            </a:r>
            <a:r>
              <a:rPr lang="en-GB" dirty="0"/>
              <a:t>: </a:t>
            </a:r>
          </a:p>
          <a:p>
            <a:r>
              <a:rPr lang="en-GB" dirty="0"/>
              <a:t>Image 2 - </a:t>
            </a:r>
            <a:r>
              <a:rPr lang="en-GB" u="sng" dirty="0">
                <a:hlinkClick r:id="rId3"/>
              </a:rPr>
              <a:t>https://www.slideshare.net/heatherdawson/england-4898990</a:t>
            </a:r>
            <a:r>
              <a:rPr lang="en-GB" dirty="0"/>
              <a:t> ( Accessed 02/12/2018)</a:t>
            </a:r>
          </a:p>
          <a:p>
            <a:r>
              <a:rPr lang="en-GB" dirty="0"/>
              <a:t>Image 3 - </a:t>
            </a:r>
            <a:r>
              <a:rPr lang="en-GB" u="sng" dirty="0">
                <a:hlinkClick r:id="rId4"/>
              </a:rPr>
              <a:t>https://www.jrf.org.uk/sites/default/files/jrf/migrated/files/Welfare-conditionality-UK-Summary.pdf</a:t>
            </a:r>
            <a:r>
              <a:rPr lang="en-GB" dirty="0"/>
              <a:t> (Accessed 02/12/2018)</a:t>
            </a:r>
          </a:p>
          <a:p>
            <a:r>
              <a:rPr lang="en-GB" dirty="0"/>
              <a:t>Image 4 - </a:t>
            </a:r>
            <a:r>
              <a:rPr lang="en-GB" i="1" u="sng" dirty="0">
                <a:hlinkClick r:id="rId5"/>
              </a:rPr>
              <a:t>http://www.bsa.natcen.ac.uk/media/39284/bsa35_full-report.pdf?_ga=2.176893413.1327370704.1542310522-2047538818.1537948035</a:t>
            </a:r>
            <a:r>
              <a:rPr lang="en-GB" i="1" dirty="0"/>
              <a:t> (Accessed: 02/12/18)</a:t>
            </a:r>
            <a:endParaRPr lang="en-GB" dirty="0"/>
          </a:p>
          <a:p>
            <a:endParaRPr lang="en-GB" dirty="0"/>
          </a:p>
        </p:txBody>
      </p:sp>
    </p:spTree>
    <p:extLst>
      <p:ext uri="{BB962C8B-B14F-4D97-AF65-F5344CB8AC3E}">
        <p14:creationId xmlns:p14="http://schemas.microsoft.com/office/powerpoint/2010/main" val="7934663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836</TotalTime>
  <Words>1440</Words>
  <Application>Microsoft Office PowerPoint</Application>
  <PresentationFormat>Widescreen</PresentationFormat>
  <Paragraphs>108</Paragraphs>
  <Slides>19</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Corbel</vt:lpstr>
      <vt:lpstr>Times New Roman</vt:lpstr>
      <vt:lpstr>Parallax</vt:lpstr>
      <vt:lpstr>Module Code: SJSI4012 Student Number: 1804460 Student Name: Jennifer Davies Assessment Number: 2</vt:lpstr>
      <vt:lpstr>PowerPoint Presentation</vt:lpstr>
      <vt:lpstr>Welfare Definitions</vt:lpstr>
      <vt:lpstr>PowerPoint Presentation</vt:lpstr>
      <vt:lpstr>PowerPoint Presentation</vt:lpstr>
      <vt:lpstr>Need Vs Want</vt:lpstr>
      <vt:lpstr>Third Way</vt:lpstr>
      <vt:lpstr>Coalition Government 2015 - Present</vt:lpstr>
      <vt:lpstr>Experiencing Welfare (Patrick,2016)</vt:lpstr>
      <vt:lpstr>Conditionality (Joseph Rowntree Foundation 2014)</vt:lpstr>
      <vt:lpstr>Experiencing Welfare</vt:lpstr>
      <vt:lpstr>The Big Society</vt:lpstr>
      <vt:lpstr>Why It Did Not Work</vt:lpstr>
      <vt:lpstr>British Social Attitudes, 2018</vt:lpstr>
      <vt:lpstr>The Effect of Conditionality</vt:lpstr>
      <vt:lpstr> The Work Capability Assessment Policy</vt:lpstr>
      <vt:lpstr>PowerPoint Presentation</vt:lpstr>
      <vt:lpstr>References</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SJSI4012 Student Number: 1804460 Student Name: Jennifer Davies Assessment Number: 2</dc:title>
  <dc:creator>Jen Davies</dc:creator>
  <cp:lastModifiedBy>Jen Davies</cp:lastModifiedBy>
  <cp:revision>43</cp:revision>
  <cp:lastPrinted>2018-12-08T18:26:13Z</cp:lastPrinted>
  <dcterms:created xsi:type="dcterms:W3CDTF">2018-09-25T14:58:46Z</dcterms:created>
  <dcterms:modified xsi:type="dcterms:W3CDTF">2019-01-01T16:53:06Z</dcterms:modified>
</cp:coreProperties>
</file>