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298" r:id="rId3"/>
    <p:sldId id="299" r:id="rId4"/>
    <p:sldId id="297" r:id="rId5"/>
    <p:sldId id="267" r:id="rId6"/>
    <p:sldId id="295" r:id="rId7"/>
    <p:sldId id="296" r:id="rId8"/>
    <p:sldId id="293" r:id="rId9"/>
    <p:sldId id="294" r:id="rId10"/>
    <p:sldId id="290" r:id="rId11"/>
    <p:sldId id="292" r:id="rId12"/>
    <p:sldId id="274" r:id="rId13"/>
    <p:sldId id="275" r:id="rId14"/>
    <p:sldId id="284" r:id="rId15"/>
    <p:sldId id="269" r:id="rId16"/>
    <p:sldId id="270" r:id="rId17"/>
    <p:sldId id="271" r:id="rId18"/>
    <p:sldId id="272" r:id="rId19"/>
    <p:sldId id="273" r:id="rId20"/>
    <p:sldId id="277" r:id="rId21"/>
    <p:sldId id="288" r:id="rId22"/>
    <p:sldId id="285" r:id="rId23"/>
    <p:sldId id="287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504" autoAdjust="0"/>
  </p:normalViewPr>
  <p:slideViewPr>
    <p:cSldViewPr>
      <p:cViewPr varScale="1">
        <p:scale>
          <a:sx n="34" d="100"/>
          <a:sy n="34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86EF389-CD24-46AD-9D48-89B7A6E56140}" type="datetimeFigureOut">
              <a:rPr lang="en-GB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60CDFB9-6BC0-461B-B081-4D7626DC06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1364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7EBDDBA-8368-48D3-AF59-BEAFD329E6AB}" type="datetimeFigureOut">
              <a:rPr lang="en-GB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639DCE7-2F00-499D-A091-D9E20FD417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4923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123AE48-34B5-43F0-AC2C-841DA0DC2987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C3DA3D8-EFC1-478A-A2EB-327E06CDCF89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DAD202-6219-45FB-B283-7C89B5D1D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A68A40-F063-4FE9-8DB8-5DBCF94BCF01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26F377-0A19-4A2B-BECD-721E8AA5B54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636289-35AE-44CC-B1D5-CF06F0B819CE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3C4D6C-00FB-4870-BDBD-602C5BC1AB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378DEF-74A6-42A9-AF7C-421EE793B0FC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0233C6-D48A-4CB0-B0C8-9994657DF9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3E793F-E85B-4D01-A0C4-527C1CAC9D0F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320B13-3B34-48CF-9054-E2B8345880B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FFCAE7-6EBA-4500-8C84-F38AD11AB0F4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D497C2-C12D-41A6-812C-3D70AD59EE3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17E387-B44B-4C85-8C17-A9AA3CCF07E7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661BA3-A94E-430E-973D-A485307E2D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5CDA44-CE9F-49A4-9466-E8BAFC1FE3CD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29ABAD-88D5-4F15-9002-45AB37E90F0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8F5600-DB5E-4915-8EDB-1784342D39D5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8B6599-0BE2-473C-8577-772C901D2C8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FB62EC-9DBE-4F9E-82A5-C4A4268CE839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E297D7-7621-487E-9D86-92CFAC6BE3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A7FDC6-11B1-4C5A-96A7-886E50F98C5D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1DC317-2F2D-4980-8CB9-D67BD48944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7889B59E-AA54-4D73-BB26-E099C8959297}" type="datetimeFigureOut">
              <a:rPr lang="en-GB" smtClean="0"/>
              <a:pPr>
                <a:defRPr/>
              </a:pPr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586929F0-AF1C-44C6-9BE6-FD491855FA6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mtClean="0"/>
              <a:t>Seminar</a:t>
            </a:r>
            <a:endParaRPr lang="en-GB"/>
          </a:p>
        </p:txBody>
      </p:sp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Ethics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05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694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the ‘good-life’ cake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655272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117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Ethical Decision Making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Why do we need ethics?</a:t>
            </a:r>
          </a:p>
          <a:p>
            <a:pPr eaLnBrk="1" hangingPunct="1"/>
            <a:r>
              <a:rPr lang="en-US" smtClean="0"/>
              <a:t>Standards and ethics</a:t>
            </a:r>
          </a:p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  <a:p>
            <a:pPr eaLnBrk="1" hangingPunct="1"/>
            <a:r>
              <a:rPr lang="en-US" smtClean="0"/>
              <a:t>What is ethical decision making?</a:t>
            </a:r>
          </a:p>
          <a:p>
            <a:pPr eaLnBrk="1" hangingPunct="1"/>
            <a:r>
              <a:rPr lang="en-US" smtClean="0"/>
              <a:t>Why is it so important?</a:t>
            </a:r>
          </a:p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Question?</a:t>
            </a:r>
          </a:p>
        </p:txBody>
      </p:sp>
      <p:pic>
        <p:nvPicPr>
          <p:cNvPr id="410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23925" y="548681"/>
            <a:ext cx="3046413" cy="3456384"/>
          </a:xfrm>
          <a:noFill/>
        </p:spPr>
      </p:pic>
      <p:sp>
        <p:nvSpPr>
          <p:cNvPr id="4099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r>
              <a:rPr lang="en-GB" sz="1800" b="1" smtClean="0"/>
              <a:t>Allegations of serious professional misconduct: An</a:t>
            </a:r>
          </a:p>
          <a:p>
            <a:pPr eaLnBrk="1" hangingPunct="1"/>
            <a:r>
              <a:rPr lang="en-GB" sz="1800" b="1" smtClean="0"/>
              <a:t>analysis of the British Association for Counselling and</a:t>
            </a:r>
          </a:p>
          <a:p>
            <a:pPr eaLnBrk="1" hangingPunct="1"/>
            <a:r>
              <a:rPr lang="en-GB" sz="1800" b="1" smtClean="0"/>
              <a:t>Psychotherapy's Article 4.6 cases, 1998–2007</a:t>
            </a:r>
          </a:p>
          <a:p>
            <a:pPr eaLnBrk="1" hangingPunct="1"/>
            <a:r>
              <a:rPr lang="en-GB" sz="1800" smtClean="0"/>
              <a:t>Clare Symons a , Suky Khele b , Jack Rogers b , Judith Turner a &amp; Sue Wheeler a</a:t>
            </a:r>
          </a:p>
          <a:p>
            <a:pPr eaLnBrk="1" hangingPunct="1"/>
            <a:r>
              <a:rPr lang="en-GB" sz="1800" smtClean="0"/>
              <a:t>a Institute of Lifelong Learning, University of Leicester, Leicester, UK</a:t>
            </a:r>
          </a:p>
          <a:p>
            <a:pPr eaLnBrk="1" hangingPunct="1"/>
            <a:r>
              <a:rPr lang="en-GB" sz="1800" smtClean="0"/>
              <a:t>b British Association for Counselling and Psychotherapy, Lutterworth, UK</a:t>
            </a:r>
          </a:p>
          <a:p>
            <a:pPr eaLnBrk="1" hangingPunct="1"/>
            <a:r>
              <a:rPr lang="en-GB" sz="1800" smtClean="0"/>
              <a:t>Version of record first published: 25 Nov 2010.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18</a:t>
            </a:r>
            <a:r>
              <a:rPr lang="en-GB" baseline="30000" smtClean="0"/>
              <a:t>th</a:t>
            </a:r>
            <a:r>
              <a:rPr lang="en-GB" smtClean="0"/>
              <a:t> September 2012</a:t>
            </a:r>
          </a:p>
        </p:txBody>
      </p:sp>
      <p:sp>
        <p:nvSpPr>
          <p:cNvPr id="5123" name="Content Placeholder 5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sz="2400" smtClean="0"/>
              <a:t>The British Association for Counselling &amp; Psychotherapy (BACP) is dedicated to</a:t>
            </a:r>
          </a:p>
          <a:p>
            <a:pPr eaLnBrk="1" hangingPunct="1"/>
            <a:r>
              <a:rPr lang="en-GB" sz="2400" smtClean="0"/>
              <a:t>social diversity, equality and inclusivity of treatment without discrimination of any kind.</a:t>
            </a:r>
          </a:p>
          <a:p>
            <a:pPr eaLnBrk="1" hangingPunct="1"/>
            <a:r>
              <a:rPr lang="en-GB" sz="2400" smtClean="0"/>
              <a:t>BACP opposes any psychological treatment such as ‘reparative’ or ‘conversion’ therapy</a:t>
            </a:r>
          </a:p>
          <a:p>
            <a:pPr eaLnBrk="1" hangingPunct="1"/>
            <a:r>
              <a:rPr lang="en-GB" sz="2400" smtClean="0"/>
              <a:t>which is based upon the assumption that homosexuality is a mental disorder, or based on the</a:t>
            </a:r>
          </a:p>
          <a:p>
            <a:pPr eaLnBrk="1" hangingPunct="1"/>
            <a:r>
              <a:rPr lang="en-GB" sz="2400" smtClean="0"/>
              <a:t>premise that the client/patient should change his/her sexuality.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CH 2012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9A7F4D-9EF8-4CA8-8135-7DD5E2058AA0}" type="slidenum">
              <a:rPr lang="en-GB"/>
              <a:pPr>
                <a:defRPr/>
              </a:pPr>
              <a:t>8</a:t>
            </a:fld>
            <a:endParaRPr lang="en-GB"/>
          </a:p>
        </p:txBody>
      </p:sp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 understand ethics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mtClean="0"/>
              <a:t>Is to understand the IS/OUGHT question</a:t>
            </a:r>
          </a:p>
          <a:p>
            <a:pPr eaLnBrk="1" hangingPunct="1"/>
            <a:r>
              <a:rPr lang="en-GB" smtClean="0"/>
              <a:t>What additional question can this raise?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Because something is how it</a:t>
            </a:r>
            <a:r>
              <a:rPr lang="en-GB" sz="4400" b="1" i="1" smtClean="0"/>
              <a:t> is </a:t>
            </a:r>
            <a:r>
              <a:rPr lang="en-GB" smtClean="0"/>
              <a:t>does not follow that that is how it </a:t>
            </a:r>
            <a:r>
              <a:rPr lang="en-GB" sz="4000" b="1" i="1" smtClean="0"/>
              <a:t>ought</a:t>
            </a:r>
            <a:r>
              <a:rPr lang="en-GB" smtClean="0"/>
              <a:t> to be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Ethics challenges these assumptions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CH 2012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904FED-5EA6-4CF5-8240-FC516DB1CBF5}" type="slidenum">
              <a:rPr lang="en-GB"/>
              <a:pPr>
                <a:defRPr/>
              </a:pPr>
              <a:t>9</a:t>
            </a:fld>
            <a:endParaRPr lang="en-GB"/>
          </a:p>
        </p:txBody>
      </p:sp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BUT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How do I find out what I </a:t>
            </a:r>
            <a:r>
              <a:rPr lang="en-GB" smtClean="0">
                <a:solidFill>
                  <a:srgbClr val="FF0000"/>
                </a:solidFill>
              </a:rPr>
              <a:t>ought to do</a:t>
            </a:r>
            <a:r>
              <a:rPr lang="en-GB" smtClean="0"/>
              <a:t>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</a:t>
            </a:r>
            <a:r>
              <a:rPr lang="en-GB" smtClean="0"/>
              <a:t> a society to do?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 </a:t>
            </a:r>
            <a:r>
              <a:rPr lang="en-GB" smtClean="0"/>
              <a:t>professionals to do?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</a:t>
            </a:r>
            <a:r>
              <a:rPr lang="en-GB" smtClean="0"/>
              <a:t> Counselling professionals to do?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How do I answer this question in  a professional role?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Ctr="1"/>
          <a:lstStyle/>
          <a:p>
            <a:pPr eaLnBrk="1" hangingPunct="1"/>
            <a:r>
              <a:rPr lang="en-US" smtClean="0">
                <a:cs typeface="Times New Roman" pitchFamily="18" charset="0"/>
              </a:rPr>
              <a:t>Ethics and Values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76250" y="1905000"/>
            <a:ext cx="8667750" cy="4572000"/>
          </a:xfrm>
        </p:spPr>
        <p:txBody>
          <a:bodyPr/>
          <a:lstStyle/>
          <a:p>
            <a:pPr eaLnBrk="1" hangingPunct="1"/>
            <a:r>
              <a:rPr lang="en-US" smtClean="0"/>
              <a:t>Principles that define behavior as right, good, and proper. </a:t>
            </a:r>
          </a:p>
          <a:p>
            <a:pPr eaLnBrk="1" hangingPunct="1"/>
            <a:r>
              <a:rPr lang="en-US" smtClean="0"/>
              <a:t>Ethics is about putting principles into action.</a:t>
            </a:r>
          </a:p>
          <a:p>
            <a:pPr eaLnBrk="1" hangingPunct="1"/>
            <a:r>
              <a:rPr lang="en-US" smtClean="0"/>
              <a:t>Values are inner judgments that concern how a moral person actually behaves.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Ethical dilemma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smtClean="0"/>
              <a:t>A dilemma exists when a difficult problem seems to have no satisfactory solution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b="1" smtClean="0"/>
              <a:t>	Or</a:t>
            </a:r>
            <a:r>
              <a:rPr lang="en-US" smtClean="0"/>
              <a:t> when all solutions to a problem appear to be equally favorable.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smtClean="0"/>
              <a:t>	e.g. conflict between principle of non-malifecense and autonomy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smtClean="0"/>
              <a:t>Such situations present themselves in which moral claims compete with non-moral claims.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US" smtClean="0"/>
              <a:t>Integrated Ethics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sz="quarter" idx="13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en-US" smtClean="0"/>
              <a:t>Ethics – what is right or what should be done in uncertain situations when values conflict.</a:t>
            </a:r>
          </a:p>
          <a:p>
            <a:pPr lvl="1" eaLnBrk="1" hangingPunct="1"/>
            <a:r>
              <a:rPr lang="en-US" smtClean="0"/>
              <a:t>Healthcare professionals should consider ethics in every decision</a:t>
            </a:r>
          </a:p>
          <a:p>
            <a:pPr lvl="1" eaLnBrk="1" hangingPunct="1"/>
            <a:r>
              <a:rPr lang="en-US" smtClean="0"/>
              <a:t>Share ethical commitment with your peers, supervisors, and organization</a:t>
            </a:r>
          </a:p>
          <a:p>
            <a:pPr lvl="1" eaLnBrk="1" hangingPunct="1"/>
            <a:r>
              <a:rPr lang="en-US" smtClean="0"/>
              <a:t>Consult with supervisor</a:t>
            </a:r>
          </a:p>
          <a:p>
            <a:pPr lvl="1"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How to Recognize </a:t>
            </a:r>
            <a:br>
              <a:rPr lang="en-US" dirty="0" smtClean="0"/>
            </a:br>
            <a:r>
              <a:rPr lang="en-US" dirty="0" smtClean="0"/>
              <a:t>Ethical Dilemmas</a:t>
            </a:r>
            <a:endParaRPr lang="en-US" dirty="0"/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3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Feelings of discomfort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Conflict with values, personally and professionally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Dissonance with virtues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Dissonance with moral reasoning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US" smtClean="0"/>
              <a:t>Self Awareness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sz="3600" smtClean="0"/>
              <a:t>What are your personal values and virtues?</a:t>
            </a:r>
            <a:endParaRPr lang="en-US" smtClean="0"/>
          </a:p>
          <a:p>
            <a:pPr eaLnBrk="1" hangingPunct="1">
              <a:buFont typeface="Wingdings" pitchFamily="2" charset="2"/>
              <a:buChar char="Ø"/>
            </a:pPr>
            <a:r>
              <a:rPr lang="en-US" sz="3600" smtClean="0"/>
              <a:t>How do these values and virtues coincide with your professional values?</a:t>
            </a:r>
            <a:endParaRPr lang="en-US" smtClean="0"/>
          </a:p>
          <a:p>
            <a:pPr eaLnBrk="1" hangingPunct="1">
              <a:buFont typeface="Wingdings" pitchFamily="2" charset="2"/>
              <a:buChar char="Ø"/>
            </a:pPr>
            <a:r>
              <a:rPr lang="en-US" sz="3600" smtClean="0"/>
              <a:t>What are your professional motivations?</a:t>
            </a:r>
          </a:p>
          <a:p>
            <a:pPr eaLnBrk="1" hangingPunct="1">
              <a:buFont typeface="Wingdings" pitchFamily="2" charset="2"/>
              <a:buChar char="Ø"/>
            </a:pPr>
            <a:endParaRPr lang="en-US" smtClean="0"/>
          </a:p>
        </p:txBody>
      </p:sp>
      <p:pic>
        <p:nvPicPr>
          <p:cNvPr id="13316" name="Picture 3" descr="ethics direction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4705350"/>
            <a:ext cx="2057400" cy="195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dirty="0" smtClean="0"/>
              <a:t>Kitchener Model (1984) of Ethical Decision Making – Four Processes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Interpreting a Situation as Requiring an Ethical Decision</a:t>
            </a:r>
          </a:p>
          <a:p>
            <a:pPr eaLnBrk="1" hangingPunct="1"/>
            <a:r>
              <a:rPr lang="en-US" smtClean="0"/>
              <a:t>Formulating an Ethical Course of Action</a:t>
            </a:r>
          </a:p>
          <a:p>
            <a:pPr eaLnBrk="1" hangingPunct="1"/>
            <a:r>
              <a:rPr lang="en-US" smtClean="0"/>
              <a:t>Integrating Personal and Professional Values</a:t>
            </a:r>
          </a:p>
          <a:p>
            <a:pPr eaLnBrk="1" hangingPunct="1"/>
            <a:r>
              <a:rPr lang="en-US" smtClean="0"/>
              <a:t>Implementing an Action Plan</a:t>
            </a:r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smtClean="0"/>
              <a:t>Keith-Spiegel and Koocher Model – 7 Steps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2800" smtClean="0"/>
              <a:t>Describe the Parameters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Define the Potential Issues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Consult Legal and Ethical Guidelines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Evaluate the Rights, Responsibilities, and Welfare for All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Generate Alternate Decisions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Enumerate Consequences of Each Decision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Estimate Probability for Outcomes of Each Decision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Make the Decision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smtClean="0"/>
              <a:t>Beauchamp and Childress Model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en-US" sz="2800" smtClean="0"/>
              <a:t>Identify competing ethical principles</a:t>
            </a:r>
          </a:p>
          <a:p>
            <a:pPr lvl="1" eaLnBrk="1" hangingPunct="1"/>
            <a:r>
              <a:rPr lang="en-US" sz="2400" smtClean="0"/>
              <a:t>Autonomy:  Promote self-determination</a:t>
            </a:r>
          </a:p>
          <a:p>
            <a:pPr lvl="1" eaLnBrk="1" hangingPunct="1"/>
            <a:r>
              <a:rPr lang="en-US" sz="2400" smtClean="0"/>
              <a:t>Nonmaleficence:  Do no harm</a:t>
            </a:r>
          </a:p>
          <a:p>
            <a:pPr lvl="1" eaLnBrk="1" hangingPunct="1"/>
            <a:r>
              <a:rPr lang="en-US" sz="2400" smtClean="0"/>
              <a:t>Beneficence: Promote good</a:t>
            </a:r>
          </a:p>
          <a:p>
            <a:pPr lvl="1" eaLnBrk="1" hangingPunct="1"/>
            <a:r>
              <a:rPr lang="en-US" sz="2400" smtClean="0"/>
              <a:t>Fidelity:  Act with integrity</a:t>
            </a:r>
          </a:p>
          <a:p>
            <a:pPr lvl="1" eaLnBrk="1" hangingPunct="1"/>
            <a:r>
              <a:rPr lang="en-US" sz="2400" smtClean="0"/>
              <a:t>Justice:  Promote Fairness  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smtClean="0"/>
          </a:p>
          <a:p>
            <a:pPr lvl="1" eaLnBrk="1" hangingPunct="1">
              <a:buFont typeface="Wingdings" pitchFamily="2" charset="2"/>
              <a:buNone/>
            </a:pPr>
            <a:r>
              <a:rPr lang="en-US" sz="2000" smtClean="0"/>
              <a:t>   (Adapted from Beauchamp, T., &amp; Childress, J. [1994]  </a:t>
            </a:r>
            <a:r>
              <a:rPr lang="en-US" sz="2000" i="1" smtClean="0"/>
              <a:t>Principles of biomedical ethics, 4</a:t>
            </a:r>
            <a:r>
              <a:rPr lang="en-US" sz="2000" i="1" baseline="30000" smtClean="0"/>
              <a:t>th</a:t>
            </a:r>
            <a:r>
              <a:rPr lang="en-US" sz="2000" i="1" smtClean="0"/>
              <a:t> ed.</a:t>
            </a:r>
            <a:r>
              <a:rPr lang="en-US" sz="2000" smtClean="0"/>
              <a:t>  Oxford:  Oxford University Press – original adaptation by Daniel C. Claiborne, Ph.D.)</a:t>
            </a:r>
          </a:p>
          <a:p>
            <a:pPr eaLnBrk="1" hangingPunct="1"/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smtClean="0"/>
              <a:t>Beauchamp and Childress Ethical Decision-Making Model (cont.)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Implement Strategy</a:t>
            </a:r>
          </a:p>
          <a:p>
            <a:pPr lvl="1" eaLnBrk="1" hangingPunct="1"/>
            <a:r>
              <a:rPr lang="en-US" smtClean="0"/>
              <a:t>Secure additional information</a:t>
            </a:r>
          </a:p>
          <a:p>
            <a:pPr lvl="1" eaLnBrk="1" hangingPunct="1"/>
            <a:r>
              <a:rPr lang="en-US" smtClean="0"/>
              <a:t>Identify special circumstances</a:t>
            </a:r>
          </a:p>
          <a:p>
            <a:pPr lvl="1" eaLnBrk="1" hangingPunct="1"/>
            <a:r>
              <a:rPr lang="en-US" smtClean="0"/>
              <a:t>Rank ethical principles involved</a:t>
            </a:r>
          </a:p>
          <a:p>
            <a:pPr lvl="1" eaLnBrk="1" hangingPunct="1"/>
            <a:r>
              <a:rPr lang="en-US" smtClean="0"/>
              <a:t>Consult with colleagues/supervisor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smtClean="0"/>
              <a:t>Beauchamp and Childress Ethical Decision-Making Model (cont.)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Prepare for 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Identify desired outcomes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Brainstorm actions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Identify competing non-ethical values or requirements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Test designated action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Universality:  Could this step always be recommended?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Publicity: What if this action becomes public?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Justice:  Is this action fair for all involved? 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1905000" y="6248400"/>
            <a:ext cx="5421313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mtClean="0">
                <a:solidFill>
                  <a:schemeClr val="tx2"/>
                </a:solidFill>
                <a:latin typeface="Arial" charset="0"/>
              </a:rPr>
              <a:t>Adapted from APA 2002</a:t>
            </a:r>
          </a:p>
        </p:txBody>
      </p:sp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US" smtClean="0"/>
              <a:t>APA Code of Ethics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1676400"/>
            <a:ext cx="8229600" cy="4754563"/>
          </a:xfrm>
        </p:spPr>
        <p:txBody>
          <a:bodyPr rtlCol="0">
            <a:normAutofit fontScale="92500"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dirty="0" smtClean="0"/>
              <a:t>5 Principles: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Beneficence &amp; Nonmaleficence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Do Good; Avoid Harm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Fidelity &amp; Responsibility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Develop trust; accept responsibility of work; uphold professional standards of conduct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Integrity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Maximize benefits &amp; minimize harm through accuracy, honesty &amp; truthfulness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Justice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Exercise competence &amp; reasonable judgment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Respect for People’s Rights &amp; Dignity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Respect autonomy; maintain professional boundaries; preserve confidentiality &amp; privacy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BACP Principles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en-GB" smtClean="0"/>
              <a:t> Respect for autonomy</a:t>
            </a:r>
          </a:p>
          <a:p>
            <a:pPr eaLnBrk="1" hangingPunct="1"/>
            <a:r>
              <a:rPr lang="en-GB" smtClean="0"/>
              <a:t>Beneficence</a:t>
            </a:r>
          </a:p>
          <a:p>
            <a:pPr eaLnBrk="1" hangingPunct="1"/>
            <a:r>
              <a:rPr lang="en-GB" smtClean="0"/>
              <a:t>Non-malificence</a:t>
            </a:r>
          </a:p>
          <a:p>
            <a:pPr eaLnBrk="1" hangingPunct="1"/>
            <a:r>
              <a:rPr lang="en-GB" smtClean="0"/>
              <a:t>Justice</a:t>
            </a:r>
          </a:p>
          <a:p>
            <a:pPr eaLnBrk="1" hangingPunct="1"/>
            <a:r>
              <a:rPr lang="en-GB" smtClean="0"/>
              <a:t>Fidelity</a:t>
            </a:r>
          </a:p>
          <a:p>
            <a:pPr eaLnBrk="1" hangingPunct="1"/>
            <a:r>
              <a:rPr lang="en-GB" smtClean="0"/>
              <a:t>Self-respect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Ethical Mindfulness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Bond 2012</a:t>
            </a:r>
          </a:p>
          <a:p>
            <a:pPr eaLnBrk="1" hangingPunct="1"/>
            <a:r>
              <a:rPr lang="en-GB" smtClean="0"/>
              <a:t>‘A commitment to professional and personal integrity by acting in ways that are informed by ethical sensitivity and thoughtfulness in response to the complexity and diversity of contemporary social life’</a:t>
            </a:r>
          </a:p>
          <a:p>
            <a:pPr eaLnBrk="1" hangingPunct="1"/>
            <a:r>
              <a:rPr lang="en-GB" smtClean="0"/>
              <a:t>(p.242)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Bond (2010) Analysis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1.Produce a brief description of the problem of dilemma</a:t>
            </a:r>
          </a:p>
          <a:p>
            <a:pPr eaLnBrk="1" hangingPunct="1"/>
            <a:r>
              <a:rPr lang="en-GB" smtClean="0"/>
              <a:t>2. Whose dilemma is it</a:t>
            </a:r>
          </a:p>
          <a:p>
            <a:pPr eaLnBrk="1" hangingPunct="1"/>
            <a:r>
              <a:rPr lang="en-GB" smtClean="0"/>
              <a:t>3. Consider all ethical principles and guidelines</a:t>
            </a:r>
          </a:p>
          <a:p>
            <a:pPr eaLnBrk="1" hangingPunct="1"/>
            <a:r>
              <a:rPr lang="en-GB" smtClean="0"/>
              <a:t>4. Identify all possible courses of action</a:t>
            </a:r>
          </a:p>
          <a:p>
            <a:pPr eaLnBrk="1" hangingPunct="1"/>
            <a:r>
              <a:rPr lang="en-GB" smtClean="0"/>
              <a:t>5. Select the best course of action</a:t>
            </a:r>
          </a:p>
          <a:p>
            <a:pPr eaLnBrk="1" hangingPunct="1"/>
            <a:r>
              <a:rPr lang="en-GB" smtClean="0"/>
              <a:t>6. Evaluate the outcome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pstream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159</TotalTime>
  <Words>808</Words>
  <Application>Microsoft Office PowerPoint</Application>
  <PresentationFormat>On-screen Show (4:3)</PresentationFormat>
  <Paragraphs>138</Paragraphs>
  <Slides>23</Slides>
  <Notes>2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Slipstream</vt:lpstr>
      <vt:lpstr>Ethics</vt:lpstr>
      <vt:lpstr>Aims</vt:lpstr>
      <vt:lpstr>Resources</vt:lpstr>
      <vt:lpstr>Remember the ‘good-life’ cake</vt:lpstr>
      <vt:lpstr>Ethical Decision Making</vt:lpstr>
      <vt:lpstr>Question?</vt:lpstr>
      <vt:lpstr>18th September 2012</vt:lpstr>
      <vt:lpstr>To understand ethics</vt:lpstr>
      <vt:lpstr>BUT</vt:lpstr>
      <vt:lpstr>Ethics and Values</vt:lpstr>
      <vt:lpstr>Ethical dilemma</vt:lpstr>
      <vt:lpstr>Integrated Ethics</vt:lpstr>
      <vt:lpstr>How to Recognize  Ethical Dilemmas</vt:lpstr>
      <vt:lpstr>Self Awareness Exercise</vt:lpstr>
      <vt:lpstr>Kitchener Model (1984) of Ethical Decision Making – Four Processes</vt:lpstr>
      <vt:lpstr>Keith-Spiegel and Koocher Model – 7 Steps</vt:lpstr>
      <vt:lpstr>Beauchamp and Childress Model</vt:lpstr>
      <vt:lpstr>Beauchamp and Childress Ethical Decision-Making Model (cont.)</vt:lpstr>
      <vt:lpstr>Beauchamp and Childress Ethical Decision-Making Model (cont.)</vt:lpstr>
      <vt:lpstr>APA Code of Ethics</vt:lpstr>
      <vt:lpstr>BACP Principles</vt:lpstr>
      <vt:lpstr>Ethical Mindfulness</vt:lpstr>
      <vt:lpstr>Bond (2010) Analysis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Student Services</dc:creator>
  <cp:lastModifiedBy>smu</cp:lastModifiedBy>
  <cp:revision>22</cp:revision>
  <dcterms:created xsi:type="dcterms:W3CDTF">2012-10-07T11:08:14Z</dcterms:created>
  <dcterms:modified xsi:type="dcterms:W3CDTF">2014-08-06T17:10:36Z</dcterms:modified>
</cp:coreProperties>
</file>