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75" r:id="rId12"/>
    <p:sldId id="266" r:id="rId13"/>
    <p:sldId id="267" r:id="rId14"/>
    <p:sldId id="268" r:id="rId15"/>
    <p:sldId id="269" r:id="rId16"/>
    <p:sldId id="270" r:id="rId17"/>
    <p:sldId id="271"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80"/>
    <p:restoredTop sz="94621"/>
  </p:normalViewPr>
  <p:slideViewPr>
    <p:cSldViewPr snapToGrid="0" snapToObjects="1">
      <p:cViewPr varScale="1">
        <p:scale>
          <a:sx n="84" d="100"/>
          <a:sy n="84" d="100"/>
        </p:scale>
        <p:origin x="21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D74DB-B1F8-9C44-B752-3F9864AEB39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28FF81F-BC3F-5146-AC40-E9DCBFD738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6885520-64EB-2049-8549-61EC6E3F4A7F}"/>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5" name="Footer Placeholder 4">
            <a:extLst>
              <a:ext uri="{FF2B5EF4-FFF2-40B4-BE49-F238E27FC236}">
                <a16:creationId xmlns:a16="http://schemas.microsoft.com/office/drawing/2014/main" id="{174C781C-3ABD-3B44-BFA4-8931D3C7D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1C0C9-E957-6847-BCB6-A9DE3BF2EC28}"/>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3163830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B85E1-0726-314D-B671-BAFF508762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8414744-76B1-5C40-B48C-55B8C102E9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485171-A6C2-8149-A4A9-637F7DE9240A}"/>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5" name="Footer Placeholder 4">
            <a:extLst>
              <a:ext uri="{FF2B5EF4-FFF2-40B4-BE49-F238E27FC236}">
                <a16:creationId xmlns:a16="http://schemas.microsoft.com/office/drawing/2014/main" id="{0A1F671B-9C12-6443-8825-F3769A2336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13A1ED-7A7B-A340-AD19-42A43F245968}"/>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1949805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1859A-2389-E640-B21D-8C0268B5A1A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F051E4-AA62-294B-94DA-48481A4C69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237FC2A-6C85-E547-B8E5-AF5E42D0AE41}"/>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5" name="Footer Placeholder 4">
            <a:extLst>
              <a:ext uri="{FF2B5EF4-FFF2-40B4-BE49-F238E27FC236}">
                <a16:creationId xmlns:a16="http://schemas.microsoft.com/office/drawing/2014/main" id="{A553251B-50CB-2D4D-B91F-8FA94F8C52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AB43B4-A2B1-3D4B-A908-C940939CF4DA}"/>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65867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9A74C-F661-1B47-8335-88F23478F28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EEA438-6E5E-C342-9B53-81C51E754C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8ECE646-DDFC-AA40-AEFC-FE10E9A1C7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7C9AECB-C2E5-8A40-88BE-502AAD46202C}"/>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6" name="Footer Placeholder 5">
            <a:extLst>
              <a:ext uri="{FF2B5EF4-FFF2-40B4-BE49-F238E27FC236}">
                <a16:creationId xmlns:a16="http://schemas.microsoft.com/office/drawing/2014/main" id="{E61E4613-E81F-4347-8423-5E2DEBEB42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57E72C-AA03-014B-BAD4-1A51186DDB3C}"/>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4070948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32F7-E0FC-DF4A-BCCE-E707943FB49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2DD379-B8C9-3945-8EF0-854D714918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3262ACB-86C4-7C47-A7D1-E42C0CF32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2A935E4-E421-5B47-B80A-E6472D2DB6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D567A4F-730C-7A4C-8379-E74F93D983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CBA9DE-B22C-B44D-B1E2-06B5707B6095}"/>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8" name="Footer Placeholder 7">
            <a:extLst>
              <a:ext uri="{FF2B5EF4-FFF2-40B4-BE49-F238E27FC236}">
                <a16:creationId xmlns:a16="http://schemas.microsoft.com/office/drawing/2014/main" id="{62DFE178-C82B-4B4F-939C-8DBA1A142CF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008550-3594-0F4B-9C00-1D34BE540053}"/>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1837254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17405-5A17-3B4E-8384-C5CE5F357D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1A546E3-95EF-6B4A-805F-15C17D2E8036}"/>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4" name="Footer Placeholder 3">
            <a:extLst>
              <a:ext uri="{FF2B5EF4-FFF2-40B4-BE49-F238E27FC236}">
                <a16:creationId xmlns:a16="http://schemas.microsoft.com/office/drawing/2014/main" id="{E1370C24-66FE-B744-8255-16ED731548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FD5B53-FF3B-674F-B713-56769C1FC88F}"/>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3861188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67467F-A98E-CE41-B90B-E5CAC4269E30}"/>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3" name="Footer Placeholder 2">
            <a:extLst>
              <a:ext uri="{FF2B5EF4-FFF2-40B4-BE49-F238E27FC236}">
                <a16:creationId xmlns:a16="http://schemas.microsoft.com/office/drawing/2014/main" id="{B062B6E4-2DD5-4A48-86A0-65C8AB34B3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C98D781-5B2B-094E-9705-E1D429FD45FB}"/>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3236406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11E22-D6AF-2846-A141-4489550850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54B612C-5D71-B34F-ADD1-16BBFD8632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875323E-2F12-7E4C-A024-64806993E4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0395C2-53B9-B94A-8FE7-2D1A4F1F52E3}"/>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6" name="Footer Placeholder 5">
            <a:extLst>
              <a:ext uri="{FF2B5EF4-FFF2-40B4-BE49-F238E27FC236}">
                <a16:creationId xmlns:a16="http://schemas.microsoft.com/office/drawing/2014/main" id="{9E1C24B0-EE80-0248-9ACF-9E12804F97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5F4EAC-BE91-994E-AB54-A9B6089D4E60}"/>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3643470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6F472-4C02-B94F-929F-20A374EA3B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B09CF3-C15E-FE47-B6A3-B23B8EF5FD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7500DA-BEE0-C44D-A877-E83D0058BF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B917D09-E6F3-014E-A01E-C130CAAA5542}"/>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6" name="Footer Placeholder 5">
            <a:extLst>
              <a:ext uri="{FF2B5EF4-FFF2-40B4-BE49-F238E27FC236}">
                <a16:creationId xmlns:a16="http://schemas.microsoft.com/office/drawing/2014/main" id="{3780BBCE-1836-5C42-A26C-ED594591E3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DAC7CF-4319-B24A-B256-3A54BEA13441}"/>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597758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C01E1-1166-3A44-ADB1-6C8686AEC79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F8C59F-E7BC-0949-9394-D802656AD9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B1EDDA-95B9-3A48-88B5-E771ECDCD81B}"/>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5" name="Footer Placeholder 4">
            <a:extLst>
              <a:ext uri="{FF2B5EF4-FFF2-40B4-BE49-F238E27FC236}">
                <a16:creationId xmlns:a16="http://schemas.microsoft.com/office/drawing/2014/main" id="{53969816-9E39-5E40-B643-1BE094DCE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78C4B9-9904-E347-8C36-DA7928EF7A09}"/>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2957035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33EC17-537E-784D-BC0E-8B1323734A5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847D7D-ADF7-2948-9017-1A3A0F64856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07675C-775C-4B47-942F-65FD012BBB7C}"/>
              </a:ext>
            </a:extLst>
          </p:cNvPr>
          <p:cNvSpPr>
            <a:spLocks noGrp="1"/>
          </p:cNvSpPr>
          <p:nvPr>
            <p:ph type="dt" sz="half" idx="10"/>
          </p:nvPr>
        </p:nvSpPr>
        <p:spPr/>
        <p:txBody>
          <a:bodyPr/>
          <a:lstStyle/>
          <a:p>
            <a:fld id="{47701D2F-8AA5-B94E-9DB4-16FE9102F8A1}" type="datetimeFigureOut">
              <a:rPr lang="en-US" smtClean="0"/>
              <a:t>10/15/21</a:t>
            </a:fld>
            <a:endParaRPr lang="en-US"/>
          </a:p>
        </p:txBody>
      </p:sp>
      <p:sp>
        <p:nvSpPr>
          <p:cNvPr id="5" name="Footer Placeholder 4">
            <a:extLst>
              <a:ext uri="{FF2B5EF4-FFF2-40B4-BE49-F238E27FC236}">
                <a16:creationId xmlns:a16="http://schemas.microsoft.com/office/drawing/2014/main" id="{A230318D-2AC9-5542-9E9A-57724380DD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F463A9-F3D6-0646-895C-E94DB8CB27CF}"/>
              </a:ext>
            </a:extLst>
          </p:cNvPr>
          <p:cNvSpPr>
            <a:spLocks noGrp="1"/>
          </p:cNvSpPr>
          <p:nvPr>
            <p:ph type="sldNum" sz="quarter" idx="12"/>
          </p:nvPr>
        </p:nvSpPr>
        <p:spPr/>
        <p:txBody>
          <a:bodyPr/>
          <a:lstStyle/>
          <a:p>
            <a:fld id="{32E8537D-C2C3-9D44-8B50-E8025B738F10}" type="slidenum">
              <a:rPr lang="en-US" smtClean="0"/>
              <a:t>‹#›</a:t>
            </a:fld>
            <a:endParaRPr lang="en-US"/>
          </a:p>
        </p:txBody>
      </p:sp>
    </p:spTree>
    <p:extLst>
      <p:ext uri="{BB962C8B-B14F-4D97-AF65-F5344CB8AC3E}">
        <p14:creationId xmlns:p14="http://schemas.microsoft.com/office/powerpoint/2010/main" val="2800373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0EDF5A-CE66-C546-8685-9B83F12E6D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CFAF5A-D196-034F-9302-BC70F9B365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808AA-6781-CC4B-8E2D-E0E021393F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701D2F-8AA5-B94E-9DB4-16FE9102F8A1}" type="datetimeFigureOut">
              <a:rPr lang="en-US" smtClean="0"/>
              <a:t>10/15/21</a:t>
            </a:fld>
            <a:endParaRPr lang="en-US"/>
          </a:p>
        </p:txBody>
      </p:sp>
      <p:sp>
        <p:nvSpPr>
          <p:cNvPr id="5" name="Footer Placeholder 4">
            <a:extLst>
              <a:ext uri="{FF2B5EF4-FFF2-40B4-BE49-F238E27FC236}">
                <a16:creationId xmlns:a16="http://schemas.microsoft.com/office/drawing/2014/main" id="{F3309C7B-26FB-9046-94FE-FC91A35A69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AE2ED3-453A-5A4B-A644-8A5254E19C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E8537D-C2C3-9D44-8B50-E8025B738F10}" type="slidenum">
              <a:rPr lang="en-US" smtClean="0"/>
              <a:t>‹#›</a:t>
            </a:fld>
            <a:endParaRPr lang="en-US"/>
          </a:p>
        </p:txBody>
      </p:sp>
    </p:spTree>
    <p:extLst>
      <p:ext uri="{BB962C8B-B14F-4D97-AF65-F5344CB8AC3E}">
        <p14:creationId xmlns:p14="http://schemas.microsoft.com/office/powerpoint/2010/main" val="220717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7595-A09C-764F-91B9-C193AAB950E3}"/>
              </a:ext>
            </a:extLst>
          </p:cNvPr>
          <p:cNvSpPr>
            <a:spLocks noGrp="1"/>
          </p:cNvSpPr>
          <p:nvPr>
            <p:ph type="ctrTitle"/>
          </p:nvPr>
        </p:nvSpPr>
        <p:spPr/>
        <p:txBody>
          <a:bodyPr/>
          <a:lstStyle/>
          <a:p>
            <a:r>
              <a:rPr lang="en-US" dirty="0"/>
              <a:t>Movement Practice </a:t>
            </a:r>
          </a:p>
        </p:txBody>
      </p:sp>
      <p:sp>
        <p:nvSpPr>
          <p:cNvPr id="3" name="Subtitle 2">
            <a:extLst>
              <a:ext uri="{FF2B5EF4-FFF2-40B4-BE49-F238E27FC236}">
                <a16:creationId xmlns:a16="http://schemas.microsoft.com/office/drawing/2014/main" id="{2D8B4C05-7025-7D4A-A1EA-F57E45151001}"/>
              </a:ext>
            </a:extLst>
          </p:cNvPr>
          <p:cNvSpPr>
            <a:spLocks noGrp="1"/>
          </p:cNvSpPr>
          <p:nvPr>
            <p:ph type="subTitle" idx="1"/>
          </p:nvPr>
        </p:nvSpPr>
        <p:spPr/>
        <p:txBody>
          <a:bodyPr/>
          <a:lstStyle/>
          <a:p>
            <a:r>
              <a:rPr lang="en-US" dirty="0"/>
              <a:t>Grotowski notes</a:t>
            </a:r>
          </a:p>
        </p:txBody>
      </p:sp>
    </p:spTree>
    <p:extLst>
      <p:ext uri="{BB962C8B-B14F-4D97-AF65-F5344CB8AC3E}">
        <p14:creationId xmlns:p14="http://schemas.microsoft.com/office/powerpoint/2010/main" val="3546042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DB6E4-3B48-6C4D-812F-0C748DD40A9B}"/>
              </a:ext>
            </a:extLst>
          </p:cNvPr>
          <p:cNvSpPr>
            <a:spLocks noGrp="1"/>
          </p:cNvSpPr>
          <p:nvPr>
            <p:ph type="title"/>
          </p:nvPr>
        </p:nvSpPr>
        <p:spPr/>
        <p:txBody>
          <a:bodyPr/>
          <a:lstStyle/>
          <a:p>
            <a:r>
              <a:rPr lang="en-US" dirty="0"/>
              <a:t>Intro</a:t>
            </a:r>
          </a:p>
        </p:txBody>
      </p:sp>
      <p:sp>
        <p:nvSpPr>
          <p:cNvPr id="3" name="Content Placeholder 2">
            <a:extLst>
              <a:ext uri="{FF2B5EF4-FFF2-40B4-BE49-F238E27FC236}">
                <a16:creationId xmlns:a16="http://schemas.microsoft.com/office/drawing/2014/main" id="{18CB8464-A4C3-B746-9A7E-25F4C9407042}"/>
              </a:ext>
            </a:extLst>
          </p:cNvPr>
          <p:cNvSpPr>
            <a:spLocks noGrp="1"/>
          </p:cNvSpPr>
          <p:nvPr>
            <p:ph idx="1"/>
          </p:nvPr>
        </p:nvSpPr>
        <p:spPr/>
        <p:txBody>
          <a:bodyPr/>
          <a:lstStyle/>
          <a:p>
            <a:r>
              <a:rPr lang="en-US" dirty="0"/>
              <a:t>As the focus of the module is practical and movement based, these are notes that I have used to introduce you to some practice from ‘Towards a Poor Theatre’ by Grotowski, and ‘An Acrobat of the Heart’ by Stephen </a:t>
            </a:r>
            <a:r>
              <a:rPr lang="en-US" dirty="0" err="1"/>
              <a:t>Wangh</a:t>
            </a:r>
            <a:r>
              <a:rPr lang="en-US" dirty="0"/>
              <a:t>.</a:t>
            </a:r>
          </a:p>
          <a:p>
            <a:endParaRPr lang="en-US" dirty="0"/>
          </a:p>
          <a:p>
            <a:r>
              <a:rPr lang="en-US" dirty="0"/>
              <a:t>I have not considered extensive back-story on all of Grotowski’s practices or research phases, as – with so many of the 20</a:t>
            </a:r>
            <a:r>
              <a:rPr lang="en-US" baseline="30000" dirty="0"/>
              <a:t>th</a:t>
            </a:r>
            <a:r>
              <a:rPr lang="en-US" dirty="0"/>
              <a:t> century’s celebrated theatre practitioners – they never want to be codified and reduced to a set of specific instructions – like the ‘toolkit’ that Grotowski refutes in his Principles. </a:t>
            </a:r>
          </a:p>
        </p:txBody>
      </p:sp>
    </p:spTree>
    <p:extLst>
      <p:ext uri="{BB962C8B-B14F-4D97-AF65-F5344CB8AC3E}">
        <p14:creationId xmlns:p14="http://schemas.microsoft.com/office/powerpoint/2010/main" val="2774395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DEED4-10C6-A74F-9304-5BD484020DFF}"/>
              </a:ext>
            </a:extLst>
          </p:cNvPr>
          <p:cNvSpPr>
            <a:spLocks noGrp="1"/>
          </p:cNvSpPr>
          <p:nvPr>
            <p:ph type="title"/>
          </p:nvPr>
        </p:nvSpPr>
        <p:spPr/>
        <p:txBody>
          <a:bodyPr/>
          <a:lstStyle/>
          <a:p>
            <a:r>
              <a:rPr lang="en-US" dirty="0"/>
              <a:t>Intro</a:t>
            </a:r>
          </a:p>
        </p:txBody>
      </p:sp>
      <p:sp>
        <p:nvSpPr>
          <p:cNvPr id="3" name="Content Placeholder 2">
            <a:extLst>
              <a:ext uri="{FF2B5EF4-FFF2-40B4-BE49-F238E27FC236}">
                <a16:creationId xmlns:a16="http://schemas.microsoft.com/office/drawing/2014/main" id="{D1F598F4-940B-6949-973A-B5A330C27EE4}"/>
              </a:ext>
            </a:extLst>
          </p:cNvPr>
          <p:cNvSpPr>
            <a:spLocks noGrp="1"/>
          </p:cNvSpPr>
          <p:nvPr>
            <p:ph idx="1"/>
          </p:nvPr>
        </p:nvSpPr>
        <p:spPr/>
        <p:txBody>
          <a:bodyPr/>
          <a:lstStyle/>
          <a:p>
            <a:r>
              <a:rPr lang="en-US" dirty="0"/>
              <a:t>These notes and quotes are to be used with the book scans that are already available on Moodle.</a:t>
            </a:r>
          </a:p>
          <a:p>
            <a:r>
              <a:rPr lang="en-US" dirty="0"/>
              <a:t>Collectively these written notes and citations are meant to aid your own exploration of the practice that I introduced in the rehearsal room. </a:t>
            </a:r>
          </a:p>
          <a:p>
            <a:r>
              <a:rPr lang="en-US" dirty="0"/>
              <a:t>Use your own reflections on the Statement of Principles to support your understanding and application of practice. </a:t>
            </a:r>
          </a:p>
          <a:p>
            <a:r>
              <a:rPr lang="en-US" dirty="0"/>
              <a:t>For an immediate and excellent quality selection of further reading and viewing, go to Digital Theatre Plus via the LLR and search Grotowski. </a:t>
            </a:r>
          </a:p>
        </p:txBody>
      </p:sp>
    </p:spTree>
    <p:extLst>
      <p:ext uri="{BB962C8B-B14F-4D97-AF65-F5344CB8AC3E}">
        <p14:creationId xmlns:p14="http://schemas.microsoft.com/office/powerpoint/2010/main" val="214272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B3EF-E2C6-364C-B71F-9CA9FC85CA04}"/>
              </a:ext>
            </a:extLst>
          </p:cNvPr>
          <p:cNvSpPr>
            <a:spLocks noGrp="1"/>
          </p:cNvSpPr>
          <p:nvPr>
            <p:ph type="title"/>
          </p:nvPr>
        </p:nvSpPr>
        <p:spPr/>
        <p:txBody>
          <a:bodyPr/>
          <a:lstStyle/>
          <a:p>
            <a:r>
              <a:rPr lang="en-US" dirty="0"/>
              <a:t>Warm up concepts</a:t>
            </a:r>
          </a:p>
        </p:txBody>
      </p:sp>
      <p:sp>
        <p:nvSpPr>
          <p:cNvPr id="3" name="Content Placeholder 2">
            <a:extLst>
              <a:ext uri="{FF2B5EF4-FFF2-40B4-BE49-F238E27FC236}">
                <a16:creationId xmlns:a16="http://schemas.microsoft.com/office/drawing/2014/main" id="{47CF422D-A694-454B-AA85-2E0DB7259548}"/>
              </a:ext>
            </a:extLst>
          </p:cNvPr>
          <p:cNvSpPr>
            <a:spLocks noGrp="1"/>
          </p:cNvSpPr>
          <p:nvPr>
            <p:ph idx="1"/>
          </p:nvPr>
        </p:nvSpPr>
        <p:spPr/>
        <p:txBody>
          <a:bodyPr/>
          <a:lstStyle/>
          <a:p>
            <a:r>
              <a:rPr lang="en-GB" dirty="0"/>
              <a:t>‘A warm up is a bridge between the conditions of mind, body, and voice you have been using in everyday life and the conditions of mind, body, and voice you need in order to act.’ </a:t>
            </a:r>
            <a:r>
              <a:rPr lang="en-GB" dirty="0" err="1"/>
              <a:t>Wangh</a:t>
            </a:r>
            <a:r>
              <a:rPr lang="en-GB" dirty="0"/>
              <a:t> p 36</a:t>
            </a:r>
          </a:p>
          <a:p>
            <a:endParaRPr lang="en-US" dirty="0"/>
          </a:p>
          <a:p>
            <a:endParaRPr lang="en-US" dirty="0"/>
          </a:p>
          <a:p>
            <a:r>
              <a:rPr lang="en-GB" dirty="0"/>
              <a:t>‘…The nature of that bridge depends on who you are and what your particular voice, body and psyche needs today, so no two actors are likely to need exactly the same warm up.’ Ibid. </a:t>
            </a:r>
          </a:p>
          <a:p>
            <a:endParaRPr lang="en-US" dirty="0"/>
          </a:p>
        </p:txBody>
      </p:sp>
    </p:spTree>
    <p:extLst>
      <p:ext uri="{BB962C8B-B14F-4D97-AF65-F5344CB8AC3E}">
        <p14:creationId xmlns:p14="http://schemas.microsoft.com/office/powerpoint/2010/main" val="532339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AE798-B5AF-FC42-B0F4-157632FD1B21}"/>
              </a:ext>
            </a:extLst>
          </p:cNvPr>
          <p:cNvSpPr>
            <a:spLocks noGrp="1"/>
          </p:cNvSpPr>
          <p:nvPr>
            <p:ph type="title"/>
          </p:nvPr>
        </p:nvSpPr>
        <p:spPr/>
        <p:txBody>
          <a:bodyPr/>
          <a:lstStyle/>
          <a:p>
            <a:r>
              <a:rPr lang="en-US" dirty="0"/>
              <a:t>Warm up concepts</a:t>
            </a:r>
          </a:p>
        </p:txBody>
      </p:sp>
      <p:sp>
        <p:nvSpPr>
          <p:cNvPr id="3" name="Content Placeholder 2">
            <a:extLst>
              <a:ext uri="{FF2B5EF4-FFF2-40B4-BE49-F238E27FC236}">
                <a16:creationId xmlns:a16="http://schemas.microsoft.com/office/drawing/2014/main" id="{A36EC365-268F-0840-8325-A0CCD7071649}"/>
              </a:ext>
            </a:extLst>
          </p:cNvPr>
          <p:cNvSpPr>
            <a:spLocks noGrp="1"/>
          </p:cNvSpPr>
          <p:nvPr>
            <p:ph idx="1"/>
          </p:nvPr>
        </p:nvSpPr>
        <p:spPr/>
        <p:txBody>
          <a:bodyPr/>
          <a:lstStyle/>
          <a:p>
            <a:r>
              <a:rPr lang="en-GB" dirty="0"/>
              <a:t>‘A warm up is not a regimen or a particular set of exercises. A warm up is a process, one that can keep growing and changing, and one that you must constantly reinvent.’  </a:t>
            </a:r>
            <a:r>
              <a:rPr lang="en-GB" dirty="0" err="1"/>
              <a:t>Wangh</a:t>
            </a:r>
            <a:r>
              <a:rPr lang="en-GB" dirty="0"/>
              <a:t> p37</a:t>
            </a:r>
          </a:p>
          <a:p>
            <a:r>
              <a:rPr lang="en-GB" dirty="0"/>
              <a:t> </a:t>
            </a:r>
          </a:p>
          <a:p>
            <a:r>
              <a:rPr lang="en-GB" dirty="0"/>
              <a:t>Re: experiment with your own styles of warmup: </a:t>
            </a:r>
          </a:p>
          <a:p>
            <a:r>
              <a:rPr lang="en-GB" dirty="0"/>
              <a:t>‘If you try different things, your body will give you clear answers’ </a:t>
            </a:r>
            <a:r>
              <a:rPr lang="en-GB" dirty="0" err="1"/>
              <a:t>Wangh</a:t>
            </a:r>
            <a:r>
              <a:rPr lang="en-GB" dirty="0"/>
              <a:t> p37</a:t>
            </a:r>
          </a:p>
          <a:p>
            <a:endParaRPr lang="en-US" dirty="0"/>
          </a:p>
        </p:txBody>
      </p:sp>
    </p:spTree>
    <p:extLst>
      <p:ext uri="{BB962C8B-B14F-4D97-AF65-F5344CB8AC3E}">
        <p14:creationId xmlns:p14="http://schemas.microsoft.com/office/powerpoint/2010/main" val="3474231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BC910-9E2A-0143-96B5-604E9BAFDF74}"/>
              </a:ext>
            </a:extLst>
          </p:cNvPr>
          <p:cNvSpPr>
            <a:spLocks noGrp="1"/>
          </p:cNvSpPr>
          <p:nvPr>
            <p:ph type="title"/>
          </p:nvPr>
        </p:nvSpPr>
        <p:spPr/>
        <p:txBody>
          <a:bodyPr/>
          <a:lstStyle/>
          <a:p>
            <a:r>
              <a:rPr lang="en-US" dirty="0"/>
              <a:t>Warm up concepts – leading into practice</a:t>
            </a:r>
          </a:p>
        </p:txBody>
      </p:sp>
      <p:sp>
        <p:nvSpPr>
          <p:cNvPr id="3" name="Content Placeholder 2">
            <a:extLst>
              <a:ext uri="{FF2B5EF4-FFF2-40B4-BE49-F238E27FC236}">
                <a16:creationId xmlns:a16="http://schemas.microsoft.com/office/drawing/2014/main" id="{1CECC1D0-FA37-C74D-8E32-11BFA25566B0}"/>
              </a:ext>
            </a:extLst>
          </p:cNvPr>
          <p:cNvSpPr>
            <a:spLocks noGrp="1"/>
          </p:cNvSpPr>
          <p:nvPr>
            <p:ph idx="1"/>
          </p:nvPr>
        </p:nvSpPr>
        <p:spPr/>
        <p:txBody>
          <a:bodyPr/>
          <a:lstStyle/>
          <a:p>
            <a:r>
              <a:rPr lang="en-GB" dirty="0"/>
              <a:t>All artistic work fits between the poles of ‘form’ and ‘formlessness’, ‘structured’ and ‘free’, and the right warmup will support the specific type of work that you are doing. </a:t>
            </a:r>
          </a:p>
          <a:p>
            <a:r>
              <a:rPr lang="en-GB" dirty="0"/>
              <a:t>Be targeted and specific to facilitate exploration and curiousness. Use of the space between the poles (small movement vs large energetic movement) – these extremes are what will open you up to performance preparation.</a:t>
            </a:r>
          </a:p>
          <a:p>
            <a:endParaRPr lang="en-GB" dirty="0"/>
          </a:p>
          <a:p>
            <a:r>
              <a:rPr lang="en-GB" dirty="0"/>
              <a:t>(Of the warm up) ‘It is a questioning process and a gift you are giving to yourself’ </a:t>
            </a:r>
            <a:r>
              <a:rPr lang="en-GB" dirty="0" err="1"/>
              <a:t>Wangh</a:t>
            </a:r>
            <a:r>
              <a:rPr lang="en-GB" dirty="0"/>
              <a:t> p37</a:t>
            </a:r>
          </a:p>
          <a:p>
            <a:endParaRPr lang="en-US" dirty="0"/>
          </a:p>
        </p:txBody>
      </p:sp>
    </p:spTree>
    <p:extLst>
      <p:ext uri="{BB962C8B-B14F-4D97-AF65-F5344CB8AC3E}">
        <p14:creationId xmlns:p14="http://schemas.microsoft.com/office/powerpoint/2010/main" val="453599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C2000-447D-2B47-A839-EDFE1F47A935}"/>
              </a:ext>
            </a:extLst>
          </p:cNvPr>
          <p:cNvSpPr>
            <a:spLocks noGrp="1"/>
          </p:cNvSpPr>
          <p:nvPr>
            <p:ph type="title"/>
          </p:nvPr>
        </p:nvSpPr>
        <p:spPr/>
        <p:txBody>
          <a:bodyPr/>
          <a:lstStyle/>
          <a:p>
            <a:r>
              <a:rPr lang="en-US" dirty="0" err="1"/>
              <a:t>Wangh</a:t>
            </a:r>
            <a:r>
              <a:rPr lang="en-US" dirty="0"/>
              <a:t> practice used in class – scans on Moodle</a:t>
            </a:r>
          </a:p>
        </p:txBody>
      </p:sp>
      <p:sp>
        <p:nvSpPr>
          <p:cNvPr id="3" name="Content Placeholder 2">
            <a:extLst>
              <a:ext uri="{FF2B5EF4-FFF2-40B4-BE49-F238E27FC236}">
                <a16:creationId xmlns:a16="http://schemas.microsoft.com/office/drawing/2014/main" id="{7A5A41D9-4D0F-8341-993B-228D56F2F5C9}"/>
              </a:ext>
            </a:extLst>
          </p:cNvPr>
          <p:cNvSpPr>
            <a:spLocks noGrp="1"/>
          </p:cNvSpPr>
          <p:nvPr>
            <p:ph idx="1"/>
          </p:nvPr>
        </p:nvSpPr>
        <p:spPr/>
        <p:txBody>
          <a:bodyPr/>
          <a:lstStyle/>
          <a:p>
            <a:endParaRPr lang="en-GB" dirty="0"/>
          </a:p>
          <a:p>
            <a:r>
              <a:rPr lang="en-GB" dirty="0" err="1"/>
              <a:t>Wangh</a:t>
            </a:r>
            <a:r>
              <a:rPr lang="en-GB" dirty="0"/>
              <a:t> p21 – Slow Motion Study </a:t>
            </a:r>
          </a:p>
          <a:p>
            <a:endParaRPr lang="en-GB" dirty="0"/>
          </a:p>
          <a:p>
            <a:r>
              <a:rPr lang="en-GB" dirty="0" err="1"/>
              <a:t>Wangh</a:t>
            </a:r>
            <a:r>
              <a:rPr lang="en-GB" dirty="0"/>
              <a:t> p38 – Outline for an actor’s Warm-up</a:t>
            </a:r>
          </a:p>
          <a:p>
            <a:endParaRPr lang="en-US" dirty="0"/>
          </a:p>
          <a:p>
            <a:r>
              <a:rPr lang="en-GB" dirty="0" err="1"/>
              <a:t>Wangh</a:t>
            </a:r>
            <a:r>
              <a:rPr lang="en-GB" dirty="0"/>
              <a:t> p17 – Stream of Consciousness Warm-up</a:t>
            </a:r>
            <a:r>
              <a:rPr lang="en-GB" dirty="0">
                <a:effectLst/>
              </a:rPr>
              <a:t> </a:t>
            </a:r>
            <a:endParaRPr lang="en-US" dirty="0"/>
          </a:p>
        </p:txBody>
      </p:sp>
    </p:spTree>
    <p:extLst>
      <p:ext uri="{BB962C8B-B14F-4D97-AF65-F5344CB8AC3E}">
        <p14:creationId xmlns:p14="http://schemas.microsoft.com/office/powerpoint/2010/main" val="2840402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0C243-D97B-C54A-8674-1A561B5B7DEA}"/>
              </a:ext>
            </a:extLst>
          </p:cNvPr>
          <p:cNvSpPr>
            <a:spLocks noGrp="1"/>
          </p:cNvSpPr>
          <p:nvPr>
            <p:ph type="title"/>
          </p:nvPr>
        </p:nvSpPr>
        <p:spPr/>
        <p:txBody>
          <a:bodyPr/>
          <a:lstStyle/>
          <a:p>
            <a:r>
              <a:rPr lang="en-US" b="1" dirty="0"/>
              <a:t>Via </a:t>
            </a:r>
            <a:r>
              <a:rPr lang="en-US" b="1" dirty="0" err="1"/>
              <a:t>Negativa</a:t>
            </a:r>
            <a:r>
              <a:rPr lang="en-US" b="1" dirty="0"/>
              <a:t> – the negative way</a:t>
            </a:r>
            <a:endParaRPr lang="en-US" dirty="0"/>
          </a:p>
        </p:txBody>
      </p:sp>
      <p:sp>
        <p:nvSpPr>
          <p:cNvPr id="3" name="Content Placeholder 2">
            <a:extLst>
              <a:ext uri="{FF2B5EF4-FFF2-40B4-BE49-F238E27FC236}">
                <a16:creationId xmlns:a16="http://schemas.microsoft.com/office/drawing/2014/main" id="{22554AB5-B9EC-DB43-B176-4BD2A49DFBA8}"/>
              </a:ext>
            </a:extLst>
          </p:cNvPr>
          <p:cNvSpPr>
            <a:spLocks noGrp="1"/>
          </p:cNvSpPr>
          <p:nvPr>
            <p:ph idx="1"/>
          </p:nvPr>
        </p:nvSpPr>
        <p:spPr/>
        <p:txBody>
          <a:bodyPr>
            <a:normAutofit/>
          </a:bodyPr>
          <a:lstStyle/>
          <a:p>
            <a:endParaRPr lang="en-US" dirty="0"/>
          </a:p>
          <a:p>
            <a:r>
              <a:rPr lang="en-US" dirty="0"/>
              <a:t>‘Not a collection of skills but an eradication of blocks’ (Grotowski:17)</a:t>
            </a:r>
            <a:endParaRPr lang="en-GB" dirty="0"/>
          </a:p>
          <a:p>
            <a:pPr marL="0" indent="0">
              <a:buNone/>
            </a:pPr>
            <a:endParaRPr lang="en-GB" dirty="0"/>
          </a:p>
          <a:p>
            <a:r>
              <a:rPr lang="en-US" dirty="0"/>
              <a:t>‘The requisite state of mind is a passive readiness to realize an active role, a state in which one does not “want to do that” but rather “resigns from not doing it”. (Grotowski:17)</a:t>
            </a:r>
            <a:endParaRPr lang="en-GB" dirty="0"/>
          </a:p>
          <a:p>
            <a:endParaRPr lang="en-US" dirty="0"/>
          </a:p>
        </p:txBody>
      </p:sp>
    </p:spTree>
    <p:extLst>
      <p:ext uri="{BB962C8B-B14F-4D97-AF65-F5344CB8AC3E}">
        <p14:creationId xmlns:p14="http://schemas.microsoft.com/office/powerpoint/2010/main" val="235313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26C9-8BBC-844B-833B-6D0130F8294C}"/>
              </a:ext>
            </a:extLst>
          </p:cNvPr>
          <p:cNvSpPr>
            <a:spLocks noGrp="1"/>
          </p:cNvSpPr>
          <p:nvPr>
            <p:ph type="title"/>
          </p:nvPr>
        </p:nvSpPr>
        <p:spPr/>
        <p:txBody>
          <a:bodyPr/>
          <a:lstStyle/>
          <a:p>
            <a:r>
              <a:rPr lang="en-US" b="1" dirty="0"/>
              <a:t>Via </a:t>
            </a:r>
            <a:r>
              <a:rPr lang="en-US" b="1" dirty="0" err="1"/>
              <a:t>Negativa</a:t>
            </a:r>
            <a:r>
              <a:rPr lang="en-US" b="1" dirty="0"/>
              <a:t> – the negative way</a:t>
            </a:r>
            <a:endParaRPr lang="en-US" dirty="0"/>
          </a:p>
        </p:txBody>
      </p:sp>
      <p:sp>
        <p:nvSpPr>
          <p:cNvPr id="3" name="Content Placeholder 2">
            <a:extLst>
              <a:ext uri="{FF2B5EF4-FFF2-40B4-BE49-F238E27FC236}">
                <a16:creationId xmlns:a16="http://schemas.microsoft.com/office/drawing/2014/main" id="{06C20BEC-10CE-384A-81E6-97DE92273CA2}"/>
              </a:ext>
            </a:extLst>
          </p:cNvPr>
          <p:cNvSpPr>
            <a:spLocks noGrp="1"/>
          </p:cNvSpPr>
          <p:nvPr>
            <p:ph idx="1"/>
          </p:nvPr>
        </p:nvSpPr>
        <p:spPr/>
        <p:txBody>
          <a:bodyPr/>
          <a:lstStyle/>
          <a:p>
            <a:endParaRPr lang="en-US" dirty="0"/>
          </a:p>
          <a:p>
            <a:endParaRPr lang="en-US" dirty="0"/>
          </a:p>
          <a:p>
            <a:r>
              <a:rPr lang="en-US" dirty="0"/>
              <a:t>‘We attempt to eliminate his organism’s resistance to this psychic process. The result is freedom from the time lapse between inner impulse and outer reaction in such a way that the impulse is already an outer reaction. Impulse and action are concurrent: the body vanishes, burns, and the spectator sees only a series of visible images.’  (Grotowski:16)</a:t>
            </a:r>
            <a:endParaRPr lang="en-GB" dirty="0"/>
          </a:p>
          <a:p>
            <a:endParaRPr lang="en-US" dirty="0"/>
          </a:p>
        </p:txBody>
      </p:sp>
    </p:spTree>
    <p:extLst>
      <p:ext uri="{BB962C8B-B14F-4D97-AF65-F5344CB8AC3E}">
        <p14:creationId xmlns:p14="http://schemas.microsoft.com/office/powerpoint/2010/main" val="492005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7996-433B-3244-9E8B-C57D5F2A4336}"/>
              </a:ext>
            </a:extLst>
          </p:cNvPr>
          <p:cNvSpPr>
            <a:spLocks noGrp="1"/>
          </p:cNvSpPr>
          <p:nvPr>
            <p:ph type="title"/>
          </p:nvPr>
        </p:nvSpPr>
        <p:spPr/>
        <p:txBody>
          <a:bodyPr/>
          <a:lstStyle/>
          <a:p>
            <a:r>
              <a:rPr lang="en-US" b="1" dirty="0"/>
              <a:t>Via </a:t>
            </a:r>
            <a:r>
              <a:rPr lang="en-US" b="1" dirty="0" err="1"/>
              <a:t>Negativa</a:t>
            </a:r>
            <a:r>
              <a:rPr lang="en-US" b="1" dirty="0"/>
              <a:t> – the negative way</a:t>
            </a:r>
            <a:endParaRPr lang="en-US" dirty="0"/>
          </a:p>
        </p:txBody>
      </p:sp>
      <p:sp>
        <p:nvSpPr>
          <p:cNvPr id="3" name="Content Placeholder 2">
            <a:extLst>
              <a:ext uri="{FF2B5EF4-FFF2-40B4-BE49-F238E27FC236}">
                <a16:creationId xmlns:a16="http://schemas.microsoft.com/office/drawing/2014/main" id="{C4316E17-B9F0-484C-8C2E-1C2C62B77878}"/>
              </a:ext>
            </a:extLst>
          </p:cNvPr>
          <p:cNvSpPr>
            <a:spLocks noGrp="1"/>
          </p:cNvSpPr>
          <p:nvPr>
            <p:ph idx="1"/>
          </p:nvPr>
        </p:nvSpPr>
        <p:spPr/>
        <p:txBody>
          <a:bodyPr/>
          <a:lstStyle/>
          <a:p>
            <a:endParaRPr lang="en-US" dirty="0"/>
          </a:p>
          <a:p>
            <a:r>
              <a:rPr lang="en-US" dirty="0"/>
              <a:t>Slightly abstract but useful way to consider a broader philosophical approach to the concept of via negative is that you are understanding ‘something’ by understanding what ‘something’ isn’t.</a:t>
            </a:r>
          </a:p>
          <a:p>
            <a:r>
              <a:rPr lang="en-US" dirty="0"/>
              <a:t>This was the basis of a significant portion of religious philosophical questioning in from the 18</a:t>
            </a:r>
            <a:r>
              <a:rPr lang="en-US" baseline="30000" dirty="0"/>
              <a:t>th</a:t>
            </a:r>
            <a:r>
              <a:rPr lang="en-US" dirty="0"/>
              <a:t> Century onwards.</a:t>
            </a:r>
            <a:endParaRPr lang="en-GB" dirty="0"/>
          </a:p>
          <a:p>
            <a:endParaRPr lang="en-US" dirty="0"/>
          </a:p>
        </p:txBody>
      </p:sp>
    </p:spTree>
    <p:extLst>
      <p:ext uri="{BB962C8B-B14F-4D97-AF65-F5344CB8AC3E}">
        <p14:creationId xmlns:p14="http://schemas.microsoft.com/office/powerpoint/2010/main" val="267580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33D54-CBEB-C04E-9EBC-700A7A2B198A}"/>
              </a:ext>
            </a:extLst>
          </p:cNvPr>
          <p:cNvSpPr>
            <a:spLocks noGrp="1"/>
          </p:cNvSpPr>
          <p:nvPr>
            <p:ph type="title"/>
          </p:nvPr>
        </p:nvSpPr>
        <p:spPr/>
        <p:txBody>
          <a:bodyPr/>
          <a:lstStyle/>
          <a:p>
            <a:r>
              <a:rPr lang="en-US" dirty="0"/>
              <a:t>Ethos of Poor Theatre</a:t>
            </a:r>
          </a:p>
        </p:txBody>
      </p:sp>
      <p:sp>
        <p:nvSpPr>
          <p:cNvPr id="3" name="Content Placeholder 2">
            <a:extLst>
              <a:ext uri="{FF2B5EF4-FFF2-40B4-BE49-F238E27FC236}">
                <a16:creationId xmlns:a16="http://schemas.microsoft.com/office/drawing/2014/main" id="{4E7F30EF-05BC-F54F-A784-9F948903CA0C}"/>
              </a:ext>
            </a:extLst>
          </p:cNvPr>
          <p:cNvSpPr>
            <a:spLocks noGrp="1"/>
          </p:cNvSpPr>
          <p:nvPr>
            <p:ph idx="1"/>
          </p:nvPr>
        </p:nvSpPr>
        <p:spPr/>
        <p:txBody>
          <a:bodyPr/>
          <a:lstStyle/>
          <a:p>
            <a:endParaRPr lang="en-US" dirty="0"/>
          </a:p>
          <a:p>
            <a:r>
              <a:rPr lang="en-US" dirty="0"/>
              <a:t>‘By gradually eliminating whatever proved superfluous, we found that theatre can exist without make-up, without autonomic costume and scenography, without a separate performance area (stage), without lighting and sound effect, etc. It cannot exist without the actor-spectator relationship of perpetual, direct, “live” communion. This is an ancient theoretical truth.’ (Grotowski:18)</a:t>
            </a:r>
            <a:endParaRPr lang="en-GB" dirty="0"/>
          </a:p>
          <a:p>
            <a:endParaRPr lang="en-GB" dirty="0"/>
          </a:p>
          <a:p>
            <a:endParaRPr lang="en-US" dirty="0"/>
          </a:p>
        </p:txBody>
      </p:sp>
    </p:spTree>
    <p:extLst>
      <p:ext uri="{BB962C8B-B14F-4D97-AF65-F5344CB8AC3E}">
        <p14:creationId xmlns:p14="http://schemas.microsoft.com/office/powerpoint/2010/main" val="3387944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C325F-B41D-694B-873F-6DF7F9E1F9BB}"/>
              </a:ext>
            </a:extLst>
          </p:cNvPr>
          <p:cNvSpPr>
            <a:spLocks noGrp="1"/>
          </p:cNvSpPr>
          <p:nvPr>
            <p:ph type="title"/>
          </p:nvPr>
        </p:nvSpPr>
        <p:spPr/>
        <p:txBody>
          <a:bodyPr/>
          <a:lstStyle/>
          <a:p>
            <a:r>
              <a:rPr lang="en-US" dirty="0"/>
              <a:t>Into </a:t>
            </a:r>
            <a:r>
              <a:rPr lang="en-US" dirty="0" err="1"/>
              <a:t>Plastiques</a:t>
            </a:r>
            <a:endParaRPr lang="en-US" dirty="0"/>
          </a:p>
        </p:txBody>
      </p:sp>
      <p:sp>
        <p:nvSpPr>
          <p:cNvPr id="3" name="Content Placeholder 2">
            <a:extLst>
              <a:ext uri="{FF2B5EF4-FFF2-40B4-BE49-F238E27FC236}">
                <a16:creationId xmlns:a16="http://schemas.microsoft.com/office/drawing/2014/main" id="{D6854918-6507-444E-AA1F-09D5A8365627}"/>
              </a:ext>
            </a:extLst>
          </p:cNvPr>
          <p:cNvSpPr>
            <a:spLocks noGrp="1"/>
          </p:cNvSpPr>
          <p:nvPr>
            <p:ph idx="1"/>
          </p:nvPr>
        </p:nvSpPr>
        <p:spPr/>
        <p:txBody>
          <a:bodyPr>
            <a:normAutofit lnSpcReduction="10000"/>
          </a:bodyPr>
          <a:lstStyle/>
          <a:p>
            <a:r>
              <a:rPr lang="en-GB" dirty="0"/>
              <a:t>Acting is stripping away, making oneself vulnerable (Wangh:40)</a:t>
            </a:r>
          </a:p>
          <a:p>
            <a:r>
              <a:rPr lang="en-GB" dirty="0"/>
              <a:t>‘You act with your body and your voice, everything else is extra’ (Wangh:42)</a:t>
            </a:r>
          </a:p>
          <a:p>
            <a:endParaRPr lang="en-US" dirty="0"/>
          </a:p>
          <a:p>
            <a:r>
              <a:rPr lang="en-US" dirty="0"/>
              <a:t>In preparation, we employed </a:t>
            </a:r>
            <a:r>
              <a:rPr lang="en-US" dirty="0" err="1"/>
              <a:t>Wangh’s</a:t>
            </a:r>
            <a:r>
              <a:rPr lang="en-US" dirty="0"/>
              <a:t> exercises (Cat/ wave) from page 47 + 57-60 of Acrobat of the Heart.</a:t>
            </a:r>
          </a:p>
          <a:p>
            <a:endParaRPr lang="en-US" dirty="0"/>
          </a:p>
          <a:p>
            <a:r>
              <a:rPr lang="en-US" dirty="0"/>
              <a:t>Also reference the pushing exercise that you undertook during the previous week (external stimulus and internal reaction – also Wangh:90)</a:t>
            </a:r>
          </a:p>
        </p:txBody>
      </p:sp>
    </p:spTree>
    <p:extLst>
      <p:ext uri="{BB962C8B-B14F-4D97-AF65-F5344CB8AC3E}">
        <p14:creationId xmlns:p14="http://schemas.microsoft.com/office/powerpoint/2010/main" val="3123666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D151E-C437-874A-BD14-E4F06A75030D}"/>
              </a:ext>
            </a:extLst>
          </p:cNvPr>
          <p:cNvSpPr>
            <a:spLocks noGrp="1"/>
          </p:cNvSpPr>
          <p:nvPr>
            <p:ph type="title"/>
          </p:nvPr>
        </p:nvSpPr>
        <p:spPr/>
        <p:txBody>
          <a:bodyPr/>
          <a:lstStyle/>
          <a:p>
            <a:r>
              <a:rPr lang="en-US" dirty="0" err="1"/>
              <a:t>Plastiques</a:t>
            </a:r>
            <a:r>
              <a:rPr lang="en-US" dirty="0"/>
              <a:t> isolation intention</a:t>
            </a:r>
          </a:p>
        </p:txBody>
      </p:sp>
      <p:sp>
        <p:nvSpPr>
          <p:cNvPr id="3" name="Content Placeholder 2">
            <a:extLst>
              <a:ext uri="{FF2B5EF4-FFF2-40B4-BE49-F238E27FC236}">
                <a16:creationId xmlns:a16="http://schemas.microsoft.com/office/drawing/2014/main" id="{279C4E3A-99F7-DF48-B7DB-0CE339D58CD3}"/>
              </a:ext>
            </a:extLst>
          </p:cNvPr>
          <p:cNvSpPr>
            <a:spLocks noGrp="1"/>
          </p:cNvSpPr>
          <p:nvPr>
            <p:ph idx="1"/>
          </p:nvPr>
        </p:nvSpPr>
        <p:spPr/>
        <p:txBody>
          <a:bodyPr/>
          <a:lstStyle/>
          <a:p>
            <a:r>
              <a:rPr lang="en-GB" dirty="0"/>
              <a:t>Free movement from isolated exercise:</a:t>
            </a:r>
          </a:p>
          <a:p>
            <a:endParaRPr lang="en-GB" dirty="0"/>
          </a:p>
          <a:p>
            <a:r>
              <a:rPr lang="en-GB" dirty="0"/>
              <a:t>‘(It) has become and external key to an internal door, a physical way of asking an image question…’</a:t>
            </a:r>
          </a:p>
          <a:p>
            <a:endParaRPr lang="en-GB" dirty="0"/>
          </a:p>
          <a:p>
            <a:r>
              <a:rPr lang="en-GB" dirty="0"/>
              <a:t>‘When you shrug your shoulders, for instance, you become aware of the feeling that goes with the shrug: “I don’t know”, or “I don’t care.” The feeling inhabits the shrug itself’  (Wangh:76)</a:t>
            </a:r>
          </a:p>
          <a:p>
            <a:endParaRPr lang="en-US" dirty="0"/>
          </a:p>
        </p:txBody>
      </p:sp>
    </p:spTree>
    <p:extLst>
      <p:ext uri="{BB962C8B-B14F-4D97-AF65-F5344CB8AC3E}">
        <p14:creationId xmlns:p14="http://schemas.microsoft.com/office/powerpoint/2010/main" val="952431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6FF8-4916-9348-AD57-24B5A6939107}"/>
              </a:ext>
            </a:extLst>
          </p:cNvPr>
          <p:cNvSpPr>
            <a:spLocks noGrp="1"/>
          </p:cNvSpPr>
          <p:nvPr>
            <p:ph type="title"/>
          </p:nvPr>
        </p:nvSpPr>
        <p:spPr/>
        <p:txBody>
          <a:bodyPr/>
          <a:lstStyle/>
          <a:p>
            <a:r>
              <a:rPr lang="en-US" dirty="0" err="1"/>
              <a:t>Plastiques</a:t>
            </a:r>
            <a:r>
              <a:rPr lang="en-US" dirty="0"/>
              <a:t> process</a:t>
            </a:r>
          </a:p>
        </p:txBody>
      </p:sp>
      <p:sp>
        <p:nvSpPr>
          <p:cNvPr id="3" name="Content Placeholder 2">
            <a:extLst>
              <a:ext uri="{FF2B5EF4-FFF2-40B4-BE49-F238E27FC236}">
                <a16:creationId xmlns:a16="http://schemas.microsoft.com/office/drawing/2014/main" id="{41402487-7B40-4440-880E-B2468C332CD8}"/>
              </a:ext>
            </a:extLst>
          </p:cNvPr>
          <p:cNvSpPr>
            <a:spLocks noGrp="1"/>
          </p:cNvSpPr>
          <p:nvPr>
            <p:ph idx="1"/>
          </p:nvPr>
        </p:nvSpPr>
        <p:spPr/>
        <p:txBody>
          <a:bodyPr/>
          <a:lstStyle/>
          <a:p>
            <a:r>
              <a:rPr lang="en-GB" dirty="0"/>
              <a:t>‘When you begin to work with these forms they are simply physical isolations, movement explorations of one body part at a time in every direction that part can move.’ (Wangh:75)</a:t>
            </a:r>
          </a:p>
          <a:p>
            <a:endParaRPr lang="en-GB" dirty="0"/>
          </a:p>
          <a:p>
            <a:r>
              <a:rPr lang="en-GB" dirty="0"/>
              <a:t>But each movement becomes an emotive gesture – to a witness – and the emotion of the movement inhabits the movement.</a:t>
            </a:r>
          </a:p>
          <a:p>
            <a:endParaRPr lang="en-US" dirty="0"/>
          </a:p>
          <a:p>
            <a:r>
              <a:rPr lang="en-GB" dirty="0"/>
              <a:t>The </a:t>
            </a:r>
            <a:r>
              <a:rPr lang="en-GB" dirty="0" err="1"/>
              <a:t>Plastiques</a:t>
            </a:r>
            <a:r>
              <a:rPr lang="en-GB" dirty="0"/>
              <a:t> process from </a:t>
            </a:r>
            <a:r>
              <a:rPr lang="en-GB" dirty="0" err="1"/>
              <a:t>Wangh</a:t>
            </a:r>
            <a:r>
              <a:rPr lang="en-GB" dirty="0"/>
              <a:t> is scanned on Moodle. (Wangh:77-8)</a:t>
            </a:r>
            <a:r>
              <a:rPr lang="en-GB" dirty="0">
                <a:effectLst/>
              </a:rPr>
              <a:t> </a:t>
            </a:r>
            <a:endParaRPr lang="en-US" dirty="0"/>
          </a:p>
        </p:txBody>
      </p:sp>
    </p:spTree>
    <p:extLst>
      <p:ext uri="{BB962C8B-B14F-4D97-AF65-F5344CB8AC3E}">
        <p14:creationId xmlns:p14="http://schemas.microsoft.com/office/powerpoint/2010/main" val="3868009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ED98E-1296-2A4C-A59A-54227F5EFE58}"/>
              </a:ext>
            </a:extLst>
          </p:cNvPr>
          <p:cNvSpPr>
            <a:spLocks noGrp="1"/>
          </p:cNvSpPr>
          <p:nvPr>
            <p:ph type="title"/>
          </p:nvPr>
        </p:nvSpPr>
        <p:spPr/>
        <p:txBody>
          <a:bodyPr/>
          <a:lstStyle/>
          <a:p>
            <a:r>
              <a:rPr lang="en-US" dirty="0"/>
              <a:t>The River</a:t>
            </a:r>
          </a:p>
        </p:txBody>
      </p:sp>
      <p:sp>
        <p:nvSpPr>
          <p:cNvPr id="3" name="Content Placeholder 2">
            <a:extLst>
              <a:ext uri="{FF2B5EF4-FFF2-40B4-BE49-F238E27FC236}">
                <a16:creationId xmlns:a16="http://schemas.microsoft.com/office/drawing/2014/main" id="{1AA180EA-26FB-9B4F-A275-89182F0AED04}"/>
              </a:ext>
            </a:extLst>
          </p:cNvPr>
          <p:cNvSpPr>
            <a:spLocks noGrp="1"/>
          </p:cNvSpPr>
          <p:nvPr>
            <p:ph idx="1"/>
          </p:nvPr>
        </p:nvSpPr>
        <p:spPr/>
        <p:txBody>
          <a:bodyPr/>
          <a:lstStyle/>
          <a:p>
            <a:r>
              <a:rPr lang="en-GB" dirty="0"/>
              <a:t>The </a:t>
            </a:r>
            <a:r>
              <a:rPr lang="en-GB" dirty="0" err="1"/>
              <a:t>Plastiques</a:t>
            </a:r>
            <a:r>
              <a:rPr lang="en-GB" dirty="0"/>
              <a:t> river (Wangh:79): start at any point of the body and flow and follow the movement from one isolation to the next as it rises in the body.</a:t>
            </a:r>
          </a:p>
          <a:p>
            <a:endParaRPr lang="en-GB" dirty="0"/>
          </a:p>
          <a:p>
            <a:r>
              <a:rPr lang="en-GB" dirty="0"/>
              <a:t>Use large and small movement, changes in pace, pauses where you explore one movement for a set amount of time before moving on, and moving from one body part to another quickly then slowly.</a:t>
            </a:r>
          </a:p>
          <a:p>
            <a:r>
              <a:rPr lang="en-GB" dirty="0"/>
              <a:t>Be free to move across the room.</a:t>
            </a:r>
          </a:p>
          <a:p>
            <a:endParaRPr lang="en-US" dirty="0"/>
          </a:p>
        </p:txBody>
      </p:sp>
    </p:spTree>
    <p:extLst>
      <p:ext uri="{BB962C8B-B14F-4D97-AF65-F5344CB8AC3E}">
        <p14:creationId xmlns:p14="http://schemas.microsoft.com/office/powerpoint/2010/main" val="990793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0883-DA1B-1444-A764-E50A62D8CD4E}"/>
              </a:ext>
            </a:extLst>
          </p:cNvPr>
          <p:cNvSpPr>
            <a:spLocks noGrp="1"/>
          </p:cNvSpPr>
          <p:nvPr>
            <p:ph type="title"/>
          </p:nvPr>
        </p:nvSpPr>
        <p:spPr/>
        <p:txBody>
          <a:bodyPr/>
          <a:lstStyle/>
          <a:p>
            <a:r>
              <a:rPr lang="en-US" dirty="0"/>
              <a:t>Extension of initial exercises</a:t>
            </a:r>
          </a:p>
        </p:txBody>
      </p:sp>
      <p:sp>
        <p:nvSpPr>
          <p:cNvPr id="3" name="Content Placeholder 2">
            <a:extLst>
              <a:ext uri="{FF2B5EF4-FFF2-40B4-BE49-F238E27FC236}">
                <a16:creationId xmlns:a16="http://schemas.microsoft.com/office/drawing/2014/main" id="{8DE80883-5623-BB4F-A04B-A95E57D48CA3}"/>
              </a:ext>
            </a:extLst>
          </p:cNvPr>
          <p:cNvSpPr>
            <a:spLocks noGrp="1"/>
          </p:cNvSpPr>
          <p:nvPr>
            <p:ph idx="1"/>
          </p:nvPr>
        </p:nvSpPr>
        <p:spPr/>
        <p:txBody>
          <a:bodyPr>
            <a:normAutofit fontScale="92500" lnSpcReduction="10000"/>
          </a:bodyPr>
          <a:lstStyle/>
          <a:p>
            <a:r>
              <a:rPr lang="en-US" dirty="0"/>
              <a:t>During the first session you worked in silence – adhering to the notion of the Poor Theatre.</a:t>
            </a:r>
          </a:p>
          <a:p>
            <a:r>
              <a:rPr lang="en-US" dirty="0"/>
              <a:t>Your focus was your own progress and movement – and it was difficult to maintain rhythm, momentum and focus. This is a positive difficulty and one that needs reflection. </a:t>
            </a:r>
          </a:p>
          <a:p>
            <a:r>
              <a:rPr lang="en-US" dirty="0"/>
              <a:t>During our second session, music was used in the background and movement was achieved – seemingly more ‘readily’ or ‘</a:t>
            </a:r>
            <a:r>
              <a:rPr lang="en-US" dirty="0" err="1"/>
              <a:t>easily’.Was</a:t>
            </a:r>
            <a:r>
              <a:rPr lang="en-US" dirty="0"/>
              <a:t> this because of the music or because you had explores isolation in the previous session? Probably both.</a:t>
            </a:r>
          </a:p>
          <a:p>
            <a:r>
              <a:rPr lang="en-US" dirty="0"/>
              <a:t> However, you should always remember that you have to train the body to be curious and to find your work practice and not rely on external factors</a:t>
            </a:r>
          </a:p>
        </p:txBody>
      </p:sp>
    </p:spTree>
    <p:extLst>
      <p:ext uri="{BB962C8B-B14F-4D97-AF65-F5344CB8AC3E}">
        <p14:creationId xmlns:p14="http://schemas.microsoft.com/office/powerpoint/2010/main" val="197683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862B-F245-DA46-8F3D-24A79103CF19}"/>
              </a:ext>
            </a:extLst>
          </p:cNvPr>
          <p:cNvSpPr>
            <a:spLocks noGrp="1"/>
          </p:cNvSpPr>
          <p:nvPr>
            <p:ph type="title"/>
          </p:nvPr>
        </p:nvSpPr>
        <p:spPr/>
        <p:txBody>
          <a:bodyPr/>
          <a:lstStyle/>
          <a:p>
            <a:r>
              <a:rPr lang="en-US" dirty="0" err="1"/>
              <a:t>Plastiques</a:t>
            </a:r>
            <a:r>
              <a:rPr lang="en-US" dirty="0"/>
              <a:t> in the body and the psycho physical</a:t>
            </a:r>
          </a:p>
        </p:txBody>
      </p:sp>
      <p:sp>
        <p:nvSpPr>
          <p:cNvPr id="3" name="Content Placeholder 2">
            <a:extLst>
              <a:ext uri="{FF2B5EF4-FFF2-40B4-BE49-F238E27FC236}">
                <a16:creationId xmlns:a16="http://schemas.microsoft.com/office/drawing/2014/main" id="{4CED6BAC-DB33-4949-B900-D7171CAEE5A6}"/>
              </a:ext>
            </a:extLst>
          </p:cNvPr>
          <p:cNvSpPr>
            <a:spLocks noGrp="1"/>
          </p:cNvSpPr>
          <p:nvPr>
            <p:ph idx="1"/>
          </p:nvPr>
        </p:nvSpPr>
        <p:spPr/>
        <p:txBody>
          <a:bodyPr>
            <a:normAutofit/>
          </a:bodyPr>
          <a:lstStyle/>
          <a:p>
            <a:r>
              <a:rPr lang="en-GB" b="1" dirty="0"/>
              <a:t>Poems</a:t>
            </a:r>
            <a:r>
              <a:rPr lang="en-GB" dirty="0"/>
              <a:t> – Pick three words that you will explore later. </a:t>
            </a:r>
          </a:p>
          <a:p>
            <a:r>
              <a:rPr lang="en-GB" dirty="0"/>
              <a:t>Remember these words but don’t stress about remembering the words.</a:t>
            </a:r>
          </a:p>
          <a:p>
            <a:endParaRPr lang="en-GB" dirty="0"/>
          </a:p>
          <a:p>
            <a:r>
              <a:rPr lang="en-GB" b="1" dirty="0"/>
              <a:t>3 words:</a:t>
            </a:r>
            <a:endParaRPr lang="en-GB" dirty="0"/>
          </a:p>
          <a:p>
            <a:r>
              <a:rPr lang="en-GB" dirty="0"/>
              <a:t>Explore each of your words in your physical movement - one at a time – 5 minutes each. </a:t>
            </a:r>
          </a:p>
          <a:p>
            <a:r>
              <a:rPr lang="en-GB" dirty="0"/>
              <a:t>Let the word exist in the body.</a:t>
            </a:r>
          </a:p>
          <a:p>
            <a:endParaRPr lang="en-US" dirty="0"/>
          </a:p>
        </p:txBody>
      </p:sp>
    </p:spTree>
    <p:extLst>
      <p:ext uri="{BB962C8B-B14F-4D97-AF65-F5344CB8AC3E}">
        <p14:creationId xmlns:p14="http://schemas.microsoft.com/office/powerpoint/2010/main" val="2547553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1B472-DE8D-2C4E-BC60-F08E0F6F6CB4}"/>
              </a:ext>
            </a:extLst>
          </p:cNvPr>
          <p:cNvSpPr>
            <a:spLocks noGrp="1"/>
          </p:cNvSpPr>
          <p:nvPr>
            <p:ph type="title"/>
          </p:nvPr>
        </p:nvSpPr>
        <p:spPr/>
        <p:txBody>
          <a:bodyPr/>
          <a:lstStyle/>
          <a:p>
            <a:r>
              <a:rPr lang="en-US" dirty="0" err="1"/>
              <a:t>Plastiques</a:t>
            </a:r>
            <a:r>
              <a:rPr lang="en-US" dirty="0"/>
              <a:t> in the body and the psychophysical</a:t>
            </a:r>
          </a:p>
        </p:txBody>
      </p:sp>
      <p:sp>
        <p:nvSpPr>
          <p:cNvPr id="3" name="Content Placeholder 2">
            <a:extLst>
              <a:ext uri="{FF2B5EF4-FFF2-40B4-BE49-F238E27FC236}">
                <a16:creationId xmlns:a16="http://schemas.microsoft.com/office/drawing/2014/main" id="{D9ADEDD4-88E8-9E44-8F31-C0A7441DA148}"/>
              </a:ext>
            </a:extLst>
          </p:cNvPr>
          <p:cNvSpPr>
            <a:spLocks noGrp="1"/>
          </p:cNvSpPr>
          <p:nvPr>
            <p:ph idx="1"/>
          </p:nvPr>
        </p:nvSpPr>
        <p:spPr/>
        <p:txBody>
          <a:bodyPr/>
          <a:lstStyle/>
          <a:p>
            <a:r>
              <a:rPr lang="en-GB" dirty="0"/>
              <a:t>Now use words for inspiration for physical response but try to keep your movement in the via </a:t>
            </a:r>
            <a:r>
              <a:rPr lang="en-GB" dirty="0" err="1"/>
              <a:t>negativa</a:t>
            </a:r>
            <a:r>
              <a:rPr lang="en-GB" dirty="0"/>
              <a:t>.</a:t>
            </a:r>
          </a:p>
          <a:p>
            <a:pPr marL="0" indent="0">
              <a:buNone/>
            </a:pPr>
            <a:endParaRPr lang="en-GB" dirty="0"/>
          </a:p>
          <a:p>
            <a:r>
              <a:rPr lang="en-GB" dirty="0"/>
              <a:t>What was evident in the sharing?  </a:t>
            </a:r>
          </a:p>
          <a:p>
            <a:r>
              <a:rPr lang="en-GB" dirty="0"/>
              <a:t>What images and questions arose from the movement?</a:t>
            </a:r>
          </a:p>
          <a:p>
            <a:r>
              <a:rPr lang="en-GB" dirty="0"/>
              <a:t>How did you feel creating your movement work?</a:t>
            </a:r>
          </a:p>
        </p:txBody>
      </p:sp>
    </p:spTree>
    <p:extLst>
      <p:ext uri="{BB962C8B-B14F-4D97-AF65-F5344CB8AC3E}">
        <p14:creationId xmlns:p14="http://schemas.microsoft.com/office/powerpoint/2010/main" val="248492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A1A3F-1629-534C-BF7F-1EDA87F04BFF}"/>
              </a:ext>
            </a:extLst>
          </p:cNvPr>
          <p:cNvSpPr>
            <a:spLocks noGrp="1"/>
          </p:cNvSpPr>
          <p:nvPr>
            <p:ph type="title"/>
          </p:nvPr>
        </p:nvSpPr>
        <p:spPr/>
        <p:txBody>
          <a:bodyPr/>
          <a:lstStyle/>
          <a:p>
            <a:r>
              <a:rPr lang="en-US" dirty="0"/>
              <a:t>Development</a:t>
            </a:r>
          </a:p>
        </p:txBody>
      </p:sp>
      <p:sp>
        <p:nvSpPr>
          <p:cNvPr id="3" name="Content Placeholder 2">
            <a:extLst>
              <a:ext uri="{FF2B5EF4-FFF2-40B4-BE49-F238E27FC236}">
                <a16:creationId xmlns:a16="http://schemas.microsoft.com/office/drawing/2014/main" id="{1E13ECEC-0FF2-444C-874C-AC2EBD9A4A22}"/>
              </a:ext>
            </a:extLst>
          </p:cNvPr>
          <p:cNvSpPr>
            <a:spLocks noGrp="1"/>
          </p:cNvSpPr>
          <p:nvPr>
            <p:ph idx="1"/>
          </p:nvPr>
        </p:nvSpPr>
        <p:spPr/>
        <p:txBody>
          <a:bodyPr/>
          <a:lstStyle/>
          <a:p>
            <a:r>
              <a:rPr lang="en-GB" b="1" dirty="0"/>
              <a:t>Michael Chekhov</a:t>
            </a:r>
            <a:r>
              <a:rPr lang="en-GB" dirty="0"/>
              <a:t> – ‘exercise 10 ‘ From chapter s ‘Imagination and Incorporation of Images’ of ‘To The Actor’</a:t>
            </a:r>
          </a:p>
          <a:p>
            <a:endParaRPr lang="en-US" dirty="0"/>
          </a:p>
          <a:p>
            <a:r>
              <a:rPr lang="en-US" dirty="0"/>
              <a:t>Use the meaning of your chosen words to create images in the mind.</a:t>
            </a:r>
          </a:p>
          <a:p>
            <a:r>
              <a:rPr lang="en-US" dirty="0"/>
              <a:t>Respond to the images physically.</a:t>
            </a:r>
          </a:p>
          <a:p>
            <a:r>
              <a:rPr lang="en-US" dirty="0"/>
              <a:t>Interrogate the images, disagree with the images – how does they body respond?</a:t>
            </a:r>
          </a:p>
          <a:p>
            <a:r>
              <a:rPr lang="en-US" dirty="0"/>
              <a:t>‘Instruction’ scan is on Moodle.</a:t>
            </a:r>
          </a:p>
        </p:txBody>
      </p:sp>
    </p:spTree>
    <p:extLst>
      <p:ext uri="{BB962C8B-B14F-4D97-AF65-F5344CB8AC3E}">
        <p14:creationId xmlns:p14="http://schemas.microsoft.com/office/powerpoint/2010/main" val="3745829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9AA2-4C48-EC4E-B5FB-281ACF21EB24}"/>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FC50717B-B06B-364B-B07C-81C95F860753}"/>
              </a:ext>
            </a:extLst>
          </p:cNvPr>
          <p:cNvSpPr>
            <a:spLocks noGrp="1"/>
          </p:cNvSpPr>
          <p:nvPr>
            <p:ph idx="1"/>
          </p:nvPr>
        </p:nvSpPr>
        <p:spPr/>
        <p:txBody>
          <a:bodyPr/>
          <a:lstStyle/>
          <a:p>
            <a:r>
              <a:rPr lang="en-US" dirty="0"/>
              <a:t>Grotowski, J. (1975) </a:t>
            </a:r>
            <a:r>
              <a:rPr lang="en-US" i="1" dirty="0"/>
              <a:t>Towards a poor theatre. </a:t>
            </a:r>
            <a:r>
              <a:rPr lang="en-US" dirty="0"/>
              <a:t>Methuen Drama; London.</a:t>
            </a:r>
          </a:p>
          <a:p>
            <a:endParaRPr lang="en-US" dirty="0"/>
          </a:p>
          <a:p>
            <a:r>
              <a:rPr lang="en-US" dirty="0" err="1"/>
              <a:t>Wangh</a:t>
            </a:r>
            <a:r>
              <a:rPr lang="en-US" dirty="0"/>
              <a:t>, S, (2000) </a:t>
            </a:r>
            <a:r>
              <a:rPr lang="en-US" i="1" dirty="0"/>
              <a:t>An Acrobat of the Heart</a:t>
            </a:r>
            <a:r>
              <a:rPr lang="en-US" dirty="0"/>
              <a:t>. Vintage Books; London.</a:t>
            </a:r>
          </a:p>
        </p:txBody>
      </p:sp>
    </p:spTree>
    <p:extLst>
      <p:ext uri="{BB962C8B-B14F-4D97-AF65-F5344CB8AC3E}">
        <p14:creationId xmlns:p14="http://schemas.microsoft.com/office/powerpoint/2010/main" val="2273628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1415</Words>
  <Application>Microsoft Macintosh PowerPoint</Application>
  <PresentationFormat>Widescreen</PresentationFormat>
  <Paragraphs>102</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Movement Practice </vt:lpstr>
      <vt:lpstr>Intro</vt:lpstr>
      <vt:lpstr>Intro</vt:lpstr>
      <vt:lpstr>Warm up concepts</vt:lpstr>
      <vt:lpstr>Warm up concepts</vt:lpstr>
      <vt:lpstr>Warm up concepts – leading into practice</vt:lpstr>
      <vt:lpstr>Wangh practice used in class – scans on Moodle</vt:lpstr>
      <vt:lpstr>Via Negativa – the negative way</vt:lpstr>
      <vt:lpstr>Via Negativa – the negative way</vt:lpstr>
      <vt:lpstr>Via Negativa – the negative way</vt:lpstr>
      <vt:lpstr>Ethos of Poor Theatre</vt:lpstr>
      <vt:lpstr>Into Plastiques</vt:lpstr>
      <vt:lpstr>Plastiques isolation intention</vt:lpstr>
      <vt:lpstr>Plastiques process</vt:lpstr>
      <vt:lpstr>The River</vt:lpstr>
      <vt:lpstr>Extension of initial exercises</vt:lpstr>
      <vt:lpstr>Plastiques in the body and the psycho physical</vt:lpstr>
      <vt:lpstr>Plastiques in the body and the psychophysical</vt:lpstr>
      <vt:lpstr>Development</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8</cp:revision>
  <dcterms:created xsi:type="dcterms:W3CDTF">2021-10-15T07:22:05Z</dcterms:created>
  <dcterms:modified xsi:type="dcterms:W3CDTF">2021-10-15T10:45:10Z</dcterms:modified>
</cp:coreProperties>
</file>