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sldIdLst>
    <p:sldId id="365" r:id="rId2"/>
    <p:sldId id="783" r:id="rId3"/>
    <p:sldId id="786" r:id="rId4"/>
    <p:sldId id="787" r:id="rId5"/>
    <p:sldId id="831" r:id="rId6"/>
    <p:sldId id="833" r:id="rId7"/>
    <p:sldId id="834" r:id="rId8"/>
    <p:sldId id="832" r:id="rId9"/>
    <p:sldId id="800" r:id="rId10"/>
    <p:sldId id="809" r:id="rId11"/>
    <p:sldId id="816" r:id="rId12"/>
    <p:sldId id="803" r:id="rId13"/>
    <p:sldId id="278" r:id="rId14"/>
    <p:sldId id="818" r:id="rId15"/>
    <p:sldId id="819" r:id="rId16"/>
    <p:sldId id="820" r:id="rId17"/>
    <p:sldId id="821" r:id="rId18"/>
    <p:sldId id="838" r:id="rId19"/>
    <p:sldId id="822" r:id="rId20"/>
    <p:sldId id="823" r:id="rId21"/>
    <p:sldId id="824" r:id="rId22"/>
    <p:sldId id="801" r:id="rId23"/>
    <p:sldId id="550" r:id="rId24"/>
    <p:sldId id="547" r:id="rId25"/>
    <p:sldId id="825" r:id="rId26"/>
    <p:sldId id="549" r:id="rId27"/>
    <p:sldId id="574" r:id="rId28"/>
    <p:sldId id="835" r:id="rId29"/>
    <p:sldId id="837" r:id="rId30"/>
    <p:sldId id="504" r:id="rId31"/>
    <p:sldId id="826" r:id="rId32"/>
    <p:sldId id="827" r:id="rId33"/>
    <p:sldId id="828" r:id="rId34"/>
    <p:sldId id="829" r:id="rId35"/>
    <p:sldId id="840" r:id="rId36"/>
    <p:sldId id="812" r:id="rId37"/>
    <p:sldId id="830" r:id="rId38"/>
    <p:sldId id="799" r:id="rId3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7497F8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4C8AE9-4ACF-4D95-936D-1A59EDFC76DD}" v="676" dt="2021-07-06T14:45:17.2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434" autoAdjust="0"/>
    <p:restoredTop sz="88518" autoAdjust="0"/>
  </p:normalViewPr>
  <p:slideViewPr>
    <p:cSldViewPr snapToGrid="0">
      <p:cViewPr varScale="1">
        <p:scale>
          <a:sx n="67" d="100"/>
          <a:sy n="67" d="100"/>
        </p:scale>
        <p:origin x="184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12732 13420 16383 0 0,'0'0'-16383'0'0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85896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4555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047029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02666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贴自我介绍小纸片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03BD2B-ED10-4692-92A9-BFADF14FCB5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350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gif"/><Relationship Id="rId5" Type="http://schemas.openxmlformats.org/officeDocument/2006/relationships/image" Target="../media/image42.gif"/><Relationship Id="rId4" Type="http://schemas.openxmlformats.org/officeDocument/2006/relationships/image" Target="../media/image41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rVC7EzrOX0" TargetMode="External"/><Relationship Id="rId7" Type="http://schemas.openxmlformats.org/officeDocument/2006/relationships/hyperlink" Target="http://bishun.strokeorder.info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lvebdr0sNao&amp;t=161s" TargetMode="External"/><Relationship Id="rId5" Type="http://schemas.openxmlformats.org/officeDocument/2006/relationships/hyperlink" Target="https://www.youtube.com/watch?v=y_Ei2ppke_w" TargetMode="External"/><Relationship Id="rId4" Type="http://schemas.openxmlformats.org/officeDocument/2006/relationships/hyperlink" Target="https://www.youtube.com/watch?v=troxvPRmZm8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4" name="TextBox 4">
            <a:extLst>
              <a:ext uri="{FF2B5EF4-FFF2-40B4-BE49-F238E27FC236}">
                <a16:creationId xmlns:a16="http://schemas.microsoft.com/office/drawing/2014/main" id="{A283D693-0874-5E45-878E-0B3BE35DDA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5852" y="4737393"/>
            <a:ext cx="266570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06/08/2020 Thursday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rizontal Scroll 1"/>
          <p:cNvSpPr/>
          <p:nvPr/>
        </p:nvSpPr>
        <p:spPr>
          <a:xfrm>
            <a:off x="2423592" y="1484784"/>
            <a:ext cx="7128792" cy="36724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Pinyin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EA8060-8285-41B5-84FC-BF0390B5EDE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026" name="Picture 2" descr="手指指人挑衅摄影图__其他人物_人物图库_摄影图库_昵图网nipic.com">
            <a:extLst>
              <a:ext uri="{FF2B5EF4-FFF2-40B4-BE49-F238E27FC236}">
                <a16:creationId xmlns:a16="http://schemas.microsoft.com/office/drawing/2014/main" id="{273398C2-F27F-413B-BB5C-093D4E5827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2"/>
          <a:stretch/>
        </p:blipFill>
        <p:spPr bwMode="auto">
          <a:xfrm>
            <a:off x="9733357" y="613246"/>
            <a:ext cx="1845497" cy="170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741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3D49385-6C46-4395-B368-30349C6DE95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518697" y="1125853"/>
            <a:ext cx="5600700" cy="10598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zh-CN" dirty="0">
                <a:latin typeface="Britannic Bold" panose="020B0903060703020204" pitchFamily="34" charset="77"/>
              </a:rPr>
              <a:t>  Initials-23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8ECC86E2-6880-4B4C-985A-74A30A90C71B}"/>
              </a:ext>
            </a:extLst>
          </p:cNvPr>
          <p:cNvSpPr>
            <a:spLocks noGrp="1" noRot="1" noChangeArrowheads="1"/>
          </p:cNvSpPr>
          <p:nvPr>
            <p:ph sz="half" idx="1"/>
          </p:nvPr>
        </p:nvSpPr>
        <p:spPr>
          <a:xfrm>
            <a:off x="1517904" y="2527786"/>
            <a:ext cx="7602286" cy="2249424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altLang="zh-CN" sz="3600" b="1" dirty="0">
                <a:solidFill>
                  <a:srgbClr val="00B050"/>
                </a:solidFill>
              </a:rPr>
              <a:t>b  p  m  f</a:t>
            </a:r>
            <a:r>
              <a:rPr lang="zh-CN" altLang="en-US" sz="3600" b="1" dirty="0">
                <a:solidFill>
                  <a:srgbClr val="00B050"/>
                </a:solidFill>
              </a:rPr>
              <a:t>  </a:t>
            </a:r>
            <a:r>
              <a:rPr lang="en-US" altLang="zh-CN" sz="3600" b="1" dirty="0">
                <a:solidFill>
                  <a:srgbClr val="00B050"/>
                </a:solidFill>
              </a:rPr>
              <a:t>d  t   n   l </a:t>
            </a:r>
          </a:p>
          <a:p>
            <a:pPr marL="0" indent="0">
              <a:buNone/>
              <a:defRPr/>
            </a:pPr>
            <a:r>
              <a:rPr lang="en-US" altLang="zh-CN" sz="3600" b="1" dirty="0">
                <a:solidFill>
                  <a:srgbClr val="00B050"/>
                </a:solidFill>
              </a:rPr>
              <a:t>g  k   h</a:t>
            </a:r>
            <a:r>
              <a:rPr lang="zh-CN" altLang="en-US" sz="3600" b="1" dirty="0">
                <a:solidFill>
                  <a:srgbClr val="00B050"/>
                </a:solidFill>
              </a:rPr>
              <a:t>   </a:t>
            </a:r>
            <a:r>
              <a:rPr lang="en-US" altLang="zh-CN" sz="3600" b="1" dirty="0">
                <a:solidFill>
                  <a:schemeClr val="tx1"/>
                </a:solidFill>
              </a:rPr>
              <a:t>j   q   x </a:t>
            </a:r>
          </a:p>
          <a:p>
            <a:pPr marL="0" indent="0">
              <a:buNone/>
              <a:defRPr/>
            </a:pPr>
            <a:r>
              <a:rPr lang="en-US" altLang="zh-CN" sz="3600" b="1" dirty="0">
                <a:solidFill>
                  <a:srgbClr val="00B050"/>
                </a:solidFill>
              </a:rPr>
              <a:t>z  c   s</a:t>
            </a:r>
            <a:r>
              <a:rPr lang="zh-CN" altLang="en-US" sz="3600" b="1" dirty="0">
                <a:solidFill>
                  <a:srgbClr val="00B050"/>
                </a:solidFill>
              </a:rPr>
              <a:t>    </a:t>
            </a:r>
            <a:r>
              <a:rPr lang="en-US" altLang="zh-CN" sz="3600" b="1" dirty="0" err="1">
                <a:solidFill>
                  <a:srgbClr val="00B050"/>
                </a:solidFill>
              </a:rPr>
              <a:t>zh</a:t>
            </a:r>
            <a:r>
              <a:rPr lang="zh-CN" altLang="en-US" sz="3600" b="1" dirty="0">
                <a:solidFill>
                  <a:srgbClr val="00B050"/>
                </a:solidFill>
              </a:rPr>
              <a:t> </a:t>
            </a:r>
            <a:r>
              <a:rPr lang="en-US" altLang="zh-CN" sz="3600" b="1" dirty="0">
                <a:solidFill>
                  <a:srgbClr val="00B050"/>
                </a:solidFill>
              </a:rPr>
              <a:t>  </a:t>
            </a:r>
            <a:r>
              <a:rPr lang="en-US" altLang="zh-CN" sz="3600" b="1" dirty="0" err="1">
                <a:solidFill>
                  <a:srgbClr val="00B050"/>
                </a:solidFill>
              </a:rPr>
              <a:t>ch</a:t>
            </a:r>
            <a:r>
              <a:rPr lang="en-US" altLang="zh-CN" sz="3600" b="1" dirty="0">
                <a:solidFill>
                  <a:srgbClr val="00B050"/>
                </a:solidFill>
              </a:rPr>
              <a:t> </a:t>
            </a:r>
            <a:r>
              <a:rPr lang="zh-CN" altLang="en-US" sz="3600" b="1" dirty="0">
                <a:solidFill>
                  <a:srgbClr val="00B050"/>
                </a:solidFill>
              </a:rPr>
              <a:t> </a:t>
            </a:r>
            <a:r>
              <a:rPr lang="en-US" altLang="zh-CN" sz="3600" b="1" dirty="0">
                <a:solidFill>
                  <a:srgbClr val="00B050"/>
                </a:solidFill>
              </a:rPr>
              <a:t> </a:t>
            </a:r>
            <a:r>
              <a:rPr lang="en-US" altLang="zh-CN" sz="3600" b="1" dirty="0" err="1">
                <a:solidFill>
                  <a:srgbClr val="00B050"/>
                </a:solidFill>
              </a:rPr>
              <a:t>sh</a:t>
            </a:r>
            <a:r>
              <a:rPr lang="en-US" altLang="zh-CN" sz="3600" b="1" dirty="0">
                <a:solidFill>
                  <a:srgbClr val="00B050"/>
                </a:solidFill>
              </a:rPr>
              <a:t> </a:t>
            </a:r>
            <a:r>
              <a:rPr lang="zh-CN" altLang="en-US" sz="3600" b="1" dirty="0">
                <a:solidFill>
                  <a:srgbClr val="00B050"/>
                </a:solidFill>
              </a:rPr>
              <a:t> </a:t>
            </a:r>
            <a:r>
              <a:rPr lang="en-US" altLang="zh-CN" sz="3600" b="1" dirty="0">
                <a:solidFill>
                  <a:srgbClr val="00B050"/>
                </a:solidFill>
              </a:rPr>
              <a:t> r </a:t>
            </a:r>
            <a:r>
              <a:rPr lang="zh-CN" altLang="en-US" sz="3600" b="1" dirty="0">
                <a:solidFill>
                  <a:srgbClr val="00B050"/>
                </a:solidFill>
              </a:rPr>
              <a:t>   </a:t>
            </a:r>
            <a:r>
              <a:rPr lang="en-US" altLang="zh-CN" sz="3600" b="1" dirty="0">
                <a:solidFill>
                  <a:schemeClr val="tx1"/>
                </a:solidFill>
              </a:rPr>
              <a:t>y   </a:t>
            </a:r>
            <a:r>
              <a:rPr lang="en-US" altLang="zh-CN" sz="3600" b="1" dirty="0">
                <a:solidFill>
                  <a:srgbClr val="00B050"/>
                </a:solidFill>
              </a:rPr>
              <a:t>w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5EF29E3F-4132-48E0-8E63-7DA64AEAAAA5}"/>
              </a:ext>
            </a:extLst>
          </p:cNvPr>
          <p:cNvSpPr>
            <a:spLocks noGrp="1" noRot="1" noChangeArrowheads="1"/>
          </p:cNvSpPr>
          <p:nvPr>
            <p:ph sz="half" idx="2"/>
          </p:nvPr>
        </p:nvSpPr>
        <p:spPr>
          <a:xfrm>
            <a:off x="8904687" y="5426870"/>
            <a:ext cx="620315" cy="27027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defRPr/>
            </a:pPr>
            <a:r>
              <a:rPr lang="en-US" altLang="zh-CN" sz="1650"/>
              <a:t>.</a:t>
            </a:r>
          </a:p>
        </p:txBody>
      </p:sp>
      <p:sp>
        <p:nvSpPr>
          <p:cNvPr id="12293" name="WordArt 5">
            <a:extLst>
              <a:ext uri="{FF2B5EF4-FFF2-40B4-BE49-F238E27FC236}">
                <a16:creationId xmlns:a16="http://schemas.microsoft.com/office/drawing/2014/main" id="{E4031B92-5CAE-400B-8778-12C79894029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855121" y="5426869"/>
            <a:ext cx="6265069" cy="3048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b="1" kern="1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Put the two sounds together, and hey presto!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84DE7-F605-42F2-ABD3-BB6A8E2FC49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9494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3BC3B33-5673-4020-90BA-815E4C52DB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495601" y="1131094"/>
            <a:ext cx="6429326" cy="7857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zh-CN" sz="2800" u="sng" dirty="0">
                <a:solidFill>
                  <a:schemeClr val="accent2">
                    <a:lumMod val="50000"/>
                  </a:schemeClr>
                </a:solidFill>
                <a:latin typeface="Britannic Bold" panose="020B0903060703020204" pitchFamily="34" charset="77"/>
                <a:ea typeface="SimSun" panose="02010600030101010101" pitchFamily="2" charset="-122"/>
              </a:rPr>
              <a:t>FINALS: (SIMPLE AND COMPOUND )</a:t>
            </a:r>
          </a:p>
        </p:txBody>
      </p:sp>
      <p:sp>
        <p:nvSpPr>
          <p:cNvPr id="13315" name="内容占位符 2">
            <a:extLst>
              <a:ext uri="{FF2B5EF4-FFF2-40B4-BE49-F238E27FC236}">
                <a16:creationId xmlns:a16="http://schemas.microsoft.com/office/drawing/2014/main" id="{3522801F-CE39-4F12-B8F7-F37067098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9242" y="3530204"/>
            <a:ext cx="2214563" cy="2024063"/>
          </a:xfrm>
        </p:spPr>
        <p:txBody>
          <a:bodyPr/>
          <a:lstStyle/>
          <a:p>
            <a:pPr eaLnBrk="1" hangingPunct="1"/>
            <a:r>
              <a:rPr lang="en-GB" altLang="zh-CN"/>
              <a:t>.</a:t>
            </a:r>
            <a:endParaRPr lang="zh-CN" altLang="en-US"/>
          </a:p>
        </p:txBody>
      </p:sp>
      <p:sp>
        <p:nvSpPr>
          <p:cNvPr id="13316" name="TextBox 1">
            <a:extLst>
              <a:ext uri="{FF2B5EF4-FFF2-40B4-BE49-F238E27FC236}">
                <a16:creationId xmlns:a16="http://schemas.microsoft.com/office/drawing/2014/main" id="{219D36BD-815E-4FB2-AF83-FF1515C99A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6" y="2545556"/>
            <a:ext cx="418704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zh-CN" sz="3300">
                <a:solidFill>
                  <a:srgbClr val="00B050"/>
                </a:solidFill>
              </a:rPr>
              <a:t>..</a:t>
            </a:r>
            <a:endParaRPr lang="zh-CN" altLang="en-US" sz="3300">
              <a:solidFill>
                <a:srgbClr val="00B050"/>
              </a:solidFill>
            </a:endParaRPr>
          </a:p>
        </p:txBody>
      </p:sp>
      <p:pic>
        <p:nvPicPr>
          <p:cNvPr id="13317" name="Picture 4">
            <a:extLst>
              <a:ext uri="{FF2B5EF4-FFF2-40B4-BE49-F238E27FC236}">
                <a16:creationId xmlns:a16="http://schemas.microsoft.com/office/drawing/2014/main" id="{C4A64FCE-2E0B-4705-B01A-833EFCC38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221" y="2606306"/>
            <a:ext cx="6419558" cy="2908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2F1CF7-55FE-471F-AAFC-6DCFDF4D7A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" name="Doughnut 1">
            <a:extLst>
              <a:ext uri="{FF2B5EF4-FFF2-40B4-BE49-F238E27FC236}">
                <a16:creationId xmlns:a16="http://schemas.microsoft.com/office/drawing/2014/main" id="{66CDD51F-3AE2-F944-91B1-41431E6BBC78}"/>
              </a:ext>
            </a:extLst>
          </p:cNvPr>
          <p:cNvSpPr/>
          <p:nvPr/>
        </p:nvSpPr>
        <p:spPr>
          <a:xfrm>
            <a:off x="6988628" y="2637262"/>
            <a:ext cx="604157" cy="600164"/>
          </a:xfrm>
          <a:prstGeom prst="donut">
            <a:avLst>
              <a:gd name="adj" fmla="val 75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77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8460C-D0FE-4841-889B-BC46D7F2D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br>
              <a:rPr lang="en-GB" sz="2800">
                <a:solidFill>
                  <a:srgbClr val="262626"/>
                </a:solidFill>
              </a:rPr>
            </a:br>
            <a:r>
              <a:rPr lang="en-GB" sz="2800">
                <a:solidFill>
                  <a:srgbClr val="262626"/>
                </a:solidFill>
                <a:latin typeface="Britannic Bold" panose="020B0903060703020204" pitchFamily="34" charset="77"/>
              </a:rPr>
              <a:t>Whole syllable</a:t>
            </a:r>
            <a:endParaRPr lang="en-US" sz="2800">
              <a:solidFill>
                <a:srgbClr val="262626"/>
              </a:solidFill>
              <a:latin typeface="Britannic Bold" panose="020B0903060703020204" pitchFamily="34" charset="77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CAF781-7AA5-456F-8E7D-47F9158DE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430471"/>
            <a:ext cx="2621605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solidFill>
                  <a:srgbClr val="262626"/>
                </a:solidFill>
                <a:latin typeface="Britannic Bold" panose="020B0903060703020204" pitchFamily="34" charset="77"/>
              </a:rPr>
              <a:t>Total: 16</a:t>
            </a:r>
            <a:endParaRPr lang="en-US" dirty="0">
              <a:solidFill>
                <a:srgbClr val="262626"/>
              </a:solidFill>
              <a:latin typeface="Britannic Bold" panose="020B0903060703020204" pitchFamily="34" charset="77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sign&#10;&#10;Description automatically generated">
            <a:extLst>
              <a:ext uri="{FF2B5EF4-FFF2-40B4-BE49-F238E27FC236}">
                <a16:creationId xmlns:a16="http://schemas.microsoft.com/office/drawing/2014/main" id="{540DAD0A-E549-694F-B060-C01FB903B2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1162" y="1143000"/>
            <a:ext cx="6232790" cy="442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907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1880259" y="1543050"/>
            <a:ext cx="744583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100" b="1" dirty="0">
                <a:latin typeface="楷体" panose="02010609060101010101" pitchFamily="49" charset="-122"/>
                <a:ea typeface="楷体" panose="02010609060101010101" pitchFamily="49" charset="-122"/>
              </a:rPr>
              <a:t>汉语的音节</a:t>
            </a:r>
            <a:r>
              <a:rPr lang="zh-CN" altLang="en-US" sz="2100" b="1" dirty="0"/>
              <a:t>  </a:t>
            </a:r>
            <a:r>
              <a:rPr lang="en-US" altLang="zh-CN" sz="2000" b="1" dirty="0"/>
              <a:t>Chinese Syllables</a:t>
            </a:r>
            <a:endParaRPr lang="zh-CN" altLang="en-US" sz="2000" b="1" dirty="0"/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2223247" y="2591345"/>
          <a:ext cx="7494728" cy="2474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36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6126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latin typeface="微软雅黑" pitchFamily="34" charset="-122"/>
                          <a:ea typeface="微软雅黑" pitchFamily="34" charset="-122"/>
                        </a:rPr>
                        <a:t>汉语的音节</a:t>
                      </a:r>
                      <a:endParaRPr lang="en-US" altLang="zh-CN" sz="18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/>
                        <a:t>Syllable</a:t>
                      </a:r>
                      <a:endParaRPr lang="zh-CN" altLang="en-US" sz="1800" dirty="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Initial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韵母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Final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声调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Tone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46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māo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（猫，</a:t>
                      </a:r>
                      <a:r>
                        <a:rPr lang="en-US" altLang="zh-CN" sz="1800" dirty="0">
                          <a:latin typeface="Simplified Arabic" panose="020B0604020202020204" pitchFamily="18" charset="-78"/>
                          <a:cs typeface="Simplified Arabic" panose="020B0604020202020204" pitchFamily="18" charset="-78"/>
                        </a:rPr>
                        <a:t>cat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m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ao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yú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（鱼，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fish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1800" b="1" dirty="0">
                          <a:solidFill>
                            <a:schemeClr val="tx1"/>
                          </a:solidFill>
                        </a:rPr>
                        <a:t>              </a:t>
                      </a:r>
                      <a:r>
                        <a:rPr lang="en-GB" altLang="zh-CN" sz="20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y</a:t>
                      </a:r>
                      <a:endParaRPr lang="zh-CN" altLang="en-US" sz="2000" b="1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29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18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（姐，</a:t>
                      </a:r>
                      <a:endParaRPr lang="en-US" altLang="zh-CN" sz="180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elder </a:t>
                      </a:r>
                      <a:r>
                        <a:rPr lang="en-US" altLang="zh-CN" sz="1800" dirty="0" err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sisiter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j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ie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35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èr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（二，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two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er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34" name="图片 33" descr="QQ截图20150728081850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14692" y="3343443"/>
            <a:ext cx="271429" cy="142857"/>
          </a:xfrm>
          <a:prstGeom prst="rect">
            <a:avLst/>
          </a:prstGeom>
        </p:spPr>
      </p:pic>
      <p:pic>
        <p:nvPicPr>
          <p:cNvPr id="35" name="图片 34" descr="QQ截图2015072808190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59222" y="3743532"/>
            <a:ext cx="164286" cy="128572"/>
          </a:xfrm>
          <a:prstGeom prst="rect">
            <a:avLst/>
          </a:prstGeom>
        </p:spPr>
      </p:pic>
      <p:pic>
        <p:nvPicPr>
          <p:cNvPr id="36" name="图片 35" descr="QQ截图20150728081917.pn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36032" y="4163084"/>
            <a:ext cx="178571" cy="135714"/>
          </a:xfrm>
          <a:prstGeom prst="rect">
            <a:avLst/>
          </a:prstGeom>
        </p:spPr>
      </p:pic>
      <p:pic>
        <p:nvPicPr>
          <p:cNvPr id="37" name="图片 36" descr="QQ截图20150728081926.pn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36031" y="4795331"/>
            <a:ext cx="214286" cy="15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60E1A6-4049-40BE-917B-F54778B84B4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0588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1880259" y="1543050"/>
            <a:ext cx="744583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100" b="1" dirty="0">
                <a:latin typeface="楷体" panose="02010609060101010101" pitchFamily="49" charset="-122"/>
                <a:ea typeface="楷体" panose="02010609060101010101" pitchFamily="49" charset="-122"/>
              </a:rPr>
              <a:t>汉语的音节</a:t>
            </a:r>
            <a:r>
              <a:rPr lang="zh-CN" altLang="en-US" sz="2100" b="1" dirty="0"/>
              <a:t>  </a:t>
            </a:r>
            <a:r>
              <a:rPr lang="en-US" altLang="zh-CN" sz="2000" b="1" dirty="0"/>
              <a:t>Chinese Syllables</a:t>
            </a:r>
            <a:endParaRPr lang="zh-CN" altLang="en-US" sz="2000" b="1" dirty="0"/>
          </a:p>
        </p:txBody>
      </p:sp>
      <p:graphicFrame>
        <p:nvGraphicFramePr>
          <p:cNvPr id="33" name="表格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736344"/>
              </p:ext>
            </p:extLst>
          </p:nvPr>
        </p:nvGraphicFramePr>
        <p:xfrm>
          <a:off x="2125089" y="2591345"/>
          <a:ext cx="7592888" cy="23496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56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0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982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82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6126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latin typeface="微软雅黑" pitchFamily="34" charset="-122"/>
                          <a:ea typeface="微软雅黑" pitchFamily="34" charset="-122"/>
                        </a:rPr>
                        <a:t>汉语的音节</a:t>
                      </a:r>
                      <a:endParaRPr lang="en-US" altLang="zh-CN" sz="18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/>
                        <a:t>Syllable</a:t>
                      </a:r>
                      <a:endParaRPr lang="zh-CN" altLang="en-US" sz="1800" dirty="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Initial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韵母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Final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声调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Tone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46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/>
                        <a:t>yún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（</a:t>
                      </a:r>
                      <a:r>
                        <a:rPr lang="zh-CN" altLang="en-GB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云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，</a:t>
                      </a:r>
                      <a:r>
                        <a:rPr lang="en-US" altLang="zh-CN" sz="1800" dirty="0">
                          <a:latin typeface="Simplified Arabic" panose="020B0604020202020204" pitchFamily="18" charset="-78"/>
                          <a:cs typeface="Simplified Arabic" panose="020B0604020202020204" pitchFamily="18" charset="-78"/>
                        </a:rPr>
                        <a:t>cloud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y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ün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yǔ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（雨，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rain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1800" b="1" dirty="0">
                          <a:solidFill>
                            <a:schemeClr val="tx1"/>
                          </a:solidFill>
                        </a:rPr>
                        <a:t>            </a:t>
                      </a:r>
                      <a:r>
                        <a:rPr lang="en-GB" altLang="zh-CN" sz="20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y</a:t>
                      </a:r>
                      <a:endParaRPr lang="zh-CN" altLang="en-US" sz="2000" b="1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625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楷体" panose="02010609060101010101" pitchFamily="49" charset="-122"/>
                          <a:ea typeface="GB Pinyinok-D" pitchFamily="2" charset="-122"/>
                        </a:rPr>
                        <a:t>qún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（裙，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skirt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  <a:endParaRPr lang="en-GB" altLang="zh-CN" sz="180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q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ün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35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>
                          <a:latin typeface="Cambria" panose="02040503050406030204" pitchFamily="18" charset="0"/>
                          <a:ea typeface="GB Pinyinok-D" pitchFamily="2" charset="-122"/>
                          <a:cs typeface="Aharoni" panose="02010803020104030203" pitchFamily="2" charset="-79"/>
                        </a:rPr>
                        <a:t>jú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（桔，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orange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1800" dirty="0"/>
                        <a:t>             </a:t>
                      </a:r>
                      <a:r>
                        <a:rPr lang="en-US" altLang="zh-CN" sz="2400" b="1" dirty="0">
                          <a:latin typeface="Cambria" panose="02040503050406030204" pitchFamily="18" charset="0"/>
                        </a:rPr>
                        <a:t>j</a:t>
                      </a:r>
                      <a:endParaRPr lang="zh-CN" altLang="en-US" sz="2400" b="1" dirty="0">
                        <a:latin typeface="Cambria" panose="02040503050406030204" pitchFamily="18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35" name="图片 34" descr="QQ截图20150728081907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600140" y="3318224"/>
            <a:ext cx="350177" cy="274053"/>
          </a:xfrm>
          <a:prstGeom prst="rect">
            <a:avLst/>
          </a:prstGeom>
        </p:spPr>
      </p:pic>
      <p:pic>
        <p:nvPicPr>
          <p:cNvPr id="36" name="图片 35" descr="QQ截图2015072808191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90273" y="3732708"/>
            <a:ext cx="292960" cy="222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60E1A6-4049-40BE-917B-F54778B84B4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7" name="图片 34" descr="QQ截图20150728081907.png">
            <a:extLst>
              <a:ext uri="{FF2B5EF4-FFF2-40B4-BE49-F238E27FC236}">
                <a16:creationId xmlns:a16="http://schemas.microsoft.com/office/drawing/2014/main" id="{2781CE89-FAB1-4A44-A912-51FBAD30B9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21693" y="4147122"/>
            <a:ext cx="364329" cy="285128"/>
          </a:xfrm>
          <a:prstGeom prst="rect">
            <a:avLst/>
          </a:prstGeom>
        </p:spPr>
      </p:pic>
      <p:pic>
        <p:nvPicPr>
          <p:cNvPr id="18" name="图片 34" descr="QQ截图20150728081907.png">
            <a:extLst>
              <a:ext uri="{FF2B5EF4-FFF2-40B4-BE49-F238E27FC236}">
                <a16:creationId xmlns:a16="http://schemas.microsoft.com/office/drawing/2014/main" id="{2718BD8A-8F3E-484B-B9FE-BEF0138A815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36836" y="4578733"/>
            <a:ext cx="395873" cy="30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93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1880261" y="1543050"/>
            <a:ext cx="612766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100" b="1" dirty="0"/>
              <a:t> </a:t>
            </a:r>
            <a:r>
              <a:rPr lang="zh-CN" altLang="en-US" sz="2100" b="1" dirty="0">
                <a:latin typeface="+mn-ea"/>
              </a:rPr>
              <a:t>汉语的声调（四声）</a:t>
            </a:r>
            <a:r>
              <a:rPr lang="en-US" altLang="zh-CN" sz="1500" dirty="0">
                <a:latin typeface="+mn-ea"/>
              </a:rPr>
              <a:t>Tones(Four Tones)</a:t>
            </a:r>
            <a:endParaRPr lang="zh-CN" altLang="en-US" sz="1350" dirty="0">
              <a:latin typeface="+mn-ea"/>
            </a:endParaRPr>
          </a:p>
        </p:txBody>
      </p:sp>
      <p:graphicFrame>
        <p:nvGraphicFramePr>
          <p:cNvPr id="32" name="表格 31"/>
          <p:cNvGraphicFramePr>
            <a:graphicFrameLocks noGrp="1"/>
          </p:cNvGraphicFramePr>
          <p:nvPr/>
        </p:nvGraphicFramePr>
        <p:xfrm>
          <a:off x="2356907" y="220771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38" name="组合 37"/>
          <p:cNvGrpSpPr/>
          <p:nvPr/>
        </p:nvGrpSpPr>
        <p:grpSpPr>
          <a:xfrm>
            <a:off x="2132190" y="2109301"/>
            <a:ext cx="227549" cy="1356636"/>
            <a:chOff x="654743" y="2601164"/>
            <a:chExt cx="303399" cy="1808847"/>
          </a:xfrm>
        </p:grpSpPr>
        <p:sp>
          <p:nvSpPr>
            <p:cNvPr id="33" name="TextBox 32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39" name="表格 38"/>
          <p:cNvGraphicFramePr>
            <a:graphicFrameLocks noGrp="1"/>
          </p:cNvGraphicFramePr>
          <p:nvPr/>
        </p:nvGraphicFramePr>
        <p:xfrm>
          <a:off x="2346370" y="4086296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0" name="组合 39"/>
          <p:cNvGrpSpPr/>
          <p:nvPr/>
        </p:nvGrpSpPr>
        <p:grpSpPr>
          <a:xfrm>
            <a:off x="2121653" y="3987885"/>
            <a:ext cx="227549" cy="1356636"/>
            <a:chOff x="654743" y="2601164"/>
            <a:chExt cx="303399" cy="1808847"/>
          </a:xfrm>
        </p:grpSpPr>
        <p:sp>
          <p:nvSpPr>
            <p:cNvPr id="41" name="TextBox 40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46" name="表格 45"/>
          <p:cNvGraphicFramePr>
            <a:graphicFrameLocks noGrp="1"/>
          </p:cNvGraphicFramePr>
          <p:nvPr/>
        </p:nvGraphicFramePr>
        <p:xfrm>
          <a:off x="6719107" y="409520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7" name="组合 46"/>
          <p:cNvGrpSpPr/>
          <p:nvPr/>
        </p:nvGrpSpPr>
        <p:grpSpPr>
          <a:xfrm>
            <a:off x="6494390" y="3996791"/>
            <a:ext cx="227549" cy="1356636"/>
            <a:chOff x="654743" y="2601164"/>
            <a:chExt cx="303399" cy="1808847"/>
          </a:xfrm>
        </p:grpSpPr>
        <p:sp>
          <p:nvSpPr>
            <p:cNvPr id="48" name="TextBox 47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53" name="表格 52"/>
          <p:cNvGraphicFramePr>
            <a:graphicFrameLocks noGrp="1"/>
          </p:cNvGraphicFramePr>
          <p:nvPr/>
        </p:nvGraphicFramePr>
        <p:xfrm>
          <a:off x="6708570" y="220120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4" name="组合 53"/>
          <p:cNvGrpSpPr/>
          <p:nvPr/>
        </p:nvGrpSpPr>
        <p:grpSpPr>
          <a:xfrm>
            <a:off x="6483853" y="2102791"/>
            <a:ext cx="227549" cy="1356636"/>
            <a:chOff x="654743" y="2601164"/>
            <a:chExt cx="303399" cy="1808847"/>
          </a:xfrm>
        </p:grpSpPr>
        <p:sp>
          <p:nvSpPr>
            <p:cNvPr id="55" name="TextBox 54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cxnSp>
        <p:nvCxnSpPr>
          <p:cNvPr id="63" name="直接箭头连接符 62"/>
          <p:cNvCxnSpPr/>
          <p:nvPr/>
        </p:nvCxnSpPr>
        <p:spPr>
          <a:xfrm>
            <a:off x="2359739" y="2212175"/>
            <a:ext cx="1088065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91" name="组合 90"/>
          <p:cNvGrpSpPr/>
          <p:nvPr/>
        </p:nvGrpSpPr>
        <p:grpSpPr>
          <a:xfrm>
            <a:off x="5926021" y="4104109"/>
            <a:ext cx="1705565" cy="1429051"/>
            <a:chOff x="5869359" y="4329144"/>
            <a:chExt cx="2274087" cy="1905401"/>
          </a:xfrm>
        </p:grpSpPr>
        <p:sp>
          <p:nvSpPr>
            <p:cNvPr id="88" name="弧形 87"/>
            <p:cNvSpPr/>
            <p:nvPr/>
          </p:nvSpPr>
          <p:spPr>
            <a:xfrm>
              <a:off x="5869359" y="4329144"/>
              <a:ext cx="2122738" cy="1905401"/>
            </a:xfrm>
            <a:prstGeom prst="arc">
              <a:avLst>
                <a:gd name="adj1" fmla="val 16249442"/>
                <a:gd name="adj2" fmla="val 21204261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  <p:cxnSp>
          <p:nvCxnSpPr>
            <p:cNvPr id="90" name="直接箭头连接符 89"/>
            <p:cNvCxnSpPr/>
            <p:nvPr/>
          </p:nvCxnSpPr>
          <p:spPr>
            <a:xfrm>
              <a:off x="7980372" y="5148253"/>
              <a:ext cx="163074" cy="64050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组合 110"/>
          <p:cNvGrpSpPr/>
          <p:nvPr/>
        </p:nvGrpSpPr>
        <p:grpSpPr>
          <a:xfrm>
            <a:off x="6707579" y="2195939"/>
            <a:ext cx="1095500" cy="540583"/>
            <a:chOff x="6911439" y="1784917"/>
            <a:chExt cx="1460666" cy="720777"/>
          </a:xfrm>
        </p:grpSpPr>
        <p:cxnSp>
          <p:nvCxnSpPr>
            <p:cNvPr id="86" name="直接箭头连接符 85"/>
            <p:cNvCxnSpPr/>
            <p:nvPr/>
          </p:nvCxnSpPr>
          <p:spPr>
            <a:xfrm flipV="1">
              <a:off x="7992097" y="1784917"/>
              <a:ext cx="380008" cy="60011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任意多边形 109"/>
            <p:cNvSpPr/>
            <p:nvPr/>
          </p:nvSpPr>
          <p:spPr>
            <a:xfrm>
              <a:off x="6911439" y="2375065"/>
              <a:ext cx="1092530" cy="130629"/>
            </a:xfrm>
            <a:custGeom>
              <a:avLst/>
              <a:gdLst>
                <a:gd name="connsiteX0" fmla="*/ 0 w 1092530"/>
                <a:gd name="connsiteY0" fmla="*/ 130629 h 130629"/>
                <a:gd name="connsiteX1" fmla="*/ 700644 w 1092530"/>
                <a:gd name="connsiteY1" fmla="*/ 118753 h 130629"/>
                <a:gd name="connsiteX2" fmla="*/ 1092530 w 1092530"/>
                <a:gd name="connsiteY2" fmla="*/ 0 h 13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2530" h="130629">
                  <a:moveTo>
                    <a:pt x="0" y="130629"/>
                  </a:moveTo>
                  <a:lnTo>
                    <a:pt x="700644" y="118753"/>
                  </a:lnTo>
                  <a:cubicBezTo>
                    <a:pt x="882732" y="96982"/>
                    <a:pt x="987631" y="48491"/>
                    <a:pt x="1092530" y="0"/>
                  </a:cubicBezTo>
                </a:path>
              </a:pathLst>
            </a:cu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</p:grpSp>
      <p:grpSp>
        <p:nvGrpSpPr>
          <p:cNvPr id="124" name="组合 123"/>
          <p:cNvGrpSpPr/>
          <p:nvPr/>
        </p:nvGrpSpPr>
        <p:grpSpPr>
          <a:xfrm>
            <a:off x="4409706" y="2195939"/>
            <a:ext cx="935181" cy="806550"/>
            <a:chOff x="3847606" y="1784917"/>
            <a:chExt cx="1246908" cy="1075399"/>
          </a:xfrm>
        </p:grpSpPr>
        <p:sp>
          <p:nvSpPr>
            <p:cNvPr id="112" name="TextBox 111"/>
            <p:cNvSpPr txBox="1"/>
            <p:nvPr/>
          </p:nvSpPr>
          <p:spPr>
            <a:xfrm>
              <a:off x="3859481" y="1784917"/>
              <a:ext cx="1235033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mā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6" name="TextBox 115"/>
            <p:cNvSpPr txBox="1"/>
            <p:nvPr/>
          </p:nvSpPr>
          <p:spPr>
            <a:xfrm>
              <a:off x="3847606" y="2183208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妈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4391892" y="4074523"/>
            <a:ext cx="952994" cy="829219"/>
            <a:chOff x="3823856" y="4289695"/>
            <a:chExt cx="1270658" cy="1105625"/>
          </a:xfrm>
        </p:grpSpPr>
        <p:sp>
          <p:nvSpPr>
            <p:cNvPr id="113" name="TextBox 112"/>
            <p:cNvSpPr txBox="1"/>
            <p:nvPr/>
          </p:nvSpPr>
          <p:spPr>
            <a:xfrm>
              <a:off x="3859481" y="4289695"/>
              <a:ext cx="12350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mǎ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3823856" y="4718212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马</a:t>
              </a:r>
            </a:p>
          </p:txBody>
        </p:sp>
      </p:grpSp>
      <p:grpSp>
        <p:nvGrpSpPr>
          <p:cNvPr id="125" name="组合 124"/>
          <p:cNvGrpSpPr/>
          <p:nvPr/>
        </p:nvGrpSpPr>
        <p:grpSpPr>
          <a:xfrm>
            <a:off x="8772400" y="2213176"/>
            <a:ext cx="950029" cy="778926"/>
            <a:chOff x="9664531" y="1807899"/>
            <a:chExt cx="1266705" cy="1038567"/>
          </a:xfrm>
        </p:grpSpPr>
        <p:sp>
          <p:nvSpPr>
            <p:cNvPr id="115" name="TextBox 114"/>
            <p:cNvSpPr txBox="1"/>
            <p:nvPr/>
          </p:nvSpPr>
          <p:spPr>
            <a:xfrm>
              <a:off x="9696203" y="1807899"/>
              <a:ext cx="1235033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má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8" name="TextBox 117"/>
            <p:cNvSpPr txBox="1"/>
            <p:nvPr/>
          </p:nvSpPr>
          <p:spPr>
            <a:xfrm>
              <a:off x="9664531" y="2169358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麻</a:t>
              </a:r>
            </a:p>
          </p:txBody>
        </p:sp>
      </p:grpSp>
      <p:grpSp>
        <p:nvGrpSpPr>
          <p:cNvPr id="127" name="组合 126"/>
          <p:cNvGrpSpPr/>
          <p:nvPr/>
        </p:nvGrpSpPr>
        <p:grpSpPr>
          <a:xfrm>
            <a:off x="8772400" y="4091760"/>
            <a:ext cx="950029" cy="807303"/>
            <a:chOff x="9664531" y="4312677"/>
            <a:chExt cx="1266705" cy="1076404"/>
          </a:xfrm>
        </p:grpSpPr>
        <p:sp>
          <p:nvSpPr>
            <p:cNvPr id="114" name="TextBox 113"/>
            <p:cNvSpPr txBox="1"/>
            <p:nvPr/>
          </p:nvSpPr>
          <p:spPr>
            <a:xfrm>
              <a:off x="9696203" y="4312677"/>
              <a:ext cx="12350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mà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9664531" y="4711973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骂</a:t>
              </a:r>
            </a:p>
          </p:txBody>
        </p:sp>
      </p:grpSp>
      <p:sp>
        <p:nvSpPr>
          <p:cNvPr id="120" name="TextBox 119"/>
          <p:cNvSpPr txBox="1"/>
          <p:nvPr/>
        </p:nvSpPr>
        <p:spPr>
          <a:xfrm>
            <a:off x="4356263" y="2923060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mother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1" name="TextBox 120"/>
          <p:cNvSpPr txBox="1"/>
          <p:nvPr/>
        </p:nvSpPr>
        <p:spPr>
          <a:xfrm>
            <a:off x="4391888" y="4816876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horse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2" name="TextBox 121"/>
          <p:cNvSpPr txBox="1"/>
          <p:nvPr/>
        </p:nvSpPr>
        <p:spPr>
          <a:xfrm>
            <a:off x="8531930" y="2931782"/>
            <a:ext cx="128402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fibrous crops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3" name="TextBox 122"/>
          <p:cNvSpPr txBox="1"/>
          <p:nvPr/>
        </p:nvSpPr>
        <p:spPr>
          <a:xfrm>
            <a:off x="8701149" y="4825782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to scold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2343398" y="4091759"/>
            <a:ext cx="1444834" cy="1129675"/>
            <a:chOff x="1092530" y="4312677"/>
            <a:chExt cx="1926445" cy="1506233"/>
          </a:xfrm>
        </p:grpSpPr>
        <p:grpSp>
          <p:nvGrpSpPr>
            <p:cNvPr id="107" name="组合 106"/>
            <p:cNvGrpSpPr/>
            <p:nvPr/>
          </p:nvGrpSpPr>
          <p:grpSpPr>
            <a:xfrm>
              <a:off x="1092530" y="4711973"/>
              <a:ext cx="1926445" cy="1106937"/>
              <a:chOff x="1092530" y="4711973"/>
              <a:chExt cx="1926445" cy="1106937"/>
            </a:xfrm>
          </p:grpSpPr>
          <p:sp>
            <p:nvSpPr>
              <p:cNvPr id="98" name="任意多边形 97"/>
              <p:cNvSpPr/>
              <p:nvPr/>
            </p:nvSpPr>
            <p:spPr>
              <a:xfrm>
                <a:off x="1092530" y="5035139"/>
                <a:ext cx="1757548" cy="783771"/>
              </a:xfrm>
              <a:custGeom>
                <a:avLst/>
                <a:gdLst>
                  <a:gd name="connsiteX0" fmla="*/ 0 w 1757548"/>
                  <a:gd name="connsiteY0" fmla="*/ 356260 h 783771"/>
                  <a:gd name="connsiteX1" fmla="*/ 403761 w 1757548"/>
                  <a:gd name="connsiteY1" fmla="*/ 712519 h 783771"/>
                  <a:gd name="connsiteX2" fmla="*/ 1365662 w 1757548"/>
                  <a:gd name="connsiteY2" fmla="*/ 665018 h 783771"/>
                  <a:gd name="connsiteX3" fmla="*/ 1757548 w 1757548"/>
                  <a:gd name="connsiteY3" fmla="*/ 0 h 783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57548" h="783771">
                    <a:moveTo>
                      <a:pt x="0" y="356260"/>
                    </a:moveTo>
                    <a:cubicBezTo>
                      <a:pt x="88075" y="508659"/>
                      <a:pt x="176151" y="661059"/>
                      <a:pt x="403761" y="712519"/>
                    </a:cubicBezTo>
                    <a:cubicBezTo>
                      <a:pt x="631371" y="763979"/>
                      <a:pt x="1140031" y="783771"/>
                      <a:pt x="1365662" y="665018"/>
                    </a:cubicBezTo>
                    <a:cubicBezTo>
                      <a:pt x="1591293" y="546265"/>
                      <a:pt x="1690255" y="116774"/>
                      <a:pt x="1757548" y="0"/>
                    </a:cubicBezTo>
                  </a:path>
                </a:pathLst>
              </a:cu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 sz="1350"/>
              </a:p>
            </p:txBody>
          </p:sp>
          <p:cxnSp>
            <p:nvCxnSpPr>
              <p:cNvPr id="100" name="直接箭头连接符 99"/>
              <p:cNvCxnSpPr/>
              <p:nvPr/>
            </p:nvCxnSpPr>
            <p:spPr>
              <a:xfrm flipV="1">
                <a:off x="2845925" y="4711973"/>
                <a:ext cx="173050" cy="330341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2" name="直接连接符 61"/>
            <p:cNvCxnSpPr/>
            <p:nvPr/>
          </p:nvCxnSpPr>
          <p:spPr>
            <a:xfrm>
              <a:off x="1995055" y="4312677"/>
              <a:ext cx="0" cy="1476077"/>
            </a:xfrm>
            <a:prstGeom prst="line">
              <a:avLst/>
            </a:prstGeom>
            <a:ln w="5715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>
            <a:extLst>
              <a:ext uri="{FF2B5EF4-FFF2-40B4-BE49-F238E27FC236}">
                <a16:creationId xmlns:a16="http://schemas.microsoft.com/office/drawing/2014/main" id="{B4A810E5-C061-4D80-A9F5-48587B5D531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44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  <p:bldP spid="122" grpId="0"/>
      <p:bldP spid="1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组合 63"/>
          <p:cNvGrpSpPr/>
          <p:nvPr/>
        </p:nvGrpSpPr>
        <p:grpSpPr>
          <a:xfrm>
            <a:off x="1798301" y="1484785"/>
            <a:ext cx="6607340" cy="4526681"/>
            <a:chOff x="1781299" y="914400"/>
            <a:chExt cx="7940651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299" y="926274"/>
              <a:ext cx="7940651" cy="1256310"/>
            </a:xfrm>
            <a:prstGeom prst="round1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1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1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朗读下列音节，注意声调的不同</a:t>
              </a:r>
              <a:endParaRPr lang="en-US" altLang="zh-CN" sz="21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en-US" altLang="zh-CN" sz="2100" dirty="0">
                  <a:latin typeface="+mn-ea"/>
                </a:rPr>
                <a:t>Read the syllables aloud and pay attention to the tones</a:t>
              </a:r>
              <a:endParaRPr lang="zh-CN" altLang="en-US" sz="2100" dirty="0">
                <a:latin typeface="+mn-ea"/>
              </a:endParaRPr>
            </a:p>
          </p:txBody>
        </p:sp>
      </p:grpSp>
      <p:graphicFrame>
        <p:nvGraphicFramePr>
          <p:cNvPr id="62" name="表格 61"/>
          <p:cNvGraphicFramePr>
            <a:graphicFrameLocks noGrp="1"/>
          </p:cNvGraphicFramePr>
          <p:nvPr/>
        </p:nvGraphicFramePr>
        <p:xfrm>
          <a:off x="1798301" y="2736656"/>
          <a:ext cx="6333352" cy="3230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ā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á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ǎ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ō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ó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ǒ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ò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ē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é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ě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è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ī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í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ǐ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ì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ū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ú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ǔ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ù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ǖ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ǘ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D7D4165-502B-4618-856D-F6B9DE3BC36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8246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FDB31-755E-41B7-A0FA-3CFACFC32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07722"/>
            <a:ext cx="5663337" cy="674521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latin typeface="Britannic Bold" panose="020B0903060703020204" pitchFamily="34" charset="77"/>
              </a:rPr>
              <a:t>Numbers 1-100</a:t>
            </a:r>
            <a:endParaRPr lang="en-GB" dirty="0"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1FE8A-CA89-422C-8FB5-F13FFF41C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122" y="2556931"/>
            <a:ext cx="10352015" cy="35933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十一， 十二， 十三， 十四， 十五， 十六， 十七， 十八， 十九， 二十，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二十一，二十二，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二十九，三十，三十一，三十二，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四十，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五十， 六十， 七十， 八十，九十，九十一， 九十二，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九十九，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zh-CN" altLang="en-US" sz="36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百</a:t>
            </a:r>
            <a:endParaRPr lang="en-GB" altLang="zh-CN" sz="3600" dirty="0">
              <a:highlight>
                <a:srgbClr val="C0C0C0"/>
              </a:highligh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…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</a:t>
            </a:r>
            <a:r>
              <a:rPr lang="en-GB" sz="2600" dirty="0" err="1">
                <a:highlight>
                  <a:srgbClr val="FFFF00"/>
                </a:highlight>
                <a:latin typeface="Franklin Gothic Book" panose="020B0503020102020204" pitchFamily="34" charset="0"/>
                <a:ea typeface="楷体" panose="02010609060101010101" pitchFamily="49" charset="-122"/>
              </a:rPr>
              <a:t>ì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băi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B9DBB-204E-EB47-82AE-AA5991233F0D}"/>
              </a:ext>
            </a:extLst>
          </p:cNvPr>
          <p:cNvSpPr txBox="1"/>
          <p:nvPr/>
        </p:nvSpPr>
        <p:spPr>
          <a:xfrm>
            <a:off x="1000847" y="1554088"/>
            <a:ext cx="75974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一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二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三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四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五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六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七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八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九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latin typeface="+mj-lt"/>
                <a:ea typeface="SimSun" panose="02010600030101010101" pitchFamily="2" charset="-122"/>
              </a:rPr>
              <a:t>  </a:t>
            </a:r>
            <a:r>
              <a:rPr lang="zh-CN" altLang="en-US" sz="2400" dirty="0">
                <a:latin typeface="+mj-lt"/>
                <a:ea typeface="SimSun" panose="02010600030101010101" pitchFamily="2" charset="-122"/>
              </a:rPr>
              <a:t>十</a:t>
            </a:r>
            <a:r>
              <a:rPr lang="en-US" altLang="zh-CN" sz="2400" dirty="0">
                <a:latin typeface="SimSun" panose="02010600030101010101" pitchFamily="2" charset="-122"/>
                <a:ea typeface="SimSun" panose="02010600030101010101" pitchFamily="2" charset="-122"/>
              </a:rPr>
              <a:t>,</a:t>
            </a:r>
            <a:r>
              <a:rPr lang="zh-CN" altLang="en-US" sz="24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endParaRPr lang="en-GB" altLang="zh-CN" sz="24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en-US" sz="2400" dirty="0"/>
              <a:t> </a:t>
            </a:r>
            <a:r>
              <a:rPr lang="en-US" sz="2800" dirty="0" err="1">
                <a:highlight>
                  <a:srgbClr val="FFFF00"/>
                </a:highlight>
              </a:rPr>
              <a:t>yī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èr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sān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sì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w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liù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qī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bā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ji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shí</a:t>
            </a:r>
            <a:r>
              <a:rPr lang="en-US" sz="2800" dirty="0">
                <a:highlight>
                  <a:srgbClr val="FFFF00"/>
                </a:highlight>
              </a:rPr>
              <a:t>,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CD4392-2F45-4E0B-8799-0D9B82A3400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0806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B11A1-D4F5-AE48-A9FE-C808FC0E2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283" y="2670583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rgbClr val="262626"/>
                </a:solidFill>
                <a:latin typeface="Britannic Bold" panose="020B0903060703020204" pitchFamily="34" charset="77"/>
              </a:rPr>
              <a:t>Month of the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3E8E3-597C-B643-9C5A-08B122CA3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687" y="5501898"/>
            <a:ext cx="253019" cy="4806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62626"/>
                </a:solidFill>
              </a:rPr>
              <a:t>.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1AA126-9481-F64E-9D02-3C54667C22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503"/>
          <a:stretch/>
        </p:blipFill>
        <p:spPr>
          <a:xfrm>
            <a:off x="4854900" y="163944"/>
            <a:ext cx="7277689" cy="654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91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>
            <a:extLst>
              <a:ext uri="{FF2B5EF4-FFF2-40B4-BE49-F238E27FC236}">
                <a16:creationId xmlns:a16="http://schemas.microsoft.com/office/drawing/2014/main" id="{CE55CAA3-FE61-4E8C-9FD6-FCB69B932F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CN">
                <a:ea typeface="宋体" panose="02010600030101010101" pitchFamily="2" charset="-122"/>
              </a:rPr>
              <a:t>Key words -       </a:t>
            </a: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B7DB3294-C203-4A14-B993-AE65366D08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628650"/>
            <a:r>
              <a:rPr lang="en-US" altLang="zh-CN" dirty="0">
                <a:highlight>
                  <a:srgbClr val="C0C0C0"/>
                </a:highlight>
                <a:ea typeface="宋体" panose="02010600030101010101" pitchFamily="2" charset="-122"/>
              </a:rPr>
              <a:t>Year:       </a:t>
            </a:r>
            <a:r>
              <a:rPr lang="en-US" altLang="zh-CN" b="1" dirty="0">
                <a:highlight>
                  <a:srgbClr val="C0C0C0"/>
                </a:highlight>
                <a:ea typeface="宋体" panose="02010600030101010101" pitchFamily="2" charset="-122"/>
              </a:rPr>
              <a:t> </a:t>
            </a:r>
            <a:r>
              <a:rPr lang="zh-CN" altLang="en-US" b="1" dirty="0">
                <a:highlight>
                  <a:srgbClr val="C0C0C0"/>
                </a:highlight>
                <a:ea typeface="宋体" panose="02010600030101010101" pitchFamily="2" charset="-122"/>
              </a:rPr>
              <a:t>年      </a:t>
            </a:r>
            <a:r>
              <a:rPr lang="en-US" altLang="zh-CN" dirty="0" err="1">
                <a:highlight>
                  <a:srgbClr val="C0C0C0"/>
                </a:highlight>
                <a:latin typeface="+mj-lt"/>
                <a:ea typeface="宋体" panose="02010600030101010101" pitchFamily="2" charset="-122"/>
              </a:rPr>
              <a:t>nián</a:t>
            </a:r>
            <a:r>
              <a:rPr lang="en-US" altLang="zh-CN" dirty="0">
                <a:highlight>
                  <a:srgbClr val="C0C0C0"/>
                </a:highlight>
                <a:latin typeface="+mj-lt"/>
                <a:ea typeface="宋体" panose="02010600030101010101" pitchFamily="2" charset="-122"/>
              </a:rPr>
              <a:t> </a:t>
            </a:r>
          </a:p>
          <a:p>
            <a:pPr marL="628650"/>
            <a:r>
              <a:rPr lang="en-US" altLang="zh-CN" dirty="0">
                <a:highlight>
                  <a:srgbClr val="C0C0C0"/>
                </a:highlight>
                <a:ea typeface="宋体" panose="02010600030101010101" pitchFamily="2" charset="-122"/>
              </a:rPr>
              <a:t>Month:     </a:t>
            </a:r>
            <a:r>
              <a:rPr lang="zh-CN" altLang="en-US" b="1" dirty="0">
                <a:highlight>
                  <a:srgbClr val="C0C0C0"/>
                </a:highlight>
                <a:ea typeface="宋体" panose="02010600030101010101" pitchFamily="2" charset="-122"/>
              </a:rPr>
              <a:t>月</a:t>
            </a:r>
            <a:r>
              <a:rPr lang="zh-CN" altLang="en-US" dirty="0">
                <a:highlight>
                  <a:srgbClr val="C0C0C0"/>
                </a:highlight>
                <a:ea typeface="宋体" panose="02010600030101010101" pitchFamily="2" charset="-122"/>
              </a:rPr>
              <a:t>      </a:t>
            </a:r>
            <a:r>
              <a:rPr lang="en-US" altLang="zh-CN" dirty="0" err="1">
                <a:highlight>
                  <a:srgbClr val="C0C0C0"/>
                </a:highlight>
                <a:ea typeface="宋体" panose="02010600030101010101" pitchFamily="2" charset="-122"/>
              </a:rPr>
              <a:t>yuè</a:t>
            </a:r>
            <a:endParaRPr lang="en-US" altLang="zh-CN" dirty="0">
              <a:highlight>
                <a:srgbClr val="C0C0C0"/>
              </a:highlight>
              <a:ea typeface="宋体" panose="02010600030101010101" pitchFamily="2" charset="-122"/>
            </a:endParaRPr>
          </a:p>
          <a:p>
            <a:pPr marL="628650"/>
            <a:r>
              <a:rPr lang="en-US" altLang="zh-CN" dirty="0">
                <a:highlight>
                  <a:srgbClr val="C0C0C0"/>
                </a:highlight>
                <a:ea typeface="宋体" panose="02010600030101010101" pitchFamily="2" charset="-122"/>
              </a:rPr>
              <a:t>Day</a:t>
            </a:r>
            <a:r>
              <a:rPr lang="zh-CN" altLang="en-US" dirty="0">
                <a:highlight>
                  <a:srgbClr val="C0C0C0"/>
                </a:highlight>
                <a:ea typeface="宋体" panose="02010600030101010101" pitchFamily="2" charset="-122"/>
              </a:rPr>
              <a:t>：    </a:t>
            </a:r>
            <a:r>
              <a:rPr lang="zh-CN" altLang="en-US" b="1" dirty="0">
                <a:highlight>
                  <a:srgbClr val="C0C0C0"/>
                </a:highlight>
                <a:ea typeface="宋体" panose="02010600030101010101" pitchFamily="2" charset="-122"/>
              </a:rPr>
              <a:t> 日  </a:t>
            </a:r>
            <a:r>
              <a:rPr lang="en-US" altLang="zh-CN" dirty="0" err="1">
                <a:highlight>
                  <a:srgbClr val="C0C0C0"/>
                </a:highlight>
                <a:ea typeface="宋体" panose="02010600030101010101" pitchFamily="2" charset="-122"/>
              </a:rPr>
              <a:t>rì</a:t>
            </a:r>
            <a:r>
              <a:rPr lang="zh-CN" altLang="en-US" dirty="0">
                <a:highlight>
                  <a:srgbClr val="C0C0C0"/>
                </a:highlight>
                <a:ea typeface="宋体" panose="02010600030101010101" pitchFamily="2" charset="-122"/>
              </a:rPr>
              <a:t> </a:t>
            </a:r>
            <a:r>
              <a:rPr lang="en-US" altLang="zh-CN" dirty="0">
                <a:highlight>
                  <a:srgbClr val="C0C0C0"/>
                </a:highlight>
                <a:ea typeface="宋体" panose="02010600030101010101" pitchFamily="2" charset="-122"/>
              </a:rPr>
              <a:t>/ </a:t>
            </a:r>
            <a:r>
              <a:rPr lang="zh-CN" altLang="en-US" b="1" dirty="0">
                <a:highlight>
                  <a:srgbClr val="C0C0C0"/>
                </a:highlight>
                <a:ea typeface="宋体" panose="02010600030101010101" pitchFamily="2" charset="-122"/>
              </a:rPr>
              <a:t>号</a:t>
            </a:r>
            <a:r>
              <a:rPr lang="zh-CN" altLang="en-US" dirty="0">
                <a:highlight>
                  <a:srgbClr val="C0C0C0"/>
                </a:highlight>
                <a:latin typeface="+mj-lt"/>
                <a:ea typeface="宋体" panose="02010600030101010101" pitchFamily="2" charset="-122"/>
              </a:rPr>
              <a:t> </a:t>
            </a:r>
            <a:r>
              <a:rPr lang="en-US" altLang="zh-CN" dirty="0" err="1">
                <a:highlight>
                  <a:srgbClr val="C0C0C0"/>
                </a:highlight>
                <a:latin typeface="+mj-lt"/>
                <a:ea typeface="宋体" panose="02010600030101010101" pitchFamily="2" charset="-122"/>
              </a:rPr>
              <a:t>hào</a:t>
            </a:r>
            <a:endParaRPr lang="en-US" altLang="zh-CN" dirty="0">
              <a:highlight>
                <a:srgbClr val="C0C0C0"/>
              </a:highlight>
              <a:latin typeface="+mj-lt"/>
              <a:ea typeface="宋体" panose="02010600030101010101" pitchFamily="2" charset="-122"/>
            </a:endParaRPr>
          </a:p>
          <a:p>
            <a:pPr marL="628650"/>
            <a:endParaRPr lang="en-US" altLang="zh-CN" dirty="0">
              <a:ea typeface="宋体" panose="02010600030101010101" pitchFamily="2" charset="-122"/>
            </a:endParaRPr>
          </a:p>
          <a:p>
            <a:pPr marL="628650"/>
            <a:r>
              <a:rPr lang="en-US" altLang="zh-CN" dirty="0">
                <a:highlight>
                  <a:srgbClr val="FFFF00"/>
                </a:highlight>
                <a:ea typeface="宋体" panose="02010600030101010101" pitchFamily="2" charset="-122"/>
              </a:rPr>
              <a:t>The year always goes before the month in Chinese, and the month always goes before the day. </a:t>
            </a:r>
          </a:p>
        </p:txBody>
      </p:sp>
      <p:pic>
        <p:nvPicPr>
          <p:cNvPr id="18437" name="Picture 18436">
            <a:extLst>
              <a:ext uri="{FF2B5EF4-FFF2-40B4-BE49-F238E27FC236}">
                <a16:creationId xmlns:a16="http://schemas.microsoft.com/office/drawing/2014/main" id="{9F2D1917-F232-4E21-995E-999A41C8C9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3" r="36360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pic>
        <p:nvPicPr>
          <p:cNvPr id="5" name="Picture 5" descr="C:\Users\XiaoQ\AppData\Roaming\Tencent\Users\357330605\QQ\WinTemp\RichOle\UXB@()YZ[BX33DH3T2DAT7B.jpg">
            <a:extLst>
              <a:ext uri="{FF2B5EF4-FFF2-40B4-BE49-F238E27FC236}">
                <a16:creationId xmlns:a16="http://schemas.microsoft.com/office/drawing/2014/main" id="{8671AC9E-3067-4A1F-B06C-FAEF62352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4839" y="99202"/>
            <a:ext cx="3517160" cy="633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72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8C18-26E0-4B4B-BB72-7B706BBA5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59" y="56157"/>
            <a:ext cx="5074178" cy="827912"/>
          </a:xfrm>
        </p:spPr>
        <p:txBody>
          <a:bodyPr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C0C0"/>
                </a:highlight>
              </a:rPr>
              <a:t>Seasons &amp; months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C0C0C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C8952-D291-4578-AD00-ACEA3EAA4B3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0" y="1334125"/>
            <a:ext cx="838200" cy="491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800" dirty="0"/>
              <a:t>。</a:t>
            </a:r>
            <a:endParaRPr lang="en-GB" sz="800" dirty="0"/>
          </a:p>
        </p:txBody>
      </p:sp>
      <p:sp>
        <p:nvSpPr>
          <p:cNvPr id="5" name="内容占位符 2">
            <a:extLst>
              <a:ext uri="{FF2B5EF4-FFF2-40B4-BE49-F238E27FC236}">
                <a16:creationId xmlns:a16="http://schemas.microsoft.com/office/drawing/2014/main" id="{FF16C6DF-DAA5-44A7-B6A9-CE18DE40788F}"/>
              </a:ext>
            </a:extLst>
          </p:cNvPr>
          <p:cNvSpPr txBox="1">
            <a:spLocks/>
          </p:cNvSpPr>
          <p:nvPr/>
        </p:nvSpPr>
        <p:spPr>
          <a:xfrm>
            <a:off x="1834638" y="823700"/>
            <a:ext cx="1861058" cy="11765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sān</a:t>
            </a:r>
            <a:r>
              <a:rPr lang="zh-CN" altLang="en-US" sz="3200" b="1" dirty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sz="3200" b="1" dirty="0">
              <a:solidFill>
                <a:schemeClr val="accent6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r>
              <a:rPr lang="zh-CN" altLang="en-US" sz="3200" dirty="0">
                <a:solidFill>
                  <a:schemeClr val="accent6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  月</a:t>
            </a:r>
            <a:endParaRPr lang="en-US" altLang="zh-CN" sz="3200" dirty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内容占位符 2">
            <a:extLst>
              <a:ext uri="{FF2B5EF4-FFF2-40B4-BE49-F238E27FC236}">
                <a16:creationId xmlns:a16="http://schemas.microsoft.com/office/drawing/2014/main" id="{EDF58106-115F-4734-9099-2F951EC92502}"/>
              </a:ext>
            </a:extLst>
          </p:cNvPr>
          <p:cNvSpPr txBox="1">
            <a:spLocks/>
          </p:cNvSpPr>
          <p:nvPr/>
        </p:nvSpPr>
        <p:spPr>
          <a:xfrm>
            <a:off x="908507" y="3235623"/>
            <a:ext cx="1726868" cy="93283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5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wǔ</a:t>
            </a:r>
            <a:r>
              <a:rPr lang="en-US" altLang="zh-CN" sz="3500" b="1" dirty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5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r>
              <a:rPr lang="en-US" altLang="zh-CN" sz="3500" b="1" dirty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3500" dirty="0">
                <a:solidFill>
                  <a:schemeClr val="accent6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en-GB" altLang="zh-CN" sz="3500" dirty="0">
              <a:solidFill>
                <a:schemeClr val="accent6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r>
              <a:rPr lang="zh-CN" altLang="en-US" sz="3500" dirty="0">
                <a:solidFill>
                  <a:schemeClr val="accent6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五  月</a:t>
            </a:r>
            <a:endParaRPr lang="en-US" altLang="zh-CN" sz="3500" dirty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BD460B1-4904-4B2F-9024-C062A29CDE74}"/>
              </a:ext>
            </a:extLst>
          </p:cNvPr>
          <p:cNvSpPr/>
          <p:nvPr/>
        </p:nvSpPr>
        <p:spPr>
          <a:xfrm>
            <a:off x="631752" y="1503957"/>
            <a:ext cx="1437834" cy="1425765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春天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GB" sz="2400" dirty="0"/>
              <a:t>spring</a:t>
            </a:r>
          </a:p>
        </p:txBody>
      </p:sp>
      <p:sp>
        <p:nvSpPr>
          <p:cNvPr id="12" name="内容占位符 2">
            <a:extLst>
              <a:ext uri="{FF2B5EF4-FFF2-40B4-BE49-F238E27FC236}">
                <a16:creationId xmlns:a16="http://schemas.microsoft.com/office/drawing/2014/main" id="{CB7A77D7-D90F-4B99-B15B-473DD5628E3E}"/>
              </a:ext>
            </a:extLst>
          </p:cNvPr>
          <p:cNvSpPr txBox="1">
            <a:spLocks/>
          </p:cNvSpPr>
          <p:nvPr/>
        </p:nvSpPr>
        <p:spPr>
          <a:xfrm>
            <a:off x="2077344" y="2224684"/>
            <a:ext cx="1661178" cy="93283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sì</a:t>
            </a:r>
            <a:r>
              <a:rPr lang="en-US" altLang="zh-CN" sz="3200" b="1" dirty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r>
              <a:rPr lang="zh-CN" altLang="en-US" sz="3200" b="1" dirty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endParaRPr lang="en-GB" altLang="zh-CN" sz="3200" b="1" dirty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r>
              <a:rPr lang="zh-CN" altLang="en-US" sz="3200" dirty="0">
                <a:solidFill>
                  <a:schemeClr val="accent6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 月 </a:t>
            </a:r>
            <a:endParaRPr lang="en-GB" altLang="zh-CN" sz="3200" dirty="0">
              <a:solidFill>
                <a:schemeClr val="accent6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endParaRPr lang="en-GB" altLang="zh-CN" dirty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endParaRPr lang="en-GB" altLang="zh-CN" dirty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D20BCDC-5B69-4FAF-87D5-86D4DC93F482}"/>
              </a:ext>
            </a:extLst>
          </p:cNvPr>
          <p:cNvSpPr/>
          <p:nvPr/>
        </p:nvSpPr>
        <p:spPr>
          <a:xfrm>
            <a:off x="2765778" y="3171808"/>
            <a:ext cx="1617715" cy="1567498"/>
          </a:xfrm>
          <a:prstGeom prst="ellipse">
            <a:avLst/>
          </a:prstGeom>
          <a:solidFill>
            <a:srgbClr val="FF3399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夏天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000" dirty="0"/>
              <a:t>summer</a:t>
            </a:r>
            <a:endParaRPr lang="en-GB" sz="2000" dirty="0"/>
          </a:p>
        </p:txBody>
      </p:sp>
      <p:sp>
        <p:nvSpPr>
          <p:cNvPr id="14" name="内容占位符 2">
            <a:extLst>
              <a:ext uri="{FF2B5EF4-FFF2-40B4-BE49-F238E27FC236}">
                <a16:creationId xmlns:a16="http://schemas.microsoft.com/office/drawing/2014/main" id="{CECD9504-71BA-4482-9404-92B3189BEA54}"/>
              </a:ext>
            </a:extLst>
          </p:cNvPr>
          <p:cNvSpPr txBox="1">
            <a:spLocks/>
          </p:cNvSpPr>
          <p:nvPr/>
        </p:nvSpPr>
        <p:spPr>
          <a:xfrm>
            <a:off x="2761878" y="5259726"/>
            <a:ext cx="1358617" cy="7886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bā</a:t>
            </a:r>
            <a:r>
              <a:rPr lang="en-US" altLang="zh-CN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r>
              <a:rPr lang="zh-CN" altLang="en-US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八 月</a:t>
            </a:r>
            <a:endParaRPr lang="en-US" altLang="zh-CN" b="1" dirty="0">
              <a:solidFill>
                <a:srgbClr val="FF3399"/>
              </a:solidFill>
              <a:ea typeface="宋体" panose="02010600030101010101" pitchFamily="2" charset="-122"/>
            </a:endParaRPr>
          </a:p>
        </p:txBody>
      </p:sp>
      <p:sp>
        <p:nvSpPr>
          <p:cNvPr id="15" name="内容占位符 2">
            <a:extLst>
              <a:ext uri="{FF2B5EF4-FFF2-40B4-BE49-F238E27FC236}">
                <a16:creationId xmlns:a16="http://schemas.microsoft.com/office/drawing/2014/main" id="{F16981E8-D47E-4EEC-879A-9B6C9373DE57}"/>
              </a:ext>
            </a:extLst>
          </p:cNvPr>
          <p:cNvSpPr txBox="1">
            <a:spLocks/>
          </p:cNvSpPr>
          <p:nvPr/>
        </p:nvSpPr>
        <p:spPr>
          <a:xfrm>
            <a:off x="4378893" y="3292890"/>
            <a:ext cx="1723919" cy="92087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li</a:t>
            </a:r>
            <a:r>
              <a:rPr lang="en-US" altLang="zh-CN" b="1" dirty="0" err="1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ù</a:t>
            </a:r>
            <a:r>
              <a:rPr lang="en-US" altLang="zh-CN" b="1" dirty="0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rgbClr val="FF33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六 月</a:t>
            </a:r>
            <a:endParaRPr lang="en-US" altLang="zh-CN" dirty="0">
              <a:solidFill>
                <a:srgbClr val="FF3399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6" name="内容占位符 2">
            <a:extLst>
              <a:ext uri="{FF2B5EF4-FFF2-40B4-BE49-F238E27FC236}">
                <a16:creationId xmlns:a16="http://schemas.microsoft.com/office/drawing/2014/main" id="{340D6BD4-DC13-4463-8F65-647CBA8D49E4}"/>
              </a:ext>
            </a:extLst>
          </p:cNvPr>
          <p:cNvSpPr txBox="1">
            <a:spLocks/>
          </p:cNvSpPr>
          <p:nvPr/>
        </p:nvSpPr>
        <p:spPr>
          <a:xfrm>
            <a:off x="4142249" y="4511242"/>
            <a:ext cx="1726479" cy="7886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q</a:t>
            </a: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ī</a:t>
            </a:r>
            <a:r>
              <a:rPr lang="en-US" altLang="zh-CN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r>
              <a:rPr lang="en-US" altLang="zh-CN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七 月</a:t>
            </a:r>
            <a:endParaRPr lang="en-US" altLang="zh-CN" b="1" dirty="0">
              <a:solidFill>
                <a:srgbClr val="FF3399"/>
              </a:solidFill>
              <a:ea typeface="宋体" panose="02010600030101010101" pitchFamily="2" charset="-122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5E83FC8-B6A5-4430-BF85-F27CA530EB55}"/>
              </a:ext>
            </a:extLst>
          </p:cNvPr>
          <p:cNvSpPr/>
          <p:nvPr/>
        </p:nvSpPr>
        <p:spPr>
          <a:xfrm>
            <a:off x="5062454" y="1112735"/>
            <a:ext cx="1489023" cy="142576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秋天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000" dirty="0"/>
              <a:t>autumn</a:t>
            </a:r>
            <a:endParaRPr lang="en-GB" sz="2000" dirty="0"/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0465B91F-1AA1-4831-BC7F-8E8E6AD7F3A3}"/>
              </a:ext>
            </a:extLst>
          </p:cNvPr>
          <p:cNvSpPr txBox="1">
            <a:spLocks/>
          </p:cNvSpPr>
          <p:nvPr/>
        </p:nvSpPr>
        <p:spPr>
          <a:xfrm>
            <a:off x="6836487" y="1609510"/>
            <a:ext cx="1489022" cy="9436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</a:t>
            </a:r>
            <a:r>
              <a:rPr lang="en-US" altLang="zh-CN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  月 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947D1F46-BD6F-42BF-BF46-5FE1976F2074}"/>
              </a:ext>
            </a:extLst>
          </p:cNvPr>
          <p:cNvSpPr txBox="1">
            <a:spLocks/>
          </p:cNvSpPr>
          <p:nvPr/>
        </p:nvSpPr>
        <p:spPr>
          <a:xfrm>
            <a:off x="6601385" y="637702"/>
            <a:ext cx="1575582" cy="8704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jiǔ</a:t>
            </a: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九  月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ea typeface="宋体" panose="02010600030101010101" pitchFamily="2" charset="-122"/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FD34291B-12BB-4116-BA0A-A1854DCD9B05}"/>
              </a:ext>
            </a:extLst>
          </p:cNvPr>
          <p:cNvSpPr txBox="1">
            <a:spLocks/>
          </p:cNvSpPr>
          <p:nvPr/>
        </p:nvSpPr>
        <p:spPr>
          <a:xfrm>
            <a:off x="5815527" y="2635786"/>
            <a:ext cx="2017784" cy="88256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3000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</a:t>
            </a:r>
            <a:r>
              <a:rPr lang="en-US" altLang="zh-CN" sz="3000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000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yī</a:t>
            </a:r>
            <a:r>
              <a:rPr lang="en-US" altLang="zh-CN" sz="3000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000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sz="3000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3000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  一 月</a:t>
            </a:r>
            <a:endParaRPr lang="en-US" altLang="zh-CN" sz="3000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BCA5FF3-5A10-47F7-80E2-907E4FB29A4E}"/>
              </a:ext>
            </a:extLst>
          </p:cNvPr>
          <p:cNvSpPr/>
          <p:nvPr/>
        </p:nvSpPr>
        <p:spPr>
          <a:xfrm>
            <a:off x="7581818" y="3172326"/>
            <a:ext cx="1617715" cy="1567497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冬天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400" dirty="0"/>
              <a:t>winter</a:t>
            </a:r>
            <a:endParaRPr lang="en-GB" sz="2400" dirty="0"/>
          </a:p>
        </p:txBody>
      </p:sp>
      <p:sp>
        <p:nvSpPr>
          <p:cNvPr id="22" name="内容占位符 2">
            <a:extLst>
              <a:ext uri="{FF2B5EF4-FFF2-40B4-BE49-F238E27FC236}">
                <a16:creationId xmlns:a16="http://schemas.microsoft.com/office/drawing/2014/main" id="{9F2C4E5A-C89B-4919-AE9B-D939521D7F9B}"/>
              </a:ext>
            </a:extLst>
          </p:cNvPr>
          <p:cNvSpPr txBox="1">
            <a:spLocks/>
          </p:cNvSpPr>
          <p:nvPr/>
        </p:nvSpPr>
        <p:spPr>
          <a:xfrm>
            <a:off x="8258581" y="4906474"/>
            <a:ext cx="1469762" cy="9436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èr</a:t>
            </a:r>
            <a:r>
              <a:rPr lang="zh-CN" altLang="en-US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rgbClr val="7497F8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7497F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 月</a:t>
            </a:r>
            <a:endParaRPr lang="en-US" altLang="zh-CN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内容占位符 2">
            <a:extLst>
              <a:ext uri="{FF2B5EF4-FFF2-40B4-BE49-F238E27FC236}">
                <a16:creationId xmlns:a16="http://schemas.microsoft.com/office/drawing/2014/main" id="{A5F3453F-9B10-4072-B2D0-7D5686B26133}"/>
              </a:ext>
            </a:extLst>
          </p:cNvPr>
          <p:cNvSpPr txBox="1">
            <a:spLocks/>
          </p:cNvSpPr>
          <p:nvPr/>
        </p:nvSpPr>
        <p:spPr>
          <a:xfrm>
            <a:off x="9202080" y="4024636"/>
            <a:ext cx="1412631" cy="96596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7497F8"/>
                </a:solidFill>
                <a:ea typeface="宋体" panose="02010600030101010101" pitchFamily="2" charset="-122"/>
              </a:rPr>
              <a:t>y</a:t>
            </a: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ī</a:t>
            </a:r>
            <a:r>
              <a:rPr lang="en-US" altLang="zh-CN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r>
              <a:rPr lang="en-US" altLang="zh-CN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GB" altLang="zh-CN" b="1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7497F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 月</a:t>
            </a:r>
            <a:r>
              <a:rPr lang="zh-CN" altLang="en-US" sz="2400" dirty="0">
                <a:solidFill>
                  <a:srgbClr val="7497F8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en-US" altLang="zh-CN" sz="2400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" name="内容占位符 2">
            <a:extLst>
              <a:ext uri="{FF2B5EF4-FFF2-40B4-BE49-F238E27FC236}">
                <a16:creationId xmlns:a16="http://schemas.microsoft.com/office/drawing/2014/main" id="{B231CE29-84CF-4E78-BB23-D20448DCB8A3}"/>
              </a:ext>
            </a:extLst>
          </p:cNvPr>
          <p:cNvSpPr txBox="1">
            <a:spLocks/>
          </p:cNvSpPr>
          <p:nvPr/>
        </p:nvSpPr>
        <p:spPr>
          <a:xfrm>
            <a:off x="9198047" y="2983285"/>
            <a:ext cx="2017784" cy="882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</a:t>
            </a:r>
            <a:r>
              <a:rPr lang="en-US" altLang="zh-CN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èr</a:t>
            </a:r>
            <a:r>
              <a:rPr lang="zh-CN" altLang="en-US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十 二  月</a:t>
            </a:r>
            <a:endParaRPr lang="en-US" altLang="zh-CN" b="1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1981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12" grpId="0"/>
      <p:bldP spid="13" grpId="0" animBg="1"/>
      <p:bldP spid="14" grpId="0"/>
      <p:bldP spid="15" grpId="0"/>
      <p:bldP spid="16" grpId="0"/>
      <p:bldP spid="17" grpId="0" animBg="1"/>
      <p:bldP spid="18" grpId="0"/>
      <p:bldP spid="19" grpId="0"/>
      <p:bldP spid="20" grpId="0"/>
      <p:bldP spid="21" grpId="0" animBg="1"/>
      <p:bldP spid="22" grpId="0"/>
      <p:bldP spid="23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8E45F0-77D7-490E-B261-F1718A0C9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5220" y="982132"/>
            <a:ext cx="2811377" cy="1303867"/>
          </a:xfrm>
        </p:spPr>
        <p:txBody>
          <a:bodyPr>
            <a:normAutofit/>
          </a:bodyPr>
          <a:lstStyle/>
          <a:p>
            <a:pPr marL="484632">
              <a:defRPr/>
            </a:pPr>
            <a:r>
              <a:rPr lang="zh-CN" altLang="en-US" sz="8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。</a:t>
            </a:r>
            <a:endParaRPr lang="en-GB" sz="8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0243" name="内容占位符 2">
            <a:extLst>
              <a:ext uri="{FF2B5EF4-FFF2-40B4-BE49-F238E27FC236}">
                <a16:creationId xmlns:a16="http://schemas.microsoft.com/office/drawing/2014/main" id="{003D4FFB-3735-43F8-9C13-D15A56811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079" y="4948053"/>
            <a:ext cx="10166691" cy="729599"/>
          </a:xfrm>
        </p:spPr>
        <p:txBody>
          <a:bodyPr>
            <a:normAutofit fontScale="85000" lnSpcReduction="10000"/>
          </a:bodyPr>
          <a:lstStyle/>
          <a:p>
            <a:pPr>
              <a:buFont typeface="Wingdings 2" panose="05020102010507070707" pitchFamily="18" charset="2"/>
              <a:buNone/>
            </a:pP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今天 是 二 零 二 零 年，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八 月 六 号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/</a:t>
            </a:r>
            <a:r>
              <a:rPr lang="zh-CN" altLang="en-US" sz="4000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，星 期 四</a:t>
            </a:r>
            <a:r>
              <a:rPr lang="zh-CN" altLang="en-US" sz="3600" dirty="0"/>
              <a:t>。</a:t>
            </a:r>
            <a:endParaRPr lang="en-US" altLang="en-US" sz="3600" dirty="0"/>
          </a:p>
        </p:txBody>
      </p:sp>
      <p:sp>
        <p:nvSpPr>
          <p:cNvPr id="5" name="内容占位符 2">
            <a:extLst>
              <a:ext uri="{FF2B5EF4-FFF2-40B4-BE49-F238E27FC236}">
                <a16:creationId xmlns:a16="http://schemas.microsoft.com/office/drawing/2014/main" id="{ADCA40DE-3D62-4BA6-A9AB-06AD76AC81C7}"/>
              </a:ext>
            </a:extLst>
          </p:cNvPr>
          <p:cNvSpPr txBox="1">
            <a:spLocks/>
          </p:cNvSpPr>
          <p:nvPr/>
        </p:nvSpPr>
        <p:spPr>
          <a:xfrm>
            <a:off x="990600" y="1881188"/>
            <a:ext cx="9372600" cy="729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3600" dirty="0"/>
              <a:t>T</a:t>
            </a:r>
            <a:r>
              <a:rPr lang="en-US" altLang="zh-CN" sz="3600" dirty="0"/>
              <a:t>oday is Thursday, 6</a:t>
            </a:r>
            <a:r>
              <a:rPr lang="en-US" altLang="zh-CN" sz="3600" baseline="30000" dirty="0"/>
              <a:t>th</a:t>
            </a:r>
            <a:r>
              <a:rPr lang="en-US" altLang="zh-CN" sz="3600" dirty="0"/>
              <a:t>  August 2020.</a:t>
            </a:r>
            <a:endParaRPr lang="en-US" altLang="en-US" sz="3600" dirty="0"/>
          </a:p>
        </p:txBody>
      </p:sp>
      <p:sp>
        <p:nvSpPr>
          <p:cNvPr id="6" name="内容占位符 2">
            <a:extLst>
              <a:ext uri="{FF2B5EF4-FFF2-40B4-BE49-F238E27FC236}">
                <a16:creationId xmlns:a16="http://schemas.microsoft.com/office/drawing/2014/main" id="{D40C3A42-8149-4DCB-B537-50E54CB6ED97}"/>
              </a:ext>
            </a:extLst>
          </p:cNvPr>
          <p:cNvSpPr txBox="1">
            <a:spLocks/>
          </p:cNvSpPr>
          <p:nvPr/>
        </p:nvSpPr>
        <p:spPr>
          <a:xfrm>
            <a:off x="904080" y="4081422"/>
            <a:ext cx="10392468" cy="729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j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n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ti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ā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n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shì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èr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líng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èr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líng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nián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, 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bā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liù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US" altLang="zh-CN" sz="3200" dirty="0">
                <a:highlight>
                  <a:srgbClr val="FFFF00"/>
                </a:highlight>
                <a:latin typeface="+mj-lt"/>
              </a:rPr>
              <a:t>/</a:t>
            </a:r>
            <a:r>
              <a:rPr lang="en-US" altLang="zh-CN" sz="3200" dirty="0" err="1">
                <a:solidFill>
                  <a:srgbClr val="FF0000"/>
                </a:solidFill>
                <a:highlight>
                  <a:srgbClr val="FFFF00"/>
                </a:highlight>
                <a:latin typeface="+mj-lt"/>
              </a:rPr>
              <a:t>rì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, 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x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ng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q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en-US" sz="3200" dirty="0"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en-US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en-US" sz="3200" dirty="0" err="1">
                <a:highlight>
                  <a:srgbClr val="FFFF00"/>
                </a:highlight>
                <a:latin typeface="+mj-lt"/>
              </a:rPr>
              <a:t>sì</a:t>
            </a:r>
            <a:endParaRPr lang="en-US" altLang="en-US" sz="3200" dirty="0">
              <a:highlight>
                <a:srgbClr val="FFFF00"/>
              </a:highlight>
              <a:latin typeface="+mj-lt"/>
            </a:endParaRPr>
          </a:p>
        </p:txBody>
      </p:sp>
      <p:pic>
        <p:nvPicPr>
          <p:cNvPr id="3074" name="Picture 2" descr="显示星期一页的红色台历象3d?? 库存例证. 插画包括有查出, 红色, 附注 ...">
            <a:extLst>
              <a:ext uri="{FF2B5EF4-FFF2-40B4-BE49-F238E27FC236}">
                <a16:creationId xmlns:a16="http://schemas.microsoft.com/office/drawing/2014/main" id="{0866A1C5-7B75-4DCC-9358-AAFF2B1165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06" r="6533"/>
          <a:stretch/>
        </p:blipFill>
        <p:spPr bwMode="auto">
          <a:xfrm>
            <a:off x="8260834" y="826236"/>
            <a:ext cx="3035714" cy="248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48150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3" y="1720312"/>
            <a:ext cx="8303696" cy="3857380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14151" y="1933231"/>
            <a:ext cx="1782026" cy="118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15706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370197"/>
            <a:ext cx="9535858" cy="4723101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/>
                <a:ea typeface="楷体"/>
              </a:rPr>
              <a:t>    M</a:t>
            </a:r>
            <a:r>
              <a:rPr lang="en-US" altLang="zh-CN" sz="3300" b="1" dirty="0">
                <a:solidFill>
                  <a:srgbClr val="002060"/>
                </a:solidFill>
                <a:latin typeface="楷体"/>
                <a:ea typeface="楷体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/>
                <a:ea typeface="楷体"/>
              </a:rPr>
              <a:t>… </a:t>
            </a:r>
            <a:endParaRPr lang="en-US" altLang="zh-CN" sz="3300" b="1" dirty="0">
              <a:solidFill>
                <a:srgbClr val="002060"/>
              </a:solidFill>
              <a:latin typeface="楷体"/>
              <a:ea typeface="楷体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056505" y="1636073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21031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E9DF57B-930B-4A10-8071-3C6F7A177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3613"/>
            <a:ext cx="12159873" cy="6856723"/>
          </a:xfrm>
          <a:prstGeom prst="rect">
            <a:avLst/>
          </a:prstGeom>
        </p:spPr>
      </p:pic>
      <p:grpSp>
        <p:nvGrpSpPr>
          <p:cNvPr id="6" name="组合 8">
            <a:extLst>
              <a:ext uri="{FF2B5EF4-FFF2-40B4-BE49-F238E27FC236}">
                <a16:creationId xmlns:a16="http://schemas.microsoft.com/office/drawing/2014/main" id="{46BC766A-E1A6-42A9-8801-BED91DF8D780}"/>
              </a:ext>
            </a:extLst>
          </p:cNvPr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4" name="Text Box 4">
              <a:extLst>
                <a:ext uri="{FF2B5EF4-FFF2-40B4-BE49-F238E27FC236}">
                  <a16:creationId xmlns:a16="http://schemas.microsoft.com/office/drawing/2014/main" id="{281C9B00-0770-44C0-B603-9CD194F774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10">
              <a:extLst>
                <a:ext uri="{FF2B5EF4-FFF2-40B4-BE49-F238E27FC236}">
                  <a16:creationId xmlns:a16="http://schemas.microsoft.com/office/drawing/2014/main" id="{83237D2A-C1C6-4A55-96D4-0B89866F57A8}"/>
                </a:ext>
              </a:extLst>
            </p:cNvPr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71281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39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0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Text 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ēi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rén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827768" y="1557537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22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08D02F3-0108-1343-A2CE-F4FCFEF12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134" y="675671"/>
            <a:ext cx="10547499" cy="5497935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Text Box 14">
            <a:extLst>
              <a:ext uri="{FF2B5EF4-FFF2-40B4-BE49-F238E27FC236}">
                <a16:creationId xmlns:a16="http://schemas.microsoft.com/office/drawing/2014/main" id="{62C60D1F-8EAE-7E46-8D0C-FA56B158C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3240" y="1144769"/>
            <a:ext cx="206815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205BD091-8C6A-1843-A801-F4F81CDA2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2420" y="684394"/>
            <a:ext cx="16295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5" descr="C:\Users\hp\Desktop\韩国发表\20100421060009587[1].jpg">
            <a:extLst>
              <a:ext uri="{FF2B5EF4-FFF2-40B4-BE49-F238E27FC236}">
                <a16:creationId xmlns:a16="http://schemas.microsoft.com/office/drawing/2014/main" id="{BDAF8770-A79E-1C4E-A798-B203E853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2112506"/>
            <a:ext cx="1273175" cy="84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6" descr="19300001075662129246568150075">
            <a:extLst>
              <a:ext uri="{FF2B5EF4-FFF2-40B4-BE49-F238E27FC236}">
                <a16:creationId xmlns:a16="http://schemas.microsoft.com/office/drawing/2014/main" id="{C4552284-25B9-2945-958D-CC5D0CFCA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3609647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7" descr="01300000900322128637121322816">
            <a:extLst>
              <a:ext uri="{FF2B5EF4-FFF2-40B4-BE49-F238E27FC236}">
                <a16:creationId xmlns:a16="http://schemas.microsoft.com/office/drawing/2014/main" id="{DF09CB90-FDEE-7340-9A19-DE2BEDD5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5143072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그림 1" descr="W020080620358974154485_副本.png">
            <a:extLst>
              <a:ext uri="{FF2B5EF4-FFF2-40B4-BE49-F238E27FC236}">
                <a16:creationId xmlns:a16="http://schemas.microsoft.com/office/drawing/2014/main" id="{E26EBADD-36AD-254A-9A51-6DD32A91B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4" y="2111307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 descr="152274747">
            <a:extLst>
              <a:ext uri="{FF2B5EF4-FFF2-40B4-BE49-F238E27FC236}">
                <a16:creationId xmlns:a16="http://schemas.microsoft.com/office/drawing/2014/main" id="{B52F2FE4-CA47-EE48-B2FE-F578B868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37" y="4901403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9BC173-4D27-0C4A-9843-B5FC2941EB5D}"/>
              </a:ext>
            </a:extLst>
          </p:cNvPr>
          <p:cNvSpPr txBox="1"/>
          <p:nvPr/>
        </p:nvSpPr>
        <p:spPr>
          <a:xfrm>
            <a:off x="6328668" y="120632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31" name="内容占位符 3">
            <a:extLst>
              <a:ext uri="{FF2B5EF4-FFF2-40B4-BE49-F238E27FC236}">
                <a16:creationId xmlns:a16="http://schemas.microsoft.com/office/drawing/2014/main" id="{35270142-B71F-6C42-9693-917E4F9D6C6A}"/>
              </a:ext>
            </a:extLst>
          </p:cNvPr>
          <p:cNvSpPr txBox="1">
            <a:spLocks/>
          </p:cNvSpPr>
          <p:nvPr/>
        </p:nvSpPr>
        <p:spPr>
          <a:xfrm>
            <a:off x="4904814" y="3475757"/>
            <a:ext cx="3254423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>
                <a:latin typeface="Calibri" panose="020F0502020204030204" pitchFamily="34" charset="0"/>
              </a:rPr>
              <a:t>wŏ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měi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  <a:endParaRPr lang="en-US" altLang="zh-CN" sz="28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E3819B46-7523-1340-905C-B8B07EEDC51D}"/>
              </a:ext>
            </a:extLst>
          </p:cNvPr>
          <p:cNvSpPr txBox="1">
            <a:spLocks/>
          </p:cNvSpPr>
          <p:nvPr/>
        </p:nvSpPr>
        <p:spPr bwMode="auto">
          <a:xfrm>
            <a:off x="4676139" y="2094430"/>
            <a:ext cx="3810835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963" indent="0" eaLnBrk="1" hangingPunct="1"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 我 是 中 国 人。</a:t>
            </a:r>
            <a:endParaRPr lang="zh-CN" altLang="en-US" sz="4000" dirty="0">
              <a:highlight>
                <a:srgbClr val="FFFF00"/>
              </a:highlight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33" name="内容占位符 3">
            <a:extLst>
              <a:ext uri="{FF2B5EF4-FFF2-40B4-BE49-F238E27FC236}">
                <a16:creationId xmlns:a16="http://schemas.microsoft.com/office/drawing/2014/main" id="{199F135A-71FA-8C43-83E4-18AFC5F787B4}"/>
              </a:ext>
            </a:extLst>
          </p:cNvPr>
          <p:cNvSpPr txBox="1">
            <a:spLocks/>
          </p:cNvSpPr>
          <p:nvPr/>
        </p:nvSpPr>
        <p:spPr>
          <a:xfrm>
            <a:off x="4734831" y="4841495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/>
              <a:t>w</a:t>
            </a:r>
            <a:r>
              <a:rPr lang="en-US" altLang="zh-CN" sz="2800" dirty="0" err="1">
                <a:latin typeface="Calibri" panose="020F0502020204030204" pitchFamily="34" charset="0"/>
              </a:rPr>
              <a:t>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yīng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DCA263-9886-0D49-8146-87E2DF4DD8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626" y="3588801"/>
            <a:ext cx="1365604" cy="10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98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Text 6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803582" y="1440815"/>
            <a:ext cx="5778491" cy="4709193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90F95214-7ECE-D049-AB32-FB8977339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5342" y="1692674"/>
            <a:ext cx="4729053" cy="90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dirty="0"/>
              <a:t>    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  <a:r>
              <a:rPr lang="en-US" altLang="en-US" sz="2400" dirty="0" err="1">
                <a:highlight>
                  <a:srgbClr val="7497F8"/>
                </a:highlight>
              </a:rPr>
              <a:t>nĭ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duō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dà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</a:t>
            </a:r>
            <a:r>
              <a:rPr lang="en-US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多  大 </a:t>
            </a:r>
            <a:r>
              <a:rPr lang="zh-CN" altLang="en-US" sz="2400" dirty="0">
                <a:highlight>
                  <a:srgbClr val="7497F8"/>
                </a:highlight>
              </a:rPr>
              <a:t>？ </a:t>
            </a:r>
            <a:r>
              <a:rPr lang="en-US" altLang="zh-CN" sz="2000" dirty="0">
                <a:highlight>
                  <a:srgbClr val="7497F8"/>
                </a:highlight>
              </a:rPr>
              <a:t>How old are you?</a:t>
            </a:r>
            <a:endParaRPr lang="en-US" altLang="en-US" sz="2000" dirty="0">
              <a:highlight>
                <a:srgbClr val="7497F8"/>
              </a:highlight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1A53D2AF-CF53-A44B-9B34-796D72453967}"/>
              </a:ext>
            </a:extLst>
          </p:cNvPr>
          <p:cNvSpPr txBox="1">
            <a:spLocks/>
          </p:cNvSpPr>
          <p:nvPr/>
        </p:nvSpPr>
        <p:spPr>
          <a:xfrm>
            <a:off x="1206589" y="3928024"/>
            <a:ext cx="5039228" cy="1040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li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  <a:latin typeface="Franklin Gothic Book" panose="020B0503020102020204" pitchFamily="34" charset="0"/>
              </a:rPr>
              <a:t>ù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rgbClr val="002060"/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岁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</a:rPr>
              <a:t>。 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I am sixteen years old.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E76EDD2B-2176-4343-B06B-1842CCC79D18}"/>
              </a:ext>
            </a:extLst>
          </p:cNvPr>
          <p:cNvSpPr txBox="1">
            <a:spLocks/>
          </p:cNvSpPr>
          <p:nvPr/>
        </p:nvSpPr>
        <p:spPr>
          <a:xfrm>
            <a:off x="993744" y="5152457"/>
            <a:ext cx="5464917" cy="933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qī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chemeClr val="accent2">
                  <a:lumMod val="50000"/>
                </a:schemeClr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 七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岁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。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I am seventeen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years old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5221ACD4-370A-F04B-8993-38559EF28B68}"/>
              </a:ext>
            </a:extLst>
          </p:cNvPr>
          <p:cNvSpPr txBox="1">
            <a:spLocks/>
          </p:cNvSpPr>
          <p:nvPr/>
        </p:nvSpPr>
        <p:spPr>
          <a:xfrm>
            <a:off x="1085342" y="2725276"/>
            <a:ext cx="5464917" cy="1142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/>
              <a:t>    </a:t>
            </a:r>
            <a:r>
              <a:rPr lang="en-US" altLang="en-US" sz="2800" b="1" dirty="0" err="1">
                <a:highlight>
                  <a:srgbClr val="C0C0C0"/>
                </a:highlight>
              </a:rPr>
              <a:t>wŏ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shí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wŭ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suì</a:t>
            </a:r>
            <a:endParaRPr lang="en-US" altLang="en-US" sz="2800" b="1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</a:t>
            </a: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十 五 岁</a:t>
            </a:r>
            <a:r>
              <a:rPr lang="zh-CN" altLang="en-US" dirty="0">
                <a:highlight>
                  <a:srgbClr val="C0C0C0"/>
                </a:highlight>
              </a:rPr>
              <a:t>。 </a:t>
            </a:r>
            <a:r>
              <a:rPr lang="en-US" altLang="zh-CN" dirty="0">
                <a:highlight>
                  <a:srgbClr val="C0C0C0"/>
                </a:highlight>
              </a:rPr>
              <a:t>  </a:t>
            </a:r>
            <a:r>
              <a:rPr lang="en-US" altLang="zh-CN" dirty="0">
                <a:solidFill>
                  <a:srgbClr val="002060"/>
                </a:solidFill>
                <a:highlight>
                  <a:srgbClr val="C0C0C0"/>
                </a:highlight>
              </a:rPr>
              <a:t>I am fifteen years old.</a:t>
            </a:r>
            <a:endParaRPr lang="en-GB" altLang="en-US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B8C4559-3898-314B-A885-0E0237C0CFA6}"/>
              </a:ext>
            </a:extLst>
          </p:cNvPr>
          <p:cNvSpPr/>
          <p:nvPr/>
        </p:nvSpPr>
        <p:spPr>
          <a:xfrm>
            <a:off x="6953266" y="1440815"/>
            <a:ext cx="4303409" cy="4651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DD99E03B-7A24-AF49-8466-2748E8033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5643" y="3691231"/>
            <a:ext cx="4071032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en-US" altLang="en-US" dirty="0">
                <a:highlight>
                  <a:srgbClr val="7497F8"/>
                </a:highlight>
              </a:rPr>
              <a:t>   </a:t>
            </a:r>
            <a:r>
              <a:rPr lang="en-US" altLang="en-US" dirty="0" err="1">
                <a:highlight>
                  <a:srgbClr val="7497F8"/>
                </a:highlight>
              </a:rPr>
              <a:t>nĭ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jĭ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suì</a:t>
            </a:r>
            <a:r>
              <a:rPr lang="en-US" altLang="en-US" dirty="0">
                <a:highlight>
                  <a:srgbClr val="7497F8"/>
                </a:highlight>
              </a:rPr>
              <a:t> </a:t>
            </a:r>
            <a:r>
              <a:rPr lang="zh-CN" altLang="en-US" dirty="0">
                <a:solidFill>
                  <a:srgbClr val="262626"/>
                </a:solidFill>
                <a:highlight>
                  <a:srgbClr val="7497F8"/>
                </a:highlight>
              </a:rPr>
              <a:t>？</a:t>
            </a:r>
            <a:endParaRPr lang="en-US" altLang="en-US" dirty="0">
              <a:solidFill>
                <a:srgbClr val="262626"/>
              </a:solidFill>
              <a:highlight>
                <a:srgbClr val="7497F8"/>
              </a:highlight>
            </a:endParaRPr>
          </a:p>
          <a:p>
            <a:pPr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 几 岁</a:t>
            </a:r>
            <a:r>
              <a:rPr lang="zh-CN" altLang="en-US" sz="2400" dirty="0">
                <a:highlight>
                  <a:srgbClr val="7497F8"/>
                </a:highlight>
              </a:rPr>
              <a:t>？</a:t>
            </a:r>
            <a:r>
              <a:rPr lang="en-US" altLang="zh-CN" sz="2400" dirty="0">
                <a:highlight>
                  <a:srgbClr val="7497F8"/>
                </a:highlight>
              </a:rPr>
              <a:t> </a:t>
            </a:r>
            <a:r>
              <a:rPr lang="en-US" altLang="zh-CN" sz="2000" dirty="0">
                <a:solidFill>
                  <a:srgbClr val="002060"/>
                </a:solidFill>
                <a:highlight>
                  <a:srgbClr val="7497F8"/>
                </a:highlight>
              </a:rPr>
              <a:t>How old are you?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1800" dirty="0"/>
              <a:t>    </a:t>
            </a:r>
            <a:r>
              <a:rPr lang="en-US" altLang="en-US" sz="2800" dirty="0" err="1">
                <a:highlight>
                  <a:srgbClr val="C0C0C0"/>
                </a:highlight>
              </a:rPr>
              <a:t>wŏ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wŭ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suì</a:t>
            </a:r>
            <a:endParaRPr lang="en-US" altLang="en-US" sz="2800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en-GB" altLang="zh-CN" sz="18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CN" altLang="en-US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五 岁</a:t>
            </a:r>
            <a:r>
              <a:rPr lang="zh-CN" altLang="en-US" sz="2400" dirty="0">
                <a:highlight>
                  <a:srgbClr val="C0C0C0"/>
                </a:highlight>
              </a:rPr>
              <a:t>。</a:t>
            </a:r>
            <a:r>
              <a:rPr lang="zh-CN" altLang="en-US" sz="1800" dirty="0">
                <a:highlight>
                  <a:srgbClr val="C0C0C0"/>
                </a:highlight>
              </a:rPr>
              <a:t> </a:t>
            </a:r>
            <a:r>
              <a:rPr lang="en-US" altLang="zh-CN" sz="1800" dirty="0">
                <a:solidFill>
                  <a:srgbClr val="002060"/>
                </a:solidFill>
                <a:highlight>
                  <a:srgbClr val="C0C0C0"/>
                </a:highlight>
              </a:rPr>
              <a:t>I am five years old.</a:t>
            </a:r>
            <a:endParaRPr lang="en-GB" altLang="en-US" sz="18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860FA-302B-344B-8053-A4B5BF959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5" t="12169" r="11744" b="8941"/>
          <a:stretch/>
        </p:blipFill>
        <p:spPr>
          <a:xfrm>
            <a:off x="9812722" y="1475261"/>
            <a:ext cx="1400159" cy="207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63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6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89975" y="1585740"/>
            <a:ext cx="7723808" cy="4334614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3352" y="1854944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0E7F05-1FE8-4AB8-AA4D-7894FBA2A207}"/>
              </a:ext>
            </a:extLst>
          </p:cNvPr>
          <p:cNvSpPr txBox="1">
            <a:spLocks/>
          </p:cNvSpPr>
          <p:nvPr/>
        </p:nvSpPr>
        <p:spPr>
          <a:xfrm>
            <a:off x="2154463" y="1949254"/>
            <a:ext cx="5057273" cy="16450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latin typeface="+mj-lt"/>
              </a:rPr>
              <a:t>shì</a:t>
            </a:r>
            <a:r>
              <a:rPr lang="en-GB" altLang="zh-CN" dirty="0"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FFFF00"/>
                </a:highlight>
              </a:rPr>
              <a:t>     </a:t>
            </a:r>
            <a:r>
              <a:rPr lang="en-GB" dirty="0">
                <a:highlight>
                  <a:srgbClr val="FFFF00"/>
                </a:highlight>
              </a:rPr>
              <a:t>What day </a:t>
            </a:r>
            <a:r>
              <a:rPr lang="en-GB" dirty="0"/>
              <a:t> is </a:t>
            </a:r>
            <a:r>
              <a:rPr lang="en-GB" dirty="0">
                <a:highlight>
                  <a:srgbClr val="C0C0C0"/>
                </a:highlight>
              </a:rPr>
              <a:t>your </a:t>
            </a:r>
            <a:r>
              <a:rPr lang="en-GB" dirty="0">
                <a:highlight>
                  <a:srgbClr val="66FF99"/>
                </a:highlight>
              </a:rPr>
              <a:t>birthday</a:t>
            </a:r>
            <a:r>
              <a:rPr lang="en-GB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EC8A8A-27AE-43D2-BC72-2DAC124985D4}"/>
              </a:ext>
            </a:extLst>
          </p:cNvPr>
          <p:cNvSpPr txBox="1">
            <a:spLocks/>
          </p:cNvSpPr>
          <p:nvPr/>
        </p:nvSpPr>
        <p:spPr>
          <a:xfrm>
            <a:off x="2154463" y="3808128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liù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en-US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我 的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月 一 号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is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1</a:t>
            </a:r>
            <a:r>
              <a:rPr lang="en-GB" altLang="zh-CN" sz="2800" baseline="300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st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June 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4098" name="Picture 2" descr="Windows安装程序庆祝15岁生日| N软网">
            <a:extLst>
              <a:ext uri="{FF2B5EF4-FFF2-40B4-BE49-F238E27FC236}">
                <a16:creationId xmlns:a16="http://schemas.microsoft.com/office/drawing/2014/main" id="{8C4D8A34-D032-425C-98E8-C6467D31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98" y="1644463"/>
            <a:ext cx="2307323" cy="153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3243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622715" y="742360"/>
            <a:ext cx="8120725" cy="53732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ko-KR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Can you introduce yourself? </a:t>
            </a:r>
            <a:r>
              <a:rPr lang="en-US" altLang="ko-KR" sz="13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</a:p>
        </p:txBody>
      </p:sp>
      <p:pic>
        <p:nvPicPr>
          <p:cNvPr id="4" name="Picture 4" descr="C:\Users\ADMINI~1\AppData\Local\Temp\%}BH@GY{5PIL0GYZW@B}CB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3933056"/>
            <a:ext cx="1727522" cy="1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804C-247D-483B-AF72-9BB169D470B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0967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671042"/>
            <a:ext cx="8136903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13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7" y="1240946"/>
            <a:ext cx="1611783" cy="218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135561" y="980729"/>
            <a:ext cx="29033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5275647" y="974965"/>
            <a:ext cx="1877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2207568" y="200962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大 家 好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  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叫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…… </a:t>
            </a:r>
            <a:endParaRPr lang="ko-KR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2351585" y="4149081"/>
            <a:ext cx="77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319410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875477" y="882650"/>
            <a:ext cx="9787356" cy="5092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来 自 </a:t>
            </a:r>
            <a:r>
              <a:rPr lang="zh-CN" alt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中 国</a:t>
            </a:r>
            <a:r>
              <a:rPr lang="en-US" altLang="zh-CN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altLang="zh-CN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defRPr/>
            </a:pP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US" altLang="zh-CN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I come from China.</a:t>
            </a:r>
          </a:p>
          <a:p>
            <a:pPr>
              <a:defRPr/>
            </a:pPr>
            <a:endParaRPr lang="en-GB" altLang="zh-CN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  <a:p>
            <a:pPr>
              <a:defRPr/>
            </a:pPr>
            <a:r>
              <a:rPr lang="en-US" altLang="zh-CN" sz="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wo</a:t>
            </a:r>
            <a:endParaRPr lang="en-US" altLang="zh-CN" sz="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직사각형 5"/>
          <p:cNvSpPr/>
          <p:nvPr/>
        </p:nvSpPr>
        <p:spPr>
          <a:xfrm>
            <a:off x="1052163" y="2233501"/>
            <a:ext cx="569190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lái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zì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zhōng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guó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C90BB4-E191-4AD0-8098-E2CE3D66B13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A633DD-32AB-C644-A083-3FD7BC5343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6706" y="2656234"/>
            <a:ext cx="1772755" cy="119882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F607B21-CA86-334D-860B-82F56085F3EC}"/>
              </a:ext>
            </a:extLst>
          </p:cNvPr>
          <p:cNvSpPr/>
          <p:nvPr/>
        </p:nvSpPr>
        <p:spPr>
          <a:xfrm>
            <a:off x="7552147" y="1332795"/>
            <a:ext cx="266073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zhōng</a:t>
            </a:r>
            <a:r>
              <a:rPr 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endParaRPr lang="en-US" sz="4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zh-CN" alt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4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中</a:t>
            </a:r>
            <a:r>
              <a:rPr lang="zh-CN" alt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40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国</a:t>
            </a:r>
            <a:r>
              <a:rPr 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7806855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751839"/>
            <a:ext cx="8069469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是 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 …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人</a:t>
            </a:r>
            <a:r>
              <a:rPr lang="zh-CN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。</a:t>
            </a:r>
            <a:endParaRPr lang="en-GB" altLang="zh-CN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I am … …(nationality)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816" y="1293025"/>
            <a:ext cx="1648271" cy="223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099752" y="969124"/>
            <a:ext cx="62108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shì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… …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rén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22A9F-FBAA-4F10-9749-C0673B0560B9}"/>
              </a:ext>
            </a:extLst>
          </p:cNvPr>
          <p:cNvSpPr txBox="1"/>
          <p:nvPr/>
        </p:nvSpPr>
        <p:spPr>
          <a:xfrm>
            <a:off x="1986150" y="4433091"/>
            <a:ext cx="25542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>
                <a:ea typeface="楷体" panose="02010609060101010101" pitchFamily="49" charset="-122"/>
              </a:rPr>
              <a:t>Zhōng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guó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rén</a:t>
            </a:r>
            <a:endParaRPr lang="en-GB" altLang="zh-CN" sz="2400" b="1" dirty="0"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中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sz="2400" b="1" dirty="0">
                <a:ea typeface="楷体" panose="02010609060101010101" pitchFamily="49" charset="-122"/>
              </a:rPr>
              <a:t>Chinese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D12DCF-486B-4675-B076-A081BD0A046E}"/>
              </a:ext>
            </a:extLst>
          </p:cNvPr>
          <p:cNvSpPr txBox="1"/>
          <p:nvPr/>
        </p:nvSpPr>
        <p:spPr>
          <a:xfrm>
            <a:off x="4795051" y="4433091"/>
            <a:ext cx="237648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Yīng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英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/>
              <a:t>     British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34AC80-3D9F-40E9-81B2-4BE40AD28882}"/>
              </a:ext>
            </a:extLst>
          </p:cNvPr>
          <p:cNvSpPr txBox="1"/>
          <p:nvPr/>
        </p:nvSpPr>
        <p:spPr>
          <a:xfrm>
            <a:off x="7426218" y="4433091"/>
            <a:ext cx="20615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Mě</a:t>
            </a:r>
            <a:r>
              <a:rPr lang="en-US" altLang="zh-CN" sz="2400" b="1" dirty="0" err="1"/>
              <a:t>i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美  国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b="1" dirty="0"/>
              <a:t>American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473652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271464" y="914400"/>
            <a:ext cx="8784976" cy="5092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 家 在 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斯 旺 西</a:t>
            </a: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defRPr/>
            </a:pP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defRPr/>
            </a:pP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My home is in </a:t>
            </a: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Swansea</a:t>
            </a: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>
              <a:defRPr/>
            </a:pPr>
            <a:endParaRPr lang="en-GB" altLang="zh-CN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  <a:p>
            <a:pPr>
              <a:defRPr/>
            </a:pPr>
            <a:endParaRPr lang="en-US" altLang="zh-CN" sz="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직사각형 5"/>
          <p:cNvSpPr/>
          <p:nvPr/>
        </p:nvSpPr>
        <p:spPr>
          <a:xfrm>
            <a:off x="1453304" y="2386287"/>
            <a:ext cx="31021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zài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pic>
        <p:nvPicPr>
          <p:cNvPr id="7" name="Picture 2" descr="https://timgsa.baidu.com/timg?image&amp;quality=80&amp;size=b9999_10000&amp;sec=1495041845341&amp;di=8f8ac996c57abbd333b670805d815dbb&amp;imgtype=jpg&amp;src=http%3A%2F%2Fimg4.imgtn.bdimg.com%2Fit%2Fu%3D876885540%2C561976048%26fm%3D214%26gp%3D0.jpg">
            <a:extLst>
              <a:ext uri="{FF2B5EF4-FFF2-40B4-BE49-F238E27FC236}">
                <a16:creationId xmlns:a16="http://schemas.microsoft.com/office/drawing/2014/main" id="{4A67F584-70F6-4C20-B3DA-8BBAF60D15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7" t="13689" r="24148" b="17186"/>
          <a:stretch/>
        </p:blipFill>
        <p:spPr bwMode="auto">
          <a:xfrm>
            <a:off x="7160398" y="1335629"/>
            <a:ext cx="2821864" cy="185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C90BB4-E191-4AD0-8098-E2CE3D66B13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4BCD87-828A-4F78-A384-2D6731E6C087}"/>
              </a:ext>
            </a:extLst>
          </p:cNvPr>
          <p:cNvSpPr txBox="1"/>
          <p:nvPr/>
        </p:nvSpPr>
        <p:spPr>
          <a:xfrm>
            <a:off x="4555435" y="2447841"/>
            <a:ext cx="2645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Sī</a:t>
            </a:r>
            <a:r>
              <a:rPr lang="en-US" sz="3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wàng</a:t>
            </a:r>
            <a:r>
              <a:rPr lang="en-US" sz="3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xī</a:t>
            </a:r>
            <a:endParaRPr lang="en-US" sz="3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2465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810128" y="863612"/>
            <a:ext cx="9938083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四十二 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(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岁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)</a:t>
            </a:r>
            <a:r>
              <a:rPr lang="zh-CN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。</a:t>
            </a:r>
            <a:endParaRPr lang="en-GB" altLang="zh-CN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SimSun" panose="02010600030101010101" pitchFamily="2" charset="-122"/>
              </a:rPr>
              <a:t>  I am</a:t>
            </a:r>
            <a:r>
              <a:rPr lang="zh-CN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SimSun" panose="02010600030101010101" pitchFamily="2" charset="-122"/>
              </a:rPr>
              <a:t> </a:t>
            </a:r>
            <a:r>
              <a:rPr lang="en-GB" altLang="zh-CN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Cambria" panose="02040503050406030204" pitchFamily="18" charset="0"/>
                <a:ea typeface="SimSun" panose="02010600030101010101" pitchFamily="2" charset="-122"/>
              </a:rPr>
              <a:t>forty-two</a:t>
            </a:r>
            <a:r>
              <a:rPr lang="en-GB" altLang="zh-CN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SimSun" panose="02010600030101010101" pitchFamily="2" charset="-122"/>
              </a:rPr>
              <a:t> (years old)</a:t>
            </a:r>
            <a:r>
              <a:rPr lang="en-GB" altLang="zh-CN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816" y="1293025"/>
            <a:ext cx="1648271" cy="223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1443789" y="969124"/>
            <a:ext cx="686680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sì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shí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C0C0C0"/>
                </a:highligh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èr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suì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2A9F5BE-D27D-8545-BB99-6ACB5046E593}"/>
              </a:ext>
            </a:extLst>
          </p:cNvPr>
          <p:cNvSpPr/>
          <p:nvPr/>
        </p:nvSpPr>
        <p:spPr>
          <a:xfrm>
            <a:off x="1443790" y="4235115"/>
            <a:ext cx="5904662" cy="16537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직사각형 3">
            <a:extLst>
              <a:ext uri="{FF2B5EF4-FFF2-40B4-BE49-F238E27FC236}">
                <a16:creationId xmlns:a16="http://schemas.microsoft.com/office/drawing/2014/main" id="{D36EECF4-38A2-0E40-9BAE-A755327B7A61}"/>
              </a:ext>
            </a:extLst>
          </p:cNvPr>
          <p:cNvSpPr/>
          <p:nvPr/>
        </p:nvSpPr>
        <p:spPr>
          <a:xfrm>
            <a:off x="1911149" y="4459363"/>
            <a:ext cx="63994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… …  </a:t>
            </a:r>
            <a:r>
              <a:rPr lang="en-US" altLang="ko-KR" sz="4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suì</a:t>
            </a:r>
            <a:r>
              <a:rPr lang="en-US" altLang="ko-KR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</a:p>
          <a:p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我    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… … </a:t>
            </a:r>
            <a:r>
              <a:rPr lang="zh-CN" alt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岁</a:t>
            </a:r>
            <a:r>
              <a:rPr lang="en-US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.</a:t>
            </a:r>
            <a:endParaRPr lang="en-US" altLang="ko-KR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50" charset="-127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239955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직사각형 3"/>
          <p:cNvSpPr/>
          <p:nvPr/>
        </p:nvSpPr>
        <p:spPr>
          <a:xfrm>
            <a:off x="1443789" y="969124"/>
            <a:ext cx="686680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8" name="모서리가 둥근 직사각형 1">
            <a:extLst>
              <a:ext uri="{FF2B5EF4-FFF2-40B4-BE49-F238E27FC236}">
                <a16:creationId xmlns:a16="http://schemas.microsoft.com/office/drawing/2014/main" id="{34A7CF39-568F-6247-BFE4-A19D01F02863}"/>
              </a:ext>
            </a:extLst>
          </p:cNvPr>
          <p:cNvSpPr/>
          <p:nvPr/>
        </p:nvSpPr>
        <p:spPr>
          <a:xfrm>
            <a:off x="1126958" y="761999"/>
            <a:ext cx="9938083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AABD83-B0C7-A248-B765-A66ED175A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150" y="2210470"/>
            <a:ext cx="7715595" cy="18488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sz="2800" b="1" dirty="0"/>
              <a:t>w</a:t>
            </a:r>
            <a:r>
              <a:rPr lang="en-US" altLang="zh-CN" sz="2800" b="1" dirty="0" err="1"/>
              <a:t>ǒ</a:t>
            </a:r>
            <a:r>
              <a:rPr lang="en-GB" altLang="zh-CN" sz="2800" b="1" dirty="0"/>
              <a:t> de </a:t>
            </a:r>
            <a:r>
              <a:rPr lang="en-GB" altLang="zh-CN" sz="2800" b="1" dirty="0" err="1">
                <a:highlight>
                  <a:srgbClr val="66FF99"/>
                </a:highlight>
              </a:rPr>
              <a:t>sh</a:t>
            </a:r>
            <a:r>
              <a:rPr lang="en-GB" altLang="zh-CN" sz="2800" b="1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b="1" dirty="0" err="1">
                <a:highlight>
                  <a:srgbClr val="66FF99"/>
                </a:highlight>
              </a:rPr>
              <a:t>ng</a:t>
            </a:r>
            <a:r>
              <a:rPr lang="en-GB" altLang="zh-CN" sz="2800" b="1" dirty="0">
                <a:highlight>
                  <a:srgbClr val="66FF99"/>
                </a:highlight>
              </a:rPr>
              <a:t> </a:t>
            </a:r>
            <a:r>
              <a:rPr lang="en-GB" altLang="zh-CN" sz="2800" b="1" dirty="0" err="1">
                <a:highlight>
                  <a:srgbClr val="66FF99"/>
                </a:highlight>
              </a:rPr>
              <a:t>rì</a:t>
            </a:r>
            <a:r>
              <a:rPr lang="en-GB" altLang="zh-CN" sz="2800" b="1" dirty="0">
                <a:highlight>
                  <a:srgbClr val="66FF99"/>
                </a:highlight>
              </a:rPr>
              <a:t> </a:t>
            </a:r>
            <a:r>
              <a:rPr lang="en-GB" altLang="zh-CN" sz="2800" b="1" dirty="0" err="1"/>
              <a:t>shì</a:t>
            </a:r>
            <a:r>
              <a:rPr lang="en-GB" altLang="zh-CN" sz="2800" b="1" dirty="0"/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bā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yuè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sān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shí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hào</a:t>
            </a:r>
            <a:endParaRPr lang="en-GB" altLang="zh-CN" sz="2800" b="1" dirty="0"/>
          </a:p>
          <a:p>
            <a:pPr marL="0" indent="0">
              <a:buNone/>
            </a:pPr>
            <a:r>
              <a:rPr lang="zh-CN" altLang="en-US" sz="2800" b="1" dirty="0">
                <a:latin typeface="SimSun" panose="02010600030101010101" pitchFamily="2" charset="-122"/>
                <a:ea typeface="SimSun" panose="02010600030101010101" pitchFamily="2" charset="-122"/>
              </a:rPr>
              <a:t>我 的 </a:t>
            </a:r>
            <a:r>
              <a:rPr lang="zh-CN" altLang="en-US" sz="2800" b="1" dirty="0">
                <a:highlight>
                  <a:srgbClr val="66FF99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生 日</a:t>
            </a:r>
            <a:r>
              <a:rPr lang="zh-CN" altLang="en-US" sz="2800" b="1" dirty="0">
                <a:latin typeface="SimSun" panose="02010600030101010101" pitchFamily="2" charset="-122"/>
                <a:ea typeface="SimSun" panose="02010600030101010101" pitchFamily="2" charset="-122"/>
              </a:rPr>
              <a:t> 是 </a:t>
            </a:r>
            <a:r>
              <a:rPr lang="zh-CN" altLang="en-US" sz="2800" b="1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八 月 三 十 号</a:t>
            </a:r>
            <a:r>
              <a:rPr lang="en-US" altLang="zh-CN" sz="2800" b="1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altLang="zh-CN" sz="28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</a:pPr>
            <a:r>
              <a:rPr lang="en-GB" sz="2800" b="1" dirty="0"/>
              <a:t>My  </a:t>
            </a:r>
            <a:r>
              <a:rPr lang="en-GB" sz="2800" b="1" dirty="0">
                <a:highlight>
                  <a:srgbClr val="66FF99"/>
                </a:highlight>
              </a:rPr>
              <a:t>birthday </a:t>
            </a:r>
            <a:r>
              <a:rPr lang="en-GB" sz="2800" b="1" dirty="0"/>
              <a:t>   is   </a:t>
            </a:r>
            <a:r>
              <a:rPr lang="en-GB" sz="2800" b="1" dirty="0">
                <a:highlight>
                  <a:srgbClr val="C0C0C0"/>
                </a:highlight>
              </a:rPr>
              <a:t>30</a:t>
            </a:r>
            <a:r>
              <a:rPr lang="en-GB" sz="2800" b="1" baseline="30000" dirty="0">
                <a:highlight>
                  <a:srgbClr val="C0C0C0"/>
                </a:highlight>
              </a:rPr>
              <a:t>th</a:t>
            </a:r>
            <a:r>
              <a:rPr lang="en-GB" sz="2800" b="1" dirty="0">
                <a:highlight>
                  <a:srgbClr val="C0C0C0"/>
                </a:highlight>
              </a:rPr>
              <a:t> August.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90EE5C-BFC6-1E43-B786-F81987AEDD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93" t="8727" r="17103" b="20000"/>
          <a:stretch/>
        </p:blipFill>
        <p:spPr>
          <a:xfrm>
            <a:off x="8310592" y="1300904"/>
            <a:ext cx="2284134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1188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25966" y="743169"/>
            <a:ext cx="4290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Break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time !</a:t>
            </a:r>
            <a:endParaRPr lang="ko-KR" altLang="en-US" sz="7200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2723366-C73B-4ED6-ADEF-29911C6BC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7A4152-8E41-4D1C-B88C-57C5C430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088D0-E318-4C45-9D79-677F75077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Britannic Bold"/>
              </a:rPr>
              <a:t>Translation Practice</a:t>
            </a:r>
            <a:r>
              <a:rPr lang="zh-CN" altLang="en-US" dirty="0">
                <a:solidFill>
                  <a:srgbClr val="FFFFFF"/>
                </a:solidFill>
                <a:latin typeface="Britannic Bold"/>
              </a:rPr>
              <a:t> </a:t>
            </a:r>
            <a:r>
              <a:rPr lang="en-US" altLang="zh-CN" dirty="0">
                <a:solidFill>
                  <a:srgbClr val="FFFFFF"/>
                </a:solidFill>
                <a:latin typeface="Britannic Bold"/>
              </a:rPr>
              <a:t>-1</a:t>
            </a:r>
            <a:r>
              <a:rPr lang="en-US" dirty="0">
                <a:solidFill>
                  <a:srgbClr val="FFFFFF"/>
                </a:solidFill>
                <a:latin typeface="Britannic Bold"/>
              </a:rPr>
              <a:t> </a:t>
            </a:r>
            <a:endParaRPr lang="en-US" dirty="0">
              <a:solidFill>
                <a:srgbClr val="FFFFFF"/>
              </a:solidFill>
              <a:latin typeface="Britannic Bold" panose="020B0903060703020204" pitchFamily="34" charset="77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F76F5-72D4-4814-9169-8F535AEEB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202988-4466-42C5-B33A-AFABF051B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2D949-944A-4148-8BDB-A4A22FC7A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5609" y="2754276"/>
            <a:ext cx="3542881" cy="3924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A. Here it is in Chinese.</a:t>
            </a:r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你好</a:t>
            </a:r>
            <a:r>
              <a:rPr lang="en-US" altLang="zh-CN" dirty="0"/>
              <a:t>!</a:t>
            </a:r>
          </a:p>
          <a:p>
            <a:pPr marL="0" indent="0">
              <a:buNone/>
            </a:pPr>
            <a:r>
              <a:rPr lang="en-US" altLang="zh-CN" dirty="0"/>
              <a:t>2.</a:t>
            </a:r>
            <a:r>
              <a:rPr lang="zh-CN" altLang="en-US" dirty="0"/>
              <a:t> 你好</a:t>
            </a:r>
            <a:r>
              <a:rPr lang="en-US" altLang="zh-CN" dirty="0"/>
              <a:t>!</a:t>
            </a:r>
          </a:p>
          <a:p>
            <a:pPr marL="0" indent="0">
              <a:buNone/>
            </a:pPr>
            <a:r>
              <a:rPr lang="en-US" altLang="zh-CN" dirty="0"/>
              <a:t>3.</a:t>
            </a:r>
            <a:r>
              <a:rPr lang="zh-CN" altLang="en-US" dirty="0"/>
              <a:t> 你好吗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4.</a:t>
            </a:r>
            <a:r>
              <a:rPr lang="zh-CN" altLang="en-US" dirty="0"/>
              <a:t> 我很好</a:t>
            </a:r>
            <a:r>
              <a:rPr lang="en-US" altLang="zh-CN" dirty="0"/>
              <a:t>,</a:t>
            </a:r>
            <a:r>
              <a:rPr lang="zh-CN" altLang="en-US" dirty="0"/>
              <a:t>谢谢</a:t>
            </a:r>
            <a:r>
              <a:rPr lang="en-US" altLang="zh-CN" dirty="0"/>
              <a:t>!</a:t>
            </a:r>
          </a:p>
          <a:p>
            <a:pPr marL="0" indent="0">
              <a:buNone/>
            </a:pPr>
            <a:r>
              <a:rPr lang="en-US" altLang="zh-CN" dirty="0"/>
              <a:t>5.</a:t>
            </a:r>
            <a:r>
              <a:rPr lang="zh-CN" altLang="en-US" dirty="0"/>
              <a:t> 再见</a:t>
            </a:r>
            <a:r>
              <a:rPr lang="en-US" altLang="zh-CN" dirty="0"/>
              <a:t>!</a:t>
            </a:r>
          </a:p>
          <a:p>
            <a:pPr marL="0" indent="0">
              <a:buNone/>
            </a:pPr>
            <a:r>
              <a:rPr lang="en-US" altLang="zh-CN" dirty="0"/>
              <a:t>6.</a:t>
            </a:r>
            <a:r>
              <a:rPr lang="zh-CN" altLang="en-US" dirty="0"/>
              <a:t> 再见</a:t>
            </a:r>
            <a:r>
              <a:rPr lang="en-US" altLang="zh-CN" dirty="0"/>
              <a:t>!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AB8871A-97AE-D344-A77B-325C3FD4F609}"/>
              </a:ext>
            </a:extLst>
          </p:cNvPr>
          <p:cNvSpPr txBox="1">
            <a:spLocks/>
          </p:cNvSpPr>
          <p:nvPr/>
        </p:nvSpPr>
        <p:spPr>
          <a:xfrm>
            <a:off x="1512595" y="2575023"/>
            <a:ext cx="3542881" cy="428297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/>
              <a:t>Q. Can you translate this conversation into Chinese?</a:t>
            </a:r>
          </a:p>
          <a:p>
            <a:pPr marL="0" indent="0">
              <a:buFont typeface="Arial"/>
              <a:buNone/>
            </a:pPr>
            <a:r>
              <a:rPr lang="en-US" dirty="0"/>
              <a:t>1.Hello.</a:t>
            </a:r>
          </a:p>
          <a:p>
            <a:pPr marL="0" indent="0">
              <a:buFont typeface="Arial"/>
              <a:buNone/>
            </a:pPr>
            <a:r>
              <a:rPr lang="en-US" dirty="0"/>
              <a:t>2.Hello.</a:t>
            </a:r>
          </a:p>
          <a:p>
            <a:pPr marL="0" indent="0">
              <a:buFont typeface="Arial"/>
              <a:buNone/>
            </a:pPr>
            <a:r>
              <a:rPr lang="en-US" dirty="0"/>
              <a:t>3.How are you?</a:t>
            </a:r>
          </a:p>
          <a:p>
            <a:pPr marL="0" indent="0">
              <a:buFont typeface="Arial"/>
              <a:buNone/>
            </a:pPr>
            <a:r>
              <a:rPr lang="en-US" dirty="0"/>
              <a:t>4.I’am very well,  thank you.</a:t>
            </a:r>
          </a:p>
          <a:p>
            <a:pPr marL="0" indent="0">
              <a:buFont typeface="Arial"/>
              <a:buNone/>
            </a:pPr>
            <a:r>
              <a:rPr lang="en-US" dirty="0"/>
              <a:t>5.Goodbye.</a:t>
            </a:r>
          </a:p>
          <a:p>
            <a:pPr marL="0" indent="0">
              <a:buFont typeface="Arial"/>
              <a:buNone/>
            </a:pPr>
            <a:r>
              <a:rPr lang="en-US" dirty="0"/>
              <a:t>6.Goodbye.</a:t>
            </a:r>
          </a:p>
          <a:p>
            <a:pPr marL="0" indent="0">
              <a:buFont typeface="Arial"/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896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088D0-E318-4C45-9D79-677F75077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Translation Practice</a:t>
            </a:r>
            <a:r>
              <a:rPr lang="zh-CN" altLang="en-US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2D949-944A-4148-8BDB-A4A22FC7A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4533" y="2807407"/>
            <a:ext cx="3542881" cy="3254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A. Here it is in Chinese.</a:t>
            </a:r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zh-CN" altLang="en-GB" dirty="0"/>
              <a:t>你叫什么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2.</a:t>
            </a:r>
            <a:r>
              <a:rPr lang="zh-CN" altLang="en-US" dirty="0"/>
              <a:t> 我叫</a:t>
            </a:r>
            <a:r>
              <a:rPr lang="en-US" altLang="zh-CN" dirty="0"/>
              <a:t>…</a:t>
            </a:r>
          </a:p>
          <a:p>
            <a:pPr marL="0" indent="0">
              <a:buNone/>
            </a:pPr>
            <a:r>
              <a:rPr lang="en-US" altLang="zh-CN" dirty="0"/>
              <a:t>3.</a:t>
            </a:r>
            <a:r>
              <a:rPr lang="zh-CN" altLang="en-US" dirty="0"/>
              <a:t> 你呢</a:t>
            </a:r>
            <a:r>
              <a:rPr lang="en-US" altLang="zh-CN" dirty="0"/>
              <a:t>?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AB8871A-97AE-D344-A77B-325C3FD4F609}"/>
              </a:ext>
            </a:extLst>
          </p:cNvPr>
          <p:cNvSpPr txBox="1">
            <a:spLocks/>
          </p:cNvSpPr>
          <p:nvPr/>
        </p:nvSpPr>
        <p:spPr>
          <a:xfrm>
            <a:off x="1481064" y="2614222"/>
            <a:ext cx="3542881" cy="3447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/>
              <a:t>Q. Can you translate this conversation into Chinese?</a:t>
            </a:r>
          </a:p>
          <a:p>
            <a:pPr marL="0" indent="0">
              <a:buNone/>
            </a:pPr>
            <a:r>
              <a:rPr lang="en-GB" altLang="zh-CN" dirty="0"/>
              <a:t>1. What’s </a:t>
            </a:r>
            <a:r>
              <a:rPr lang="en-US" dirty="0"/>
              <a:t>your name?</a:t>
            </a:r>
          </a:p>
          <a:p>
            <a:pPr marL="0" indent="0">
              <a:buNone/>
            </a:pPr>
            <a:r>
              <a:rPr lang="en-US" dirty="0"/>
              <a:t>2. I am called…/</a:t>
            </a:r>
          </a:p>
          <a:p>
            <a:pPr marL="0" indent="0">
              <a:buNone/>
            </a:pPr>
            <a:r>
              <a:rPr lang="en-US" dirty="0"/>
              <a:t>   My name is …</a:t>
            </a:r>
          </a:p>
          <a:p>
            <a:pPr marL="0" indent="0">
              <a:buNone/>
            </a:pPr>
            <a:r>
              <a:rPr lang="en-US" dirty="0"/>
              <a:t>3. And you?</a:t>
            </a:r>
          </a:p>
        </p:txBody>
      </p:sp>
    </p:spTree>
    <p:extLst>
      <p:ext uri="{BB962C8B-B14F-4D97-AF65-F5344CB8AC3E}">
        <p14:creationId xmlns:p14="http://schemas.microsoft.com/office/powerpoint/2010/main" val="854257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088D0-E318-4C45-9D79-677F75077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tx1"/>
              </a:solidFill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2D949-944A-4148-8BDB-A4A22FC7A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8119" y="2750444"/>
            <a:ext cx="3542881" cy="2844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A. Here it is in Chinese.</a:t>
            </a:r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zh-CN" altLang="en-GB" dirty="0"/>
              <a:t>你是</a:t>
            </a:r>
            <a:r>
              <a:rPr lang="zh-CN" altLang="en-US" dirty="0"/>
              <a:t>哪国人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2.</a:t>
            </a:r>
            <a:r>
              <a:rPr lang="zh-CN" altLang="en-US" dirty="0"/>
              <a:t> 我是英国人</a:t>
            </a:r>
            <a:r>
              <a:rPr lang="en-US" altLang="zh-CN" dirty="0"/>
              <a:t>.</a:t>
            </a:r>
          </a:p>
          <a:p>
            <a:pPr marL="0" indent="0">
              <a:buNone/>
            </a:pPr>
            <a:r>
              <a:rPr lang="en-US" altLang="zh-CN" dirty="0"/>
              <a:t>3.</a:t>
            </a:r>
            <a:r>
              <a:rPr lang="zh-CN" altLang="en-US" dirty="0"/>
              <a:t> 你呢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4.</a:t>
            </a:r>
            <a:r>
              <a:rPr lang="zh-CN" altLang="en-US" dirty="0"/>
              <a:t> 我是中国人</a:t>
            </a:r>
            <a:r>
              <a:rPr lang="en-US" altLang="zh-CN" dirty="0"/>
              <a:t>.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AB8871A-97AE-D344-A77B-325C3FD4F609}"/>
              </a:ext>
            </a:extLst>
          </p:cNvPr>
          <p:cNvSpPr txBox="1">
            <a:spLocks/>
          </p:cNvSpPr>
          <p:nvPr/>
        </p:nvSpPr>
        <p:spPr>
          <a:xfrm>
            <a:off x="1922498" y="2448900"/>
            <a:ext cx="4431005" cy="3447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/>
              <a:t>Q. Can you translate this conversation into Chinese?</a:t>
            </a:r>
          </a:p>
          <a:p>
            <a:pPr marL="0" indent="0">
              <a:buNone/>
            </a:pPr>
            <a:r>
              <a:rPr lang="en-GB" altLang="zh-CN" dirty="0"/>
              <a:t>1. Which country are you from?</a:t>
            </a:r>
          </a:p>
          <a:p>
            <a:pPr marL="0" indent="0">
              <a:buNone/>
            </a:pPr>
            <a:r>
              <a:rPr lang="en-GB" dirty="0"/>
              <a:t>2. I’m British.</a:t>
            </a:r>
          </a:p>
          <a:p>
            <a:pPr marL="0" indent="0">
              <a:buNone/>
            </a:pPr>
            <a:r>
              <a:rPr lang="en-GB" dirty="0"/>
              <a:t>3. How about you?</a:t>
            </a:r>
          </a:p>
          <a:p>
            <a:pPr marL="0" indent="0">
              <a:buNone/>
            </a:pPr>
            <a:r>
              <a:rPr lang="en-GB" dirty="0"/>
              <a:t>4. I am from China.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366A88-5096-4ACF-BA4D-78278D1F8375}"/>
              </a:ext>
            </a:extLst>
          </p:cNvPr>
          <p:cNvSpPr txBox="1">
            <a:spLocks/>
          </p:cNvSpPr>
          <p:nvPr/>
        </p:nvSpPr>
        <p:spPr>
          <a:xfrm>
            <a:off x="956821" y="948774"/>
            <a:ext cx="10583158" cy="88002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Translation Practice</a:t>
            </a:r>
            <a:r>
              <a:rPr lang="zh-CN" altLang="en-US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-3</a:t>
            </a:r>
          </a:p>
        </p:txBody>
      </p:sp>
    </p:spTree>
    <p:extLst>
      <p:ext uri="{BB962C8B-B14F-4D97-AF65-F5344CB8AC3E}">
        <p14:creationId xmlns:p14="http://schemas.microsoft.com/office/powerpoint/2010/main" val="58678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088D0-E318-4C45-9D79-677F75077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tx1"/>
              </a:solidFill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2D949-944A-4148-8BDB-A4A22FC7A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041" y="2710814"/>
            <a:ext cx="3542881" cy="3254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A. Here it is in Chinese.</a:t>
            </a:r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zh-CN" altLang="en-GB" dirty="0"/>
              <a:t>你</a:t>
            </a:r>
            <a:r>
              <a:rPr lang="zh-CN" altLang="en-US" dirty="0"/>
              <a:t>多大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2.</a:t>
            </a:r>
            <a:r>
              <a:rPr lang="zh-CN" altLang="en-US" dirty="0"/>
              <a:t> 我十六岁</a:t>
            </a:r>
            <a:r>
              <a:rPr lang="en-US" altLang="zh-CN" dirty="0"/>
              <a:t>.</a:t>
            </a:r>
          </a:p>
          <a:p>
            <a:pPr marL="0" indent="0">
              <a:buNone/>
            </a:pPr>
            <a:r>
              <a:rPr lang="en-US" altLang="zh-CN" dirty="0"/>
              <a:t>3.</a:t>
            </a:r>
            <a:r>
              <a:rPr lang="zh-CN" altLang="en-US" dirty="0"/>
              <a:t> 你的生日是几月几号</a:t>
            </a:r>
            <a:r>
              <a:rPr lang="en-US" altLang="zh-CN" dirty="0"/>
              <a:t>?</a:t>
            </a:r>
          </a:p>
          <a:p>
            <a:pPr marL="0" indent="0">
              <a:buNone/>
            </a:pPr>
            <a:r>
              <a:rPr lang="en-US" altLang="zh-CN" dirty="0"/>
              <a:t>4.</a:t>
            </a:r>
            <a:r>
              <a:rPr lang="zh-CN" altLang="en-US" dirty="0"/>
              <a:t> 我的生日是六月一 号</a:t>
            </a:r>
            <a:r>
              <a:rPr lang="en-US" altLang="zh-CN" dirty="0"/>
              <a:t>.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AB8871A-97AE-D344-A77B-325C3FD4F609}"/>
              </a:ext>
            </a:extLst>
          </p:cNvPr>
          <p:cNvSpPr txBox="1">
            <a:spLocks/>
          </p:cNvSpPr>
          <p:nvPr/>
        </p:nvSpPr>
        <p:spPr>
          <a:xfrm>
            <a:off x="1749078" y="2614222"/>
            <a:ext cx="4099929" cy="3447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/>
              <a:t>Q. Can you translate this conversation into Chinese?</a:t>
            </a:r>
          </a:p>
          <a:p>
            <a:pPr marL="0" indent="0">
              <a:buNone/>
            </a:pPr>
            <a:r>
              <a:rPr lang="en-GB" altLang="zh-CN" dirty="0"/>
              <a:t>1. How old are you?</a:t>
            </a:r>
          </a:p>
          <a:p>
            <a:pPr marL="0" indent="0">
              <a:buNone/>
            </a:pPr>
            <a:r>
              <a:rPr lang="en-GB" dirty="0"/>
              <a:t>2. I am sixteen years old.</a:t>
            </a:r>
          </a:p>
          <a:p>
            <a:pPr marL="0" indent="0">
              <a:buNone/>
            </a:pPr>
            <a:r>
              <a:rPr lang="en-GB" dirty="0"/>
              <a:t>3. What day is your birthday?</a:t>
            </a:r>
          </a:p>
          <a:p>
            <a:pPr marL="0" indent="0">
              <a:buNone/>
            </a:pPr>
            <a:r>
              <a:rPr lang="en-GB" dirty="0"/>
              <a:t>4. My birthday is 1</a:t>
            </a:r>
            <a:r>
              <a:rPr lang="en-GB" baseline="30000" dirty="0"/>
              <a:t>st</a:t>
            </a:r>
            <a:r>
              <a:rPr lang="en-GB" dirty="0"/>
              <a:t> June.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DCF6048-DC12-4F72-83A7-02B586B16891}"/>
              </a:ext>
            </a:extLst>
          </p:cNvPr>
          <p:cNvSpPr txBox="1">
            <a:spLocks/>
          </p:cNvSpPr>
          <p:nvPr/>
        </p:nvSpPr>
        <p:spPr>
          <a:xfrm>
            <a:off x="956821" y="948774"/>
            <a:ext cx="10583158" cy="88002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Translation Practice</a:t>
            </a:r>
            <a:r>
              <a:rPr lang="zh-CN" altLang="en-US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-4</a:t>
            </a:r>
          </a:p>
        </p:txBody>
      </p:sp>
    </p:spTree>
    <p:extLst>
      <p:ext uri="{BB962C8B-B14F-4D97-AF65-F5344CB8AC3E}">
        <p14:creationId xmlns:p14="http://schemas.microsoft.com/office/powerpoint/2010/main" val="321356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E74502A3-0FE8-4431-B65F-D3364C91D31D}"/>
                  </a:ext>
                </a:extLst>
              </p14:cNvPr>
              <p14:cNvContentPartPr/>
              <p14:nvPr/>
            </p14:nvContentPartPr>
            <p14:xfrm>
              <a:off x="6846265" y="6905167"/>
              <a:ext cx="19050" cy="1905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E74502A3-0FE8-4431-B65F-D3364C91D3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12815" y="5952667"/>
                <a:ext cx="1905000" cy="1905000"/>
              </a:xfrm>
              <a:prstGeom prst="rect">
                <a:avLst/>
              </a:prstGeom>
            </p:spPr>
          </p:pic>
        </mc:Fallback>
      </mc:AlternateContent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B1A5B63-0FA9-4787-9C40-73D7F6969F32}"/>
              </a:ext>
            </a:extLst>
          </p:cNvPr>
          <p:cNvCxnSpPr/>
          <p:nvPr/>
        </p:nvCxnSpPr>
        <p:spPr>
          <a:xfrm>
            <a:off x="2490159" y="2181045"/>
            <a:ext cx="7116790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EFE43ED-FF4F-48AE-BDEC-D876AC5CE0FD}"/>
              </a:ext>
            </a:extLst>
          </p:cNvPr>
          <p:cNvCxnSpPr>
            <a:cxnSpLocks/>
          </p:cNvCxnSpPr>
          <p:nvPr/>
        </p:nvCxnSpPr>
        <p:spPr>
          <a:xfrm>
            <a:off x="2533291" y="4280139"/>
            <a:ext cx="7116790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B1D981E-0AAE-454A-B47C-F63DD3060B86}"/>
              </a:ext>
            </a:extLst>
          </p:cNvPr>
          <p:cNvCxnSpPr>
            <a:cxnSpLocks/>
          </p:cNvCxnSpPr>
          <p:nvPr/>
        </p:nvCxnSpPr>
        <p:spPr>
          <a:xfrm>
            <a:off x="4689893" y="671424"/>
            <a:ext cx="14376" cy="524773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9ABF3B8-1D76-4B0A-AE6E-F188387D29EE}"/>
              </a:ext>
            </a:extLst>
          </p:cNvPr>
          <p:cNvCxnSpPr>
            <a:cxnSpLocks/>
          </p:cNvCxnSpPr>
          <p:nvPr/>
        </p:nvCxnSpPr>
        <p:spPr>
          <a:xfrm>
            <a:off x="7392836" y="714555"/>
            <a:ext cx="14376" cy="524773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5F82D77-E099-43F3-9D17-F6B2DECDEFAB}"/>
              </a:ext>
            </a:extLst>
          </p:cNvPr>
          <p:cNvSpPr txBox="1"/>
          <p:nvPr/>
        </p:nvSpPr>
        <p:spPr>
          <a:xfrm>
            <a:off x="4694747" y="2955086"/>
            <a:ext cx="2714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What's your name?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A9954E-EFC2-4044-8D49-359AFE1DB0CE}"/>
              </a:ext>
            </a:extLst>
          </p:cNvPr>
          <p:cNvSpPr txBox="1"/>
          <p:nvPr/>
        </p:nvSpPr>
        <p:spPr>
          <a:xfrm>
            <a:off x="7397690" y="2969463"/>
            <a:ext cx="2714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How old are you?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FEA452-FDE8-4260-967B-FBAFD8473A65}"/>
              </a:ext>
            </a:extLst>
          </p:cNvPr>
          <p:cNvSpPr txBox="1"/>
          <p:nvPr/>
        </p:nvSpPr>
        <p:spPr>
          <a:xfrm>
            <a:off x="7483954" y="1258557"/>
            <a:ext cx="288697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What's the date today?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991C1D-CCE0-41C5-A18D-6BD6DB582E70}"/>
              </a:ext>
            </a:extLst>
          </p:cNvPr>
          <p:cNvSpPr txBox="1"/>
          <p:nvPr/>
        </p:nvSpPr>
        <p:spPr>
          <a:xfrm>
            <a:off x="2408746" y="4838519"/>
            <a:ext cx="2714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How are you?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5E82EA-55A7-4F0F-9E91-1B384331CE97}"/>
              </a:ext>
            </a:extLst>
          </p:cNvPr>
          <p:cNvSpPr txBox="1"/>
          <p:nvPr/>
        </p:nvSpPr>
        <p:spPr>
          <a:xfrm>
            <a:off x="2336859" y="2883198"/>
            <a:ext cx="27144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What's your nationality? 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4CEE934-CBAD-493F-A744-D7C6EF90EF6B}"/>
              </a:ext>
            </a:extLst>
          </p:cNvPr>
          <p:cNvSpPr txBox="1"/>
          <p:nvPr/>
        </p:nvSpPr>
        <p:spPr>
          <a:xfrm>
            <a:off x="5039802" y="4752254"/>
            <a:ext cx="27144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When's your birthday?</a:t>
            </a:r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DEF3F4-C328-4E71-9784-DB1A310F562F}"/>
              </a:ext>
            </a:extLst>
          </p:cNvPr>
          <p:cNvSpPr txBox="1"/>
          <p:nvPr/>
        </p:nvSpPr>
        <p:spPr>
          <a:xfrm>
            <a:off x="7742745" y="4752253"/>
            <a:ext cx="2714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Hi, everybody. 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96DE582-56D9-4076-84ED-078F3424B78B}"/>
              </a:ext>
            </a:extLst>
          </p:cNvPr>
          <p:cNvSpPr txBox="1"/>
          <p:nvPr/>
        </p:nvSpPr>
        <p:spPr>
          <a:xfrm>
            <a:off x="5111689" y="985386"/>
            <a:ext cx="27144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When's your birthday?</a:t>
            </a:r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009889C-52AA-4753-88B1-077F4214F10C}"/>
              </a:ext>
            </a:extLst>
          </p:cNvPr>
          <p:cNvSpPr txBox="1"/>
          <p:nvPr/>
        </p:nvSpPr>
        <p:spPr>
          <a:xfrm>
            <a:off x="2538141" y="1086027"/>
            <a:ext cx="2714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Goodbye!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FF36C7F-BF94-44FA-A410-7B361D9F0488}"/>
              </a:ext>
            </a:extLst>
          </p:cNvPr>
          <p:cNvSpPr txBox="1"/>
          <p:nvPr/>
        </p:nvSpPr>
        <p:spPr>
          <a:xfrm>
            <a:off x="4206816" y="51758"/>
            <a:ext cx="377836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Let's play Tic-Tac-Toe 2.0</a:t>
            </a:r>
          </a:p>
        </p:txBody>
      </p:sp>
    </p:spTree>
    <p:extLst>
      <p:ext uri="{BB962C8B-B14F-4D97-AF65-F5344CB8AC3E}">
        <p14:creationId xmlns:p14="http://schemas.microsoft.com/office/powerpoint/2010/main" val="7550185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3539442" y="78084"/>
            <a:ext cx="1951038" cy="125412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大家好，我叫</a:t>
            </a:r>
            <a:r>
              <a:rPr lang="en-US" altLang="zh-CN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Dan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모서리가 둥근 직사각형 3"/>
          <p:cNvSpPr/>
          <p:nvPr/>
        </p:nvSpPr>
        <p:spPr>
          <a:xfrm>
            <a:off x="1644098" y="1113298"/>
            <a:ext cx="1931987" cy="118586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我来自</a:t>
            </a:r>
            <a:r>
              <a:rPr lang="zh-CN" alt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中国</a:t>
            </a: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모서리가 둥근 직사각형 4"/>
          <p:cNvSpPr/>
          <p:nvPr/>
        </p:nvSpPr>
        <p:spPr>
          <a:xfrm>
            <a:off x="1599610" y="2298995"/>
            <a:ext cx="1930400" cy="1249363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我是</a:t>
            </a:r>
            <a:endParaRPr lang="en-GB" altLang="zh-CN" sz="36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中国</a:t>
            </a:r>
            <a:r>
              <a:rPr lang="zh-CN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 panose="02010609060101010101" pitchFamily="49" charset="-122"/>
                <a:ea typeface="KaiTi" panose="02010609060101010101" pitchFamily="49" charset="-122"/>
              </a:rPr>
              <a:t>人。</a:t>
            </a:r>
            <a:endParaRPr lang="ko-KR" altLang="en-US" sz="3600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 panose="02010609060101010101" pitchFamily="49" charset="-122"/>
              <a:ea typeface="맑은 고딕" pitchFamily="50" charset="-127"/>
            </a:endParaRPr>
          </a:p>
        </p:txBody>
      </p:sp>
      <p:sp>
        <p:nvSpPr>
          <p:cNvPr id="6" name="모서리가 둥근 직사각형 5"/>
          <p:cNvSpPr/>
          <p:nvPr/>
        </p:nvSpPr>
        <p:spPr>
          <a:xfrm>
            <a:off x="1501169" y="3553532"/>
            <a:ext cx="2131772" cy="12382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我家在</a:t>
            </a:r>
            <a:r>
              <a:rPr lang="zh-CN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斯旺西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맑은 고딕" pitchFamily="50" charset="-127"/>
            </a:endParaRPr>
          </a:p>
        </p:txBody>
      </p:sp>
      <p:sp>
        <p:nvSpPr>
          <p:cNvPr id="3" name="오른쪽으로 구부러진 화살표 2"/>
          <p:cNvSpPr/>
          <p:nvPr/>
        </p:nvSpPr>
        <p:spPr>
          <a:xfrm>
            <a:off x="4079353" y="2302134"/>
            <a:ext cx="723900" cy="228172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8" name="오른쪽으로 구부러진 화살표 7"/>
          <p:cNvSpPr/>
          <p:nvPr/>
        </p:nvSpPr>
        <p:spPr>
          <a:xfrm rot="10800000">
            <a:off x="7319492" y="2185020"/>
            <a:ext cx="720725" cy="223361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8309334" y="1203720"/>
            <a:ext cx="2208871" cy="129540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I come from </a:t>
            </a: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China.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pic>
        <p:nvPicPr>
          <p:cNvPr id="19" name="Picture 1" descr="C:\Users\ADMINI~1\AppData\Local\Temp\4L][H[V9)S8RCNI_7TP1NGR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985" y="3297768"/>
            <a:ext cx="1727200" cy="1728788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0" name="TextBox 19"/>
          <p:cNvSpPr txBox="1"/>
          <p:nvPr/>
        </p:nvSpPr>
        <p:spPr>
          <a:xfrm>
            <a:off x="4655840" y="1844825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27ABB7-8810-469E-B890-FE21530F6C0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모서리가 둥근 직사각형 14">
            <a:extLst>
              <a:ext uri="{FF2B5EF4-FFF2-40B4-BE49-F238E27FC236}">
                <a16:creationId xmlns:a16="http://schemas.microsoft.com/office/drawing/2014/main" id="{C4608D62-976C-BE4B-9476-4A9DB045044B}"/>
              </a:ext>
            </a:extLst>
          </p:cNvPr>
          <p:cNvSpPr/>
          <p:nvPr/>
        </p:nvSpPr>
        <p:spPr>
          <a:xfrm>
            <a:off x="6243594" y="84927"/>
            <a:ext cx="1931987" cy="1252537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Hello, my name is…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21" name="모서리가 둥근 직사각형 13">
            <a:extLst>
              <a:ext uri="{FF2B5EF4-FFF2-40B4-BE49-F238E27FC236}">
                <a16:creationId xmlns:a16="http://schemas.microsoft.com/office/drawing/2014/main" id="{FDA7EE74-AB94-CE41-B0D1-36227BEEDCFA}"/>
              </a:ext>
            </a:extLst>
          </p:cNvPr>
          <p:cNvSpPr/>
          <p:nvPr/>
        </p:nvSpPr>
        <p:spPr>
          <a:xfrm>
            <a:off x="8462625" y="2502856"/>
            <a:ext cx="1930400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I am </a:t>
            </a:r>
            <a:r>
              <a:rPr lang="en-GB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Chinese.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22" name="모서리가 둥근 직사각형 13">
            <a:extLst>
              <a:ext uri="{FF2B5EF4-FFF2-40B4-BE49-F238E27FC236}">
                <a16:creationId xmlns:a16="http://schemas.microsoft.com/office/drawing/2014/main" id="{96B6C389-5D6C-C34C-842F-39BFDD8C3D38}"/>
              </a:ext>
            </a:extLst>
          </p:cNvPr>
          <p:cNvSpPr/>
          <p:nvPr/>
        </p:nvSpPr>
        <p:spPr>
          <a:xfrm>
            <a:off x="8187247" y="3748334"/>
            <a:ext cx="2460355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en-GB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맑은 고딕"/>
              </a:rPr>
              <a:t>My home is in </a:t>
            </a:r>
            <a:r>
              <a:rPr lang="en-GB" altLang="ko-KR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맑은 고딕"/>
              </a:rPr>
              <a:t>Swansea</a:t>
            </a:r>
            <a:r>
              <a:rPr lang="en-GB" altLang="ko-K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맑은 고딕"/>
              </a:rPr>
              <a:t>.</a:t>
            </a:r>
            <a:endParaRPr lang="ko-KR" alt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/>
              <a:ea typeface="맑은 고딕"/>
            </a:endParaRPr>
          </a:p>
        </p:txBody>
      </p:sp>
      <p:sp>
        <p:nvSpPr>
          <p:cNvPr id="7" name="모서리가 둥근 직사각형 5">
            <a:extLst>
              <a:ext uri="{FF2B5EF4-FFF2-40B4-BE49-F238E27FC236}">
                <a16:creationId xmlns:a16="http://schemas.microsoft.com/office/drawing/2014/main" id="{B0982041-66AA-442E-B614-99ED8C7EF312}"/>
              </a:ext>
            </a:extLst>
          </p:cNvPr>
          <p:cNvSpPr/>
          <p:nvPr/>
        </p:nvSpPr>
        <p:spPr>
          <a:xfrm>
            <a:off x="1653569" y="4741101"/>
            <a:ext cx="1916112" cy="12382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我</a:t>
            </a: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四十二</a:t>
            </a: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岁。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10" name="모서리가 둥근 직사각형 5">
            <a:extLst>
              <a:ext uri="{FF2B5EF4-FFF2-40B4-BE49-F238E27FC236}">
                <a16:creationId xmlns:a16="http://schemas.microsoft.com/office/drawing/2014/main" id="{48CF54BB-C997-40CF-87D9-53BED6E833CF}"/>
              </a:ext>
            </a:extLst>
          </p:cNvPr>
          <p:cNvSpPr/>
          <p:nvPr/>
        </p:nvSpPr>
        <p:spPr>
          <a:xfrm>
            <a:off x="8505818" y="5037275"/>
            <a:ext cx="1916112" cy="1180741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>
              <a:buNone/>
            </a:pPr>
            <a:r>
              <a:rPr lang="en-GB" altLang="zh-CN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I'm </a:t>
            </a:r>
            <a:r>
              <a:rPr lang="en-GB" altLang="zh-CN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42</a:t>
            </a:r>
            <a:r>
              <a:rPr lang="en-GB" altLang="zh-CN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.</a:t>
            </a:r>
            <a:endParaRPr lang="zh-CN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/>
              <a:ea typeface="SimSun"/>
            </a:endParaRPr>
          </a:p>
          <a:p>
            <a:pPr algn="ctr">
              <a:spcBef>
                <a:spcPct val="0"/>
              </a:spcBef>
              <a:buNone/>
            </a:pPr>
            <a:endParaRPr lang="zh-CN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/>
              <a:ea typeface="SimSun"/>
            </a:endParaRPr>
          </a:p>
        </p:txBody>
      </p:sp>
      <p:sp>
        <p:nvSpPr>
          <p:cNvPr id="12" name="모서리가 둥근 직사각형 5">
            <a:extLst>
              <a:ext uri="{FF2B5EF4-FFF2-40B4-BE49-F238E27FC236}">
                <a16:creationId xmlns:a16="http://schemas.microsoft.com/office/drawing/2014/main" id="{656D5413-AE12-47A7-827E-FDA3617C8FB3}"/>
              </a:ext>
            </a:extLst>
          </p:cNvPr>
          <p:cNvSpPr/>
          <p:nvPr/>
        </p:nvSpPr>
        <p:spPr>
          <a:xfrm>
            <a:off x="3646271" y="5252934"/>
            <a:ext cx="2649356" cy="1209496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我的生日是</a:t>
            </a:r>
            <a:r>
              <a:rPr lang="zh-CN" altLang="en-US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八月七号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/>
                <a:ea typeface="SimSun"/>
              </a:rPr>
              <a:t>。</a:t>
            </a:r>
          </a:p>
        </p:txBody>
      </p:sp>
      <p:sp>
        <p:nvSpPr>
          <p:cNvPr id="14" name="모서리가 둥근 직사각형 5">
            <a:extLst>
              <a:ext uri="{FF2B5EF4-FFF2-40B4-BE49-F238E27FC236}">
                <a16:creationId xmlns:a16="http://schemas.microsoft.com/office/drawing/2014/main" id="{017AEF27-D702-445F-9914-DCD9EB71DF09}"/>
              </a:ext>
            </a:extLst>
          </p:cNvPr>
          <p:cNvSpPr/>
          <p:nvPr/>
        </p:nvSpPr>
        <p:spPr>
          <a:xfrm>
            <a:off x="6515992" y="5275939"/>
            <a:ext cx="1916112" cy="1180741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>
              <a:buNone/>
            </a:pPr>
            <a:r>
              <a:rPr lang="en-GB" altLang="zh-CN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My birthday is on </a:t>
            </a:r>
            <a:r>
              <a:rPr lang="en-GB" altLang="zh-CN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Aug 7th.</a:t>
            </a:r>
            <a:endParaRPr lang="en-GB" altLang="zh-CN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7649091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3" grpId="0" animBg="1"/>
      <p:bldP spid="8" grpId="0" animBg="1"/>
      <p:bldP spid="13" grpId="0" animBg="1"/>
      <p:bldP spid="20" grpId="0"/>
      <p:bldP spid="18" grpId="0" animBg="1"/>
      <p:bldP spid="21" grpId="0" animBg="1"/>
      <p:bldP spid="22" grpId="0" animBg="1"/>
      <p:bldP spid="7" grpId="0" animBg="1"/>
      <p:bldP spid="10" grpId="0" animBg="1"/>
      <p:bldP spid="12" grpId="0" animBg="1"/>
      <p:bldP spid="1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48C77-C717-144E-896D-BDFE0C277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Other resources about learn Chinese characters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407B7-9B9F-1D40-AB19-78EA18178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 </a:t>
            </a:r>
          </a:p>
          <a:p>
            <a:pPr>
              <a:lnSpc>
                <a:spcPct val="90000"/>
              </a:lnSpc>
            </a:pPr>
            <a:r>
              <a:rPr lang="en-GB" dirty="0"/>
              <a:t>Chinese radicals:</a:t>
            </a:r>
          </a:p>
          <a:p>
            <a:pPr>
              <a:lnSpc>
                <a:spcPct val="90000"/>
              </a:lnSpc>
            </a:pPr>
            <a:r>
              <a:rPr lang="en-GB" dirty="0">
                <a:hlinkClick r:id="rId3"/>
              </a:rPr>
              <a:t>https://www.youtube.com/watch?v=MrVC7EzrOX0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Ted talk-Chinese radicals</a:t>
            </a:r>
          </a:p>
          <a:p>
            <a:pPr>
              <a:lnSpc>
                <a:spcPct val="90000"/>
              </a:lnSpc>
            </a:pPr>
            <a:r>
              <a:rPr lang="en-GB" dirty="0">
                <a:hlinkClick r:id="rId4"/>
              </a:rPr>
              <a:t>https://www.youtube.com/watch?v=troxvPRmZm8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Learning Chinese in the easy way</a:t>
            </a:r>
          </a:p>
          <a:p>
            <a:pPr>
              <a:lnSpc>
                <a:spcPct val="90000"/>
              </a:lnSpc>
            </a:pPr>
            <a:r>
              <a:rPr lang="en-GB" dirty="0">
                <a:hlinkClick r:id="rId5"/>
              </a:rPr>
              <a:t>https://www.youtube.com/watch?v=y_Ei2ppke_w</a:t>
            </a:r>
            <a:r>
              <a:rPr lang="en-GB" dirty="0"/>
              <a:t> </a:t>
            </a:r>
          </a:p>
          <a:p>
            <a:pPr>
              <a:lnSpc>
                <a:spcPct val="90000"/>
              </a:lnSpc>
            </a:pPr>
            <a:r>
              <a:rPr lang="en-GB" dirty="0">
                <a:hlinkClick r:id="rId6"/>
              </a:rPr>
              <a:t>https://www.youtube.com/watch?v=lvebdr0sNao&amp;t=161s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Stroke orders for Chinese characters</a:t>
            </a:r>
          </a:p>
          <a:p>
            <a:pPr>
              <a:lnSpc>
                <a:spcPct val="90000"/>
              </a:lnSpc>
            </a:pPr>
            <a:r>
              <a:rPr lang="en-GB" dirty="0">
                <a:hlinkClick r:id="rId7"/>
              </a:rPr>
              <a:t>http://bishun.strokeorder.info/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973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1901</Words>
  <Application>Microsoft Office PowerPoint</Application>
  <PresentationFormat>Widescreen</PresentationFormat>
  <Paragraphs>448</Paragraphs>
  <Slides>38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Organic</vt:lpstr>
      <vt:lpstr>PowerPoint Presentation</vt:lpstr>
      <vt:lpstr>PowerPoint Presentation</vt:lpstr>
      <vt:lpstr>  Initials-23</vt:lpstr>
      <vt:lpstr>FINALS: (SIMPLE AND COMPOUND )</vt:lpstr>
      <vt:lpstr> Whole syllable</vt:lpstr>
      <vt:lpstr>PowerPoint Presentation</vt:lpstr>
      <vt:lpstr>PowerPoint Presentation</vt:lpstr>
      <vt:lpstr>PowerPoint Presentation</vt:lpstr>
      <vt:lpstr>PowerPoint Presentation</vt:lpstr>
      <vt:lpstr>Numbers 1-100</vt:lpstr>
      <vt:lpstr>Month of the year</vt:lpstr>
      <vt:lpstr>Key words -       </vt:lpstr>
      <vt:lpstr>Seasons &amp; months</vt:lpstr>
      <vt:lpstr>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Translation Practice -1 </vt:lpstr>
      <vt:lpstr>Translation Practice -2</vt:lpstr>
      <vt:lpstr>PowerPoint Presentation</vt:lpstr>
      <vt:lpstr>PowerPoint Presentation</vt:lpstr>
      <vt:lpstr>PowerPoint Presentation</vt:lpstr>
      <vt:lpstr>PowerPoint Presentation</vt:lpstr>
      <vt:lpstr>Other resources about learn Chinese characters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162</cp:revision>
  <dcterms:created xsi:type="dcterms:W3CDTF">2020-08-06T07:31:29Z</dcterms:created>
  <dcterms:modified xsi:type="dcterms:W3CDTF">2021-07-06T14:45:59Z</dcterms:modified>
</cp:coreProperties>
</file>