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94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793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155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099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288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73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003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078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051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636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321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730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28570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181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316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9471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179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61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051719-4329-41A4-B77A-5D54EB81029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D0808-E52F-4D9F-BCEB-D72BA1643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9684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open.maricopa.edu/devpsych/chapter/chapter-6-middle-childhood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nio.com/sport/fitness-and-jogging/african-american-boy-on-pilates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nio.com/people/children-kids/african-american-children-playing-outside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blogs.hss.ed.ac.uk/pubs-and-publications/2017/10/06/mission-impossible-parenting-phd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pixnio.com/people/children-kids/young-african-american-school-boy-who-was-photographed-during-his-outdoor-physical-education-clas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pursuit.unimelb.edu.au/articles/inactive-kids-at-risk-of-falls-and-fractures-in-old-ag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://questtkd.com/taeki-3-6-y-o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ebenglish.se/sport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flickr.com/photos/clappstar/5542267662/in/album-72157629112733628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weightymatters.ca/2018/10/about-that-new-lancet-study-maybe-don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AAB951F-3657-4C8D-BE7B-83B81668E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978302-176D-48C3-9C3F-93B6BA673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6907" y="643467"/>
            <a:ext cx="6858121" cy="5571066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people jumping in the air&#10;&#10;Description automatically generated with medium confidence">
            <a:extLst>
              <a:ext uri="{FF2B5EF4-FFF2-40B4-BE49-F238E27FC236}">
                <a16:creationId xmlns:a16="http://schemas.microsoft.com/office/drawing/2014/main" id="{2E6E79A2-9903-1B84-F974-DF5A91FA15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01219" y="1343231"/>
            <a:ext cx="6249496" cy="41715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DC1EC5-10F8-F820-B22C-BAD28CBD1B79}"/>
              </a:ext>
            </a:extLst>
          </p:cNvPr>
          <p:cNvSpPr txBox="1"/>
          <p:nvPr/>
        </p:nvSpPr>
        <p:spPr>
          <a:xfrm>
            <a:off x="8773755" y="5314714"/>
            <a:ext cx="24769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open.maricopa.edu/devpsych/chapter/chapter-6-middle-childhoo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3DB7FE-4CC9-A0DA-75DC-20385E8F3E6A}"/>
              </a:ext>
            </a:extLst>
          </p:cNvPr>
          <p:cNvSpPr txBox="1"/>
          <p:nvPr/>
        </p:nvSpPr>
        <p:spPr>
          <a:xfrm>
            <a:off x="233680" y="2401147"/>
            <a:ext cx="33528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Physical  Activity for children and young people</a:t>
            </a:r>
          </a:p>
        </p:txBody>
      </p:sp>
    </p:spTree>
    <p:extLst>
      <p:ext uri="{BB962C8B-B14F-4D97-AF65-F5344CB8AC3E}">
        <p14:creationId xmlns:p14="http://schemas.microsoft.com/office/powerpoint/2010/main" val="3203915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dancing&#10;&#10;Description automatically generated with medium confidence">
            <a:extLst>
              <a:ext uri="{FF2B5EF4-FFF2-40B4-BE49-F238E27FC236}">
                <a16:creationId xmlns:a16="http://schemas.microsoft.com/office/drawing/2014/main" id="{B35D3898-F358-6012-FBCC-CD62FE8849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21760" y="480060"/>
            <a:ext cx="8107680" cy="54051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4E7EBD-9BDE-8174-B5B3-55F7F278923E}"/>
              </a:ext>
            </a:extLst>
          </p:cNvPr>
          <p:cNvSpPr txBox="1"/>
          <p:nvPr/>
        </p:nvSpPr>
        <p:spPr>
          <a:xfrm flipH="1">
            <a:off x="309878" y="1788160"/>
            <a:ext cx="346964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How much physical activity should children and young people age 5 to 18 do to </a:t>
            </a:r>
            <a:r>
              <a:rPr lang="en-GB" sz="3200" dirty="0" err="1"/>
              <a:t>kep</a:t>
            </a:r>
            <a:r>
              <a:rPr lang="en-GB" sz="3200" dirty="0"/>
              <a:t> healthy</a:t>
            </a:r>
          </a:p>
        </p:txBody>
      </p:sp>
    </p:spTree>
    <p:extLst>
      <p:ext uri="{BB962C8B-B14F-4D97-AF65-F5344CB8AC3E}">
        <p14:creationId xmlns:p14="http://schemas.microsoft.com/office/powerpoint/2010/main" val="3413134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running with a football ball&#10;&#10;Description automatically generated with medium confidence">
            <a:extLst>
              <a:ext uri="{FF2B5EF4-FFF2-40B4-BE49-F238E27FC236}">
                <a16:creationId xmlns:a16="http://schemas.microsoft.com/office/drawing/2014/main" id="{EEC65B74-5557-6525-D447-27FD86D1A4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99559" y="454122"/>
            <a:ext cx="7726681" cy="59497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465C3B-9F8D-19A1-1BB9-B441AD37CD79}"/>
              </a:ext>
            </a:extLst>
          </p:cNvPr>
          <p:cNvSpPr txBox="1"/>
          <p:nvPr/>
        </p:nvSpPr>
        <p:spPr>
          <a:xfrm>
            <a:off x="294640" y="843280"/>
            <a:ext cx="34442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Children and young people need to do 2 type of physical activity each week.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Aerobic exercise</a:t>
            </a:r>
          </a:p>
          <a:p>
            <a:endParaRPr lang="en-GB" sz="2800" dirty="0"/>
          </a:p>
          <a:p>
            <a:r>
              <a:rPr lang="en-GB" sz="2800" dirty="0"/>
              <a:t>Exercises to strengthen they muscle and bones</a:t>
            </a:r>
          </a:p>
        </p:txBody>
      </p:sp>
    </p:spTree>
    <p:extLst>
      <p:ext uri="{BB962C8B-B14F-4D97-AF65-F5344CB8AC3E}">
        <p14:creationId xmlns:p14="http://schemas.microsoft.com/office/powerpoint/2010/main" val="4062534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AAB951F-3657-4C8D-BE7B-83B81668E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978302-176D-48C3-9C3F-93B6BA673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6907" y="643467"/>
            <a:ext cx="6858121" cy="5571066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kids playing football&#10;&#10;Description automatically generated">
            <a:extLst>
              <a:ext uri="{FF2B5EF4-FFF2-40B4-BE49-F238E27FC236}">
                <a16:creationId xmlns:a16="http://schemas.microsoft.com/office/drawing/2014/main" id="{6FAD700D-FDD3-2DB6-6A6C-54CA27BD60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01219" y="1655706"/>
            <a:ext cx="6249496" cy="354658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2ECE19-17C6-3F54-C334-8194FD5120A9}"/>
              </a:ext>
            </a:extLst>
          </p:cNvPr>
          <p:cNvSpPr txBox="1"/>
          <p:nvPr/>
        </p:nvSpPr>
        <p:spPr>
          <a:xfrm>
            <a:off x="8446742" y="5002239"/>
            <a:ext cx="280397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blogs.hss.ed.ac.uk/pubs-and-publications/2017/10/06/mission-impossible-parenting-ph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2B0912-244F-E271-F80D-5CB33E0C1A7B}"/>
              </a:ext>
            </a:extLst>
          </p:cNvPr>
          <p:cNvSpPr txBox="1"/>
          <p:nvPr/>
        </p:nvSpPr>
        <p:spPr>
          <a:xfrm>
            <a:off x="303704" y="56138"/>
            <a:ext cx="3501622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Children and young people age 5 to 18 should ;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Aim for an average of at least 60 minutes of moderate or vigorous intensity physical activity a day across the week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Take part in a variety of types and intensities of physical activity across the week to develop movement skills, muscles and bones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Reduce the time spend siting or lying down and break up long periods of not moving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027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AAB951F-3657-4C8D-BE7B-83B81668E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978302-176D-48C3-9C3F-93B6BA673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6907" y="643467"/>
            <a:ext cx="6858121" cy="5571066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ree, outdoor, ground, person&#10;&#10;Description automatically generated">
            <a:extLst>
              <a:ext uri="{FF2B5EF4-FFF2-40B4-BE49-F238E27FC236}">
                <a16:creationId xmlns:a16="http://schemas.microsoft.com/office/drawing/2014/main" id="{4D109B36-6B8E-30A5-D7B4-702785FF34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01219" y="1194806"/>
            <a:ext cx="6249496" cy="44683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6C0FE3-7B00-B8B2-5525-FD2E2AE4B855}"/>
              </a:ext>
            </a:extLst>
          </p:cNvPr>
          <p:cNvSpPr txBox="1"/>
          <p:nvPr/>
        </p:nvSpPr>
        <p:spPr>
          <a:xfrm>
            <a:off x="325120" y="0"/>
            <a:ext cx="3616960" cy="877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What counts as moderate activity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sz="2000" dirty="0"/>
              <a:t>Moderate intensity activity will raise your heart rate, and make you breath faster and feel warmer.</a:t>
            </a:r>
          </a:p>
          <a:p>
            <a:endParaRPr lang="en-GB" sz="2000" dirty="0"/>
          </a:p>
          <a:p>
            <a:r>
              <a:rPr lang="en-GB" sz="2000" dirty="0"/>
              <a:t>One way to tell if you’re working at a  moderate intensity level is if you can still talk, but not sing.</a:t>
            </a:r>
          </a:p>
          <a:p>
            <a:endParaRPr lang="en-GB" sz="2000" dirty="0"/>
          </a:p>
          <a:p>
            <a:r>
              <a:rPr lang="en-GB" sz="2000" dirty="0"/>
              <a:t>Children and young people should do a range of different activity across the week.</a:t>
            </a:r>
          </a:p>
          <a:p>
            <a:endParaRPr lang="en-GB" sz="2000" dirty="0"/>
          </a:p>
          <a:p>
            <a:r>
              <a:rPr lang="en-GB" sz="2000" dirty="0"/>
              <a:t>Examples include 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Walking to school or walking  the dog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>
              <a:highlight>
                <a:srgbClr val="FF0000"/>
              </a:highlight>
            </a:endParaRPr>
          </a:p>
          <a:p>
            <a:endParaRPr lang="en-GB" dirty="0">
              <a:highlight>
                <a:srgbClr val="FF0000"/>
              </a:highlight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771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AAB951F-3657-4C8D-BE7B-83B81668E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978302-176D-48C3-9C3F-93B6BA673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6907" y="643467"/>
            <a:ext cx="6858121" cy="5571066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hildren playing in a fountain&#10;&#10;Description automatically generated with low confidence">
            <a:extLst>
              <a:ext uri="{FF2B5EF4-FFF2-40B4-BE49-F238E27FC236}">
                <a16:creationId xmlns:a16="http://schemas.microsoft.com/office/drawing/2014/main" id="{040CF51D-ABB4-3D7E-1913-F989C92621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01219" y="1343231"/>
            <a:ext cx="6249496" cy="41715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18F4C1-ED46-6463-9D1B-115A44A14EB6}"/>
              </a:ext>
            </a:extLst>
          </p:cNvPr>
          <p:cNvSpPr txBox="1"/>
          <p:nvPr/>
        </p:nvSpPr>
        <p:spPr>
          <a:xfrm>
            <a:off x="8611851" y="5314714"/>
            <a:ext cx="263886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pursuit.unimelb.edu.au/articles/inactive-kids-at-risk-of-falls-and-fractures-in-old-ag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3F2488-DC31-C3AF-9850-B8F83BB37087}"/>
              </a:ext>
            </a:extLst>
          </p:cNvPr>
          <p:cNvSpPr txBox="1"/>
          <p:nvPr/>
        </p:nvSpPr>
        <p:spPr>
          <a:xfrm>
            <a:off x="335280" y="416560"/>
            <a:ext cx="36474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Playground activities, including jumping, running and catching.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 Physical education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Sports, like football or tennis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Swimming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Dancing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Cycling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9858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AAB951F-3657-4C8D-BE7B-83B81668E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978302-176D-48C3-9C3F-93B6BA673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6907" y="643467"/>
            <a:ext cx="6858121" cy="5571066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kids in karate uniforms&#10;&#10;Description automatically generated with low confidence">
            <a:extLst>
              <a:ext uri="{FF2B5EF4-FFF2-40B4-BE49-F238E27FC236}">
                <a16:creationId xmlns:a16="http://schemas.microsoft.com/office/drawing/2014/main" id="{A9166CE9-C7E3-6C72-0F66-A63C38F53F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613011" y="916045"/>
            <a:ext cx="5025911" cy="50259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865525-E5C1-FF03-6270-01A6347C9157}"/>
              </a:ext>
            </a:extLst>
          </p:cNvPr>
          <p:cNvSpPr txBox="1"/>
          <p:nvPr/>
        </p:nvSpPr>
        <p:spPr>
          <a:xfrm>
            <a:off x="7834949" y="5741901"/>
            <a:ext cx="280397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questtkd.com/taeki-3-6-y-o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79D478-1F0A-CCD7-D319-829342E4205F}"/>
              </a:ext>
            </a:extLst>
          </p:cNvPr>
          <p:cNvSpPr txBox="1"/>
          <p:nvPr/>
        </p:nvSpPr>
        <p:spPr>
          <a:xfrm>
            <a:off x="201157" y="150756"/>
            <a:ext cx="385877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What activities strengthen muscles and bones?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Gymnastic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Football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Jumping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Martial arts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Resistance exercise with exercise bands, weight machines or handheld weights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Sit-ups, press-ups and other similar exercise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813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AAB951F-3657-4C8D-BE7B-83B81668E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978302-176D-48C3-9C3F-93B6BA673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6907" y="643467"/>
            <a:ext cx="6858121" cy="5571066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people playing golf&#10;&#10;Description automatically generated with medium confidence">
            <a:extLst>
              <a:ext uri="{FF2B5EF4-FFF2-40B4-BE49-F238E27FC236}">
                <a16:creationId xmlns:a16="http://schemas.microsoft.com/office/drawing/2014/main" id="{FF26D0F6-8BAC-C0CB-060C-B807DBE3FA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01219" y="1507280"/>
            <a:ext cx="6249496" cy="38434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674E09B-5C4D-6397-7F2A-3E18B28DD44B}"/>
              </a:ext>
            </a:extLst>
          </p:cNvPr>
          <p:cNvSpPr txBox="1"/>
          <p:nvPr/>
        </p:nvSpPr>
        <p:spPr>
          <a:xfrm>
            <a:off x="8631088" y="5150665"/>
            <a:ext cx="26196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ebenglish.se/spor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61A480-E58B-5A4E-C524-284D0E7A8AC9}"/>
              </a:ext>
            </a:extLst>
          </p:cNvPr>
          <p:cNvSpPr txBox="1"/>
          <p:nvPr/>
        </p:nvSpPr>
        <p:spPr>
          <a:xfrm>
            <a:off x="213360" y="203200"/>
            <a:ext cx="37388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Benefit of moving more</a:t>
            </a:r>
          </a:p>
          <a:p>
            <a:endParaRPr lang="en-GB" dirty="0"/>
          </a:p>
          <a:p>
            <a:r>
              <a:rPr lang="en-GB" dirty="0"/>
              <a:t>Being active isn’t just about feeling stronger, fitter, more energetic and sleeping better. It’s also about having fun! Kids need to be active for at least 60 minutes a day, with 30 minutes of this outside of school. This should include 3 session a week of activity that strengthens muscles and bones, so needs to mix it up. </a:t>
            </a:r>
          </a:p>
          <a:p>
            <a:endParaRPr lang="en-GB" dirty="0"/>
          </a:p>
          <a:p>
            <a:r>
              <a:rPr lang="en-GB" dirty="0"/>
              <a:t>And it’s not just physically that kids benefits being active also helps with mental health. </a:t>
            </a:r>
          </a:p>
        </p:txBody>
      </p:sp>
    </p:spTree>
    <p:extLst>
      <p:ext uri="{BB962C8B-B14F-4D97-AF65-F5344CB8AC3E}">
        <p14:creationId xmlns:p14="http://schemas.microsoft.com/office/powerpoint/2010/main" val="3023101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AAB951F-3657-4C8D-BE7B-83B81668E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978302-176D-48C3-9C3F-93B6BA673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6907" y="643467"/>
            <a:ext cx="6858121" cy="5571066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kid jumping to dunk a basketball&#10;&#10;Description automatically generated with low confidence">
            <a:extLst>
              <a:ext uri="{FF2B5EF4-FFF2-40B4-BE49-F238E27FC236}">
                <a16:creationId xmlns:a16="http://schemas.microsoft.com/office/drawing/2014/main" id="{4BE8AA23-041D-B5F2-41AC-957BF77B82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33099" y="916045"/>
            <a:ext cx="6185736" cy="50259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1A3E4D-2CE5-D643-C752-3DB05E518A01}"/>
              </a:ext>
            </a:extLst>
          </p:cNvPr>
          <p:cNvSpPr txBox="1"/>
          <p:nvPr/>
        </p:nvSpPr>
        <p:spPr>
          <a:xfrm>
            <a:off x="8414862" y="5741901"/>
            <a:ext cx="280397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clappstar/5542267662/in/album-7215762911273362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B796E1-BE84-DCE2-B532-4DB87260E33F}"/>
              </a:ext>
            </a:extLst>
          </p:cNvPr>
          <p:cNvSpPr txBox="1"/>
          <p:nvPr/>
        </p:nvSpPr>
        <p:spPr>
          <a:xfrm>
            <a:off x="355600" y="325120"/>
            <a:ext cx="35052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Evidence shows that children and young people who are more active have more confidence, higher self-esteem, less anxiety and stress, and better social skills – attributes that can help them deal with the challenges they face in daily life.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Having a positive attitude towards physical activity has also been associated with children being happier and healthier. </a:t>
            </a:r>
          </a:p>
        </p:txBody>
      </p:sp>
    </p:spTree>
    <p:extLst>
      <p:ext uri="{BB962C8B-B14F-4D97-AF65-F5344CB8AC3E}">
        <p14:creationId xmlns:p14="http://schemas.microsoft.com/office/powerpoint/2010/main" val="3011562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AAB951F-3657-4C8D-BE7B-83B81668E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978302-176D-48C3-9C3F-93B6BA673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6907" y="643467"/>
            <a:ext cx="6858121" cy="5571066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girls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6A16CAA9-3ADC-96C1-B1F8-0DC5811EE2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01219" y="1343231"/>
            <a:ext cx="6249496" cy="41715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95D7857-098B-C4CE-6004-8D68DBECF959}"/>
              </a:ext>
            </a:extLst>
          </p:cNvPr>
          <p:cNvSpPr txBox="1"/>
          <p:nvPr/>
        </p:nvSpPr>
        <p:spPr>
          <a:xfrm>
            <a:off x="8446742" y="5314714"/>
            <a:ext cx="280397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weightymatters.ca/2018/10/about-that-new-lancet-study-maybe-don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2F4B40-88D1-C3B9-B915-E612146B8F33}"/>
              </a:ext>
            </a:extLst>
          </p:cNvPr>
          <p:cNvSpPr txBox="1"/>
          <p:nvPr/>
        </p:nvSpPr>
        <p:spPr>
          <a:xfrm>
            <a:off x="436880" y="457200"/>
            <a:ext cx="30988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equally important that children with disabilities are active, for their health and development – and more importantly – to have fun and make friends.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It can often be difficult to find suitable options, but there are more out there than you can think. The Activity Alliance is a good place to start for more information. </a:t>
            </a:r>
          </a:p>
        </p:txBody>
      </p:sp>
    </p:spTree>
    <p:extLst>
      <p:ext uri="{BB962C8B-B14F-4D97-AF65-F5344CB8AC3E}">
        <p14:creationId xmlns:p14="http://schemas.microsoft.com/office/powerpoint/2010/main" val="30975038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0</TotalTime>
  <Words>522</Words>
  <Application>Microsoft Office PowerPoint</Application>
  <PresentationFormat>Widescreen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Bookman Old Style</vt:lpstr>
      <vt:lpstr>Courier New</vt:lpstr>
      <vt:lpstr>Rockwell</vt:lpstr>
      <vt:lpstr>Damask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adrienn popelis</dc:creator>
  <cp:lastModifiedBy>adrienn popelis</cp:lastModifiedBy>
  <cp:revision>2</cp:revision>
  <dcterms:created xsi:type="dcterms:W3CDTF">2023-03-08T13:50:59Z</dcterms:created>
  <dcterms:modified xsi:type="dcterms:W3CDTF">2023-03-09T20:41:25Z</dcterms:modified>
</cp:coreProperties>
</file>