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37"/>
  </p:notesMasterIdLst>
  <p:sldIdLst>
    <p:sldId id="325" r:id="rId4"/>
    <p:sldId id="342" r:id="rId5"/>
    <p:sldId id="326" r:id="rId6"/>
    <p:sldId id="331" r:id="rId7"/>
    <p:sldId id="300" r:id="rId8"/>
    <p:sldId id="288" r:id="rId9"/>
    <p:sldId id="328" r:id="rId10"/>
    <p:sldId id="289" r:id="rId11"/>
    <p:sldId id="329" r:id="rId12"/>
    <p:sldId id="327" r:id="rId13"/>
    <p:sldId id="291" r:id="rId14"/>
    <p:sldId id="292" r:id="rId15"/>
    <p:sldId id="293" r:id="rId16"/>
    <p:sldId id="324" r:id="rId17"/>
    <p:sldId id="330" r:id="rId18"/>
    <p:sldId id="341" r:id="rId19"/>
    <p:sldId id="340" r:id="rId20"/>
    <p:sldId id="294" r:id="rId21"/>
    <p:sldId id="295" r:id="rId22"/>
    <p:sldId id="296" r:id="rId23"/>
    <p:sldId id="314" r:id="rId24"/>
    <p:sldId id="297" r:id="rId25"/>
    <p:sldId id="334" r:id="rId26"/>
    <p:sldId id="335" r:id="rId27"/>
    <p:sldId id="337" r:id="rId28"/>
    <p:sldId id="336" r:id="rId29"/>
    <p:sldId id="338" r:id="rId30"/>
    <p:sldId id="339" r:id="rId31"/>
    <p:sldId id="307" r:id="rId32"/>
    <p:sldId id="319" r:id="rId33"/>
    <p:sldId id="320" r:id="rId34"/>
    <p:sldId id="321" r:id="rId35"/>
    <p:sldId id="322"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9973" autoAdjust="0"/>
    <p:restoredTop sz="78153" autoAdjust="0"/>
  </p:normalViewPr>
  <p:slideViewPr>
    <p:cSldViewPr>
      <p:cViewPr varScale="1">
        <p:scale>
          <a:sx n="70" d="100"/>
          <a:sy n="70" d="100"/>
        </p:scale>
        <p:origin x="78"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F4949A4-4F4B-4D2F-AD61-257E441EAFA4}" type="datetimeFigureOut">
              <a:rPr lang="en-GB" smtClean="0"/>
              <a:t>04/06/2019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22AD63-F7BD-4015-AA04-C9084F498D78}" type="slidenum">
              <a:rPr lang="en-GB" smtClean="0"/>
              <a:t>‹#›</a:t>
            </a:fld>
            <a:endParaRPr lang="en-GB"/>
          </a:p>
        </p:txBody>
      </p:sp>
    </p:spTree>
    <p:extLst>
      <p:ext uri="{BB962C8B-B14F-4D97-AF65-F5344CB8AC3E}">
        <p14:creationId xmlns:p14="http://schemas.microsoft.com/office/powerpoint/2010/main" val="3957001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Therefore, while Said placed great importance on how Orientalism as literary phenomenon and as a genre of painting, he did not see its influence as limited to artistic realms</a:t>
            </a: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Rather, he was equally attuned by how intellectuals – and the formal apparatuses of scholarly disciplines and university faculties – helped shape the imperialist tradition of Orientalism</a:t>
            </a: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And while Said does not quite put it expressly these terms, this poses important issues for all of us who operate in Humanities</a:t>
            </a:r>
            <a:r>
              <a:rPr lang="en-GB" sz="1200" kern="1200" baseline="0" dirty="0" smtClean="0">
                <a:solidFill>
                  <a:schemeClr val="tx1"/>
                </a:solidFill>
                <a:effectLst/>
                <a:latin typeface="+mn-lt"/>
                <a:ea typeface="+mn-ea"/>
                <a:cs typeface="+mn-cs"/>
              </a:rPr>
              <a:t> faculties within universities</a:t>
            </a:r>
          </a:p>
          <a:p>
            <a:pPr lvl="0"/>
            <a:endParaRPr lang="en-GB" sz="1200" kern="1200" baseline="0" dirty="0" smtClean="0">
              <a:solidFill>
                <a:schemeClr val="tx1"/>
              </a:solidFill>
              <a:effectLst/>
              <a:latin typeface="+mn-lt"/>
              <a:ea typeface="+mn-ea"/>
              <a:cs typeface="+mn-cs"/>
            </a:endParaRPr>
          </a:p>
          <a:p>
            <a:pPr lvl="0"/>
            <a:r>
              <a:rPr lang="en-GB" sz="1200" kern="1200" baseline="0" dirty="0" smtClean="0">
                <a:solidFill>
                  <a:schemeClr val="tx1"/>
                </a:solidFill>
                <a:effectLst/>
                <a:latin typeface="+mn-lt"/>
                <a:ea typeface="+mn-ea"/>
                <a:cs typeface="+mn-cs"/>
              </a:rPr>
              <a:t>Discipline of </a:t>
            </a:r>
            <a:r>
              <a:rPr lang="en-GB" sz="1200" kern="1200" dirty="0" smtClean="0">
                <a:solidFill>
                  <a:schemeClr val="tx1"/>
                </a:solidFill>
                <a:effectLst/>
                <a:latin typeface="+mn-lt"/>
                <a:ea typeface="+mn-ea"/>
                <a:cs typeface="+mn-cs"/>
              </a:rPr>
              <a:t>Archaeology, History and Anthropology:</a:t>
            </a:r>
            <a:r>
              <a:rPr lang="en-GB" sz="1200" kern="1200" baseline="0" dirty="0" smtClean="0">
                <a:solidFill>
                  <a:schemeClr val="tx1"/>
                </a:solidFill>
                <a:effectLst/>
                <a:latin typeface="+mn-lt"/>
                <a:ea typeface="+mn-ea"/>
                <a:cs typeface="+mn-cs"/>
              </a:rPr>
              <a:t> </a:t>
            </a:r>
            <a:r>
              <a:rPr lang="en-GB" sz="1200" i="1" kern="1200" baseline="0" dirty="0" smtClean="0">
                <a:solidFill>
                  <a:schemeClr val="tx1"/>
                </a:solidFill>
                <a:effectLst/>
                <a:latin typeface="+mn-lt"/>
                <a:ea typeface="+mn-ea"/>
                <a:cs typeface="+mn-cs"/>
              </a:rPr>
              <a:t>ask how?</a:t>
            </a: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Explain images show: African exhibits in </a:t>
            </a:r>
            <a:r>
              <a:rPr lang="fr-FR" sz="1200" kern="1200" dirty="0" smtClean="0">
                <a:solidFill>
                  <a:schemeClr val="tx1"/>
                </a:solidFill>
                <a:effectLst/>
                <a:latin typeface="+mn-lt"/>
                <a:ea typeface="+mn-ea"/>
                <a:cs typeface="+mn-cs"/>
              </a:rPr>
              <a:t>Musée d'Ethnographie du Trocadéro, Paris, 1930s; ‘</a:t>
            </a:r>
            <a:r>
              <a:rPr lang="en-GB" sz="1200" kern="1200" dirty="0" smtClean="0">
                <a:solidFill>
                  <a:schemeClr val="tx1"/>
                </a:solidFill>
                <a:effectLst/>
                <a:latin typeface="+mn-lt"/>
                <a:ea typeface="+mn-ea"/>
                <a:cs typeface="+mn-cs"/>
              </a:rPr>
              <a:t>The 1798; Egyptian Expedition Under the Command of Bonaparte</a:t>
            </a:r>
            <a:r>
              <a:rPr lang="fr-FR" sz="1200" kern="1200" dirty="0" smtClean="0">
                <a:solidFill>
                  <a:schemeClr val="tx1"/>
                </a:solidFill>
                <a:effectLst/>
                <a:latin typeface="+mn-lt"/>
                <a:ea typeface="+mn-ea"/>
                <a:cs typeface="+mn-cs"/>
              </a:rPr>
              <a:t>,’ </a:t>
            </a:r>
            <a:r>
              <a:rPr lang="fr-FR" sz="1200" kern="1200" dirty="0" err="1" smtClean="0">
                <a:solidFill>
                  <a:schemeClr val="tx1"/>
                </a:solidFill>
                <a:effectLst/>
                <a:latin typeface="+mn-lt"/>
                <a:ea typeface="+mn-ea"/>
                <a:cs typeface="+mn-cs"/>
              </a:rPr>
              <a:t>Leon</a:t>
            </a:r>
            <a:r>
              <a:rPr lang="fr-FR" sz="1200" kern="1200" dirty="0" smtClean="0">
                <a:solidFill>
                  <a:schemeClr val="tx1"/>
                </a:solidFill>
                <a:effectLst/>
                <a:latin typeface="+mn-lt"/>
                <a:ea typeface="+mn-ea"/>
                <a:cs typeface="+mn-cs"/>
              </a:rPr>
              <a:t> </a:t>
            </a:r>
            <a:r>
              <a:rPr lang="fr-FR" sz="1200" kern="1200" dirty="0" err="1" smtClean="0">
                <a:solidFill>
                  <a:schemeClr val="tx1"/>
                </a:solidFill>
                <a:effectLst/>
                <a:latin typeface="+mn-lt"/>
                <a:ea typeface="+mn-ea"/>
                <a:cs typeface="+mn-cs"/>
              </a:rPr>
              <a:t>Cogniet</a:t>
            </a:r>
            <a:r>
              <a:rPr lang="fr-FR" sz="1200" kern="1200" dirty="0" smtClean="0">
                <a:solidFill>
                  <a:schemeClr val="tx1"/>
                </a:solidFill>
                <a:effectLst/>
                <a:latin typeface="+mn-lt"/>
                <a:ea typeface="+mn-ea"/>
                <a:cs typeface="+mn-cs"/>
              </a:rPr>
              <a:t> (c. 1835).</a:t>
            </a:r>
            <a:endParaRPr lang="en-GB" sz="1200" kern="1200" dirty="0" smtClean="0">
              <a:solidFill>
                <a:schemeClr val="tx1"/>
              </a:solidFill>
              <a:effectLst/>
              <a:latin typeface="+mn-lt"/>
              <a:ea typeface="+mn-ea"/>
              <a:cs typeface="+mn-cs"/>
            </a:endParaRP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Images show:</a:t>
            </a:r>
            <a:r>
              <a:rPr lang="en-GB" baseline="0" dirty="0" smtClean="0"/>
              <a:t> </a:t>
            </a:r>
            <a:r>
              <a:rPr lang="en-GB" sz="1200" dirty="0" smtClean="0"/>
              <a:t>African exhibits in  </a:t>
            </a:r>
            <a:r>
              <a:rPr lang="fr-FR" sz="1200" dirty="0" smtClean="0"/>
              <a:t>Musée d'Ethnographie du Trocadéro, Paris, 1930s; </a:t>
            </a:r>
            <a:r>
              <a:rPr lang="fr-FR" sz="1200" dirty="0" smtClean="0">
                <a:solidFill>
                  <a:prstClr val="black"/>
                </a:solidFill>
              </a:rPr>
              <a:t>‘</a:t>
            </a:r>
            <a:r>
              <a:rPr lang="en-GB" sz="1200" dirty="0" smtClean="0">
                <a:solidFill>
                  <a:prstClr val="black"/>
                </a:solidFill>
              </a:rPr>
              <a:t>The 1798; Egyptian Expedition Under the Command of Bonaparte</a:t>
            </a:r>
            <a:r>
              <a:rPr lang="fr-FR" sz="1200" dirty="0" smtClean="0">
                <a:solidFill>
                  <a:prstClr val="black"/>
                </a:solidFill>
              </a:rPr>
              <a:t>,’ </a:t>
            </a:r>
            <a:r>
              <a:rPr lang="fr-FR" sz="1200" dirty="0" err="1" smtClean="0">
                <a:solidFill>
                  <a:prstClr val="black"/>
                </a:solidFill>
              </a:rPr>
              <a:t>Leon</a:t>
            </a:r>
            <a:r>
              <a:rPr lang="fr-FR" sz="1200" dirty="0" smtClean="0">
                <a:solidFill>
                  <a:prstClr val="black"/>
                </a:solidFill>
              </a:rPr>
              <a:t> </a:t>
            </a:r>
            <a:r>
              <a:rPr lang="fr-FR" sz="1200" dirty="0" err="1" smtClean="0">
                <a:solidFill>
                  <a:prstClr val="black"/>
                </a:solidFill>
              </a:rPr>
              <a:t>Cogniet</a:t>
            </a:r>
            <a:r>
              <a:rPr lang="fr-FR" sz="1200" dirty="0" smtClean="0">
                <a:solidFill>
                  <a:prstClr val="black"/>
                </a:solidFill>
              </a:rPr>
              <a:t> (c. 1835).</a:t>
            </a:r>
            <a:endParaRPr lang="en-GB" sz="1200" i="1" dirty="0" smtClean="0">
              <a:effectLst>
                <a:outerShdw blurRad="38100" dist="38100" dir="2700000" algn="tl">
                  <a:srgbClr val="000000">
                    <a:alpha val="43137"/>
                  </a:srgbClr>
                </a:outerShdw>
              </a:effectLst>
            </a:endParaRPr>
          </a:p>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3</a:t>
            </a:fld>
            <a:endParaRPr lang="en-GB"/>
          </a:p>
        </p:txBody>
      </p:sp>
    </p:spTree>
    <p:extLst>
      <p:ext uri="{BB962C8B-B14F-4D97-AF65-F5344CB8AC3E}">
        <p14:creationId xmlns:p14="http://schemas.microsoft.com/office/powerpoint/2010/main" val="38841001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4</a:t>
            </a:fld>
            <a:endParaRPr lang="en-GB"/>
          </a:p>
        </p:txBody>
      </p:sp>
    </p:spTree>
    <p:extLst>
      <p:ext uri="{BB962C8B-B14F-4D97-AF65-F5344CB8AC3E}">
        <p14:creationId xmlns:p14="http://schemas.microsoft.com/office/powerpoint/2010/main" val="40190268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Break</a:t>
            </a:r>
          </a:p>
          <a:p>
            <a:pPr marL="171450" indent="-171450">
              <a:buFont typeface="Arial" panose="020B0604020202020204" pitchFamily="34" charset="0"/>
              <a:buChar char="•"/>
            </a:pPr>
            <a:r>
              <a:rPr lang="en-GB" dirty="0" smtClean="0"/>
              <a:t>Will focus specifically on</a:t>
            </a:r>
            <a:r>
              <a:rPr lang="en-GB" baseline="0" dirty="0" smtClean="0"/>
              <a:t> postcolonial history approaches in second half.</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A22AD63-F7BD-4015-AA04-C9084F498D78}" type="slidenum">
              <a:rPr lang="en-GB" smtClean="0"/>
              <a:t>5</a:t>
            </a:fld>
            <a:endParaRPr lang="en-GB"/>
          </a:p>
        </p:txBody>
      </p:sp>
    </p:spTree>
    <p:extLst>
      <p:ext uri="{BB962C8B-B14F-4D97-AF65-F5344CB8AC3E}">
        <p14:creationId xmlns:p14="http://schemas.microsoft.com/office/powerpoint/2010/main" val="7116686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And in particular, I want to introduce you to one branch of postcolonial scholarship which has had an important impact on history as a scholarly discipline in the past four decades: the writings and practices of the Subaltern Studies group</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Most immediately, Subaltern Studies refers to an academic journal which was established by the historian </a:t>
            </a:r>
            <a:r>
              <a:rPr lang="en-GB" sz="1200" kern="1200" dirty="0" err="1" smtClean="0">
                <a:solidFill>
                  <a:schemeClr val="tx1"/>
                </a:solidFill>
                <a:effectLst/>
                <a:latin typeface="+mn-lt"/>
                <a:ea typeface="+mn-ea"/>
                <a:cs typeface="+mn-cs"/>
              </a:rPr>
              <a:t>Ranajit</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in 1982 and which published ten editions up to the year 2000 – although its influence on scholarly debates far transcends the ultimate fracturing of the initial Subaltern Studies group</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was born in India, and his scholarship and that of other Subaltern Studies group members focused on the Indian subcontinent, and in particular the history of peasantry in South Asia - cite titles</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Emphasis on peasantry situated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as a practitioner of ‘history from below’ - a phrase whose modern connotations derive from </a:t>
            </a:r>
            <a:r>
              <a:rPr lang="en-GB" sz="1200" kern="1200" baseline="0" dirty="0" smtClean="0">
                <a:solidFill>
                  <a:schemeClr val="tx1"/>
                </a:solidFill>
                <a:effectLst/>
                <a:latin typeface="+mn-lt"/>
                <a:ea typeface="+mn-ea"/>
                <a:cs typeface="+mn-cs"/>
              </a:rPr>
              <a:t>historiography of the French Revolution and British social history</a:t>
            </a: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Indeed, while very much opposed to British imperialism, </a:t>
            </a:r>
            <a:r>
              <a:rPr lang="en-GB" sz="1200" kern="1200" dirty="0" err="1" smtClean="0">
                <a:solidFill>
                  <a:schemeClr val="tx1"/>
                </a:solidFill>
                <a:effectLst/>
                <a:latin typeface="+mn-lt"/>
                <a:ea typeface="+mn-ea"/>
                <a:cs typeface="+mn-cs"/>
              </a:rPr>
              <a:t>anglophilia</a:t>
            </a:r>
            <a:r>
              <a:rPr lang="en-GB" sz="1200" kern="1200" dirty="0" smtClean="0">
                <a:solidFill>
                  <a:schemeClr val="tx1"/>
                </a:solidFill>
                <a:effectLst/>
                <a:latin typeface="+mn-lt"/>
                <a:ea typeface="+mn-ea"/>
                <a:cs typeface="+mn-cs"/>
              </a:rPr>
              <a:t> is an important element of Subaltern Studies scholarship[</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As a point of detail, though it is worth noting that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worked mostly in Western institutions and that he wrote in English throughout his career - and Subaltern Studies was published by Oxford University’s New Delhi press</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E25AB64-6706-41D0-93EE-3471923F4CC1}"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2738217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At this point, you might be wondering ‘but what is a Subaltern anyway’</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Answering this is not straightforward since the word has had multiple meanings – all of which relate to some degree to the ideas of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and his followers.</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English, the phrase ‘subaltern’ originated in reference to peasants or vassals during Medieval period, before coming to denote lower ranks of military – again, especially soldiers of peasant origin</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phrase ‘subaltern’ gained further circulation and nuance through its use to refer to a literary subgenre in 19th century – novels, memoirs and histories of low-ranking militia who served in colonial campaigns (including in India) and World War One</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Nonetheless, the specific use by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derived from the Italian Marxist Antonio Gramsci (1891–1937) to designate any class of people – but especially peasants and workers – subject to the power and authority hegemony of another more powerful class</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So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came at his subject from a decidedly Marxist stance: Gramsci’s work had been popularised in the Anglophone academy by Raymond Williams, one of the leading thinkers of the </a:t>
            </a:r>
            <a:r>
              <a:rPr lang="en-GB" sz="1200" kern="1200" dirty="0" err="1" smtClean="0">
                <a:solidFill>
                  <a:schemeClr val="tx1"/>
                </a:solidFill>
                <a:effectLst/>
                <a:latin typeface="+mn-lt"/>
                <a:ea typeface="+mn-ea"/>
                <a:cs typeface="+mn-cs"/>
              </a:rPr>
              <a:t>socalled</a:t>
            </a:r>
            <a:r>
              <a:rPr lang="en-GB" sz="1200" kern="1200" dirty="0" smtClean="0">
                <a:solidFill>
                  <a:schemeClr val="tx1"/>
                </a:solidFill>
                <a:effectLst/>
                <a:latin typeface="+mn-lt"/>
                <a:ea typeface="+mn-ea"/>
                <a:cs typeface="+mn-cs"/>
              </a:rPr>
              <a:t> New Left of the 1960s onwards</a:t>
            </a:r>
          </a:p>
          <a:p>
            <a:pPr marL="171450" lvl="0" indent="-171450">
              <a:buFont typeface="Arial" panose="020B0604020202020204" pitchFamily="34" charset="0"/>
              <a:buChar char="•"/>
            </a:pPr>
            <a:r>
              <a:rPr lang="en-GB" sz="1200" i="1" kern="1200" dirty="0" smtClean="0">
                <a:solidFill>
                  <a:schemeClr val="tx1"/>
                </a:solidFill>
                <a:effectLst/>
                <a:latin typeface="+mn-lt"/>
                <a:ea typeface="+mn-ea"/>
                <a:cs typeface="+mn-cs"/>
              </a:rPr>
              <a:t>At the same time, though, the phrase subaltern was an effective choice as it encompassed all these prior meanings and their historical baggage: Subaltern Studies, like the term itself, is concerned with intersecting histories of empire and class – and there deep-rooted, historical character</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22088599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At this point, you might be wondering ‘but what is a Subaltern anyway’</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Answering this is not straightforward since the word has had multiple meanings – all of which relate to some degree to the ideas of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and his followers.</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English, the phrase ‘subaltern’ originated in reference to peasants or vassals during Medieval period, before coming to denote lower ranks of military – again, especially soldiers of peasant origin</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phrase ‘subaltern’ gained further circulation and nuance through its use to refer to a literary subgenre in 19th century – novels, memoirs and histories of low-ranking militia who served in colonial campaigns (including in India) and World War One</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Nonetheless, the specific use by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derived from the Italian Marxist Antonio Gramsci (1891–1937) to designate any class of people – but especially peasants and workers – subject to the power and authority hegemony of another more powerful class</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So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came at his subject from a decidedly Marxist stance: Gramsci’s work had been popularised in the Anglophone academy by Raymond Williams, one of the leading thinkers of the </a:t>
            </a:r>
            <a:r>
              <a:rPr lang="en-GB" sz="1200" kern="1200" dirty="0" err="1" smtClean="0">
                <a:solidFill>
                  <a:schemeClr val="tx1"/>
                </a:solidFill>
                <a:effectLst/>
                <a:latin typeface="+mn-lt"/>
                <a:ea typeface="+mn-ea"/>
                <a:cs typeface="+mn-cs"/>
              </a:rPr>
              <a:t>socalled</a:t>
            </a:r>
            <a:r>
              <a:rPr lang="en-GB" sz="1200" kern="1200" dirty="0" smtClean="0">
                <a:solidFill>
                  <a:schemeClr val="tx1"/>
                </a:solidFill>
                <a:effectLst/>
                <a:latin typeface="+mn-lt"/>
                <a:ea typeface="+mn-ea"/>
                <a:cs typeface="+mn-cs"/>
              </a:rPr>
              <a:t> New Left of the 1960s onwards</a:t>
            </a:r>
          </a:p>
          <a:p>
            <a:pPr marL="171450" lvl="0" indent="-171450">
              <a:buFont typeface="Arial" panose="020B0604020202020204" pitchFamily="34" charset="0"/>
              <a:buChar char="•"/>
            </a:pPr>
            <a:r>
              <a:rPr lang="en-GB" sz="1200" i="1" kern="1200" dirty="0" smtClean="0">
                <a:solidFill>
                  <a:schemeClr val="tx1"/>
                </a:solidFill>
                <a:effectLst/>
                <a:latin typeface="+mn-lt"/>
                <a:ea typeface="+mn-ea"/>
                <a:cs typeface="+mn-cs"/>
              </a:rPr>
              <a:t>At the same time, though, the phrase subaltern was an effective choice as it encompassed all these prior meanings and their historical baggage: Subaltern Studies, like the term itself, is concerned with intersecting histories of empire and class – and there deep-rooted, historical character</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9</a:t>
            </a:fld>
            <a:endParaRPr lang="en-GB"/>
          </a:p>
        </p:txBody>
      </p:sp>
    </p:spTree>
    <p:extLst>
      <p:ext uri="{BB962C8B-B14F-4D97-AF65-F5344CB8AC3E}">
        <p14:creationId xmlns:p14="http://schemas.microsoft.com/office/powerpoint/2010/main" val="16783244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E25AB64-6706-41D0-93EE-3471923F4CC1}" type="slidenum">
              <a:rPr lang="en-GB" smtClean="0"/>
              <a:t>10</a:t>
            </a:fld>
            <a:endParaRPr lang="en-GB"/>
          </a:p>
        </p:txBody>
      </p:sp>
    </p:spTree>
    <p:extLst>
      <p:ext uri="{BB962C8B-B14F-4D97-AF65-F5344CB8AC3E}">
        <p14:creationId xmlns:p14="http://schemas.microsoft.com/office/powerpoint/2010/main" val="25345524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and the Subaltern Studies group attracted international acclaim and attention – including from Edward Said, who was enamoured enough to write a preface for an edited collection of Subaltern Studies essays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One of the important characteristics of the Subaltern Studies journal as it developed in the 1980s and 1990s, was its </a:t>
            </a:r>
            <a:r>
              <a:rPr lang="en-GB" sz="1200" kern="1200" dirty="0" err="1" smtClean="0">
                <a:solidFill>
                  <a:schemeClr val="tx1"/>
                </a:solidFill>
                <a:effectLst/>
                <a:latin typeface="+mn-lt"/>
                <a:ea typeface="+mn-ea"/>
                <a:cs typeface="+mn-cs"/>
              </a:rPr>
              <a:t>interdisciplinarity</a:t>
            </a:r>
            <a:r>
              <a:rPr lang="en-GB" sz="1200" kern="1200" dirty="0" smtClean="0">
                <a:solidFill>
                  <a:schemeClr val="tx1"/>
                </a:solidFill>
                <a:effectLst/>
                <a:latin typeface="+mn-lt"/>
                <a:ea typeface="+mn-ea"/>
                <a:cs typeface="+mn-cs"/>
              </a:rPr>
              <a:t> – and in particular its relatedness to anthropology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E25AB64-6706-41D0-93EE-3471923F4CC1}"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27382172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But for all its eclecticism, Subaltern Studies was interested principally in the discipline of history</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very first edition set its stall out in this respect, with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producing a veritable manifesto for the journal entitled ‘On Some Aspects of the Historiography of Colonial India’</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b="1" kern="1200" dirty="0" smtClean="0">
                <a:solidFill>
                  <a:schemeClr val="tx1"/>
                </a:solidFill>
                <a:effectLst/>
                <a:latin typeface="+mn-lt"/>
                <a:ea typeface="+mn-ea"/>
                <a:cs typeface="+mn-cs"/>
              </a:rPr>
              <a:t>Ask question about historiography</a:t>
            </a:r>
            <a:endParaRPr lang="en-GB" sz="1200" kern="1200" dirty="0" smtClean="0">
              <a:solidFill>
                <a:schemeClr val="tx1"/>
              </a:solidFill>
              <a:effectLst/>
              <a:latin typeface="+mn-lt"/>
              <a:ea typeface="+mn-ea"/>
              <a:cs typeface="+mn-cs"/>
            </a:endParaRP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err="1" smtClean="0">
                <a:solidFill>
                  <a:schemeClr val="tx1"/>
                </a:solidFill>
                <a:effectLst/>
                <a:latin typeface="+mn-lt"/>
                <a:ea typeface="+mn-ea"/>
                <a:cs typeface="+mn-cs"/>
              </a:rPr>
              <a:t>Guha’s</a:t>
            </a:r>
            <a:r>
              <a:rPr lang="en-GB" sz="1200" kern="1200" dirty="0" smtClean="0">
                <a:solidFill>
                  <a:schemeClr val="tx1"/>
                </a:solidFill>
                <a:effectLst/>
                <a:latin typeface="+mn-lt"/>
                <a:ea typeface="+mn-ea"/>
                <a:cs typeface="+mn-cs"/>
              </a:rPr>
              <a:t> survey of existing history-writing about India established two traditions which he believed to be inadequate, even reactionary</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First of all, he decried how the history of India had been written in a jaundiced fashion from the perspective of the coloniser, with all the prejudices, biases and stereotypes which characterised British rule in South Asia.</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But just as importantly – and something which sometimes goes overlooked in writing about the Subaltern Studies group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was equally put off by what he termed ‘bourgeois nationalist’ historiography</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That is, he felt that from the time of independence up until 1982, history-writing had been largely preserve of postcolonial India’s controlling elite – and that the historiography of the colonial period had been written in such a way as to legitimate the authority of the Indian National Congress</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felt that despite its credentials as being associated with decolonisation that the second tradition bore many similarities with the former – especially in its tendency to downplay the activism and agency of the lower orders of society</a:t>
            </a:r>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Still, for our purposes, the colonial tradition of history-writing has more immediate relevance/</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a famous essay entitled, ‘The Prose of Counterinsurgency,’ published 1983,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elaborated his thinking on how history and imperialism were bedfellows</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During the imperial era, wrote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“historiography adapted itself to the relations of power under the Raj and was harnessed to the service of the state” – that is history-writing both reflected and expressed the power relations of colonial rule, and played a part in helping prop up, rationalise and perpetuate this status quo</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For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colonial-era history-writing was, as Fanon too felt, a means of casting aspersions on the supposed inferiority of indigenous cultures, but also of counteracting and downplaying potential dissent against colonial rule</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This held special significance in </a:t>
            </a:r>
            <a:r>
              <a:rPr lang="en-GB" sz="1200" kern="1200" dirty="0" err="1" smtClean="0">
                <a:solidFill>
                  <a:schemeClr val="tx1"/>
                </a:solidFill>
                <a:effectLst/>
                <a:latin typeface="+mn-lt"/>
                <a:ea typeface="+mn-ea"/>
                <a:cs typeface="+mn-cs"/>
              </a:rPr>
              <a:t>Guha’s</a:t>
            </a:r>
            <a:r>
              <a:rPr lang="en-GB" sz="1200" kern="1200" dirty="0" smtClean="0">
                <a:solidFill>
                  <a:schemeClr val="tx1"/>
                </a:solidFill>
                <a:effectLst/>
                <a:latin typeface="+mn-lt"/>
                <a:ea typeface="+mn-ea"/>
                <a:cs typeface="+mn-cs"/>
              </a:rPr>
              <a:t> area of research on the Indian peasantry</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Peasant revolts,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argued, were common, ever-present features of life in the British Raj – but were seldom written about in terms which acknowledged them as having social, political or economic motivations</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Instead, peasant uprisings were explained as being spontaneous or quasi-natural phenomena – the acts of uncivilised, irrational historical peoples – rather than ones which commented on the inequities and inadequacies of the colonial state.</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Cumulatively, this functioned to position Indian peasants as </a:t>
            </a:r>
            <a:r>
              <a:rPr lang="en-GB" sz="1200" i="1" kern="1200" dirty="0" smtClean="0">
                <a:solidFill>
                  <a:schemeClr val="tx1"/>
                </a:solidFill>
                <a:effectLst/>
                <a:latin typeface="+mn-lt"/>
                <a:ea typeface="+mn-ea"/>
                <a:cs typeface="+mn-cs"/>
              </a:rPr>
              <a:t>outside of history – as ahistorical beings</a:t>
            </a: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It is beyond the scope of this lecture to fully explain all the nuances of </a:t>
            </a:r>
            <a:r>
              <a:rPr lang="en-GB" sz="1200" kern="1200" dirty="0" err="1" smtClean="0">
                <a:solidFill>
                  <a:schemeClr val="tx1"/>
                </a:solidFill>
                <a:effectLst/>
                <a:latin typeface="+mn-lt"/>
                <a:ea typeface="+mn-ea"/>
                <a:cs typeface="+mn-cs"/>
              </a:rPr>
              <a:t>Guha’s</a:t>
            </a:r>
            <a:r>
              <a:rPr lang="en-GB" sz="1200" kern="1200" dirty="0" smtClean="0">
                <a:solidFill>
                  <a:schemeClr val="tx1"/>
                </a:solidFill>
                <a:effectLst/>
                <a:latin typeface="+mn-lt"/>
                <a:ea typeface="+mn-ea"/>
                <a:cs typeface="+mn-cs"/>
              </a:rPr>
              <a:t> argument, but we can get an understanding of some its key points by casting an eye on how Indians, and Indian history, were described by western writers.</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An important figure in this regard in Thomas </a:t>
            </a:r>
            <a:r>
              <a:rPr lang="en-GB" sz="1200" kern="1200" dirty="0" err="1" smtClean="0">
                <a:solidFill>
                  <a:schemeClr val="tx1"/>
                </a:solidFill>
                <a:effectLst/>
                <a:latin typeface="+mn-lt"/>
                <a:ea typeface="+mn-ea"/>
                <a:cs typeface="+mn-cs"/>
              </a:rPr>
              <a:t>Babiginton</a:t>
            </a:r>
            <a:r>
              <a:rPr lang="en-GB" sz="1200" kern="1200" dirty="0" smtClean="0">
                <a:solidFill>
                  <a:schemeClr val="tx1"/>
                </a:solidFill>
                <a:effectLst/>
                <a:latin typeface="+mn-lt"/>
                <a:ea typeface="+mn-ea"/>
                <a:cs typeface="+mn-cs"/>
              </a:rPr>
              <a:t> Macaulay,</a:t>
            </a:r>
            <a:r>
              <a:rPr lang="en-GB" sz="1200" kern="1200" baseline="0" dirty="0" smtClean="0">
                <a:solidFill>
                  <a:schemeClr val="tx1"/>
                </a:solidFill>
                <a:effectLst/>
                <a:latin typeface="+mn-lt"/>
                <a:ea typeface="+mn-ea"/>
                <a:cs typeface="+mn-cs"/>
              </a:rPr>
              <a:t> an exponent of Whig History, </a:t>
            </a:r>
            <a:r>
              <a:rPr lang="en-GB" sz="1200" kern="1200" dirty="0" smtClean="0">
                <a:solidFill>
                  <a:schemeClr val="tx1"/>
                </a:solidFill>
                <a:effectLst/>
                <a:latin typeface="+mn-lt"/>
                <a:ea typeface="+mn-ea"/>
                <a:cs typeface="+mn-cs"/>
              </a:rPr>
              <a:t>who, as well as being one of the most widely read historians of the Victorian era, was at one stage stationed as a colonial official in Calcutta</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this capacity, </a:t>
            </a:r>
            <a:r>
              <a:rPr lang="en-GB" sz="1200" kern="1200" dirty="0" err="1" smtClean="0">
                <a:solidFill>
                  <a:schemeClr val="tx1"/>
                </a:solidFill>
                <a:effectLst/>
                <a:latin typeface="+mn-lt"/>
                <a:ea typeface="+mn-ea"/>
                <a:cs typeface="+mn-cs"/>
              </a:rPr>
              <a:t>Macaculay</a:t>
            </a:r>
            <a:r>
              <a:rPr lang="en-GB" sz="1200" kern="1200" dirty="0" smtClean="0">
                <a:solidFill>
                  <a:schemeClr val="tx1"/>
                </a:solidFill>
                <a:effectLst/>
                <a:latin typeface="+mn-lt"/>
                <a:ea typeface="+mn-ea"/>
                <a:cs typeface="+mn-cs"/>
              </a:rPr>
              <a:t> produced a famous minute on education in 1835 which paved the way for introducing English language schooling, and English-style curricula, to India </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If offers a neat encapsulation of how language, history and knowledge systems reinforced one another and imperialism, so is worth quoting at length.</a:t>
            </a:r>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7853917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Read and elaborate on quotations</a:t>
            </a:r>
          </a:p>
          <a:p>
            <a:pPr lvl="0"/>
            <a:r>
              <a:rPr lang="en-GB" sz="1200" i="1" kern="1200" dirty="0" smtClean="0">
                <a:solidFill>
                  <a:schemeClr val="tx1"/>
                </a:solidFill>
                <a:effectLst/>
                <a:latin typeface="+mn-lt"/>
                <a:ea typeface="+mn-ea"/>
                <a:cs typeface="+mn-cs"/>
              </a:rPr>
              <a:t>So he’s saying on the one hand something ridiculously arrogant but he is doing so by rooting it in Western knowledge – relying on the expertise of Western scholars and the authority of the European canon</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Macaulay goes on …</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20</a:t>
            </a:fld>
            <a:endParaRPr lang="en-GB" dirty="0">
              <a:solidFill>
                <a:prstClr val="black"/>
              </a:solidFill>
            </a:endParaRPr>
          </a:p>
        </p:txBody>
      </p:sp>
    </p:spTree>
    <p:extLst>
      <p:ext uri="{BB962C8B-B14F-4D97-AF65-F5344CB8AC3E}">
        <p14:creationId xmlns:p14="http://schemas.microsoft.com/office/powerpoint/2010/main" val="7853917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21</a:t>
            </a:fld>
            <a:endParaRPr lang="en-GB" dirty="0">
              <a:solidFill>
                <a:prstClr val="black"/>
              </a:solidFill>
            </a:endParaRPr>
          </a:p>
        </p:txBody>
      </p:sp>
    </p:spTree>
    <p:extLst>
      <p:ext uri="{BB962C8B-B14F-4D97-AF65-F5344CB8AC3E}">
        <p14:creationId xmlns:p14="http://schemas.microsoft.com/office/powerpoint/2010/main" val="7853917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Macaulay was far from alone in holding such preconceptions – rather they were shared by some of  the foremost historical thinkers of the 18</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and 19</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centuries</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On the top of this slide is a quotation from Edward Gibbon, whose </a:t>
            </a:r>
            <a:r>
              <a:rPr lang="en-GB" sz="1200" i="1" kern="1200" dirty="0" smtClean="0">
                <a:solidFill>
                  <a:schemeClr val="tx1"/>
                </a:solidFill>
                <a:effectLst/>
                <a:latin typeface="+mn-lt"/>
                <a:ea typeface="+mn-ea"/>
                <a:cs typeface="+mn-cs"/>
              </a:rPr>
              <a:t>Decline and Fall of the Roman Empire</a:t>
            </a:r>
            <a:r>
              <a:rPr lang="en-GB" sz="1200" kern="1200" dirty="0" smtClean="0">
                <a:solidFill>
                  <a:schemeClr val="tx1"/>
                </a:solidFill>
                <a:effectLst/>
                <a:latin typeface="+mn-lt"/>
                <a:ea typeface="+mn-ea"/>
                <a:cs typeface="+mn-cs"/>
              </a:rPr>
              <a:t> is widely held as a forerunner of modern historical practices, and Gibbon says; “The art and genius of history has ever been unknown to the </a:t>
            </a:r>
            <a:r>
              <a:rPr lang="en-GB" sz="1200" kern="1200" dirty="0" err="1" smtClean="0">
                <a:solidFill>
                  <a:schemeClr val="tx1"/>
                </a:solidFill>
                <a:effectLst/>
                <a:latin typeface="+mn-lt"/>
                <a:ea typeface="+mn-ea"/>
                <a:cs typeface="+mn-cs"/>
              </a:rPr>
              <a:t>Asiatics</a:t>
            </a:r>
            <a:r>
              <a:rPr lang="en-GB" sz="1200" kern="1200" dirty="0" smtClean="0">
                <a:solidFill>
                  <a:schemeClr val="tx1"/>
                </a:solidFill>
                <a:effectLst/>
                <a:latin typeface="+mn-lt"/>
                <a:ea typeface="+mn-ea"/>
                <a:cs typeface="+mn-cs"/>
              </a:rPr>
              <a:t>.”</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Likewise, Karl Marx said the following … </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So if these were the opinions of Marx and Gibbon, it can therefore be reasonably argued that colonial prejudices were at the very heart of how the discipline of history developed in the 19</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and 20</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centuries – that they were not external to, but formative of academic history.</a:t>
            </a:r>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22</a:t>
            </a:fld>
            <a:endParaRPr lang="en-GB" dirty="0">
              <a:solidFill>
                <a:prstClr val="black"/>
              </a:solidFill>
            </a:endParaRPr>
          </a:p>
        </p:txBody>
      </p:sp>
    </p:spTree>
    <p:extLst>
      <p:ext uri="{BB962C8B-B14F-4D97-AF65-F5344CB8AC3E}">
        <p14:creationId xmlns:p14="http://schemas.microsoft.com/office/powerpoint/2010/main" val="7853917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One could assume that this profound rootedness of colonialism </a:t>
            </a:r>
            <a:r>
              <a:rPr lang="en-GB" sz="1200" kern="1200" dirty="0" err="1" smtClean="0">
                <a:solidFill>
                  <a:schemeClr val="tx1"/>
                </a:solidFill>
                <a:effectLst/>
                <a:latin typeface="+mn-lt"/>
                <a:ea typeface="+mn-ea"/>
                <a:cs typeface="+mn-cs"/>
              </a:rPr>
              <a:t>withiin</a:t>
            </a:r>
            <a:r>
              <a:rPr lang="en-GB" sz="1200" kern="1200" dirty="0" smtClean="0">
                <a:solidFill>
                  <a:schemeClr val="tx1"/>
                </a:solidFill>
                <a:effectLst/>
                <a:latin typeface="+mn-lt"/>
                <a:ea typeface="+mn-ea"/>
                <a:cs typeface="+mn-cs"/>
              </a:rPr>
              <a:t> the Western tradition of history-writing – and its systematic, routinized presence application in historical documents of every kind – might lead someone like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to look away from traditional archival materials which are the meat-and-drink of academic historians working life – and to deem them irreparably tainted by imperialism.</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Actually, what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sought was the opposite. In ‘The Prose of Counterinsurgency’ he rather brilliantly – if not altogether successfully – tries to outline a system coding and decoding the language – the prose – of historical writing</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logic for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is that if we know how and why history writing has been written in a particular way then we have the potential for mounting correctives to the existing historical canon</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Moreover, he thinks this is possible without doing away with accepted methods of historical enquiry practiced in western institutions</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implies that language of counterinsurgency can be read contrary to original authorial intention – read counterintuitively if you will – to rediscover the agency of those peoples whose actions were attempted to be nullified by colonial archivists and historians</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Subaltern Studies in this sense endeavour to read the archival record and existing historiography ‘against the grain,’ searching for subtext and for instances and traces where the ‘voice’ of colonised peoples – and the lowest ranks of society more generally – are recoverable and heard anew.</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To</a:t>
            </a:r>
            <a:r>
              <a:rPr lang="en-GB" sz="1200" kern="1200" baseline="0" dirty="0" smtClean="0">
                <a:solidFill>
                  <a:schemeClr val="tx1"/>
                </a:solidFill>
                <a:effectLst/>
                <a:latin typeface="+mn-lt"/>
                <a:ea typeface="+mn-ea"/>
                <a:cs typeface="+mn-cs"/>
              </a:rPr>
              <a:t> close these lectures, I want to finish by dwelling on how postcolonial theories such  as those of </a:t>
            </a:r>
            <a:r>
              <a:rPr lang="en-GB" sz="1200" kern="1200" baseline="0" dirty="0" err="1" smtClean="0">
                <a:solidFill>
                  <a:schemeClr val="tx1"/>
                </a:solidFill>
                <a:effectLst/>
                <a:latin typeface="+mn-lt"/>
                <a:ea typeface="+mn-ea"/>
                <a:cs typeface="+mn-cs"/>
              </a:rPr>
              <a:t>Guha</a:t>
            </a:r>
            <a:r>
              <a:rPr lang="en-GB" sz="1200" kern="1200" baseline="0" dirty="0" smtClean="0">
                <a:solidFill>
                  <a:schemeClr val="tx1"/>
                </a:solidFill>
                <a:effectLst/>
                <a:latin typeface="+mn-lt"/>
                <a:ea typeface="+mn-ea"/>
                <a:cs typeface="+mn-cs"/>
              </a:rPr>
              <a:t> are </a:t>
            </a:r>
            <a:r>
              <a:rPr lang="en-GB" sz="1200" kern="1200" baseline="0" dirty="0" err="1" smtClean="0">
                <a:solidFill>
                  <a:schemeClr val="tx1"/>
                </a:solidFill>
                <a:effectLst/>
                <a:latin typeface="+mn-lt"/>
                <a:ea typeface="+mn-ea"/>
                <a:cs typeface="+mn-cs"/>
              </a:rPr>
              <a:t>applicabel</a:t>
            </a:r>
            <a:r>
              <a:rPr lang="en-GB" sz="1200" kern="1200" baseline="0" dirty="0" smtClean="0">
                <a:solidFill>
                  <a:schemeClr val="tx1"/>
                </a:solidFill>
                <a:effectLst/>
                <a:latin typeface="+mn-lt"/>
                <a:ea typeface="+mn-ea"/>
                <a:cs typeface="+mn-cs"/>
              </a:rPr>
              <a:t> to one of the key case studies of this module: the Haitian Revolution.</a:t>
            </a: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29</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30</a:t>
            </a:fld>
            <a:endParaRPr lang="en-GB" dirty="0"/>
          </a:p>
        </p:txBody>
      </p:sp>
    </p:spTree>
    <p:extLst>
      <p:ext uri="{BB962C8B-B14F-4D97-AF65-F5344CB8AC3E}">
        <p14:creationId xmlns:p14="http://schemas.microsoft.com/office/powerpoint/2010/main" val="31754811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31</a:t>
            </a:fld>
            <a:endParaRPr lang="en-GB" dirty="0"/>
          </a:p>
        </p:txBody>
      </p:sp>
    </p:spTree>
    <p:extLst>
      <p:ext uri="{BB962C8B-B14F-4D97-AF65-F5344CB8AC3E}">
        <p14:creationId xmlns:p14="http://schemas.microsoft.com/office/powerpoint/2010/main" val="7696677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32</a:t>
            </a:fld>
            <a:endParaRPr lang="en-GB" dirty="0"/>
          </a:p>
        </p:txBody>
      </p:sp>
    </p:spTree>
    <p:extLst>
      <p:ext uri="{BB962C8B-B14F-4D97-AF65-F5344CB8AC3E}">
        <p14:creationId xmlns:p14="http://schemas.microsoft.com/office/powerpoint/2010/main" val="36448710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33</a:t>
            </a:fld>
            <a:endParaRPr lang="en-GB" dirty="0"/>
          </a:p>
        </p:txBody>
      </p:sp>
    </p:spTree>
    <p:extLst>
      <p:ext uri="{BB962C8B-B14F-4D97-AF65-F5344CB8AC3E}">
        <p14:creationId xmlns:p14="http://schemas.microsoft.com/office/powerpoint/2010/main" val="3765845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586351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4948297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8499383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771199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816132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020849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241943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700032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983366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859817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4986065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4426813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0114101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3768499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1196562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9098600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7885221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0725921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3127135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0875791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8731516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510816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6310221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2531284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34764842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7684528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76766162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6145309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1753488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5883381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8341203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8159207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365810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9000"/>
            <a:lum/>
          </a:blip>
          <a:srcRect/>
          <a:stretch>
            <a:fillRect l="-6000" r="-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6342368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9000"/>
            <a:lum/>
          </a:blip>
          <a:srcRect/>
          <a:stretch>
            <a:fillRect l="-6000" r="-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51715607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9000"/>
            <a:lum/>
          </a:blip>
          <a:srcRect/>
          <a:stretch>
            <a:fillRect l="-6000" r="-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B04136-AB0E-4907-8461-D2C6D6811E28}" type="datetimeFigureOut">
              <a:rPr lang="en-GB" smtClean="0">
                <a:solidFill>
                  <a:prstClr val="white">
                    <a:tint val="75000"/>
                  </a:prstClr>
                </a:solidFill>
              </a:rPr>
              <a:pPr/>
              <a:t>04/06/2019</a:t>
            </a:fld>
            <a:endParaRPr lang="en-GB">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13868569"/>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8.png"/><Relationship Id="rId7"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image" Target="../media/image6.png"/><Relationship Id="rId4" Type="http://schemas.openxmlformats.org/officeDocument/2006/relationships/image" Target="../media/image9.png"/><Relationship Id="rId9" Type="http://schemas.openxmlformats.org/officeDocument/2006/relationships/image" Target="../media/image1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9.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8.png"/><Relationship Id="rId7"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image" Target="../media/image6.png"/><Relationship Id="rId4" Type="http://schemas.openxmlformats.org/officeDocument/2006/relationships/image" Target="../media/image9.png"/><Relationship Id="rId9" Type="http://schemas.openxmlformats.org/officeDocument/2006/relationships/image" Target="../media/image13.png"/></Relationships>
</file>

<file path=ppt/slides/_rels/slide11.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9.png"/><Relationship Id="rId7"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4.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9.xml"/><Relationship Id="rId4" Type="http://schemas.openxmlformats.org/officeDocument/2006/relationships/image" Target="../media/image21.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9.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9.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9.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6000" r="-6000"/>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
            <a:ext cx="9144000" cy="6858000"/>
          </a:xfrm>
        </p:spPr>
        <p:txBody>
          <a:bodyPr>
            <a:normAutofit/>
          </a:bodyPr>
          <a:lstStyle/>
          <a:p>
            <a:pPr marL="0" indent="0" algn="ctr">
              <a:buNone/>
            </a:pPr>
            <a:r>
              <a:rPr lang="en-GB" sz="6000" dirty="0">
                <a:latin typeface="Elephant" panose="02020904090505020303" pitchFamily="18" charset="0"/>
              </a:rPr>
              <a:t> </a:t>
            </a:r>
            <a:endParaRPr lang="en-GB" sz="6000" dirty="0" smtClean="0">
              <a:latin typeface="Elephant" panose="02020904090505020303" pitchFamily="18" charset="0"/>
            </a:endParaRPr>
          </a:p>
          <a:p>
            <a:pPr marL="0" indent="0" algn="ctr">
              <a:buNone/>
            </a:pPr>
            <a:r>
              <a:rPr lang="en-GB" sz="6000" dirty="0" smtClean="0">
                <a:latin typeface="Elephant" panose="02020904090505020303" pitchFamily="18" charset="0"/>
              </a:rPr>
              <a:t>SUBALTERN </a:t>
            </a:r>
          </a:p>
          <a:p>
            <a:pPr marL="0" indent="0" algn="ctr">
              <a:buNone/>
            </a:pPr>
            <a:endParaRPr lang="en-GB" sz="6000" dirty="0">
              <a:latin typeface="Elephant" panose="02020904090505020303" pitchFamily="18" charset="0"/>
            </a:endParaRPr>
          </a:p>
          <a:p>
            <a:pPr marL="0" indent="0" algn="ctr">
              <a:buNone/>
            </a:pPr>
            <a:endParaRPr lang="en-GB" sz="6000" dirty="0" smtClean="0">
              <a:latin typeface="Elephant" panose="02020904090505020303" pitchFamily="18" charset="0"/>
            </a:endParaRPr>
          </a:p>
          <a:p>
            <a:pPr marL="0" indent="0" algn="ctr">
              <a:buNone/>
            </a:pPr>
            <a:endParaRPr lang="en-GB" sz="2000" dirty="0" smtClean="0">
              <a:latin typeface="Elephant" panose="02020904090505020303" pitchFamily="18" charset="0"/>
            </a:endParaRPr>
          </a:p>
          <a:p>
            <a:pPr marL="0" indent="0" algn="ctr">
              <a:buNone/>
            </a:pPr>
            <a:r>
              <a:rPr lang="en-GB" sz="6000" dirty="0" smtClean="0">
                <a:latin typeface="Elephant" panose="02020904090505020303" pitchFamily="18" charset="0"/>
              </a:rPr>
              <a:t>STUDIES</a:t>
            </a:r>
            <a:endParaRPr lang="en-GB" sz="6000" dirty="0">
              <a:latin typeface="Elephant" panose="02020904090505020303" pitchFamily="18" charset="0"/>
            </a:endParaRPr>
          </a:p>
          <a:p>
            <a:pPr marL="0" indent="0">
              <a:buNone/>
            </a:pPr>
            <a:endParaRPr lang="en-GB" dirty="0"/>
          </a:p>
        </p:txBody>
      </p:sp>
    </p:spTree>
    <p:extLst>
      <p:ext uri="{BB962C8B-B14F-4D97-AF65-F5344CB8AC3E}">
        <p14:creationId xmlns:p14="http://schemas.microsoft.com/office/powerpoint/2010/main" val="34366169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1576" y="0"/>
            <a:ext cx="5459760" cy="3275856"/>
          </a:xfrm>
          <a:prstGeom prst="rect">
            <a:avLst/>
          </a:prstGeom>
        </p:spPr>
      </p:pic>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916960" y="274638"/>
            <a:ext cx="2769840" cy="5851525"/>
          </a:xfrm>
        </p:spPr>
        <p:txBody>
          <a:bodyPr>
            <a:normAutofit/>
          </a:bodyPr>
          <a:lstStyle/>
          <a:p>
            <a:pPr marL="0" indent="0">
              <a:buNone/>
            </a:pPr>
            <a:r>
              <a:rPr lang="en-GB" sz="2400" dirty="0">
                <a:solidFill>
                  <a:srgbClr val="002060"/>
                </a:solidFill>
              </a:rPr>
              <a:t>Gandhi's Flag, introduced at the Congress meeting in 1921</a:t>
            </a:r>
          </a:p>
        </p:txBody>
      </p:sp>
      <p:pic>
        <p:nvPicPr>
          <p:cNvPr id="5" name="Picture 4"/>
          <p:cNvPicPr>
            <a:picLocks noChangeAspect="1"/>
          </p:cNvPicPr>
          <p:nvPr/>
        </p:nvPicPr>
        <p:blipFill>
          <a:blip r:embed="rId3"/>
          <a:stretch>
            <a:fillRect/>
          </a:stretch>
        </p:blipFill>
        <p:spPr>
          <a:xfrm>
            <a:off x="3967336" y="3521894"/>
            <a:ext cx="5176664" cy="3449761"/>
          </a:xfrm>
          <a:prstGeom prst="rect">
            <a:avLst/>
          </a:prstGeom>
        </p:spPr>
      </p:pic>
      <p:sp>
        <p:nvSpPr>
          <p:cNvPr id="6" name="Rectangle 5"/>
          <p:cNvSpPr/>
          <p:nvPr/>
        </p:nvSpPr>
        <p:spPr>
          <a:xfrm>
            <a:off x="755576" y="5380113"/>
            <a:ext cx="2304256" cy="1200329"/>
          </a:xfrm>
          <a:prstGeom prst="rect">
            <a:avLst/>
          </a:prstGeom>
        </p:spPr>
        <p:txBody>
          <a:bodyPr wrap="square">
            <a:spAutoFit/>
          </a:bodyPr>
          <a:lstStyle/>
          <a:p>
            <a:r>
              <a:rPr lang="en-GB" dirty="0" err="1">
                <a:solidFill>
                  <a:srgbClr val="002060"/>
                </a:solidFill>
              </a:rPr>
              <a:t>Swaraj</a:t>
            </a:r>
            <a:r>
              <a:rPr lang="en-GB" dirty="0">
                <a:solidFill>
                  <a:srgbClr val="002060"/>
                </a:solidFill>
              </a:rPr>
              <a:t> Flag, officially adopted by the Indian National Congress in 1931</a:t>
            </a:r>
          </a:p>
        </p:txBody>
      </p:sp>
    </p:spTree>
    <p:extLst>
      <p:ext uri="{BB962C8B-B14F-4D97-AF65-F5344CB8AC3E}">
        <p14:creationId xmlns:p14="http://schemas.microsoft.com/office/powerpoint/2010/main" val="252404060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48257" y="-27384"/>
            <a:ext cx="9192257" cy="6697897"/>
          </a:xfrm>
          <a:prstGeom prst="rect">
            <a:avLst/>
          </a:prstGeom>
          <a:noFill/>
        </p:spPr>
        <p:txBody>
          <a:bodyPr wrap="square" lIns="540000" tIns="360000" rIns="540000" bIns="360000" rtlCol="0">
            <a:spAutoFit/>
          </a:bodyPr>
          <a:lstStyle/>
          <a:p>
            <a:pPr algn="ctr"/>
            <a:r>
              <a:rPr lang="en-GB" sz="2400" b="1" dirty="0" smtClean="0">
                <a:solidFill>
                  <a:srgbClr val="7030A0"/>
                </a:solidFill>
                <a:effectLst>
                  <a:outerShdw blurRad="38100" dist="38100" dir="2700000" algn="tl">
                    <a:srgbClr val="000000">
                      <a:alpha val="43137"/>
                    </a:srgbClr>
                  </a:outerShdw>
                </a:effectLst>
              </a:rPr>
              <a:t>Orientalism and the Academy</a:t>
            </a:r>
            <a:endParaRPr lang="en-GB" sz="2400" dirty="0" smtClean="0">
              <a:solidFill>
                <a:srgbClr val="7030A0"/>
              </a:solidFill>
            </a:endParaRPr>
          </a:p>
          <a:p>
            <a:pPr algn="just"/>
            <a:r>
              <a:rPr lang="en-GB" sz="2000" dirty="0" smtClean="0">
                <a:solidFill>
                  <a:srgbClr val="7030A0"/>
                </a:solidFill>
              </a:rPr>
              <a:t> </a:t>
            </a:r>
          </a:p>
          <a:p>
            <a:pPr algn="just"/>
            <a:endParaRPr lang="en-GB" sz="2000" dirty="0"/>
          </a:p>
          <a:p>
            <a:pPr algn="just"/>
            <a:endParaRPr lang="en-GB" sz="2000" dirty="0" smtClean="0"/>
          </a:p>
          <a:p>
            <a:pPr algn="just"/>
            <a:endParaRPr lang="en-GB" sz="2000" dirty="0"/>
          </a:p>
          <a:p>
            <a:pPr algn="just"/>
            <a:endParaRPr lang="en-GB" sz="2000" dirty="0" smtClean="0"/>
          </a:p>
          <a:p>
            <a:pPr algn="just"/>
            <a:endParaRPr lang="en-GB" sz="2000" dirty="0" smtClean="0"/>
          </a:p>
          <a:p>
            <a:pPr algn="just"/>
            <a:endParaRPr lang="en-GB" sz="2000" dirty="0"/>
          </a:p>
          <a:p>
            <a:pPr algn="just"/>
            <a:endParaRPr lang="en-GB" sz="2000" dirty="0"/>
          </a:p>
          <a:p>
            <a:pPr algn="just"/>
            <a:endParaRPr lang="en-GB" sz="2000" dirty="0" smtClean="0"/>
          </a:p>
          <a:p>
            <a:pPr algn="just"/>
            <a:endParaRPr lang="en-GB" sz="2000" dirty="0"/>
          </a:p>
          <a:p>
            <a:pPr algn="just"/>
            <a:endParaRPr lang="en-GB" sz="2000" dirty="0" smtClean="0">
              <a:solidFill>
                <a:srgbClr val="7030A0"/>
              </a:solidFill>
            </a:endParaRPr>
          </a:p>
          <a:p>
            <a:pPr algn="just"/>
            <a:r>
              <a:rPr lang="en-GB" sz="2400" dirty="0" smtClean="0">
                <a:solidFill>
                  <a:srgbClr val="7030A0"/>
                </a:solidFill>
              </a:rPr>
              <a:t>“The kind of questions raised by </a:t>
            </a:r>
            <a:r>
              <a:rPr lang="en-GB" sz="2400" i="1" dirty="0" smtClean="0">
                <a:solidFill>
                  <a:srgbClr val="7030A0"/>
                </a:solidFill>
              </a:rPr>
              <a:t>Orientalism</a:t>
            </a:r>
            <a:r>
              <a:rPr lang="en-GB" sz="2400" dirty="0" smtClean="0">
                <a:solidFill>
                  <a:srgbClr val="7030A0"/>
                </a:solidFill>
              </a:rPr>
              <a:t>: </a:t>
            </a:r>
            <a:r>
              <a:rPr lang="en-GB" sz="2400" b="1" dirty="0" smtClean="0">
                <a:solidFill>
                  <a:srgbClr val="C00000"/>
                </a:solidFill>
              </a:rPr>
              <a:t>What sorts of intellectual, aesthetic, scholarly, and cultural energies went into the making of an imperialist tradition like the Orientalist one?”</a:t>
            </a:r>
          </a:p>
          <a:p>
            <a:pPr algn="just"/>
            <a:r>
              <a:rPr lang="en-GB" sz="2400" dirty="0" smtClean="0"/>
              <a:t>	</a:t>
            </a:r>
            <a:r>
              <a:rPr lang="en-GB" sz="2400" dirty="0" smtClean="0">
                <a:solidFill>
                  <a:srgbClr val="7030A0"/>
                </a:solidFill>
              </a:rPr>
              <a:t> And, how did </a:t>
            </a:r>
            <a:r>
              <a:rPr lang="en-GB" sz="2400" i="1" dirty="0" smtClean="0">
                <a:solidFill>
                  <a:srgbClr val="7030A0"/>
                </a:solidFill>
                <a:effectLst>
                  <a:outerShdw blurRad="38100" dist="38100" dir="2700000" algn="tl">
                    <a:srgbClr val="000000">
                      <a:alpha val="43137"/>
                    </a:srgbClr>
                  </a:outerShdw>
                </a:effectLst>
              </a:rPr>
              <a:t>ARCHAEOLOGY, LITERATURE, CLASSICS, ANTHROPOLOGY and HISTORY “</a:t>
            </a:r>
            <a:r>
              <a:rPr lang="en-GB" sz="2400" dirty="0" smtClean="0">
                <a:solidFill>
                  <a:srgbClr val="C00000"/>
                </a:solidFill>
              </a:rPr>
              <a:t>come to the service of Orientalism’s broadly imperialist view of the world</a:t>
            </a:r>
            <a:r>
              <a:rPr lang="en-GB" sz="2400" dirty="0" smtClean="0">
                <a:solidFill>
                  <a:srgbClr val="7030A0"/>
                </a:solidFill>
              </a:rPr>
              <a:t>?”</a:t>
            </a:r>
          </a:p>
        </p:txBody>
      </p:sp>
      <p:pic>
        <p:nvPicPr>
          <p:cNvPr id="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1500" y="712973"/>
            <a:ext cx="4932500" cy="31673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257" y="712973"/>
            <a:ext cx="4497605" cy="31673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0245412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9720" y="-13894"/>
            <a:ext cx="9163720" cy="6774841"/>
          </a:xfrm>
          <a:prstGeom prst="rect">
            <a:avLst/>
          </a:prstGeom>
          <a:noFill/>
        </p:spPr>
        <p:txBody>
          <a:bodyPr wrap="square" lIns="540000" tIns="360000" rIns="540000" bIns="360000" rtlCol="0">
            <a:spAutoFit/>
          </a:bodyPr>
          <a:lstStyle/>
          <a:p>
            <a:pPr algn="ctr"/>
            <a:r>
              <a:rPr lang="en-GB" sz="2200" b="1" dirty="0" smtClean="0">
                <a:solidFill>
                  <a:srgbClr val="7030A0"/>
                </a:solidFill>
                <a:effectLst>
                  <a:outerShdw blurRad="38100" dist="38100" dir="2700000" algn="tl">
                    <a:srgbClr val="000000">
                      <a:alpha val="43137"/>
                    </a:srgbClr>
                  </a:outerShdw>
                </a:effectLst>
              </a:rPr>
              <a:t>Fanon on History: Quotes from </a:t>
            </a:r>
            <a:r>
              <a:rPr lang="en-GB" sz="2200" b="1" i="1" dirty="0" smtClean="0">
                <a:solidFill>
                  <a:srgbClr val="7030A0"/>
                </a:solidFill>
                <a:effectLst>
                  <a:outerShdw blurRad="38100" dist="38100" dir="2700000" algn="tl">
                    <a:srgbClr val="000000">
                      <a:alpha val="43137"/>
                    </a:srgbClr>
                  </a:outerShdw>
                </a:effectLst>
              </a:rPr>
              <a:t>The Wretched of the Earth </a:t>
            </a:r>
            <a:r>
              <a:rPr lang="en-GB" sz="2200" b="1" dirty="0" smtClean="0">
                <a:solidFill>
                  <a:srgbClr val="7030A0"/>
                </a:solidFill>
                <a:effectLst>
                  <a:outerShdw blurRad="38100" dist="38100" dir="2700000" algn="tl">
                    <a:srgbClr val="000000">
                      <a:alpha val="43137"/>
                    </a:srgbClr>
                  </a:outerShdw>
                </a:effectLst>
              </a:rPr>
              <a:t>(1961)</a:t>
            </a:r>
          </a:p>
          <a:p>
            <a:pPr algn="ctr"/>
            <a:endParaRPr lang="en-GB" sz="1500" b="1" dirty="0" smtClean="0">
              <a:effectLst>
                <a:outerShdw blurRad="38100" dist="38100" dir="2700000" algn="tl">
                  <a:srgbClr val="000000">
                    <a:alpha val="43137"/>
                  </a:srgbClr>
                </a:outerShdw>
              </a:effectLst>
            </a:endParaRPr>
          </a:p>
          <a:p>
            <a:pPr algn="just"/>
            <a:r>
              <a:rPr lang="en-GB" sz="2400" dirty="0" smtClean="0">
                <a:solidFill>
                  <a:srgbClr val="7030A0"/>
                </a:solidFill>
              </a:rPr>
              <a:t>“ </a:t>
            </a:r>
            <a:r>
              <a:rPr lang="en-GB" sz="2200" dirty="0" smtClean="0">
                <a:solidFill>
                  <a:srgbClr val="7030A0"/>
                </a:solidFill>
              </a:rPr>
              <a:t>… </a:t>
            </a:r>
            <a:r>
              <a:rPr lang="en-GB" sz="2200" b="1" dirty="0" smtClean="0">
                <a:solidFill>
                  <a:srgbClr val="FF0000"/>
                </a:solidFill>
                <a:effectLst>
                  <a:outerShdw blurRad="38100" dist="38100" dir="2700000" algn="tl">
                    <a:srgbClr val="000000">
                      <a:alpha val="43137"/>
                    </a:srgbClr>
                  </a:outerShdw>
                </a:effectLst>
              </a:rPr>
              <a:t>Reclaiming the past </a:t>
            </a:r>
            <a:r>
              <a:rPr lang="en-GB" sz="2200" dirty="0" smtClean="0">
                <a:solidFill>
                  <a:srgbClr val="7030A0"/>
                </a:solidFill>
              </a:rPr>
              <a:t>does not only rehabilitate or justify the promise of a national culture. </a:t>
            </a:r>
            <a:r>
              <a:rPr lang="en-GB" sz="2200" b="1" dirty="0" smtClean="0">
                <a:solidFill>
                  <a:srgbClr val="7030A0"/>
                </a:solidFill>
              </a:rPr>
              <a:t>It triggers a change of fundamental importance in the </a:t>
            </a:r>
            <a:r>
              <a:rPr lang="en-GB" sz="2200" b="1" dirty="0" err="1" smtClean="0">
                <a:solidFill>
                  <a:srgbClr val="7030A0"/>
                </a:solidFill>
              </a:rPr>
              <a:t>colonized’s</a:t>
            </a:r>
            <a:r>
              <a:rPr lang="en-GB" sz="2200" b="1" dirty="0" smtClean="0">
                <a:solidFill>
                  <a:srgbClr val="7030A0"/>
                </a:solidFill>
              </a:rPr>
              <a:t> psycho-affective equilibrium</a:t>
            </a:r>
            <a:r>
              <a:rPr lang="en-GB" sz="2200" dirty="0" smtClean="0">
                <a:solidFill>
                  <a:srgbClr val="7030A0"/>
                </a:solidFill>
              </a:rPr>
              <a:t>. </a:t>
            </a:r>
            <a:r>
              <a:rPr lang="en-GB" sz="2200" b="1" dirty="0" smtClean="0">
                <a:solidFill>
                  <a:srgbClr val="7030A0"/>
                </a:solidFill>
              </a:rPr>
              <a:t>Colonialism is not content merely to impose its law on the colonized country’s present and future … </a:t>
            </a:r>
            <a:r>
              <a:rPr lang="en-GB" sz="2200" b="1" dirty="0" smtClean="0">
                <a:solidFill>
                  <a:srgbClr val="FF0000"/>
                </a:solidFill>
                <a:effectLst>
                  <a:outerShdw blurRad="38100" dist="38100" dir="2700000" algn="tl">
                    <a:srgbClr val="000000">
                      <a:alpha val="43137"/>
                    </a:srgbClr>
                  </a:outerShdw>
                </a:effectLst>
              </a:rPr>
              <a:t>With a kind perverted logic, it turns its attention to the past of the colonized people and distorts it, disfigures it, and destroys it</a:t>
            </a:r>
            <a:r>
              <a:rPr lang="en-GB" sz="2200" b="1" dirty="0" smtClean="0"/>
              <a:t>. </a:t>
            </a:r>
            <a:r>
              <a:rPr lang="en-GB" sz="2200" dirty="0" smtClean="0"/>
              <a:t>” </a:t>
            </a:r>
          </a:p>
          <a:p>
            <a:pPr algn="just"/>
            <a:endParaRPr lang="en-GB" sz="2200" b="1" dirty="0" smtClean="0">
              <a:effectLst>
                <a:outerShdw blurRad="38100" dist="38100" dir="2700000" algn="tl">
                  <a:srgbClr val="000000">
                    <a:alpha val="43137"/>
                  </a:srgbClr>
                </a:outerShdw>
              </a:effectLst>
            </a:endParaRPr>
          </a:p>
          <a:p>
            <a:pPr algn="just"/>
            <a:r>
              <a:rPr lang="en-GB" sz="2200" dirty="0" smtClean="0">
                <a:solidFill>
                  <a:srgbClr val="7030A0"/>
                </a:solidFill>
              </a:rPr>
              <a:t>“The Third World must start </a:t>
            </a:r>
            <a:r>
              <a:rPr lang="en-GB" sz="2200" b="1" dirty="0" smtClean="0">
                <a:solidFill>
                  <a:srgbClr val="FF0000"/>
                </a:solidFill>
                <a:effectLst>
                  <a:outerShdw blurRad="38100" dist="38100" dir="2700000" algn="tl">
                    <a:srgbClr val="000000">
                      <a:alpha val="43137"/>
                    </a:srgbClr>
                  </a:outerShdw>
                </a:effectLst>
              </a:rPr>
              <a:t>a new history </a:t>
            </a:r>
            <a:r>
              <a:rPr lang="en-GB" sz="2200" dirty="0" smtClean="0">
                <a:solidFill>
                  <a:srgbClr val="7030A0"/>
                </a:solidFill>
              </a:rPr>
              <a:t>of man which takes account of not only the occasional prodigious theses maintained by Europe but also its crimes, the most heinous of which have been committed at the very heart of man, the pathological dismembering of his functions and the erosion of his unity</a:t>
            </a:r>
            <a:r>
              <a:rPr lang="en-GB" sz="2200" dirty="0">
                <a:solidFill>
                  <a:srgbClr val="7030A0"/>
                </a:solidFill>
              </a:rPr>
              <a:t> </a:t>
            </a:r>
            <a:r>
              <a:rPr lang="en-GB" sz="2200" dirty="0" smtClean="0">
                <a:solidFill>
                  <a:srgbClr val="7030A0"/>
                </a:solidFill>
              </a:rPr>
              <a:t>… the fracture, stratification [and] bloody tensions fed by class, and finally, the racial hatred, slavery, exploitation and, above all, the bloodless genocide whereby one and a half billion men have been written off.”</a:t>
            </a:r>
            <a:endParaRPr lang="en-GB" sz="2400" b="1" dirty="0">
              <a:solidFill>
                <a:srgbClr val="7030A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585024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2060"/>
                </a:solidFill>
              </a:rPr>
              <a:t>Postcolonial Histories</a:t>
            </a:r>
            <a:endParaRPr lang="en-GB" dirty="0">
              <a:solidFill>
                <a:srgbClr val="002060"/>
              </a:solidFill>
            </a:endParaRPr>
          </a:p>
        </p:txBody>
      </p:sp>
      <p:pic>
        <p:nvPicPr>
          <p:cNvPr id="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9633" y="1484784"/>
            <a:ext cx="3016708" cy="47781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2" name="Picture 2"/>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427984" y="1590689"/>
            <a:ext cx="2962275" cy="452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766011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9373" y="0"/>
            <a:ext cx="2160240" cy="32835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04202"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028"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38483"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2"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64856"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3"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556647"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4" name="Picture 8"/>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084168"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46410" y="0"/>
            <a:ext cx="6999372" cy="6020788"/>
          </a:xfrm>
          <a:prstGeom prst="rect">
            <a:avLst/>
          </a:prstGeom>
          <a:noFill/>
        </p:spPr>
        <p:txBody>
          <a:bodyPr wrap="square" lIns="540000" tIns="360000" rIns="540000" bIns="360000" rtlCol="0">
            <a:spAutoFit/>
          </a:bodyPr>
          <a:lstStyle/>
          <a:p>
            <a:pPr algn="ctr"/>
            <a:r>
              <a:rPr lang="en-GB" sz="2200" b="1" dirty="0">
                <a:solidFill>
                  <a:srgbClr val="002060"/>
                </a:solidFill>
                <a:effectLst>
                  <a:outerShdw blurRad="38100" dist="38100" dir="2700000" algn="tl">
                    <a:srgbClr val="000000">
                      <a:alpha val="43137"/>
                    </a:srgbClr>
                  </a:outerShdw>
                </a:effectLst>
              </a:rPr>
              <a:t>Postcolonial Histories: </a:t>
            </a:r>
            <a:r>
              <a:rPr lang="en-GB" sz="2200" b="1" i="1" dirty="0">
                <a:solidFill>
                  <a:srgbClr val="002060"/>
                </a:solidFill>
                <a:effectLst>
                  <a:outerShdw blurRad="38100" dist="38100" dir="2700000" algn="tl">
                    <a:srgbClr val="000000">
                      <a:alpha val="43137"/>
                    </a:srgbClr>
                  </a:outerShdw>
                </a:effectLst>
              </a:rPr>
              <a:t>Subaltern Studies</a:t>
            </a:r>
          </a:p>
          <a:p>
            <a:pPr marL="342900" indent="-342900" algn="just">
              <a:buFont typeface="Arial" panose="020B0604020202020204" pitchFamily="34" charset="0"/>
              <a:buChar char="•"/>
            </a:pPr>
            <a:endParaRPr lang="en-GB" sz="1600" i="1" dirty="0">
              <a:solidFill>
                <a:srgbClr val="002060"/>
              </a:solidFill>
            </a:endParaRPr>
          </a:p>
          <a:p>
            <a:pPr marL="342900" indent="-342900" algn="just">
              <a:buFont typeface="Arial" panose="020B0604020202020204" pitchFamily="34" charset="0"/>
              <a:buChar char="•"/>
            </a:pPr>
            <a:r>
              <a:rPr lang="en-GB" i="1" dirty="0">
                <a:solidFill>
                  <a:srgbClr val="002060"/>
                </a:solidFill>
              </a:rPr>
              <a:t>Subaltern Studies: Writings on South Asian History and Society = </a:t>
            </a:r>
            <a:r>
              <a:rPr lang="en-GB" dirty="0">
                <a:solidFill>
                  <a:srgbClr val="002060"/>
                </a:solidFill>
              </a:rPr>
              <a:t>an academic journal est. by historian </a:t>
            </a:r>
            <a:r>
              <a:rPr lang="en-GB" dirty="0" err="1">
                <a:solidFill>
                  <a:srgbClr val="002060"/>
                </a:solidFill>
              </a:rPr>
              <a:t>Ranajit</a:t>
            </a:r>
            <a:r>
              <a:rPr lang="en-GB" dirty="0">
                <a:solidFill>
                  <a:srgbClr val="002060"/>
                </a:solidFill>
              </a:rPr>
              <a:t> </a:t>
            </a:r>
            <a:r>
              <a:rPr lang="en-GB" dirty="0" err="1">
                <a:solidFill>
                  <a:srgbClr val="002060"/>
                </a:solidFill>
              </a:rPr>
              <a:t>Guha</a:t>
            </a:r>
            <a:r>
              <a:rPr lang="en-GB" dirty="0">
                <a:solidFill>
                  <a:srgbClr val="002060"/>
                </a:solidFill>
              </a:rPr>
              <a:t> (b. India, 1923) in 1982. Published by Oxford University Press, New Delhi, ran for ten editions up to 2000</a:t>
            </a:r>
          </a:p>
          <a:p>
            <a:pPr marL="342900" indent="-342900" algn="just">
              <a:buFont typeface="Arial" panose="020B0604020202020204" pitchFamily="34" charset="0"/>
              <a:buChar char="•"/>
            </a:pPr>
            <a:endParaRPr lang="en-GB" dirty="0">
              <a:solidFill>
                <a:srgbClr val="002060"/>
              </a:solidFill>
            </a:endParaRPr>
          </a:p>
          <a:p>
            <a:pPr marL="342900" indent="-342900" algn="just">
              <a:buFont typeface="Arial" panose="020B0604020202020204" pitchFamily="34" charset="0"/>
              <a:buChar char="•"/>
            </a:pPr>
            <a:r>
              <a:rPr lang="en-GB" dirty="0">
                <a:solidFill>
                  <a:srgbClr val="002060"/>
                </a:solidFill>
              </a:rPr>
              <a:t>Journal’s initial themes accorded to </a:t>
            </a:r>
            <a:r>
              <a:rPr lang="en-GB" dirty="0" err="1">
                <a:solidFill>
                  <a:srgbClr val="002060"/>
                </a:solidFill>
              </a:rPr>
              <a:t>Guha’s</a:t>
            </a:r>
            <a:r>
              <a:rPr lang="en-GB" dirty="0">
                <a:solidFill>
                  <a:srgbClr val="002060"/>
                </a:solidFill>
              </a:rPr>
              <a:t> scholarly interests – as articulated in his books </a:t>
            </a:r>
            <a:r>
              <a:rPr lang="en-GB" i="1" dirty="0">
                <a:solidFill>
                  <a:srgbClr val="002060"/>
                </a:solidFill>
              </a:rPr>
              <a:t>A Rule of Property for Bengal</a:t>
            </a:r>
            <a:r>
              <a:rPr lang="en-GB" dirty="0">
                <a:solidFill>
                  <a:srgbClr val="002060"/>
                </a:solidFill>
              </a:rPr>
              <a:t> (1963) and </a:t>
            </a:r>
            <a:r>
              <a:rPr lang="en-GB" i="1" dirty="0">
                <a:solidFill>
                  <a:srgbClr val="002060"/>
                </a:solidFill>
              </a:rPr>
              <a:t>Elementary Aspects of Peasant Insurgency in Colonial India </a:t>
            </a:r>
            <a:r>
              <a:rPr lang="en-GB" dirty="0">
                <a:solidFill>
                  <a:srgbClr val="002060"/>
                </a:solidFill>
              </a:rPr>
              <a:t>(1983)</a:t>
            </a:r>
          </a:p>
          <a:p>
            <a:pPr marL="342900" indent="-342900" algn="just">
              <a:buFont typeface="Arial" panose="020B0604020202020204" pitchFamily="34" charset="0"/>
              <a:buChar char="•"/>
            </a:pPr>
            <a:endParaRPr lang="en-GB" dirty="0">
              <a:solidFill>
                <a:srgbClr val="002060"/>
              </a:solidFill>
            </a:endParaRPr>
          </a:p>
          <a:p>
            <a:pPr marL="342900" indent="-342900" algn="just">
              <a:buFont typeface="Arial" panose="020B0604020202020204" pitchFamily="34" charset="0"/>
              <a:buChar char="•"/>
            </a:pPr>
            <a:r>
              <a:rPr lang="en-GB" dirty="0">
                <a:solidFill>
                  <a:srgbClr val="002060"/>
                </a:solidFill>
              </a:rPr>
              <a:t>Majority of </a:t>
            </a:r>
            <a:r>
              <a:rPr lang="en-GB" dirty="0" err="1">
                <a:solidFill>
                  <a:srgbClr val="002060"/>
                </a:solidFill>
              </a:rPr>
              <a:t>Guha’s</a:t>
            </a:r>
            <a:r>
              <a:rPr lang="en-GB" dirty="0">
                <a:solidFill>
                  <a:srgbClr val="002060"/>
                </a:solidFill>
              </a:rPr>
              <a:t> career spent in UK (Sussex) and Australia (National University)</a:t>
            </a:r>
          </a:p>
          <a:p>
            <a:pPr algn="just"/>
            <a:endParaRPr lang="en-GB" sz="2200" i="1" dirty="0">
              <a:solidFill>
                <a:srgbClr val="002060"/>
              </a:solidFill>
            </a:endParaRPr>
          </a:p>
          <a:p>
            <a:pPr algn="just"/>
            <a:endParaRPr lang="en-GB" sz="2200" b="1" i="1" dirty="0">
              <a:solidFill>
                <a:prstClr val="white"/>
              </a:solidFill>
              <a:effectLst>
                <a:outerShdw blurRad="38100" dist="38100" dir="2700000" algn="tl">
                  <a:srgbClr val="000000">
                    <a:alpha val="43137"/>
                  </a:srgbClr>
                </a:outerShdw>
              </a:effectLst>
            </a:endParaRPr>
          </a:p>
          <a:p>
            <a:pPr algn="just"/>
            <a:endParaRPr lang="en-GB" sz="2200" b="1" i="1" dirty="0">
              <a:solidFill>
                <a:prstClr val="white"/>
              </a:solidFill>
              <a:effectLst>
                <a:outerShdw blurRad="38100" dist="38100" dir="2700000" algn="tl">
                  <a:srgbClr val="000000">
                    <a:alpha val="43137"/>
                  </a:srgbClr>
                </a:outerShdw>
              </a:effectLst>
            </a:endParaRPr>
          </a:p>
          <a:p>
            <a:pPr algn="just"/>
            <a:endParaRPr lang="en-GB" sz="2400" dirty="0">
              <a:solidFill>
                <a:prstClr val="white"/>
              </a:solidFill>
            </a:endParaRPr>
          </a:p>
        </p:txBody>
      </p:sp>
      <p:sp>
        <p:nvSpPr>
          <p:cNvPr id="13" name="TextBox 12"/>
          <p:cNvSpPr txBox="1"/>
          <p:nvPr/>
        </p:nvSpPr>
        <p:spPr>
          <a:xfrm>
            <a:off x="6999373" y="3283565"/>
            <a:ext cx="2124054" cy="548182"/>
          </a:xfrm>
          <a:prstGeom prst="rect">
            <a:avLst/>
          </a:prstGeom>
          <a:noFill/>
        </p:spPr>
        <p:txBody>
          <a:bodyPr wrap="square" lIns="180000" tIns="180000" rIns="180000" bIns="180000" rtlCol="0">
            <a:spAutoFit/>
          </a:bodyPr>
          <a:lstStyle/>
          <a:p>
            <a:pPr algn="r"/>
            <a:r>
              <a:rPr lang="en-GB" sz="1200" dirty="0" err="1">
                <a:solidFill>
                  <a:srgbClr val="002060"/>
                </a:solidFill>
              </a:rPr>
              <a:t>Ranajit</a:t>
            </a:r>
            <a:r>
              <a:rPr lang="en-GB" sz="1200" dirty="0">
                <a:solidFill>
                  <a:srgbClr val="002060"/>
                </a:solidFill>
              </a:rPr>
              <a:t> </a:t>
            </a:r>
            <a:r>
              <a:rPr lang="en-GB" sz="1200" dirty="0" err="1">
                <a:solidFill>
                  <a:srgbClr val="002060"/>
                </a:solidFill>
              </a:rPr>
              <a:t>Guha</a:t>
            </a:r>
            <a:endParaRPr lang="en-GB" sz="1200" dirty="0">
              <a:solidFill>
                <a:srgbClr val="002060"/>
              </a:solidFill>
            </a:endParaRPr>
          </a:p>
        </p:txBody>
      </p:sp>
    </p:spTree>
    <p:extLst>
      <p:ext uri="{BB962C8B-B14F-4D97-AF65-F5344CB8AC3E}">
        <p14:creationId xmlns:p14="http://schemas.microsoft.com/office/powerpoint/2010/main" val="173877346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 y="0"/>
            <a:ext cx="9143999" cy="6651730"/>
          </a:xfrm>
          <a:prstGeom prst="rect">
            <a:avLst/>
          </a:prstGeom>
          <a:noFill/>
        </p:spPr>
        <p:txBody>
          <a:bodyPr wrap="square" lIns="540000" tIns="360000" rIns="540000" bIns="360000" rtlCol="0">
            <a:spAutoFit/>
          </a:bodyPr>
          <a:lstStyle/>
          <a:p>
            <a:pPr algn="ctr"/>
            <a:r>
              <a:rPr lang="en-GB" sz="2800" b="1" dirty="0">
                <a:solidFill>
                  <a:srgbClr val="002060"/>
                </a:solidFill>
                <a:effectLst>
                  <a:outerShdw blurRad="38100" dist="38100" dir="2700000" algn="tl">
                    <a:srgbClr val="000000">
                      <a:alpha val="43137"/>
                    </a:srgbClr>
                  </a:outerShdw>
                </a:effectLst>
              </a:rPr>
              <a:t>Defining ‘the Subaltern’ </a:t>
            </a:r>
          </a:p>
          <a:p>
            <a:pPr marL="285750" indent="-285750" algn="just">
              <a:buFont typeface="Arial" panose="020B0604020202020204" pitchFamily="34" charset="0"/>
              <a:buChar char="•"/>
            </a:pPr>
            <a:endParaRPr lang="en-GB" sz="2800" dirty="0">
              <a:solidFill>
                <a:prstClr val="white"/>
              </a:solidFill>
            </a:endParaRPr>
          </a:p>
          <a:p>
            <a:pPr marL="285750" indent="-285750" algn="just">
              <a:buFont typeface="Arial" panose="020B0604020202020204" pitchFamily="34" charset="0"/>
              <a:buChar char="•"/>
            </a:pPr>
            <a:r>
              <a:rPr lang="en-GB" sz="2800" dirty="0">
                <a:solidFill>
                  <a:srgbClr val="002060"/>
                </a:solidFill>
              </a:rPr>
              <a:t>In English, the phrase ‘subaltern’ originated in reference to </a:t>
            </a:r>
            <a:r>
              <a:rPr lang="en-GB" sz="2800" dirty="0">
                <a:solidFill>
                  <a:srgbClr val="FF0000"/>
                </a:solidFill>
              </a:rPr>
              <a:t>peasants</a:t>
            </a:r>
            <a:r>
              <a:rPr lang="en-GB" sz="2800" dirty="0">
                <a:solidFill>
                  <a:prstClr val="white"/>
                </a:solidFill>
              </a:rPr>
              <a:t> </a:t>
            </a:r>
            <a:r>
              <a:rPr lang="en-GB" sz="2800" dirty="0">
                <a:solidFill>
                  <a:srgbClr val="002060"/>
                </a:solidFill>
              </a:rPr>
              <a:t>or vassals during Medieval period</a:t>
            </a:r>
          </a:p>
          <a:p>
            <a:pPr marL="285750" indent="-285750" algn="just">
              <a:buFont typeface="Arial" panose="020B0604020202020204" pitchFamily="34" charset="0"/>
              <a:buChar char="•"/>
            </a:pPr>
            <a:endParaRPr lang="en-GB" sz="2800" dirty="0">
              <a:solidFill>
                <a:prstClr val="white"/>
              </a:solidFill>
            </a:endParaRPr>
          </a:p>
          <a:p>
            <a:pPr marL="285750" indent="-285750" algn="just">
              <a:buFont typeface="Arial" panose="020B0604020202020204" pitchFamily="34" charset="0"/>
              <a:buChar char="•"/>
            </a:pPr>
            <a:r>
              <a:rPr lang="en-GB" sz="2800" dirty="0">
                <a:solidFill>
                  <a:srgbClr val="002060"/>
                </a:solidFill>
              </a:rPr>
              <a:t>Came to denote </a:t>
            </a:r>
            <a:r>
              <a:rPr lang="en-GB" sz="2800" dirty="0">
                <a:solidFill>
                  <a:srgbClr val="FF0000"/>
                </a:solidFill>
              </a:rPr>
              <a:t>lower ranks of military </a:t>
            </a:r>
            <a:r>
              <a:rPr lang="en-GB" sz="2800" dirty="0">
                <a:solidFill>
                  <a:srgbClr val="002060"/>
                </a:solidFill>
              </a:rPr>
              <a:t>– esp. </a:t>
            </a:r>
            <a:r>
              <a:rPr lang="en-GB" sz="2800" dirty="0" smtClean="0">
                <a:solidFill>
                  <a:srgbClr val="002060"/>
                </a:solidFill>
              </a:rPr>
              <a:t>soldiers </a:t>
            </a:r>
            <a:r>
              <a:rPr lang="en-GB" sz="2800" dirty="0">
                <a:solidFill>
                  <a:srgbClr val="002060"/>
                </a:solidFill>
              </a:rPr>
              <a:t>of peasant origins</a:t>
            </a:r>
          </a:p>
          <a:p>
            <a:pPr marL="285750" indent="-285750" algn="just">
              <a:buFont typeface="Arial" panose="020B0604020202020204" pitchFamily="34" charset="0"/>
              <a:buChar char="•"/>
            </a:pPr>
            <a:endParaRPr lang="en-GB" sz="2800" dirty="0">
              <a:solidFill>
                <a:prstClr val="white"/>
              </a:solidFill>
            </a:endParaRPr>
          </a:p>
          <a:p>
            <a:pPr marL="285750" indent="-285750" algn="just">
              <a:buFont typeface="Arial" panose="020B0604020202020204" pitchFamily="34" charset="0"/>
              <a:buChar char="•"/>
            </a:pPr>
            <a:r>
              <a:rPr lang="en-GB" sz="2800" dirty="0">
                <a:solidFill>
                  <a:srgbClr val="002060"/>
                </a:solidFill>
              </a:rPr>
              <a:t>Books written from the ‘subaltern’ perspective  became a literary subgenre in 19</a:t>
            </a:r>
            <a:r>
              <a:rPr lang="en-GB" sz="2800" baseline="30000" dirty="0">
                <a:solidFill>
                  <a:srgbClr val="002060"/>
                </a:solidFill>
              </a:rPr>
              <a:t>th</a:t>
            </a:r>
            <a:r>
              <a:rPr lang="en-GB" sz="2800" dirty="0">
                <a:solidFill>
                  <a:srgbClr val="002060"/>
                </a:solidFill>
              </a:rPr>
              <a:t> century – novels, memoirs and histories of </a:t>
            </a:r>
            <a:r>
              <a:rPr lang="en-GB" sz="2800" dirty="0">
                <a:solidFill>
                  <a:srgbClr val="FF0000"/>
                </a:solidFill>
              </a:rPr>
              <a:t>low-ranking militia who served in colonial campaigns </a:t>
            </a:r>
            <a:r>
              <a:rPr lang="en-GB" sz="2800" dirty="0">
                <a:solidFill>
                  <a:prstClr val="white"/>
                </a:solidFill>
              </a:rPr>
              <a:t>(</a:t>
            </a:r>
            <a:r>
              <a:rPr lang="en-GB" sz="2800" dirty="0" err="1">
                <a:solidFill>
                  <a:srgbClr val="002060"/>
                </a:solidFill>
              </a:rPr>
              <a:t>inc.</a:t>
            </a:r>
            <a:r>
              <a:rPr lang="en-GB" sz="2800" dirty="0">
                <a:solidFill>
                  <a:srgbClr val="002060"/>
                </a:solidFill>
              </a:rPr>
              <a:t> in </a:t>
            </a:r>
            <a:r>
              <a:rPr lang="en-GB" sz="2800" dirty="0" smtClean="0">
                <a:solidFill>
                  <a:srgbClr val="002060"/>
                </a:solidFill>
              </a:rPr>
              <a:t>India and WWI</a:t>
            </a:r>
          </a:p>
          <a:p>
            <a:pPr marL="285750" indent="-285750" algn="just">
              <a:buFont typeface="Arial" panose="020B0604020202020204" pitchFamily="34" charset="0"/>
              <a:buChar char="•"/>
            </a:pPr>
            <a:endParaRPr lang="en-GB" sz="2100" dirty="0">
              <a:solidFill>
                <a:srgbClr val="002060"/>
              </a:solidFill>
            </a:endParaRPr>
          </a:p>
        </p:txBody>
      </p:sp>
    </p:spTree>
    <p:extLst>
      <p:ext uri="{BB962C8B-B14F-4D97-AF65-F5344CB8AC3E}">
        <p14:creationId xmlns:p14="http://schemas.microsoft.com/office/powerpoint/2010/main" val="37624334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24" y="-9174"/>
            <a:ext cx="9143999" cy="5466790"/>
          </a:xfrm>
          <a:prstGeom prst="rect">
            <a:avLst/>
          </a:prstGeom>
          <a:noFill/>
        </p:spPr>
        <p:txBody>
          <a:bodyPr wrap="square" lIns="540000" tIns="360000" rIns="540000" bIns="360000" rtlCol="0">
            <a:spAutoFit/>
          </a:bodyPr>
          <a:lstStyle/>
          <a:p>
            <a:pPr algn="ctr"/>
            <a:r>
              <a:rPr lang="en-GB" sz="2800" b="1" dirty="0">
                <a:solidFill>
                  <a:srgbClr val="002060"/>
                </a:solidFill>
                <a:effectLst>
                  <a:outerShdw blurRad="38100" dist="38100" dir="2700000" algn="tl">
                    <a:srgbClr val="000000">
                      <a:alpha val="43137"/>
                    </a:srgbClr>
                  </a:outerShdw>
                </a:effectLst>
              </a:rPr>
              <a:t>Defining ‘the Subaltern’ </a:t>
            </a:r>
          </a:p>
          <a:p>
            <a:pPr marL="285750" indent="-285750" algn="just">
              <a:buFont typeface="Arial" panose="020B0604020202020204" pitchFamily="34" charset="0"/>
              <a:buChar char="•"/>
            </a:pPr>
            <a:endParaRPr lang="en-GB" sz="2800" dirty="0" smtClean="0">
              <a:solidFill>
                <a:srgbClr val="002060"/>
              </a:solidFill>
            </a:endParaRPr>
          </a:p>
          <a:p>
            <a:pPr marL="285750" indent="-285750" algn="just">
              <a:buFont typeface="Arial" panose="020B0604020202020204" pitchFamily="34" charset="0"/>
              <a:buChar char="•"/>
            </a:pPr>
            <a:r>
              <a:rPr lang="en-GB" sz="2800" dirty="0" smtClean="0">
                <a:solidFill>
                  <a:srgbClr val="002060"/>
                </a:solidFill>
              </a:rPr>
              <a:t>Use by </a:t>
            </a:r>
            <a:r>
              <a:rPr lang="en-GB" sz="2800" dirty="0" err="1" smtClean="0">
                <a:solidFill>
                  <a:srgbClr val="002060"/>
                </a:solidFill>
              </a:rPr>
              <a:t>Guha</a:t>
            </a:r>
            <a:r>
              <a:rPr lang="en-GB" sz="2800" dirty="0" smtClean="0">
                <a:solidFill>
                  <a:srgbClr val="002060"/>
                </a:solidFill>
              </a:rPr>
              <a:t> derived from the Italian Marxist Antonio Gramsci (1891–1937) to designate any class of people (but especially peasants and workers) </a:t>
            </a:r>
            <a:r>
              <a:rPr lang="en-GB" sz="2800" dirty="0" smtClean="0">
                <a:solidFill>
                  <a:srgbClr val="FF0000"/>
                </a:solidFill>
              </a:rPr>
              <a:t>subject to the hegemony of another more powerful class</a:t>
            </a:r>
          </a:p>
          <a:p>
            <a:pPr marL="285750" indent="-285750" algn="just">
              <a:buFont typeface="Arial" panose="020B0604020202020204" pitchFamily="34" charset="0"/>
              <a:buChar char="•"/>
            </a:pPr>
            <a:endParaRPr lang="en-GB" sz="2800" dirty="0" smtClean="0">
              <a:solidFill>
                <a:prstClr val="white"/>
              </a:solidFill>
            </a:endParaRPr>
          </a:p>
          <a:p>
            <a:pPr marL="285750" indent="-285750" algn="just">
              <a:buFont typeface="Arial" panose="020B0604020202020204" pitchFamily="34" charset="0"/>
              <a:buChar char="•"/>
            </a:pPr>
            <a:r>
              <a:rPr lang="en-GB" sz="2800" dirty="0" smtClean="0">
                <a:solidFill>
                  <a:srgbClr val="002060"/>
                </a:solidFill>
              </a:rPr>
              <a:t>Gramsci’s work had been popularised in the Anglophone academy by Raymond Williams (1921–1988), the New Left cultural critic (and peer of EP Thompson, Eric </a:t>
            </a:r>
            <a:r>
              <a:rPr lang="en-GB" sz="2800" dirty="0" err="1" smtClean="0">
                <a:solidFill>
                  <a:srgbClr val="002060"/>
                </a:solidFill>
              </a:rPr>
              <a:t>Hobsbawm</a:t>
            </a:r>
            <a:r>
              <a:rPr lang="en-GB" sz="2800" dirty="0" smtClean="0">
                <a:solidFill>
                  <a:srgbClr val="002060"/>
                </a:solidFill>
              </a:rPr>
              <a:t>)</a:t>
            </a:r>
            <a:endParaRPr lang="en-GB" sz="2800" dirty="0">
              <a:solidFill>
                <a:srgbClr val="002060"/>
              </a:solidFill>
            </a:endParaRPr>
          </a:p>
        </p:txBody>
      </p:sp>
    </p:spTree>
    <p:extLst>
      <p:ext uri="{BB962C8B-B14F-4D97-AF65-F5344CB8AC3E}">
        <p14:creationId xmlns:p14="http://schemas.microsoft.com/office/powerpoint/2010/main" val="35500615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0"/>
            <a:ext cx="7886586" cy="6151593"/>
          </a:xfrm>
          <a:prstGeom prst="rect">
            <a:avLst/>
          </a:prstGeom>
          <a:noFill/>
        </p:spPr>
        <p:txBody>
          <a:bodyPr wrap="square" lIns="540000" tIns="360000" rIns="540000" bIns="360000" rtlCol="0">
            <a:spAutoFit/>
          </a:bodyPr>
          <a:lstStyle/>
          <a:p>
            <a:pPr algn="ctr"/>
            <a:r>
              <a:rPr lang="en-GB" sz="2400" b="1" dirty="0" smtClean="0">
                <a:solidFill>
                  <a:srgbClr val="7030A0"/>
                </a:solidFill>
                <a:effectLst>
                  <a:outerShdw blurRad="38100" dist="38100" dir="2700000" algn="tl">
                    <a:srgbClr val="000000">
                      <a:alpha val="43137"/>
                    </a:srgbClr>
                  </a:outerShdw>
                </a:effectLst>
              </a:rPr>
              <a:t>Fanon on the Peasantry: Quotes from </a:t>
            </a:r>
            <a:r>
              <a:rPr lang="en-GB" sz="2400" b="1" i="1" dirty="0" smtClean="0">
                <a:solidFill>
                  <a:srgbClr val="7030A0"/>
                </a:solidFill>
                <a:effectLst>
                  <a:outerShdw blurRad="38100" dist="38100" dir="2700000" algn="tl">
                    <a:srgbClr val="000000">
                      <a:alpha val="43137"/>
                    </a:srgbClr>
                  </a:outerShdw>
                </a:effectLst>
              </a:rPr>
              <a:t>The Wretched of the Earth </a:t>
            </a:r>
            <a:r>
              <a:rPr lang="en-GB" sz="2400" b="1" dirty="0" smtClean="0">
                <a:solidFill>
                  <a:srgbClr val="7030A0"/>
                </a:solidFill>
                <a:effectLst>
                  <a:outerShdw blurRad="38100" dist="38100" dir="2700000" algn="tl">
                    <a:srgbClr val="000000">
                      <a:alpha val="43137"/>
                    </a:srgbClr>
                  </a:outerShdw>
                </a:effectLst>
              </a:rPr>
              <a:t>(1961)</a:t>
            </a:r>
            <a:endParaRPr lang="en-GB" sz="2400" b="1" i="1" dirty="0" smtClean="0">
              <a:solidFill>
                <a:srgbClr val="7030A0"/>
              </a:solidFill>
              <a:effectLst>
                <a:outerShdw blurRad="38100" dist="38100" dir="2700000" algn="tl">
                  <a:srgbClr val="000000">
                    <a:alpha val="43137"/>
                  </a:srgbClr>
                </a:outerShdw>
              </a:effectLst>
            </a:endParaRPr>
          </a:p>
          <a:p>
            <a:pPr algn="ctr"/>
            <a:endParaRPr lang="en-GB" sz="1650" b="1" dirty="0" smtClean="0">
              <a:effectLst>
                <a:outerShdw blurRad="38100" dist="38100" dir="2700000" algn="tl">
                  <a:srgbClr val="000000">
                    <a:alpha val="43137"/>
                  </a:srgbClr>
                </a:outerShdw>
              </a:effectLst>
            </a:endParaRPr>
          </a:p>
          <a:p>
            <a:pPr algn="just"/>
            <a:r>
              <a:rPr lang="en-GB" sz="2400" b="1" dirty="0" smtClean="0">
                <a:solidFill>
                  <a:srgbClr val="7030A0"/>
                </a:solidFill>
              </a:rPr>
              <a:t>“</a:t>
            </a:r>
            <a:r>
              <a:rPr lang="en-GB" sz="2400" b="1" dirty="0" smtClean="0">
                <a:solidFill>
                  <a:srgbClr val="FF0000"/>
                </a:solidFill>
              </a:rPr>
              <a:t>In colonial </a:t>
            </a:r>
            <a:r>
              <a:rPr lang="en-GB" sz="2400" b="1" dirty="0">
                <a:solidFill>
                  <a:srgbClr val="FF0000"/>
                </a:solidFill>
              </a:rPr>
              <a:t>countries </a:t>
            </a:r>
            <a:r>
              <a:rPr lang="en-GB" sz="2400" b="1" u="sng" dirty="0">
                <a:solidFill>
                  <a:srgbClr val="FF0000"/>
                </a:solidFill>
                <a:effectLst>
                  <a:outerShdw blurRad="38100" dist="38100" dir="2700000" algn="tl">
                    <a:srgbClr val="000000">
                      <a:alpha val="43137"/>
                    </a:srgbClr>
                  </a:outerShdw>
                </a:effectLst>
              </a:rPr>
              <a:t>only</a:t>
            </a:r>
            <a:r>
              <a:rPr lang="en-GB" sz="2400" b="1" dirty="0">
                <a:solidFill>
                  <a:srgbClr val="FF0000"/>
                </a:solidFill>
              </a:rPr>
              <a:t> the peasantry is revolutionary. </a:t>
            </a:r>
            <a:r>
              <a:rPr lang="en-GB" sz="2400" dirty="0">
                <a:solidFill>
                  <a:srgbClr val="7030A0"/>
                </a:solidFill>
              </a:rPr>
              <a:t>It has nothing to lose and everything to </a:t>
            </a:r>
            <a:r>
              <a:rPr lang="en-GB" sz="2400" dirty="0" smtClean="0">
                <a:solidFill>
                  <a:srgbClr val="7030A0"/>
                </a:solidFill>
              </a:rPr>
              <a:t>gain.</a:t>
            </a:r>
          </a:p>
          <a:p>
            <a:pPr algn="just"/>
            <a:r>
              <a:rPr lang="en-GB" sz="2400" dirty="0"/>
              <a:t>	</a:t>
            </a:r>
            <a:r>
              <a:rPr lang="en-GB" sz="2400" dirty="0" smtClean="0">
                <a:solidFill>
                  <a:srgbClr val="7030A0"/>
                </a:solidFill>
              </a:rPr>
              <a:t>“… The </a:t>
            </a:r>
            <a:r>
              <a:rPr lang="en-GB" sz="2400" dirty="0">
                <a:solidFill>
                  <a:srgbClr val="7030A0"/>
                </a:solidFill>
              </a:rPr>
              <a:t>peasants distrust the town dweller. Dressed like a European, speaking </a:t>
            </a:r>
            <a:r>
              <a:rPr lang="en-GB" sz="2400" b="1" i="1" dirty="0">
                <a:solidFill>
                  <a:srgbClr val="FF0000"/>
                </a:solidFill>
              </a:rPr>
              <a:t>his </a:t>
            </a:r>
            <a:r>
              <a:rPr lang="en-GB" sz="2400" b="1" dirty="0">
                <a:solidFill>
                  <a:srgbClr val="FF0000"/>
                </a:solidFill>
              </a:rPr>
              <a:t>language</a:t>
            </a:r>
            <a:r>
              <a:rPr lang="en-GB" sz="2400" dirty="0">
                <a:solidFill>
                  <a:srgbClr val="7030A0"/>
                </a:solidFill>
              </a:rPr>
              <a:t>, working alongside him, sometimes living in his </a:t>
            </a:r>
            <a:r>
              <a:rPr lang="en-GB" sz="2400" dirty="0" err="1">
                <a:solidFill>
                  <a:srgbClr val="7030A0"/>
                </a:solidFill>
              </a:rPr>
              <a:t>neighborhood</a:t>
            </a:r>
            <a:r>
              <a:rPr lang="en-GB" sz="2400" dirty="0">
                <a:solidFill>
                  <a:srgbClr val="7030A0"/>
                </a:solidFill>
              </a:rPr>
              <a:t>, he is considered by the peasant to be a renegade who has given up everything which constitutes the national heritage. The town dweller is a </a:t>
            </a:r>
            <a:r>
              <a:rPr lang="en-GB" sz="2400" dirty="0" smtClean="0">
                <a:solidFill>
                  <a:srgbClr val="7030A0"/>
                </a:solidFill>
              </a:rPr>
              <a:t>‘traitor</a:t>
            </a:r>
            <a:r>
              <a:rPr lang="en-GB" sz="2400" dirty="0">
                <a:solidFill>
                  <a:srgbClr val="7030A0"/>
                </a:solidFill>
              </a:rPr>
              <a:t>, a </a:t>
            </a:r>
            <a:r>
              <a:rPr lang="en-GB" sz="2400" dirty="0" smtClean="0">
                <a:solidFill>
                  <a:srgbClr val="7030A0"/>
                </a:solidFill>
              </a:rPr>
              <a:t>mercenary; </a:t>
            </a:r>
            <a:r>
              <a:rPr lang="en-GB" sz="2400" dirty="0">
                <a:solidFill>
                  <a:srgbClr val="7030A0"/>
                </a:solidFill>
              </a:rPr>
              <a:t>who apparently gets along very well with the occupier and strives to succeed in the context of the colonial </a:t>
            </a:r>
            <a:r>
              <a:rPr lang="en-GB" sz="2400" dirty="0" smtClean="0">
                <a:solidFill>
                  <a:srgbClr val="7030A0"/>
                </a:solidFill>
              </a:rPr>
              <a:t>system.”</a:t>
            </a:r>
          </a:p>
        </p:txBody>
      </p:sp>
      <p:pic>
        <p:nvPicPr>
          <p:cNvPr id="1024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5039"/>
          <a:stretch/>
        </p:blipFill>
        <p:spPr bwMode="auto">
          <a:xfrm>
            <a:off x="7666545" y="187514"/>
            <a:ext cx="1494118" cy="1948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t="12673"/>
          <a:stretch/>
        </p:blipFill>
        <p:spPr bwMode="auto">
          <a:xfrm>
            <a:off x="7666545" y="2136458"/>
            <a:ext cx="1477455" cy="22079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6143394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9373" y="0"/>
            <a:ext cx="2160240" cy="32835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04202"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028"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38483"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2"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64856"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3"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556647"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4" name="Picture 8"/>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084168"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1" y="-2409"/>
            <a:ext cx="6999372" cy="5405235"/>
          </a:xfrm>
          <a:prstGeom prst="rect">
            <a:avLst/>
          </a:prstGeom>
          <a:noFill/>
        </p:spPr>
        <p:txBody>
          <a:bodyPr wrap="square" lIns="540000" tIns="360000" rIns="540000" bIns="360000" rtlCol="0">
            <a:spAutoFit/>
          </a:bodyPr>
          <a:lstStyle/>
          <a:p>
            <a:pPr algn="ctr"/>
            <a:r>
              <a:rPr lang="en-GB" sz="2200" b="1" i="1" dirty="0" smtClean="0">
                <a:solidFill>
                  <a:srgbClr val="002060"/>
                </a:solidFill>
                <a:effectLst>
                  <a:outerShdw blurRad="38100" dist="38100" dir="2700000" algn="tl">
                    <a:srgbClr val="000000">
                      <a:alpha val="43137"/>
                    </a:srgbClr>
                  </a:outerShdw>
                </a:effectLst>
              </a:rPr>
              <a:t>Subaltern Studies</a:t>
            </a:r>
            <a:r>
              <a:rPr lang="en-GB" sz="2200" b="1" dirty="0" smtClean="0">
                <a:solidFill>
                  <a:srgbClr val="002060"/>
                </a:solidFill>
                <a:effectLst>
                  <a:outerShdw blurRad="38100" dist="38100" dir="2700000" algn="tl">
                    <a:srgbClr val="000000">
                      <a:alpha val="43137"/>
                    </a:srgbClr>
                  </a:outerShdw>
                </a:effectLst>
              </a:rPr>
              <a:t>: Intellectual ‘Roots’</a:t>
            </a:r>
          </a:p>
          <a:p>
            <a:pPr marL="342900" indent="-342900" algn="just">
              <a:buFont typeface="Arial" panose="020B0604020202020204" pitchFamily="34" charset="0"/>
              <a:buChar char="•"/>
            </a:pPr>
            <a:endParaRPr lang="en-GB" sz="1600" i="1" dirty="0" smtClean="0">
              <a:solidFill>
                <a:srgbClr val="002060"/>
              </a:solidFill>
            </a:endParaRPr>
          </a:p>
          <a:p>
            <a:pPr marL="342900" indent="-342900" algn="just">
              <a:buFont typeface="Arial" panose="020B0604020202020204" pitchFamily="34" charset="0"/>
              <a:buChar char="•"/>
            </a:pPr>
            <a:r>
              <a:rPr lang="en-GB" dirty="0" err="1" smtClean="0">
                <a:solidFill>
                  <a:srgbClr val="002060"/>
                </a:solidFill>
              </a:rPr>
              <a:t>Guha</a:t>
            </a:r>
            <a:r>
              <a:rPr lang="en-GB" dirty="0" smtClean="0">
                <a:solidFill>
                  <a:srgbClr val="002060"/>
                </a:solidFill>
              </a:rPr>
              <a:t> </a:t>
            </a:r>
            <a:r>
              <a:rPr lang="en-GB" dirty="0">
                <a:solidFill>
                  <a:srgbClr val="002060"/>
                </a:solidFill>
              </a:rPr>
              <a:t>p</a:t>
            </a:r>
            <a:r>
              <a:rPr lang="en-GB" dirty="0" smtClean="0">
                <a:solidFill>
                  <a:srgbClr val="002060"/>
                </a:solidFill>
              </a:rPr>
              <a:t>racticed in ‘history from below’ – a phrase associated with social historian EP Thompson, author of  </a:t>
            </a:r>
            <a:r>
              <a:rPr lang="en-GB" i="1" dirty="0" smtClean="0">
                <a:solidFill>
                  <a:srgbClr val="002060"/>
                </a:solidFill>
              </a:rPr>
              <a:t>The  Making of the English Working Class</a:t>
            </a:r>
            <a:r>
              <a:rPr lang="en-GB" dirty="0" smtClean="0">
                <a:solidFill>
                  <a:srgbClr val="002060"/>
                </a:solidFill>
              </a:rPr>
              <a:t> (1963)</a:t>
            </a:r>
          </a:p>
          <a:p>
            <a:pPr marL="342900" indent="-342900" algn="just">
              <a:buFont typeface="Arial" panose="020B0604020202020204" pitchFamily="34" charset="0"/>
              <a:buChar char="•"/>
            </a:pPr>
            <a:endParaRPr lang="en-GB" dirty="0">
              <a:solidFill>
                <a:srgbClr val="002060"/>
              </a:solidFill>
            </a:endParaRPr>
          </a:p>
          <a:p>
            <a:pPr marL="342900" indent="-342900" algn="just">
              <a:buFont typeface="Arial" panose="020B0604020202020204" pitchFamily="34" charset="0"/>
              <a:buChar char="•"/>
            </a:pPr>
            <a:r>
              <a:rPr lang="en-GB" dirty="0" smtClean="0">
                <a:solidFill>
                  <a:srgbClr val="002060"/>
                </a:solidFill>
              </a:rPr>
              <a:t>Coincided with Marxist historians drawing attention to the artificial, constructed character of nations, nationalisms, national identities and supposed national histories – notably Benedict Anderson’s </a:t>
            </a:r>
            <a:r>
              <a:rPr lang="en-GB" i="1" dirty="0" smtClean="0">
                <a:solidFill>
                  <a:srgbClr val="002060"/>
                </a:solidFill>
              </a:rPr>
              <a:t>Imagined Communities: Reflections on the Origin and Spread of Nationalism</a:t>
            </a:r>
            <a:r>
              <a:rPr lang="en-GB" dirty="0" smtClean="0">
                <a:solidFill>
                  <a:srgbClr val="002060"/>
                </a:solidFill>
              </a:rPr>
              <a:t> and </a:t>
            </a:r>
            <a:r>
              <a:rPr lang="en-GB" i="1" dirty="0" smtClean="0">
                <a:solidFill>
                  <a:srgbClr val="002060"/>
                </a:solidFill>
              </a:rPr>
              <a:t>The Invention  of Tradition </a:t>
            </a:r>
            <a:r>
              <a:rPr lang="en-GB" dirty="0" smtClean="0">
                <a:solidFill>
                  <a:srgbClr val="002060"/>
                </a:solidFill>
              </a:rPr>
              <a:t>by Eric </a:t>
            </a:r>
            <a:r>
              <a:rPr lang="en-GB" dirty="0" err="1" smtClean="0">
                <a:solidFill>
                  <a:srgbClr val="002060"/>
                </a:solidFill>
              </a:rPr>
              <a:t>Hobsbawm</a:t>
            </a:r>
            <a:r>
              <a:rPr lang="en-GB" dirty="0" smtClean="0">
                <a:solidFill>
                  <a:srgbClr val="002060"/>
                </a:solidFill>
              </a:rPr>
              <a:t> and Terence Ranger, both published 1983</a:t>
            </a:r>
            <a:endParaRPr lang="en-GB" i="1" dirty="0" smtClean="0">
              <a:solidFill>
                <a:srgbClr val="002060"/>
              </a:solidFill>
            </a:endParaRPr>
          </a:p>
          <a:p>
            <a:pPr algn="just"/>
            <a:endParaRPr lang="en-GB" sz="2200" b="1" i="1" dirty="0" smtClean="0">
              <a:solidFill>
                <a:srgbClr val="002060"/>
              </a:solidFill>
              <a:effectLst>
                <a:outerShdw blurRad="38100" dist="38100" dir="2700000" algn="tl">
                  <a:srgbClr val="000000">
                    <a:alpha val="43137"/>
                  </a:srgbClr>
                </a:outerShdw>
              </a:effectLst>
            </a:endParaRPr>
          </a:p>
          <a:p>
            <a:pPr algn="just"/>
            <a:endParaRPr lang="en-GB" sz="2200" b="1" i="1" dirty="0" smtClean="0">
              <a:effectLst>
                <a:outerShdw blurRad="38100" dist="38100" dir="2700000" algn="tl">
                  <a:srgbClr val="000000">
                    <a:alpha val="43137"/>
                  </a:srgbClr>
                </a:outerShdw>
              </a:effectLst>
            </a:endParaRPr>
          </a:p>
          <a:p>
            <a:pPr algn="just"/>
            <a:endParaRPr lang="en-GB" sz="2400" dirty="0" smtClean="0"/>
          </a:p>
        </p:txBody>
      </p:sp>
      <p:sp>
        <p:nvSpPr>
          <p:cNvPr id="13" name="TextBox 12"/>
          <p:cNvSpPr txBox="1"/>
          <p:nvPr/>
        </p:nvSpPr>
        <p:spPr>
          <a:xfrm>
            <a:off x="6999373" y="3283565"/>
            <a:ext cx="2124054" cy="548182"/>
          </a:xfrm>
          <a:prstGeom prst="rect">
            <a:avLst/>
          </a:prstGeom>
          <a:noFill/>
        </p:spPr>
        <p:txBody>
          <a:bodyPr wrap="square" lIns="180000" tIns="180000" rIns="180000" bIns="180000" rtlCol="0">
            <a:spAutoFit/>
          </a:bodyPr>
          <a:lstStyle/>
          <a:p>
            <a:pPr algn="r"/>
            <a:r>
              <a:rPr lang="en-GB" sz="1200" dirty="0" err="1" smtClean="0"/>
              <a:t>Ranajit</a:t>
            </a:r>
            <a:r>
              <a:rPr lang="en-GB" sz="1200" dirty="0" smtClean="0"/>
              <a:t> </a:t>
            </a:r>
            <a:r>
              <a:rPr lang="en-GB" sz="1200" dirty="0" err="1" smtClean="0"/>
              <a:t>Guha</a:t>
            </a:r>
            <a:endParaRPr lang="en-GB" sz="1200" dirty="0" smtClean="0"/>
          </a:p>
        </p:txBody>
      </p:sp>
    </p:spTree>
    <p:extLst>
      <p:ext uri="{BB962C8B-B14F-4D97-AF65-F5344CB8AC3E}">
        <p14:creationId xmlns:p14="http://schemas.microsoft.com/office/powerpoint/2010/main" val="393056057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4202"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28"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38483"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2"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64856"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3"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56647"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4" name="Picture 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84168"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0" y="-2409"/>
            <a:ext cx="9143999" cy="6821007"/>
          </a:xfrm>
          <a:prstGeom prst="rect">
            <a:avLst/>
          </a:prstGeom>
          <a:noFill/>
        </p:spPr>
        <p:txBody>
          <a:bodyPr wrap="square" lIns="540000" tIns="360000" rIns="540000" bIns="360000" rtlCol="0">
            <a:spAutoFit/>
          </a:bodyPr>
          <a:lstStyle/>
          <a:p>
            <a:pPr algn="ctr"/>
            <a:r>
              <a:rPr lang="en-GB" sz="2200" b="1" i="1" dirty="0">
                <a:solidFill>
                  <a:srgbClr val="002060"/>
                </a:solidFill>
                <a:effectLst>
                  <a:outerShdw blurRad="38100" dist="38100" dir="2700000" algn="tl">
                    <a:srgbClr val="000000">
                      <a:alpha val="43137"/>
                    </a:srgbClr>
                  </a:outerShdw>
                </a:effectLst>
              </a:rPr>
              <a:t>Subaltern Studies</a:t>
            </a:r>
            <a:endParaRPr lang="en-GB" sz="2200" b="1" dirty="0">
              <a:solidFill>
                <a:srgbClr val="002060"/>
              </a:solidFill>
              <a:effectLst>
                <a:outerShdw blurRad="38100" dist="38100" dir="2700000" algn="tl">
                  <a:srgbClr val="000000">
                    <a:alpha val="43137"/>
                  </a:srgbClr>
                </a:outerShdw>
              </a:effectLst>
            </a:endParaRPr>
          </a:p>
          <a:p>
            <a:pPr marL="342900" indent="-342900" algn="just">
              <a:buFont typeface="Arial" panose="020B0604020202020204" pitchFamily="34" charset="0"/>
              <a:buChar char="•"/>
            </a:pPr>
            <a:endParaRPr lang="en-GB" sz="1600" dirty="0">
              <a:solidFill>
                <a:srgbClr val="002060"/>
              </a:solidFill>
            </a:endParaRPr>
          </a:p>
          <a:p>
            <a:pPr marL="342900" indent="-342900" algn="just">
              <a:buFont typeface="Arial" panose="020B0604020202020204" pitchFamily="34" charset="0"/>
              <a:buChar char="•"/>
            </a:pPr>
            <a:r>
              <a:rPr lang="en-GB" dirty="0">
                <a:solidFill>
                  <a:srgbClr val="002060"/>
                </a:solidFill>
              </a:rPr>
              <a:t>Later editions of </a:t>
            </a:r>
            <a:r>
              <a:rPr lang="en-GB" i="1" dirty="0">
                <a:solidFill>
                  <a:srgbClr val="002060"/>
                </a:solidFill>
              </a:rPr>
              <a:t>Subaltern Studies </a:t>
            </a:r>
            <a:r>
              <a:rPr lang="en-GB" dirty="0">
                <a:solidFill>
                  <a:srgbClr val="002060"/>
                </a:solidFill>
              </a:rPr>
              <a:t>increasingly eclectic – embraced anthropology, literary criticism and critical theory</a:t>
            </a:r>
          </a:p>
          <a:p>
            <a:pPr marL="342900" indent="-342900" algn="just">
              <a:buFont typeface="Arial" panose="020B0604020202020204" pitchFamily="34" charset="0"/>
              <a:buChar char="•"/>
            </a:pPr>
            <a:endParaRPr lang="en-GB" dirty="0">
              <a:solidFill>
                <a:srgbClr val="002060"/>
              </a:solidFill>
            </a:endParaRPr>
          </a:p>
          <a:p>
            <a:pPr marL="342900" indent="-342900" algn="just">
              <a:buFont typeface="Arial" panose="020B0604020202020204" pitchFamily="34" charset="0"/>
              <a:buChar char="•"/>
            </a:pPr>
            <a:r>
              <a:rPr lang="en-GB" dirty="0">
                <a:solidFill>
                  <a:srgbClr val="002060"/>
                </a:solidFill>
              </a:rPr>
              <a:t>Drew international acclaim, including from Said, who wrote preface to edited collection of </a:t>
            </a:r>
            <a:r>
              <a:rPr lang="en-GB" i="1" dirty="0">
                <a:solidFill>
                  <a:srgbClr val="002060"/>
                </a:solidFill>
              </a:rPr>
              <a:t>Subaltern Studies </a:t>
            </a:r>
            <a:r>
              <a:rPr lang="en-GB" dirty="0">
                <a:solidFill>
                  <a:srgbClr val="002060"/>
                </a:solidFill>
              </a:rPr>
              <a:t>essays</a:t>
            </a:r>
          </a:p>
          <a:p>
            <a:pPr marL="342900" indent="-342900" algn="just">
              <a:buFont typeface="Arial" panose="020B0604020202020204" pitchFamily="34" charset="0"/>
              <a:buChar char="•"/>
            </a:pPr>
            <a:endParaRPr lang="en-GB" i="1" dirty="0">
              <a:solidFill>
                <a:srgbClr val="002060"/>
              </a:solidFill>
            </a:endParaRPr>
          </a:p>
          <a:p>
            <a:pPr marL="342900" indent="-342900" algn="just">
              <a:buFont typeface="Arial" panose="020B0604020202020204" pitchFamily="34" charset="0"/>
              <a:buChar char="•"/>
            </a:pPr>
            <a:r>
              <a:rPr lang="en-GB" i="1" dirty="0">
                <a:solidFill>
                  <a:srgbClr val="002060"/>
                </a:solidFill>
              </a:rPr>
              <a:t>Subaltern Studies </a:t>
            </a:r>
            <a:r>
              <a:rPr lang="en-GB" dirty="0">
                <a:solidFill>
                  <a:srgbClr val="002060"/>
                </a:solidFill>
              </a:rPr>
              <a:t>group produced/attracted a number of important scholars </a:t>
            </a:r>
            <a:r>
              <a:rPr lang="en-GB" dirty="0" err="1">
                <a:solidFill>
                  <a:srgbClr val="002060"/>
                </a:solidFill>
              </a:rPr>
              <a:t>inc.</a:t>
            </a:r>
            <a:r>
              <a:rPr lang="en-GB" dirty="0">
                <a:solidFill>
                  <a:srgbClr val="002060"/>
                </a:solidFill>
              </a:rPr>
              <a:t> Bernard S Cohn, David </a:t>
            </a:r>
            <a:r>
              <a:rPr lang="en-GB" dirty="0" err="1">
                <a:solidFill>
                  <a:srgbClr val="002060"/>
                </a:solidFill>
              </a:rPr>
              <a:t>Hardiman</a:t>
            </a:r>
            <a:r>
              <a:rPr lang="en-GB" dirty="0">
                <a:solidFill>
                  <a:srgbClr val="002060"/>
                </a:solidFill>
              </a:rPr>
              <a:t>, </a:t>
            </a:r>
            <a:r>
              <a:rPr lang="en-GB" dirty="0" err="1">
                <a:solidFill>
                  <a:srgbClr val="002060"/>
                </a:solidFill>
              </a:rPr>
              <a:t>Dipesh</a:t>
            </a:r>
            <a:r>
              <a:rPr lang="en-GB" dirty="0">
                <a:solidFill>
                  <a:srgbClr val="002060"/>
                </a:solidFill>
              </a:rPr>
              <a:t> </a:t>
            </a:r>
            <a:r>
              <a:rPr lang="en-GB" dirty="0" err="1">
                <a:solidFill>
                  <a:srgbClr val="002060"/>
                </a:solidFill>
              </a:rPr>
              <a:t>Chakrabarty</a:t>
            </a:r>
            <a:r>
              <a:rPr lang="en-GB" dirty="0">
                <a:solidFill>
                  <a:srgbClr val="002060"/>
                </a:solidFill>
              </a:rPr>
              <a:t> </a:t>
            </a:r>
            <a:r>
              <a:rPr lang="en-GB" dirty="0" err="1">
                <a:solidFill>
                  <a:srgbClr val="002060"/>
                </a:solidFill>
              </a:rPr>
              <a:t>Partha</a:t>
            </a:r>
            <a:r>
              <a:rPr lang="en-GB" dirty="0">
                <a:solidFill>
                  <a:srgbClr val="002060"/>
                </a:solidFill>
              </a:rPr>
              <a:t> Chatterjee, </a:t>
            </a:r>
            <a:r>
              <a:rPr lang="en-GB" dirty="0" err="1">
                <a:solidFill>
                  <a:srgbClr val="002060"/>
                </a:solidFill>
              </a:rPr>
              <a:t>Gyanendra</a:t>
            </a:r>
            <a:r>
              <a:rPr lang="en-GB" dirty="0">
                <a:solidFill>
                  <a:srgbClr val="002060"/>
                </a:solidFill>
              </a:rPr>
              <a:t> Pandey, </a:t>
            </a:r>
            <a:r>
              <a:rPr lang="en-GB" dirty="0" err="1">
                <a:solidFill>
                  <a:srgbClr val="002060"/>
                </a:solidFill>
              </a:rPr>
              <a:t>Gyan</a:t>
            </a:r>
            <a:r>
              <a:rPr lang="en-GB" dirty="0">
                <a:solidFill>
                  <a:srgbClr val="002060"/>
                </a:solidFill>
              </a:rPr>
              <a:t> Prakash and </a:t>
            </a:r>
            <a:r>
              <a:rPr lang="en-GB" dirty="0" err="1">
                <a:solidFill>
                  <a:srgbClr val="002060"/>
                </a:solidFill>
              </a:rPr>
              <a:t>Gayatri</a:t>
            </a:r>
            <a:r>
              <a:rPr lang="en-GB" dirty="0">
                <a:solidFill>
                  <a:srgbClr val="002060"/>
                </a:solidFill>
              </a:rPr>
              <a:t> </a:t>
            </a:r>
            <a:r>
              <a:rPr lang="en-GB" dirty="0" err="1">
                <a:solidFill>
                  <a:srgbClr val="002060"/>
                </a:solidFill>
              </a:rPr>
              <a:t>Chakravorty</a:t>
            </a:r>
            <a:r>
              <a:rPr lang="en-GB" dirty="0">
                <a:solidFill>
                  <a:srgbClr val="002060"/>
                </a:solidFill>
              </a:rPr>
              <a:t> </a:t>
            </a:r>
            <a:r>
              <a:rPr lang="en-GB" dirty="0" err="1">
                <a:solidFill>
                  <a:srgbClr val="002060"/>
                </a:solidFill>
              </a:rPr>
              <a:t>Spivak</a:t>
            </a:r>
            <a:r>
              <a:rPr lang="en-GB" dirty="0">
                <a:solidFill>
                  <a:srgbClr val="002060"/>
                </a:solidFill>
              </a:rPr>
              <a:t> </a:t>
            </a:r>
          </a:p>
          <a:p>
            <a:pPr marL="342900" indent="-342900" algn="just">
              <a:buFont typeface="Arial" panose="020B0604020202020204" pitchFamily="34" charset="0"/>
              <a:buChar char="•"/>
            </a:pPr>
            <a:endParaRPr lang="en-GB" dirty="0">
              <a:solidFill>
                <a:srgbClr val="002060"/>
              </a:solidFill>
            </a:endParaRPr>
          </a:p>
          <a:p>
            <a:pPr marL="342900" indent="-342900" algn="just">
              <a:buFont typeface="Arial" panose="020B0604020202020204" pitchFamily="34" charset="0"/>
              <a:buChar char="•"/>
            </a:pPr>
            <a:r>
              <a:rPr lang="en-GB" dirty="0">
                <a:solidFill>
                  <a:srgbClr val="002060"/>
                </a:solidFill>
              </a:rPr>
              <a:t>Influence on historical scholarship remain discernible even after the fragmentation of the journal, and critiques from inside and outside the </a:t>
            </a:r>
            <a:r>
              <a:rPr lang="en-GB" i="1" dirty="0">
                <a:solidFill>
                  <a:srgbClr val="002060"/>
                </a:solidFill>
              </a:rPr>
              <a:t>Subaltern Studies</a:t>
            </a:r>
            <a:r>
              <a:rPr lang="en-GB" dirty="0">
                <a:solidFill>
                  <a:srgbClr val="002060"/>
                </a:solidFill>
              </a:rPr>
              <a:t> ‘group’</a:t>
            </a:r>
          </a:p>
          <a:p>
            <a:pPr algn="just"/>
            <a:endParaRPr lang="en-GB" dirty="0">
              <a:solidFill>
                <a:prstClr val="white"/>
              </a:solidFill>
            </a:endParaRPr>
          </a:p>
          <a:p>
            <a:pPr marL="342900" indent="-342900" algn="just">
              <a:buFont typeface="Arial" panose="020B0604020202020204" pitchFamily="34" charset="0"/>
              <a:buChar char="•"/>
            </a:pPr>
            <a:endParaRPr lang="en-GB" sz="1700" dirty="0">
              <a:solidFill>
                <a:prstClr val="white"/>
              </a:solidFill>
            </a:endParaRPr>
          </a:p>
          <a:p>
            <a:pPr marL="342900" indent="-342900" algn="just">
              <a:buFont typeface="Arial" panose="020B0604020202020204" pitchFamily="34" charset="0"/>
              <a:buChar char="•"/>
            </a:pPr>
            <a:endParaRPr lang="en-GB" sz="1700" dirty="0">
              <a:solidFill>
                <a:prstClr val="white"/>
              </a:solidFill>
            </a:endParaRPr>
          </a:p>
          <a:p>
            <a:pPr marL="342900" indent="-342900" algn="just">
              <a:buFont typeface="Arial" panose="020B0604020202020204" pitchFamily="34" charset="0"/>
              <a:buChar char="•"/>
            </a:pPr>
            <a:endParaRPr lang="en-GB" sz="2200" i="1" dirty="0">
              <a:solidFill>
                <a:prstClr val="white"/>
              </a:solidFill>
            </a:endParaRPr>
          </a:p>
          <a:p>
            <a:pPr algn="just"/>
            <a:endParaRPr lang="en-GB" sz="2200" b="1" i="1" dirty="0">
              <a:solidFill>
                <a:prstClr val="white"/>
              </a:solidFill>
              <a:effectLst>
                <a:outerShdw blurRad="38100" dist="38100" dir="2700000" algn="tl">
                  <a:srgbClr val="000000">
                    <a:alpha val="43137"/>
                  </a:srgbClr>
                </a:outerShdw>
              </a:effectLst>
            </a:endParaRPr>
          </a:p>
          <a:p>
            <a:pPr algn="just"/>
            <a:endParaRPr lang="en-GB" sz="2200" b="1" i="1" dirty="0">
              <a:solidFill>
                <a:prstClr val="white"/>
              </a:solidFill>
              <a:effectLst>
                <a:outerShdw blurRad="38100" dist="38100" dir="2700000" algn="tl">
                  <a:srgbClr val="000000">
                    <a:alpha val="43137"/>
                  </a:srgbClr>
                </a:outerShdw>
              </a:effectLst>
            </a:endParaRPr>
          </a:p>
          <a:p>
            <a:pPr algn="just"/>
            <a:endParaRPr lang="en-GB" sz="2400" dirty="0">
              <a:solidFill>
                <a:prstClr val="white"/>
              </a:solidFill>
            </a:endParaRPr>
          </a:p>
        </p:txBody>
      </p:sp>
    </p:spTree>
    <p:extLst>
      <p:ext uri="{BB962C8B-B14F-4D97-AF65-F5344CB8AC3E}">
        <p14:creationId xmlns:p14="http://schemas.microsoft.com/office/powerpoint/2010/main" val="368478629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 y="0"/>
            <a:ext cx="9143999" cy="6267009"/>
          </a:xfrm>
          <a:prstGeom prst="rect">
            <a:avLst/>
          </a:prstGeom>
          <a:noFill/>
        </p:spPr>
        <p:txBody>
          <a:bodyPr wrap="square" lIns="540000" tIns="360000" rIns="540000" bIns="360000" rtlCol="0">
            <a:spAutoFit/>
          </a:bodyPr>
          <a:lstStyle/>
          <a:p>
            <a:pPr algn="ctr"/>
            <a:r>
              <a:rPr lang="en-GB" sz="2200" b="1" dirty="0">
                <a:solidFill>
                  <a:srgbClr val="002060"/>
                </a:solidFill>
                <a:effectLst>
                  <a:outerShdw blurRad="38100" dist="38100" dir="2700000" algn="tl">
                    <a:srgbClr val="000000">
                      <a:alpha val="43137"/>
                    </a:srgbClr>
                  </a:outerShdw>
                </a:effectLst>
              </a:rPr>
              <a:t>Subaltern Studies in Practice:</a:t>
            </a:r>
            <a:r>
              <a:rPr lang="en-GB" sz="2400" b="1" dirty="0">
                <a:solidFill>
                  <a:srgbClr val="002060"/>
                </a:solidFill>
                <a:effectLst>
                  <a:outerShdw blurRad="38100" dist="38100" dir="2700000" algn="tl">
                    <a:srgbClr val="000000">
                      <a:alpha val="43137"/>
                    </a:srgbClr>
                  </a:outerShdw>
                </a:effectLst>
              </a:rPr>
              <a:t> </a:t>
            </a:r>
            <a:r>
              <a:rPr lang="en-GB" sz="2400" b="1" dirty="0">
                <a:solidFill>
                  <a:srgbClr val="002060"/>
                </a:solidFill>
              </a:rPr>
              <a:t>Bernard Cohn, </a:t>
            </a:r>
            <a:r>
              <a:rPr lang="en-GB" sz="2400" b="1" i="1" dirty="0">
                <a:solidFill>
                  <a:srgbClr val="002060"/>
                </a:solidFill>
              </a:rPr>
              <a:t>Colonialism and its Forms of Knowledge</a:t>
            </a:r>
          </a:p>
          <a:p>
            <a:pPr algn="ctr"/>
            <a:endParaRPr lang="en-GB" sz="2400" b="1" i="1" dirty="0">
              <a:solidFill>
                <a:srgbClr val="002060"/>
              </a:solidFill>
            </a:endParaRPr>
          </a:p>
          <a:p>
            <a:pPr algn="ctr"/>
            <a:endParaRPr lang="en-GB" sz="2400" b="1" i="1" dirty="0">
              <a:solidFill>
                <a:srgbClr val="002060"/>
              </a:solidFill>
            </a:endParaRPr>
          </a:p>
          <a:p>
            <a:pPr lvl="3" algn="r"/>
            <a:r>
              <a:rPr lang="en-GB" sz="2400" b="1" dirty="0">
                <a:solidFill>
                  <a:srgbClr val="002060"/>
                </a:solidFill>
              </a:rPr>
              <a:t>Explores colonialism’s relationship to:</a:t>
            </a:r>
          </a:p>
          <a:p>
            <a:pPr marL="342900" indent="-342900" algn="r">
              <a:buFont typeface="Arial" panose="020B0604020202020204" pitchFamily="34" charset="0"/>
              <a:buChar char="•"/>
            </a:pPr>
            <a:r>
              <a:rPr lang="en-GB" sz="2400" b="1" dirty="0">
                <a:solidFill>
                  <a:srgbClr val="002060"/>
                </a:solidFill>
              </a:rPr>
              <a:t>Language</a:t>
            </a:r>
          </a:p>
          <a:p>
            <a:pPr marL="342900" indent="-342900" algn="r">
              <a:buFont typeface="Arial" panose="020B0604020202020204" pitchFamily="34" charset="0"/>
              <a:buChar char="•"/>
            </a:pPr>
            <a:r>
              <a:rPr lang="en-GB" sz="2400" b="1" dirty="0">
                <a:solidFill>
                  <a:srgbClr val="002060"/>
                </a:solidFill>
              </a:rPr>
              <a:t>Legal system</a:t>
            </a:r>
          </a:p>
          <a:p>
            <a:pPr marL="342900" indent="-342900" algn="r">
              <a:buFont typeface="Arial" panose="020B0604020202020204" pitchFamily="34" charset="0"/>
              <a:buChar char="•"/>
            </a:pPr>
            <a:r>
              <a:rPr lang="en-GB" sz="2400" b="1" dirty="0">
                <a:solidFill>
                  <a:srgbClr val="002060"/>
                </a:solidFill>
              </a:rPr>
              <a:t>Arts, antiquities, museums</a:t>
            </a:r>
          </a:p>
          <a:p>
            <a:pPr marL="342900" indent="-342900" algn="r">
              <a:buFont typeface="Arial" panose="020B0604020202020204" pitchFamily="34" charset="0"/>
              <a:buChar char="•"/>
            </a:pPr>
            <a:r>
              <a:rPr lang="en-GB" sz="2400" b="1" dirty="0">
                <a:solidFill>
                  <a:srgbClr val="002060"/>
                </a:solidFill>
              </a:rPr>
              <a:t>Collecting</a:t>
            </a:r>
          </a:p>
          <a:p>
            <a:pPr marL="342900" indent="-342900" algn="r">
              <a:buFont typeface="Arial" panose="020B0604020202020204" pitchFamily="34" charset="0"/>
              <a:buChar char="•"/>
            </a:pPr>
            <a:r>
              <a:rPr lang="en-GB" sz="2400" b="1" dirty="0">
                <a:solidFill>
                  <a:srgbClr val="002060"/>
                </a:solidFill>
              </a:rPr>
              <a:t>Clothing practices</a:t>
            </a:r>
          </a:p>
          <a:p>
            <a:pPr marL="342900" indent="-342900" algn="r">
              <a:buFont typeface="Arial" panose="020B0604020202020204" pitchFamily="34" charset="0"/>
              <a:buChar char="•"/>
            </a:pPr>
            <a:endParaRPr lang="en-GB" sz="2400" b="1" dirty="0">
              <a:solidFill>
                <a:srgbClr val="002060"/>
              </a:solidFill>
            </a:endParaRPr>
          </a:p>
          <a:p>
            <a:pPr marL="342900" indent="-342900" algn="r">
              <a:buFont typeface="Arial" panose="020B0604020202020204" pitchFamily="34" charset="0"/>
              <a:buChar char="•"/>
            </a:pPr>
            <a:endParaRPr lang="en-GB" sz="2400" b="1" dirty="0">
              <a:solidFill>
                <a:srgbClr val="002060"/>
              </a:solidFill>
            </a:endParaRPr>
          </a:p>
          <a:p>
            <a:pPr algn="ctr"/>
            <a:endParaRPr lang="en-GB" sz="2400" b="1" dirty="0">
              <a:solidFill>
                <a:srgbClr val="002060"/>
              </a:solidFill>
              <a:effectLst>
                <a:outerShdw blurRad="38100" dist="38100" dir="2700000" algn="tl">
                  <a:srgbClr val="000000">
                    <a:alpha val="43137"/>
                  </a:srgbClr>
                </a:outerShdw>
              </a:effectLst>
            </a:endParaRPr>
          </a:p>
          <a:p>
            <a:endParaRPr lang="en-GB" sz="2400" dirty="0">
              <a:solidFill>
                <a:srgbClr val="002060"/>
              </a:solidFill>
            </a:endParaRPr>
          </a:p>
          <a:p>
            <a:pPr algn="just"/>
            <a:endParaRPr lang="en-GB" sz="2400" dirty="0">
              <a:solidFill>
                <a:srgbClr val="002060"/>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398" y="1771622"/>
            <a:ext cx="3086100" cy="452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0869598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5730"/>
            <a:ext cx="9143999" cy="6143899"/>
          </a:xfrm>
          <a:prstGeom prst="rect">
            <a:avLst/>
          </a:prstGeom>
          <a:noFill/>
        </p:spPr>
        <p:txBody>
          <a:bodyPr wrap="square" lIns="540000" tIns="360000" rIns="540000" bIns="360000" rtlCol="0">
            <a:spAutoFit/>
          </a:bodyPr>
          <a:lstStyle/>
          <a:p>
            <a:pPr algn="ctr"/>
            <a:r>
              <a:rPr lang="en-GB" sz="2400" b="1" dirty="0">
                <a:solidFill>
                  <a:srgbClr val="002060"/>
                </a:solidFill>
                <a:effectLst>
                  <a:outerShdw blurRad="38100" dist="38100" dir="2700000" algn="tl">
                    <a:srgbClr val="000000">
                      <a:alpha val="43137"/>
                    </a:srgbClr>
                  </a:outerShdw>
                </a:effectLst>
              </a:rPr>
              <a:t>Subaltern Studies in Practice: </a:t>
            </a:r>
            <a:r>
              <a:rPr lang="en-GB" sz="2400" b="1" dirty="0" err="1">
                <a:solidFill>
                  <a:srgbClr val="002060"/>
                </a:solidFill>
                <a:effectLst>
                  <a:outerShdw blurRad="38100" dist="38100" dir="2700000" algn="tl">
                    <a:srgbClr val="000000">
                      <a:alpha val="43137"/>
                    </a:srgbClr>
                  </a:outerShdw>
                </a:effectLst>
              </a:rPr>
              <a:t>Ranajit</a:t>
            </a:r>
            <a:r>
              <a:rPr lang="en-GB" sz="2400" b="1" dirty="0">
                <a:solidFill>
                  <a:srgbClr val="002060"/>
                </a:solidFill>
                <a:effectLst>
                  <a:outerShdw blurRad="38100" dist="38100" dir="2700000" algn="tl">
                    <a:srgbClr val="000000">
                      <a:alpha val="43137"/>
                    </a:srgbClr>
                  </a:outerShdw>
                </a:effectLst>
              </a:rPr>
              <a:t> </a:t>
            </a:r>
            <a:r>
              <a:rPr lang="en-GB" sz="2400" b="1" dirty="0" err="1">
                <a:solidFill>
                  <a:srgbClr val="002060"/>
                </a:solidFill>
                <a:effectLst>
                  <a:outerShdw blurRad="38100" dist="38100" dir="2700000" algn="tl">
                    <a:srgbClr val="000000">
                      <a:alpha val="43137"/>
                    </a:srgbClr>
                  </a:outerShdw>
                </a:effectLst>
              </a:rPr>
              <a:t>Guha</a:t>
            </a:r>
            <a:r>
              <a:rPr lang="en-GB" sz="2400" b="1" dirty="0">
                <a:solidFill>
                  <a:srgbClr val="002060"/>
                </a:solidFill>
                <a:effectLst>
                  <a:outerShdw blurRad="38100" dist="38100" dir="2700000" algn="tl">
                    <a:srgbClr val="000000">
                      <a:alpha val="43137"/>
                    </a:srgbClr>
                  </a:outerShdw>
                </a:effectLst>
              </a:rPr>
              <a:t> on Historiography</a:t>
            </a:r>
          </a:p>
          <a:p>
            <a:pPr algn="ctr"/>
            <a:endParaRPr lang="en-GB" sz="2400" b="1" dirty="0">
              <a:solidFill>
                <a:srgbClr val="002060"/>
              </a:solidFill>
              <a:effectLst>
                <a:outerShdw blurRad="38100" dist="38100" dir="2700000" algn="tl">
                  <a:srgbClr val="000000">
                    <a:alpha val="43137"/>
                  </a:srgbClr>
                </a:outerShdw>
              </a:effectLst>
            </a:endParaRPr>
          </a:p>
          <a:p>
            <a:pPr algn="ctr"/>
            <a:r>
              <a:rPr lang="en-GB" sz="2800" b="1" dirty="0">
                <a:solidFill>
                  <a:srgbClr val="002060"/>
                </a:solidFill>
                <a:effectLst>
                  <a:outerShdw blurRad="38100" dist="38100" dir="2700000" algn="tl">
                    <a:srgbClr val="000000">
                      <a:alpha val="43137"/>
                    </a:srgbClr>
                  </a:outerShdw>
                </a:effectLst>
              </a:rPr>
              <a:t>‘On Some Aspects of the Historiography of Colonial India’ </a:t>
            </a:r>
            <a:r>
              <a:rPr lang="en-GB" sz="2800" b="1" i="1" dirty="0">
                <a:solidFill>
                  <a:srgbClr val="002060"/>
                </a:solidFill>
                <a:effectLst>
                  <a:outerShdw blurRad="38100" dist="38100" dir="2700000" algn="tl">
                    <a:srgbClr val="000000">
                      <a:alpha val="43137"/>
                    </a:srgbClr>
                  </a:outerShdw>
                </a:effectLst>
              </a:rPr>
              <a:t>Subaltern Studies I </a:t>
            </a:r>
            <a:r>
              <a:rPr lang="en-GB" sz="2800" b="1" dirty="0">
                <a:solidFill>
                  <a:srgbClr val="002060"/>
                </a:solidFill>
                <a:effectLst>
                  <a:outerShdw blurRad="38100" dist="38100" dir="2700000" algn="tl">
                    <a:srgbClr val="000000">
                      <a:alpha val="43137"/>
                    </a:srgbClr>
                  </a:outerShdw>
                </a:effectLst>
              </a:rPr>
              <a:t>(1982)</a:t>
            </a:r>
            <a:endParaRPr lang="en-GB" sz="2800" b="1" i="1" dirty="0">
              <a:solidFill>
                <a:srgbClr val="002060"/>
              </a:solidFill>
              <a:effectLst>
                <a:outerShdw blurRad="38100" dist="38100" dir="2700000" algn="tl">
                  <a:srgbClr val="000000">
                    <a:alpha val="43137"/>
                  </a:srgbClr>
                </a:outerShdw>
              </a:effectLst>
            </a:endParaRPr>
          </a:p>
          <a:p>
            <a:pPr algn="ctr"/>
            <a:endParaRPr lang="en-GB" sz="2800" b="1" i="1" dirty="0">
              <a:solidFill>
                <a:prstClr val="white"/>
              </a:solidFill>
              <a:effectLst>
                <a:outerShdw blurRad="38100" dist="38100" dir="2700000" algn="tl">
                  <a:srgbClr val="000000">
                    <a:alpha val="43137"/>
                  </a:srgbClr>
                </a:outerShdw>
              </a:effectLst>
            </a:endParaRPr>
          </a:p>
          <a:p>
            <a:pPr algn="ctr"/>
            <a:r>
              <a:rPr lang="en-GB" sz="2800" b="1" dirty="0" err="1">
                <a:solidFill>
                  <a:srgbClr val="FF0000"/>
                </a:solidFill>
                <a:effectLst>
                  <a:outerShdw blurRad="38100" dist="38100" dir="2700000" algn="tl">
                    <a:srgbClr val="000000">
                      <a:alpha val="43137"/>
                    </a:srgbClr>
                  </a:outerShdw>
                </a:effectLst>
              </a:rPr>
              <a:t>Guha</a:t>
            </a:r>
            <a:r>
              <a:rPr lang="en-GB" sz="2800" b="1" dirty="0">
                <a:solidFill>
                  <a:srgbClr val="FF0000"/>
                </a:solidFill>
                <a:effectLst>
                  <a:outerShdw blurRad="38100" dist="38100" dir="2700000" algn="tl">
                    <a:srgbClr val="000000">
                      <a:alpha val="43137"/>
                    </a:srgbClr>
                  </a:outerShdw>
                </a:effectLst>
              </a:rPr>
              <a:t> decries two forms of historiography:</a:t>
            </a:r>
          </a:p>
          <a:p>
            <a:pPr algn="ctr"/>
            <a:endParaRPr lang="en-GB" sz="2800" b="1" dirty="0">
              <a:solidFill>
                <a:srgbClr val="FF0000"/>
              </a:solidFill>
              <a:effectLst>
                <a:outerShdw blurRad="38100" dist="38100" dir="2700000" algn="tl">
                  <a:srgbClr val="000000">
                    <a:alpha val="43137"/>
                  </a:srgbClr>
                </a:outerShdw>
              </a:effectLst>
            </a:endParaRPr>
          </a:p>
          <a:p>
            <a:pPr marL="342900" indent="-342900" algn="ctr">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COLONIAL ELITSIM</a:t>
            </a:r>
          </a:p>
          <a:p>
            <a:pPr algn="ctr"/>
            <a:r>
              <a:rPr lang="en-GB" sz="2800" b="1" dirty="0">
                <a:solidFill>
                  <a:srgbClr val="FF0000"/>
                </a:solidFill>
                <a:effectLst>
                  <a:outerShdw blurRad="38100" dist="38100" dir="2700000" algn="tl">
                    <a:srgbClr val="000000">
                      <a:alpha val="43137"/>
                    </a:srgbClr>
                  </a:outerShdw>
                </a:effectLst>
              </a:rPr>
              <a:t> </a:t>
            </a:r>
          </a:p>
          <a:p>
            <a:pPr algn="ctr"/>
            <a:r>
              <a:rPr lang="en-GB" sz="2800" b="1" dirty="0">
                <a:solidFill>
                  <a:srgbClr val="FF0000"/>
                </a:solidFill>
                <a:effectLst>
                  <a:outerShdw blurRad="38100" dist="38100" dir="2700000" algn="tl">
                    <a:srgbClr val="000000">
                      <a:alpha val="43137"/>
                    </a:srgbClr>
                  </a:outerShdw>
                </a:effectLst>
              </a:rPr>
              <a:t>but also</a:t>
            </a:r>
          </a:p>
          <a:p>
            <a:pPr algn="ctr"/>
            <a:endParaRPr lang="en-GB" sz="2800" b="1" dirty="0">
              <a:solidFill>
                <a:srgbClr val="FF0000"/>
              </a:solidFill>
              <a:effectLst>
                <a:outerShdw blurRad="38100" dist="38100" dir="2700000" algn="tl">
                  <a:srgbClr val="000000">
                    <a:alpha val="43137"/>
                  </a:srgbClr>
                </a:outerShdw>
              </a:effectLst>
            </a:endParaRPr>
          </a:p>
          <a:p>
            <a:pPr marL="342900" indent="-342900" algn="ctr">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BOURGEOIS NATIONALISM</a:t>
            </a:r>
          </a:p>
          <a:p>
            <a:pPr algn="ctr"/>
            <a:endParaRPr lang="en-GB" sz="2400" b="1" dirty="0">
              <a:solidFill>
                <a:prstClr val="white"/>
              </a:solidFill>
            </a:endParaRPr>
          </a:p>
        </p:txBody>
      </p:sp>
    </p:spTree>
    <p:extLst>
      <p:ext uri="{BB962C8B-B14F-4D97-AF65-F5344CB8AC3E}">
        <p14:creationId xmlns:p14="http://schemas.microsoft.com/office/powerpoint/2010/main" val="180903267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112" y="548680"/>
            <a:ext cx="8229600" cy="1143000"/>
          </a:xfrm>
        </p:spPr>
        <p:txBody>
          <a:bodyPr>
            <a:normAutofit fontScale="90000"/>
          </a:bodyPr>
          <a:lstStyle/>
          <a:p>
            <a:r>
              <a:rPr lang="en-GB" sz="4000" b="1" dirty="0">
                <a:solidFill>
                  <a:srgbClr val="002060"/>
                </a:solidFill>
                <a:effectLst>
                  <a:outerShdw blurRad="38100" dist="38100" dir="2700000" algn="tl">
                    <a:srgbClr val="000000">
                      <a:alpha val="43137"/>
                    </a:srgbClr>
                  </a:outerShdw>
                </a:effectLst>
              </a:rPr>
              <a:t/>
            </a:r>
            <a:br>
              <a:rPr lang="en-GB" sz="4000" b="1" dirty="0">
                <a:solidFill>
                  <a:srgbClr val="002060"/>
                </a:solidFill>
                <a:effectLst>
                  <a:outerShdw blurRad="38100" dist="38100" dir="2700000" algn="tl">
                    <a:srgbClr val="000000">
                      <a:alpha val="43137"/>
                    </a:srgbClr>
                  </a:outerShdw>
                </a:effectLst>
              </a:rPr>
            </a:br>
            <a:r>
              <a:rPr lang="en-GB" sz="3100" b="1" dirty="0" smtClean="0">
                <a:solidFill>
                  <a:srgbClr val="002060"/>
                </a:solidFill>
                <a:effectLst>
                  <a:outerShdw blurRad="38100" dist="38100" dir="2700000" algn="tl">
                    <a:srgbClr val="000000">
                      <a:alpha val="43137"/>
                    </a:srgbClr>
                  </a:outerShdw>
                </a:effectLst>
              </a:rPr>
              <a:t>‘On </a:t>
            </a:r>
            <a:r>
              <a:rPr lang="en-GB" sz="3100" b="1" dirty="0">
                <a:solidFill>
                  <a:srgbClr val="002060"/>
                </a:solidFill>
                <a:effectLst>
                  <a:outerShdw blurRad="38100" dist="38100" dir="2700000" algn="tl">
                    <a:srgbClr val="000000">
                      <a:alpha val="43137"/>
                    </a:srgbClr>
                  </a:outerShdw>
                </a:effectLst>
              </a:rPr>
              <a:t>Some Aspects of the Historiography of Colonial India’ </a:t>
            </a:r>
            <a:r>
              <a:rPr lang="en-GB" sz="3100" b="1" i="1" dirty="0">
                <a:solidFill>
                  <a:srgbClr val="002060"/>
                </a:solidFill>
                <a:effectLst>
                  <a:outerShdw blurRad="38100" dist="38100" dir="2700000" algn="tl">
                    <a:srgbClr val="000000">
                      <a:alpha val="43137"/>
                    </a:srgbClr>
                  </a:outerShdw>
                </a:effectLst>
              </a:rPr>
              <a:t>Subaltern Studies I </a:t>
            </a:r>
            <a:r>
              <a:rPr lang="en-GB" sz="3100" b="1" dirty="0">
                <a:solidFill>
                  <a:srgbClr val="002060"/>
                </a:solidFill>
                <a:effectLst>
                  <a:outerShdw blurRad="38100" dist="38100" dir="2700000" algn="tl">
                    <a:srgbClr val="000000">
                      <a:alpha val="43137"/>
                    </a:srgbClr>
                  </a:outerShdw>
                </a:effectLst>
              </a:rPr>
              <a:t>(1982)</a:t>
            </a:r>
            <a:r>
              <a:rPr lang="en-GB" sz="3100" b="1" i="1" dirty="0">
                <a:solidFill>
                  <a:srgbClr val="002060"/>
                </a:solidFill>
                <a:effectLst>
                  <a:outerShdw blurRad="38100" dist="38100" dir="2700000" algn="tl">
                    <a:srgbClr val="000000">
                      <a:alpha val="43137"/>
                    </a:srgbClr>
                  </a:outerShdw>
                </a:effectLst>
              </a:rPr>
              <a:t/>
            </a:r>
            <a:br>
              <a:rPr lang="en-GB" sz="3100" b="1" i="1" dirty="0">
                <a:solidFill>
                  <a:srgbClr val="002060"/>
                </a:solidFill>
                <a:effectLst>
                  <a:outerShdw blurRad="38100" dist="38100" dir="2700000" algn="tl">
                    <a:srgbClr val="000000">
                      <a:alpha val="43137"/>
                    </a:srgbClr>
                  </a:outerShdw>
                </a:effectLst>
              </a:rPr>
            </a:br>
            <a:endParaRPr lang="en-GB" sz="3100" dirty="0"/>
          </a:p>
        </p:txBody>
      </p:sp>
      <p:sp>
        <p:nvSpPr>
          <p:cNvPr id="3" name="Content Placeholder 2"/>
          <p:cNvSpPr>
            <a:spLocks noGrp="1"/>
          </p:cNvSpPr>
          <p:nvPr>
            <p:ph idx="1"/>
          </p:nvPr>
        </p:nvSpPr>
        <p:spPr>
          <a:xfrm>
            <a:off x="457200" y="2132856"/>
            <a:ext cx="8229600" cy="4525963"/>
          </a:xfrm>
        </p:spPr>
        <p:txBody>
          <a:bodyPr>
            <a:normAutofit fontScale="92500" lnSpcReduction="20000"/>
          </a:bodyPr>
          <a:lstStyle/>
          <a:p>
            <a:pPr marL="0" indent="0" algn="just">
              <a:buNone/>
            </a:pPr>
            <a:r>
              <a:rPr lang="en-GB" dirty="0" smtClean="0">
                <a:solidFill>
                  <a:srgbClr val="002060"/>
                </a:solidFill>
              </a:rPr>
              <a:t>“Both </a:t>
            </a:r>
            <a:r>
              <a:rPr lang="en-GB" dirty="0">
                <a:solidFill>
                  <a:srgbClr val="002060"/>
                </a:solidFill>
              </a:rPr>
              <a:t>these varieties of elitism share the prejudice that </a:t>
            </a:r>
            <a:r>
              <a:rPr lang="en-GB" dirty="0" smtClean="0">
                <a:solidFill>
                  <a:srgbClr val="002060"/>
                </a:solidFill>
              </a:rPr>
              <a:t>the making </a:t>
            </a:r>
            <a:r>
              <a:rPr lang="en-GB" dirty="0">
                <a:solidFill>
                  <a:srgbClr val="002060"/>
                </a:solidFill>
              </a:rPr>
              <a:t>of the Indian nation and the development of </a:t>
            </a:r>
            <a:r>
              <a:rPr lang="en-GB" dirty="0" smtClean="0">
                <a:solidFill>
                  <a:srgbClr val="002060"/>
                </a:solidFill>
              </a:rPr>
              <a:t>the consciousness—nationalism—which </a:t>
            </a:r>
            <a:r>
              <a:rPr lang="en-GB" dirty="0">
                <a:solidFill>
                  <a:srgbClr val="002060"/>
                </a:solidFill>
              </a:rPr>
              <a:t>informed this process </a:t>
            </a:r>
            <a:r>
              <a:rPr lang="en-GB" dirty="0" smtClean="0">
                <a:solidFill>
                  <a:srgbClr val="002060"/>
                </a:solidFill>
              </a:rPr>
              <a:t>were </a:t>
            </a:r>
            <a:r>
              <a:rPr lang="en-GB" dirty="0" smtClean="0">
                <a:solidFill>
                  <a:srgbClr val="FF0000"/>
                </a:solidFill>
              </a:rPr>
              <a:t>exclusively </a:t>
            </a:r>
            <a:r>
              <a:rPr lang="en-GB" dirty="0">
                <a:solidFill>
                  <a:srgbClr val="FF0000"/>
                </a:solidFill>
              </a:rPr>
              <a:t>or predominantly elite achievements</a:t>
            </a:r>
            <a:r>
              <a:rPr lang="en-GB" dirty="0">
                <a:solidFill>
                  <a:srgbClr val="002060"/>
                </a:solidFill>
              </a:rPr>
              <a:t>. In the </a:t>
            </a:r>
            <a:r>
              <a:rPr lang="en-GB" dirty="0" smtClean="0">
                <a:solidFill>
                  <a:srgbClr val="002060"/>
                </a:solidFill>
              </a:rPr>
              <a:t>colonialist and </a:t>
            </a:r>
            <a:r>
              <a:rPr lang="en-GB" dirty="0">
                <a:solidFill>
                  <a:srgbClr val="002060"/>
                </a:solidFill>
              </a:rPr>
              <a:t>neo-colonialist historiographies these achievements are </a:t>
            </a:r>
            <a:r>
              <a:rPr lang="en-GB" dirty="0" smtClean="0">
                <a:solidFill>
                  <a:srgbClr val="002060"/>
                </a:solidFill>
              </a:rPr>
              <a:t>credited to </a:t>
            </a:r>
            <a:r>
              <a:rPr lang="en-GB" dirty="0">
                <a:solidFill>
                  <a:srgbClr val="002060"/>
                </a:solidFill>
              </a:rPr>
              <a:t>British colonial rulers, administrators, policies, </a:t>
            </a:r>
            <a:r>
              <a:rPr lang="en-GB" dirty="0" smtClean="0">
                <a:solidFill>
                  <a:srgbClr val="002060"/>
                </a:solidFill>
              </a:rPr>
              <a:t>institutions and </a:t>
            </a:r>
            <a:r>
              <a:rPr lang="en-GB" dirty="0">
                <a:solidFill>
                  <a:srgbClr val="002060"/>
                </a:solidFill>
              </a:rPr>
              <a:t>culture; in the nationalist and </a:t>
            </a:r>
            <a:r>
              <a:rPr lang="en-GB" dirty="0" smtClean="0">
                <a:solidFill>
                  <a:srgbClr val="002060"/>
                </a:solidFill>
              </a:rPr>
              <a:t>neo-nationalist writings—to </a:t>
            </a:r>
            <a:r>
              <a:rPr lang="en-GB" dirty="0">
                <a:solidFill>
                  <a:srgbClr val="002060"/>
                </a:solidFill>
              </a:rPr>
              <a:t>Indian elite personalities, institutions, activities </a:t>
            </a:r>
            <a:r>
              <a:rPr lang="en-GB" dirty="0" smtClean="0">
                <a:solidFill>
                  <a:srgbClr val="002060"/>
                </a:solidFill>
              </a:rPr>
              <a:t>and ideas.”</a:t>
            </a:r>
            <a:endParaRPr lang="en-GB" dirty="0">
              <a:solidFill>
                <a:srgbClr val="002060"/>
              </a:solidFill>
            </a:endParaRPr>
          </a:p>
        </p:txBody>
      </p:sp>
    </p:spTree>
    <p:extLst>
      <p:ext uri="{BB962C8B-B14F-4D97-AF65-F5344CB8AC3E}">
        <p14:creationId xmlns:p14="http://schemas.microsoft.com/office/powerpoint/2010/main" val="27309491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73424"/>
            <a:ext cx="8229600" cy="4525963"/>
          </a:xfrm>
        </p:spPr>
        <p:txBody>
          <a:bodyPr>
            <a:normAutofit lnSpcReduction="10000"/>
          </a:bodyPr>
          <a:lstStyle/>
          <a:p>
            <a:pPr marL="0" indent="0" algn="just">
              <a:buNone/>
            </a:pPr>
            <a:r>
              <a:rPr lang="en-GB" dirty="0" smtClean="0">
                <a:solidFill>
                  <a:srgbClr val="002060"/>
                </a:solidFill>
              </a:rPr>
              <a:t>“What historical   </a:t>
            </a:r>
            <a:r>
              <a:rPr lang="en-GB" dirty="0">
                <a:solidFill>
                  <a:srgbClr val="002060"/>
                </a:solidFill>
              </a:rPr>
              <a:t>writing </a:t>
            </a:r>
            <a:r>
              <a:rPr lang="en-GB" dirty="0" smtClean="0">
                <a:solidFill>
                  <a:srgbClr val="002060"/>
                </a:solidFill>
              </a:rPr>
              <a:t>…   </a:t>
            </a:r>
            <a:r>
              <a:rPr lang="en-GB" dirty="0">
                <a:solidFill>
                  <a:srgbClr val="002060"/>
                </a:solidFill>
              </a:rPr>
              <a:t>fails   to  </a:t>
            </a:r>
            <a:r>
              <a:rPr lang="en-GB" dirty="0" smtClean="0">
                <a:solidFill>
                  <a:srgbClr val="002060"/>
                </a:solidFill>
              </a:rPr>
              <a:t>acknowledge</a:t>
            </a:r>
            <a:r>
              <a:rPr lang="en-GB" dirty="0">
                <a:solidFill>
                  <a:srgbClr val="002060"/>
                </a:solidFill>
              </a:rPr>
              <a:t>, far  less  </a:t>
            </a:r>
            <a:r>
              <a:rPr lang="en-GB" dirty="0" smtClean="0">
                <a:solidFill>
                  <a:srgbClr val="002060"/>
                </a:solidFill>
              </a:rPr>
              <a:t> interpret</a:t>
            </a:r>
            <a:r>
              <a:rPr lang="en-GB" dirty="0">
                <a:solidFill>
                  <a:srgbClr val="002060"/>
                </a:solidFill>
              </a:rPr>
              <a:t>, </a:t>
            </a:r>
            <a:r>
              <a:rPr lang="en-GB" dirty="0" smtClean="0">
                <a:solidFill>
                  <a:srgbClr val="002060"/>
                </a:solidFill>
              </a:rPr>
              <a:t>[is] the  </a:t>
            </a:r>
            <a:r>
              <a:rPr lang="en-GB" dirty="0">
                <a:solidFill>
                  <a:srgbClr val="002060"/>
                </a:solidFill>
              </a:rPr>
              <a:t>contribution  made  by  the  people  </a:t>
            </a:r>
            <a:r>
              <a:rPr lang="en-GB" i="1" dirty="0">
                <a:solidFill>
                  <a:srgbClr val="002060"/>
                </a:solidFill>
              </a:rPr>
              <a:t>on  their  own</a:t>
            </a:r>
            <a:r>
              <a:rPr lang="en-GB" dirty="0">
                <a:solidFill>
                  <a:srgbClr val="002060"/>
                </a:solidFill>
              </a:rPr>
              <a:t>, that   is,   </a:t>
            </a:r>
            <a:r>
              <a:rPr lang="en-GB" i="1" dirty="0">
                <a:solidFill>
                  <a:srgbClr val="002060"/>
                </a:solidFill>
              </a:rPr>
              <a:t>independently </a:t>
            </a:r>
            <a:r>
              <a:rPr lang="en-GB" dirty="0">
                <a:solidFill>
                  <a:srgbClr val="002060"/>
                </a:solidFill>
              </a:rPr>
              <a:t> </a:t>
            </a:r>
            <a:r>
              <a:rPr lang="en-GB" dirty="0" smtClean="0">
                <a:solidFill>
                  <a:srgbClr val="002060"/>
                </a:solidFill>
              </a:rPr>
              <a:t>of  </a:t>
            </a:r>
            <a:r>
              <a:rPr lang="en-GB" dirty="0">
                <a:solidFill>
                  <a:srgbClr val="002060"/>
                </a:solidFill>
              </a:rPr>
              <a:t>the  elite  to   the   making   and   development   of this    nationalism</a:t>
            </a:r>
            <a:r>
              <a:rPr lang="en-GB" dirty="0" smtClean="0">
                <a:solidFill>
                  <a:srgbClr val="002060"/>
                </a:solidFill>
              </a:rPr>
              <a:t>.</a:t>
            </a:r>
          </a:p>
          <a:p>
            <a:pPr marL="0" indent="0" algn="just">
              <a:buNone/>
            </a:pPr>
            <a:r>
              <a:rPr lang="en-GB" dirty="0">
                <a:solidFill>
                  <a:srgbClr val="002060"/>
                </a:solidFill>
              </a:rPr>
              <a:t>	 … This was an </a:t>
            </a:r>
            <a:r>
              <a:rPr lang="en-GB" i="1" dirty="0">
                <a:solidFill>
                  <a:srgbClr val="002060"/>
                </a:solidFill>
              </a:rPr>
              <a:t>autonomous</a:t>
            </a:r>
            <a:r>
              <a:rPr lang="en-GB" dirty="0">
                <a:solidFill>
                  <a:srgbClr val="002060"/>
                </a:solidFill>
              </a:rPr>
              <a:t> domain, for it </a:t>
            </a:r>
            <a:r>
              <a:rPr lang="en-GB" dirty="0" smtClean="0">
                <a:solidFill>
                  <a:srgbClr val="002060"/>
                </a:solidFill>
              </a:rPr>
              <a:t>neither originated </a:t>
            </a:r>
            <a:r>
              <a:rPr lang="en-GB" dirty="0">
                <a:solidFill>
                  <a:srgbClr val="002060"/>
                </a:solidFill>
              </a:rPr>
              <a:t>from elite politics nor did its existence depend on </a:t>
            </a:r>
            <a:r>
              <a:rPr lang="en-GB" dirty="0" smtClean="0">
                <a:solidFill>
                  <a:srgbClr val="002060"/>
                </a:solidFill>
              </a:rPr>
              <a:t>the latter.”</a:t>
            </a:r>
            <a:endParaRPr lang="en-GB" dirty="0">
              <a:solidFill>
                <a:srgbClr val="002060"/>
              </a:solidFill>
            </a:endParaRPr>
          </a:p>
        </p:txBody>
      </p:sp>
      <p:sp>
        <p:nvSpPr>
          <p:cNvPr id="6" name="Title 1"/>
          <p:cNvSpPr>
            <a:spLocks noGrp="1"/>
          </p:cNvSpPr>
          <p:nvPr>
            <p:ph type="title"/>
          </p:nvPr>
        </p:nvSpPr>
        <p:spPr>
          <a:xfrm>
            <a:off x="427112" y="548680"/>
            <a:ext cx="8229600" cy="1143000"/>
          </a:xfrm>
        </p:spPr>
        <p:txBody>
          <a:bodyPr>
            <a:normAutofit fontScale="90000"/>
          </a:bodyPr>
          <a:lstStyle/>
          <a:p>
            <a:r>
              <a:rPr lang="en-GB" sz="4000" b="1" dirty="0">
                <a:solidFill>
                  <a:srgbClr val="002060"/>
                </a:solidFill>
                <a:effectLst>
                  <a:outerShdw blurRad="38100" dist="38100" dir="2700000" algn="tl">
                    <a:srgbClr val="000000">
                      <a:alpha val="43137"/>
                    </a:srgbClr>
                  </a:outerShdw>
                </a:effectLst>
              </a:rPr>
              <a:t/>
            </a:r>
            <a:br>
              <a:rPr lang="en-GB" sz="4000" b="1" dirty="0">
                <a:solidFill>
                  <a:srgbClr val="002060"/>
                </a:solidFill>
                <a:effectLst>
                  <a:outerShdw blurRad="38100" dist="38100" dir="2700000" algn="tl">
                    <a:srgbClr val="000000">
                      <a:alpha val="43137"/>
                    </a:srgbClr>
                  </a:outerShdw>
                </a:effectLst>
              </a:rPr>
            </a:br>
            <a:r>
              <a:rPr lang="en-GB" sz="3100" b="1" dirty="0" smtClean="0">
                <a:solidFill>
                  <a:srgbClr val="002060"/>
                </a:solidFill>
                <a:effectLst>
                  <a:outerShdw blurRad="38100" dist="38100" dir="2700000" algn="tl">
                    <a:srgbClr val="000000">
                      <a:alpha val="43137"/>
                    </a:srgbClr>
                  </a:outerShdw>
                </a:effectLst>
              </a:rPr>
              <a:t>‘On </a:t>
            </a:r>
            <a:r>
              <a:rPr lang="en-GB" sz="3100" b="1" dirty="0">
                <a:solidFill>
                  <a:srgbClr val="002060"/>
                </a:solidFill>
                <a:effectLst>
                  <a:outerShdw blurRad="38100" dist="38100" dir="2700000" algn="tl">
                    <a:srgbClr val="000000">
                      <a:alpha val="43137"/>
                    </a:srgbClr>
                  </a:outerShdw>
                </a:effectLst>
              </a:rPr>
              <a:t>Some Aspects of the Historiography of Colonial India’ </a:t>
            </a:r>
            <a:r>
              <a:rPr lang="en-GB" sz="3100" b="1" i="1" dirty="0">
                <a:solidFill>
                  <a:srgbClr val="002060"/>
                </a:solidFill>
                <a:effectLst>
                  <a:outerShdw blurRad="38100" dist="38100" dir="2700000" algn="tl">
                    <a:srgbClr val="000000">
                      <a:alpha val="43137"/>
                    </a:srgbClr>
                  </a:outerShdw>
                </a:effectLst>
              </a:rPr>
              <a:t>Subaltern Studies I </a:t>
            </a:r>
            <a:r>
              <a:rPr lang="en-GB" sz="3100" b="1" dirty="0">
                <a:solidFill>
                  <a:srgbClr val="002060"/>
                </a:solidFill>
                <a:effectLst>
                  <a:outerShdw blurRad="38100" dist="38100" dir="2700000" algn="tl">
                    <a:srgbClr val="000000">
                      <a:alpha val="43137"/>
                    </a:srgbClr>
                  </a:outerShdw>
                </a:effectLst>
              </a:rPr>
              <a:t>(1982)</a:t>
            </a:r>
            <a:r>
              <a:rPr lang="en-GB" sz="3100" b="1" i="1" dirty="0">
                <a:solidFill>
                  <a:srgbClr val="002060"/>
                </a:solidFill>
                <a:effectLst>
                  <a:outerShdw blurRad="38100" dist="38100" dir="2700000" algn="tl">
                    <a:srgbClr val="000000">
                      <a:alpha val="43137"/>
                    </a:srgbClr>
                  </a:outerShdw>
                </a:effectLst>
              </a:rPr>
              <a:t/>
            </a:r>
            <a:br>
              <a:rPr lang="en-GB" sz="3100" b="1" i="1" dirty="0">
                <a:solidFill>
                  <a:srgbClr val="002060"/>
                </a:solidFill>
                <a:effectLst>
                  <a:outerShdw blurRad="38100" dist="38100" dir="2700000" algn="tl">
                    <a:srgbClr val="000000">
                      <a:alpha val="43137"/>
                    </a:srgbClr>
                  </a:outerShdw>
                </a:effectLst>
              </a:rPr>
            </a:br>
            <a:endParaRPr lang="en-GB" sz="3100" dirty="0"/>
          </a:p>
        </p:txBody>
      </p:sp>
    </p:spTree>
    <p:extLst>
      <p:ext uri="{BB962C8B-B14F-4D97-AF65-F5344CB8AC3E}">
        <p14:creationId xmlns:p14="http://schemas.microsoft.com/office/powerpoint/2010/main" val="328193362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6712"/>
            <a:ext cx="8229600" cy="580926"/>
          </a:xfrm>
        </p:spPr>
        <p:txBody>
          <a:bodyPr>
            <a:noAutofit/>
          </a:bodyPr>
          <a:lstStyle/>
          <a:p>
            <a:r>
              <a:rPr lang="en-GB" sz="3200" b="1" dirty="0" err="1">
                <a:solidFill>
                  <a:srgbClr val="002060"/>
                </a:solidFill>
                <a:effectLst>
                  <a:outerShdw blurRad="38100" dist="38100" dir="2700000" algn="tl">
                    <a:srgbClr val="000000">
                      <a:alpha val="43137"/>
                    </a:srgbClr>
                  </a:outerShdw>
                </a:effectLst>
              </a:rPr>
              <a:t>Guha</a:t>
            </a:r>
            <a:r>
              <a:rPr lang="en-GB" sz="3200" b="1" dirty="0">
                <a:solidFill>
                  <a:srgbClr val="002060"/>
                </a:solidFill>
                <a:effectLst>
                  <a:outerShdw blurRad="38100" dist="38100" dir="2700000" algn="tl">
                    <a:srgbClr val="000000">
                      <a:alpha val="43137"/>
                    </a:srgbClr>
                  </a:outerShdw>
                </a:effectLst>
              </a:rPr>
              <a:t> ‘The Prose of Counterinsurgency,’ </a:t>
            </a:r>
            <a:r>
              <a:rPr lang="en-GB" sz="3200" b="1" i="1" dirty="0">
                <a:solidFill>
                  <a:srgbClr val="002060"/>
                </a:solidFill>
              </a:rPr>
              <a:t>Subaltern Studies II </a:t>
            </a:r>
            <a:r>
              <a:rPr lang="en-GB" sz="3200" b="1" dirty="0">
                <a:solidFill>
                  <a:srgbClr val="002060"/>
                </a:solidFill>
              </a:rPr>
              <a:t>(1983)</a:t>
            </a:r>
            <a:r>
              <a:rPr lang="en-GB" sz="3200" b="1" i="1" dirty="0">
                <a:solidFill>
                  <a:srgbClr val="002060"/>
                </a:solidFill>
                <a:effectLst>
                  <a:outerShdw blurRad="38100" dist="38100" dir="2700000" algn="tl">
                    <a:srgbClr val="000000">
                      <a:alpha val="43137"/>
                    </a:srgbClr>
                  </a:outerShdw>
                </a:effectLst>
              </a:rPr>
              <a:t/>
            </a:r>
            <a:br>
              <a:rPr lang="en-GB" sz="3200" b="1" i="1" dirty="0">
                <a:solidFill>
                  <a:srgbClr val="002060"/>
                </a:solidFill>
                <a:effectLst>
                  <a:outerShdw blurRad="38100" dist="38100" dir="2700000" algn="tl">
                    <a:srgbClr val="000000">
                      <a:alpha val="43137"/>
                    </a:srgbClr>
                  </a:outerShdw>
                </a:effectLst>
              </a:rPr>
            </a:br>
            <a:endParaRPr lang="en-GB" sz="3200" dirty="0"/>
          </a:p>
        </p:txBody>
      </p:sp>
      <p:sp>
        <p:nvSpPr>
          <p:cNvPr id="3" name="Content Placeholder 2"/>
          <p:cNvSpPr>
            <a:spLocks noGrp="1"/>
          </p:cNvSpPr>
          <p:nvPr>
            <p:ph idx="1"/>
          </p:nvPr>
        </p:nvSpPr>
        <p:spPr>
          <a:xfrm>
            <a:off x="457200" y="1600200"/>
            <a:ext cx="8229600" cy="4781128"/>
          </a:xfrm>
        </p:spPr>
        <p:txBody>
          <a:bodyPr>
            <a:normAutofit fontScale="92500" lnSpcReduction="10000"/>
          </a:bodyPr>
          <a:lstStyle/>
          <a:p>
            <a:pPr marL="0" indent="0">
              <a:buNone/>
            </a:pPr>
            <a:r>
              <a:rPr lang="en-GB" dirty="0" smtClean="0">
                <a:solidFill>
                  <a:srgbClr val="002060"/>
                </a:solidFill>
              </a:rPr>
              <a:t>“Historiography </a:t>
            </a:r>
            <a:r>
              <a:rPr lang="en-GB" dirty="0">
                <a:solidFill>
                  <a:srgbClr val="002060"/>
                </a:solidFill>
              </a:rPr>
              <a:t>has been content to </a:t>
            </a:r>
            <a:r>
              <a:rPr lang="en-GB" dirty="0" smtClean="0">
                <a:solidFill>
                  <a:srgbClr val="002060"/>
                </a:solidFill>
              </a:rPr>
              <a:t>deal with </a:t>
            </a:r>
            <a:r>
              <a:rPr lang="en-GB" dirty="0">
                <a:solidFill>
                  <a:srgbClr val="002060"/>
                </a:solidFill>
              </a:rPr>
              <a:t>the peasant rebel merely as an empirical person or member of </a:t>
            </a:r>
            <a:r>
              <a:rPr lang="en-GB" dirty="0" smtClean="0">
                <a:solidFill>
                  <a:srgbClr val="002060"/>
                </a:solidFill>
              </a:rPr>
              <a:t>a class</a:t>
            </a:r>
            <a:r>
              <a:rPr lang="en-GB" dirty="0">
                <a:solidFill>
                  <a:srgbClr val="002060"/>
                </a:solidFill>
              </a:rPr>
              <a:t>, but not as an </a:t>
            </a:r>
            <a:r>
              <a:rPr lang="en-GB" dirty="0" smtClean="0">
                <a:solidFill>
                  <a:srgbClr val="002060"/>
                </a:solidFill>
              </a:rPr>
              <a:t>entity whose </a:t>
            </a:r>
            <a:r>
              <a:rPr lang="en-GB" dirty="0">
                <a:solidFill>
                  <a:srgbClr val="002060"/>
                </a:solidFill>
              </a:rPr>
              <a:t>will and reason constituted </a:t>
            </a:r>
            <a:r>
              <a:rPr lang="en-GB" dirty="0" smtClean="0">
                <a:solidFill>
                  <a:srgbClr val="002060"/>
                </a:solidFill>
              </a:rPr>
              <a:t>the praxis </a:t>
            </a:r>
            <a:r>
              <a:rPr lang="en-GB" dirty="0">
                <a:solidFill>
                  <a:srgbClr val="002060"/>
                </a:solidFill>
              </a:rPr>
              <a:t>called </a:t>
            </a:r>
            <a:r>
              <a:rPr lang="en-GB" dirty="0" smtClean="0">
                <a:solidFill>
                  <a:srgbClr val="002060"/>
                </a:solidFill>
              </a:rPr>
              <a:t>rebellion the omission </a:t>
            </a:r>
            <a:r>
              <a:rPr lang="en-GB" dirty="0">
                <a:solidFill>
                  <a:srgbClr val="002060"/>
                </a:solidFill>
              </a:rPr>
              <a:t>is indeed dyed into most </a:t>
            </a:r>
            <a:r>
              <a:rPr lang="en-GB" dirty="0" smtClean="0">
                <a:solidFill>
                  <a:srgbClr val="002060"/>
                </a:solidFill>
              </a:rPr>
              <a:t>narratives </a:t>
            </a:r>
            <a:r>
              <a:rPr lang="en-GB" dirty="0">
                <a:solidFill>
                  <a:srgbClr val="002060"/>
                </a:solidFill>
              </a:rPr>
              <a:t>by metaphors assimilating peasant revolts to natural phenomena: they break out like thunder storms, heave like earthquakes</a:t>
            </a:r>
            <a:r>
              <a:rPr lang="en-GB" dirty="0" smtClean="0">
                <a:solidFill>
                  <a:srgbClr val="002060"/>
                </a:solidFill>
              </a:rPr>
              <a:t>, spread </a:t>
            </a:r>
            <a:r>
              <a:rPr lang="en-GB" dirty="0">
                <a:solidFill>
                  <a:srgbClr val="002060"/>
                </a:solidFill>
              </a:rPr>
              <a:t>like wildfires, infect like </a:t>
            </a:r>
            <a:r>
              <a:rPr lang="en-GB" dirty="0" smtClean="0">
                <a:solidFill>
                  <a:srgbClr val="002060"/>
                </a:solidFill>
              </a:rPr>
              <a:t>epidemic. ln </a:t>
            </a:r>
            <a:r>
              <a:rPr lang="en-GB" dirty="0">
                <a:solidFill>
                  <a:srgbClr val="002060"/>
                </a:solidFill>
              </a:rPr>
              <a:t>other words, when </a:t>
            </a:r>
            <a:r>
              <a:rPr lang="en-GB" dirty="0" smtClean="0">
                <a:solidFill>
                  <a:srgbClr val="002060"/>
                </a:solidFill>
              </a:rPr>
              <a:t>the proverbial </a:t>
            </a:r>
            <a:r>
              <a:rPr lang="en-GB" dirty="0">
                <a:solidFill>
                  <a:srgbClr val="002060"/>
                </a:solidFill>
              </a:rPr>
              <a:t>clod of earth turns, this is a </a:t>
            </a:r>
            <a:r>
              <a:rPr lang="en-GB" dirty="0" smtClean="0">
                <a:solidFill>
                  <a:srgbClr val="002060"/>
                </a:solidFill>
              </a:rPr>
              <a:t>matter </a:t>
            </a:r>
            <a:r>
              <a:rPr lang="en-GB" dirty="0">
                <a:solidFill>
                  <a:srgbClr val="002060"/>
                </a:solidFill>
              </a:rPr>
              <a:t>to be explained in </a:t>
            </a:r>
            <a:r>
              <a:rPr lang="en-GB" dirty="0" smtClean="0">
                <a:solidFill>
                  <a:srgbClr val="002060"/>
                </a:solidFill>
              </a:rPr>
              <a:t>terms of </a:t>
            </a:r>
            <a:r>
              <a:rPr lang="en-GB" dirty="0">
                <a:solidFill>
                  <a:srgbClr val="002060"/>
                </a:solidFill>
              </a:rPr>
              <a:t>natural </a:t>
            </a:r>
            <a:r>
              <a:rPr lang="en-GB" dirty="0" smtClean="0">
                <a:solidFill>
                  <a:srgbClr val="002060"/>
                </a:solidFill>
              </a:rPr>
              <a:t>history.”</a:t>
            </a:r>
            <a:endParaRPr lang="en-GB" dirty="0">
              <a:solidFill>
                <a:srgbClr val="002060"/>
              </a:solidFill>
            </a:endParaRPr>
          </a:p>
        </p:txBody>
      </p:sp>
    </p:spTree>
    <p:extLst>
      <p:ext uri="{BB962C8B-B14F-4D97-AF65-F5344CB8AC3E}">
        <p14:creationId xmlns:p14="http://schemas.microsoft.com/office/powerpoint/2010/main" val="369166904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60" t="22431" r="60" b="662"/>
          <a:stretch/>
        </p:blipFill>
        <p:spPr>
          <a:xfrm>
            <a:off x="3923928" y="-12376"/>
            <a:ext cx="5742803" cy="6945914"/>
          </a:xfrm>
          <a:prstGeom prst="rect">
            <a:avLst/>
          </a:prstGeom>
        </p:spPr>
      </p:pic>
      <p:pic>
        <p:nvPicPr>
          <p:cNvPr id="5" name="Picture 4"/>
          <p:cNvPicPr>
            <a:picLocks noChangeAspect="1"/>
          </p:cNvPicPr>
          <p:nvPr/>
        </p:nvPicPr>
        <p:blipFill rotWithShape="1">
          <a:blip r:embed="rId3"/>
          <a:srcRect l="2693" r="4093"/>
          <a:stretch/>
        </p:blipFill>
        <p:spPr>
          <a:xfrm>
            <a:off x="-29294" y="20738"/>
            <a:ext cx="4104457" cy="6912800"/>
          </a:xfrm>
          <a:prstGeom prst="rect">
            <a:avLst/>
          </a:prstGeom>
        </p:spPr>
      </p:pic>
    </p:spTree>
    <p:extLst>
      <p:ext uri="{BB962C8B-B14F-4D97-AF65-F5344CB8AC3E}">
        <p14:creationId xmlns:p14="http://schemas.microsoft.com/office/powerpoint/2010/main" val="299603106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325" y="-41300"/>
            <a:ext cx="9143999" cy="6574786"/>
          </a:xfrm>
          <a:prstGeom prst="rect">
            <a:avLst/>
          </a:prstGeom>
          <a:noFill/>
        </p:spPr>
        <p:txBody>
          <a:bodyPr wrap="square" lIns="540000" tIns="360000" rIns="540000" bIns="360000" rtlCol="0">
            <a:spAutoFit/>
          </a:bodyPr>
          <a:lstStyle/>
          <a:p>
            <a:pPr algn="ctr"/>
            <a:r>
              <a:rPr lang="en-GB" sz="2400" b="1" dirty="0">
                <a:solidFill>
                  <a:srgbClr val="002060"/>
                </a:solidFill>
                <a:effectLst>
                  <a:outerShdw blurRad="38100" dist="38100" dir="2700000" algn="tl">
                    <a:srgbClr val="000000">
                      <a:alpha val="43137"/>
                    </a:srgbClr>
                  </a:outerShdw>
                </a:effectLst>
              </a:rPr>
              <a:t>Subaltern Studies in Practice: </a:t>
            </a:r>
            <a:r>
              <a:rPr lang="en-GB" sz="2400" b="1" dirty="0" err="1">
                <a:solidFill>
                  <a:srgbClr val="002060"/>
                </a:solidFill>
                <a:effectLst>
                  <a:outerShdw blurRad="38100" dist="38100" dir="2700000" algn="tl">
                    <a:srgbClr val="000000">
                      <a:alpha val="43137"/>
                    </a:srgbClr>
                  </a:outerShdw>
                </a:effectLst>
              </a:rPr>
              <a:t>Guha</a:t>
            </a:r>
            <a:r>
              <a:rPr lang="en-GB" sz="2400" b="1" dirty="0">
                <a:solidFill>
                  <a:srgbClr val="002060"/>
                </a:solidFill>
                <a:effectLst>
                  <a:outerShdw blurRad="38100" dist="38100" dir="2700000" algn="tl">
                    <a:srgbClr val="000000">
                      <a:alpha val="43137"/>
                    </a:srgbClr>
                  </a:outerShdw>
                </a:effectLst>
              </a:rPr>
              <a:t> ‘The Prose of Counterinsurgency,’ </a:t>
            </a:r>
            <a:r>
              <a:rPr lang="en-GB" sz="2400" b="1" i="1" dirty="0">
                <a:solidFill>
                  <a:srgbClr val="002060"/>
                </a:solidFill>
              </a:rPr>
              <a:t>Subaltern Studies II </a:t>
            </a:r>
            <a:r>
              <a:rPr lang="en-GB" sz="2400" b="1" dirty="0">
                <a:solidFill>
                  <a:srgbClr val="002060"/>
                </a:solidFill>
              </a:rPr>
              <a:t>(1983)</a:t>
            </a:r>
            <a:endParaRPr lang="en-GB" sz="2400" b="1" i="1" dirty="0">
              <a:solidFill>
                <a:srgbClr val="002060"/>
              </a:solidFill>
              <a:effectLst>
                <a:outerShdw blurRad="38100" dist="38100" dir="2700000" algn="tl">
                  <a:srgbClr val="000000">
                    <a:alpha val="43137"/>
                  </a:srgbClr>
                </a:outerShdw>
              </a:effectLst>
            </a:endParaRPr>
          </a:p>
          <a:p>
            <a:pPr algn="ctr"/>
            <a:endParaRPr lang="en-GB" sz="2800" i="1" dirty="0">
              <a:solidFill>
                <a:prstClr val="white"/>
              </a:solidFill>
            </a:endParaRPr>
          </a:p>
          <a:p>
            <a:pPr algn="just"/>
            <a:r>
              <a:rPr lang="en-GB" sz="3600" dirty="0">
                <a:solidFill>
                  <a:srgbClr val="0070C0"/>
                </a:solidFill>
              </a:rPr>
              <a:t>“Historiography adapted itself to the relations of power under the Raj and was harnessed to the service of the state.”</a:t>
            </a:r>
          </a:p>
          <a:p>
            <a:pPr marL="342900" indent="-342900" algn="r">
              <a:buFont typeface="Arial" panose="020B0604020202020204" pitchFamily="34" charset="0"/>
              <a:buChar char="•"/>
            </a:pPr>
            <a:endParaRPr lang="en-GB" sz="2800" i="1" dirty="0">
              <a:solidFill>
                <a:srgbClr val="0070C0"/>
              </a:solidFill>
            </a:endParaRPr>
          </a:p>
          <a:p>
            <a:pPr marL="342900" indent="-342900" algn="r">
              <a:buFont typeface="Arial" panose="020B0604020202020204" pitchFamily="34" charset="0"/>
              <a:buChar char="•"/>
            </a:pPr>
            <a:r>
              <a:rPr lang="en-GB" sz="2800" i="1" dirty="0">
                <a:solidFill>
                  <a:srgbClr val="002060"/>
                </a:solidFill>
              </a:rPr>
              <a:t>History-writing a means to counteract and downplay resistance to empire</a:t>
            </a:r>
          </a:p>
          <a:p>
            <a:pPr marL="342900" indent="-342900" algn="r">
              <a:buFont typeface="Arial" panose="020B0604020202020204" pitchFamily="34" charset="0"/>
              <a:buChar char="•"/>
            </a:pPr>
            <a:r>
              <a:rPr lang="en-GB" sz="2800" i="1" dirty="0">
                <a:solidFill>
                  <a:srgbClr val="002060"/>
                </a:solidFill>
              </a:rPr>
              <a:t>Peasant revolts  against colonialism explained away as spontaneous, ahistorical “natural phenomena,” rather than motivated by social and political grievance </a:t>
            </a:r>
          </a:p>
        </p:txBody>
      </p:sp>
    </p:spTree>
    <p:extLst>
      <p:ext uri="{BB962C8B-B14F-4D97-AF65-F5344CB8AC3E}">
        <p14:creationId xmlns:p14="http://schemas.microsoft.com/office/powerpoint/2010/main" val="198061989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0"/>
            <a:ext cx="6794385" cy="7298061"/>
          </a:xfrm>
          <a:prstGeom prst="rect">
            <a:avLst/>
          </a:prstGeom>
          <a:noFill/>
        </p:spPr>
        <p:txBody>
          <a:bodyPr wrap="square" lIns="540000" tIns="360000" rIns="540000" bIns="360000" rtlCol="0">
            <a:spAutoFit/>
          </a:bodyPr>
          <a:lstStyle/>
          <a:p>
            <a:pPr algn="just"/>
            <a:endParaRPr lang="en-GB" sz="1600" b="1" dirty="0">
              <a:solidFill>
                <a:prstClr val="white"/>
              </a:solidFill>
            </a:endParaRPr>
          </a:p>
          <a:p>
            <a:pPr algn="just"/>
            <a:endParaRPr lang="en-GB" sz="1600" b="1" dirty="0">
              <a:solidFill>
                <a:prstClr val="white"/>
              </a:solidFill>
            </a:endParaRPr>
          </a:p>
          <a:p>
            <a:pPr marL="285750" indent="-285750" algn="just">
              <a:buFont typeface="Arial" panose="020B0604020202020204" pitchFamily="34" charset="0"/>
              <a:buChar char="•"/>
            </a:pPr>
            <a:endParaRPr lang="en-GB" sz="2000" dirty="0">
              <a:solidFill>
                <a:prstClr val="white"/>
              </a:solidFill>
            </a:endParaRPr>
          </a:p>
          <a:p>
            <a:pPr marL="285750" indent="-285750" algn="just">
              <a:buFont typeface="Arial" panose="020B0604020202020204" pitchFamily="34" charset="0"/>
              <a:buChar char="•"/>
            </a:pPr>
            <a:r>
              <a:rPr lang="en-GB" sz="2800" dirty="0">
                <a:solidFill>
                  <a:srgbClr val="002060"/>
                </a:solidFill>
              </a:rPr>
              <a:t>Victorian ‘gentleman historian</a:t>
            </a:r>
            <a:r>
              <a:rPr lang="en-GB" sz="2800" dirty="0" smtClean="0">
                <a:solidFill>
                  <a:srgbClr val="002060"/>
                </a:solidFill>
              </a:rPr>
              <a:t>,’ </a:t>
            </a:r>
            <a:r>
              <a:rPr lang="en-GB" sz="2800" dirty="0">
                <a:solidFill>
                  <a:srgbClr val="002060"/>
                </a:solidFill>
              </a:rPr>
              <a:t>Thomas Babington Macaulay was a Member of Governor General’s Supreme Council in Calcutta, 1834–1838</a:t>
            </a:r>
          </a:p>
          <a:p>
            <a:pPr marL="285750" indent="-285750" algn="just">
              <a:buFont typeface="Arial" panose="020B0604020202020204" pitchFamily="34" charset="0"/>
              <a:buChar char="•"/>
            </a:pPr>
            <a:endParaRPr lang="en-GB" sz="2800" dirty="0">
              <a:solidFill>
                <a:srgbClr val="002060"/>
              </a:solidFill>
            </a:endParaRPr>
          </a:p>
          <a:p>
            <a:pPr marL="285750" indent="-285750" algn="just">
              <a:buFont typeface="Arial" panose="020B0604020202020204" pitchFamily="34" charset="0"/>
              <a:buChar char="•"/>
            </a:pPr>
            <a:r>
              <a:rPr lang="en-GB" sz="2800" dirty="0">
                <a:solidFill>
                  <a:srgbClr val="002060"/>
                </a:solidFill>
              </a:rPr>
              <a:t>His 1835 </a:t>
            </a:r>
            <a:r>
              <a:rPr lang="en-GB" sz="2800" i="1" dirty="0">
                <a:solidFill>
                  <a:srgbClr val="002060"/>
                </a:solidFill>
              </a:rPr>
              <a:t>Minute on Education </a:t>
            </a:r>
            <a:r>
              <a:rPr lang="en-GB" sz="2800" dirty="0">
                <a:solidFill>
                  <a:srgbClr val="002060"/>
                </a:solidFill>
              </a:rPr>
              <a:t>introduced English education system to India; deposing teaching of Sanskrit  or Arabic</a:t>
            </a:r>
          </a:p>
          <a:p>
            <a:pPr marL="285750" indent="-285750" algn="just">
              <a:buFont typeface="Arial" panose="020B0604020202020204" pitchFamily="34" charset="0"/>
              <a:buChar char="•"/>
            </a:pPr>
            <a:endParaRPr lang="en-GB" sz="2000" dirty="0">
              <a:solidFill>
                <a:prstClr val="white"/>
              </a:solidFill>
            </a:endParaRPr>
          </a:p>
          <a:p>
            <a:pPr marL="285750" indent="-285750" algn="just">
              <a:buFont typeface="Arial" panose="020B0604020202020204" pitchFamily="34" charset="0"/>
              <a:buChar char="•"/>
            </a:pPr>
            <a:endParaRPr lang="en-GB" sz="2000" dirty="0">
              <a:solidFill>
                <a:prstClr val="white"/>
              </a:solidFill>
            </a:endParaRPr>
          </a:p>
          <a:p>
            <a:pPr algn="just"/>
            <a:endParaRPr lang="en-GB" sz="2000" dirty="0">
              <a:solidFill>
                <a:prstClr val="white"/>
              </a:solidFill>
            </a:endParaRPr>
          </a:p>
          <a:p>
            <a:pPr marL="285750" indent="-285750" algn="just">
              <a:buFont typeface="Arial" panose="020B0604020202020204" pitchFamily="34" charset="0"/>
              <a:buChar char="•"/>
            </a:pPr>
            <a:endParaRPr lang="en-GB" dirty="0">
              <a:solidFill>
                <a:prstClr val="white"/>
              </a:solidFill>
            </a:endParaRPr>
          </a:p>
          <a:p>
            <a:pPr algn="just"/>
            <a:endParaRPr lang="en-GB" sz="1700" i="1" dirty="0">
              <a:solidFill>
                <a:prstClr val="white"/>
              </a:solidFill>
            </a:endParaRPr>
          </a:p>
        </p:txBody>
      </p:sp>
      <p:sp>
        <p:nvSpPr>
          <p:cNvPr id="6" name="TextBox 5"/>
          <p:cNvSpPr txBox="1"/>
          <p:nvPr/>
        </p:nvSpPr>
        <p:spPr>
          <a:xfrm>
            <a:off x="-1" y="-34223"/>
            <a:ext cx="9144000" cy="1465695"/>
          </a:xfrm>
          <a:prstGeom prst="rect">
            <a:avLst/>
          </a:prstGeom>
          <a:noFill/>
        </p:spPr>
        <p:txBody>
          <a:bodyPr wrap="square" lIns="540000" tIns="360000" rIns="540000" bIns="360000" rtlCol="0">
            <a:spAutoFit/>
          </a:bodyPr>
          <a:lstStyle/>
          <a:p>
            <a:pPr algn="ctr"/>
            <a:r>
              <a:rPr lang="en-GB" sz="2400" b="1" dirty="0">
                <a:solidFill>
                  <a:srgbClr val="002060"/>
                </a:solidFill>
                <a:effectLst>
                  <a:outerShdw blurRad="38100" dist="38100" dir="2700000" algn="tl">
                    <a:srgbClr val="000000">
                      <a:alpha val="43137"/>
                    </a:srgbClr>
                  </a:outerShdw>
                </a:effectLst>
              </a:rPr>
              <a:t>History-Writing  and the Colonial ‘Project</a:t>
            </a:r>
            <a:r>
              <a:rPr lang="en-GB" sz="2400" dirty="0">
                <a:solidFill>
                  <a:srgbClr val="002060"/>
                </a:solidFill>
              </a:rPr>
              <a:t>’</a:t>
            </a:r>
          </a:p>
          <a:p>
            <a:pPr algn="ctr"/>
            <a:endParaRPr lang="en-GB" sz="2400" i="1" dirty="0">
              <a:solidFill>
                <a:srgbClr val="002060"/>
              </a:solidFill>
              <a:effectLst>
                <a:outerShdw blurRad="38100" dist="38100" dir="2700000" algn="tl">
                  <a:srgbClr val="000000">
                    <a:alpha val="43137"/>
                  </a:srgbClr>
                </a:outerShdw>
              </a:effectLst>
            </a:endParaRPr>
          </a:p>
        </p:txBody>
      </p:sp>
      <p:pic>
        <p:nvPicPr>
          <p:cNvPr id="8" name="Picture 2" descr="http://www.nndb.com/people/422/000096134/thomas-macaulay-1-size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5515" y="836712"/>
            <a:ext cx="2358485" cy="2939803"/>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6785514" y="3778916"/>
            <a:ext cx="2358486" cy="1723549"/>
          </a:xfrm>
          <a:prstGeom prst="rect">
            <a:avLst/>
          </a:prstGeom>
        </p:spPr>
        <p:txBody>
          <a:bodyPr wrap="square">
            <a:spAutoFit/>
          </a:bodyPr>
          <a:lstStyle/>
          <a:p>
            <a:pPr algn="ctr"/>
            <a:r>
              <a:rPr lang="en-GB" sz="2000" dirty="0">
                <a:solidFill>
                  <a:srgbClr val="002060"/>
                </a:solidFill>
              </a:rPr>
              <a:t>Thomas Babington Macaulay </a:t>
            </a:r>
          </a:p>
          <a:p>
            <a:pPr algn="ctr"/>
            <a:r>
              <a:rPr lang="en-GB" dirty="0" smtClean="0">
                <a:solidFill>
                  <a:srgbClr val="002060"/>
                </a:solidFill>
              </a:rPr>
              <a:t>(1780–1859</a:t>
            </a:r>
            <a:r>
              <a:rPr lang="en-GB" dirty="0">
                <a:solidFill>
                  <a:srgbClr val="002060"/>
                </a:solidFill>
              </a:rPr>
              <a:t>)</a:t>
            </a:r>
          </a:p>
          <a:p>
            <a:pPr algn="ctr"/>
            <a:r>
              <a:rPr lang="en-GB" b="1" i="1" dirty="0">
                <a:solidFill>
                  <a:srgbClr val="002060"/>
                </a:solidFill>
              </a:rPr>
              <a:t>Minute on Education </a:t>
            </a:r>
            <a:r>
              <a:rPr lang="en-GB" b="1" dirty="0">
                <a:solidFill>
                  <a:srgbClr val="002060"/>
                </a:solidFill>
              </a:rPr>
              <a:t>(1835)</a:t>
            </a:r>
          </a:p>
          <a:p>
            <a:endParaRPr lang="en-GB" sz="1200" dirty="0">
              <a:solidFill>
                <a:srgbClr val="002060"/>
              </a:solidFill>
            </a:endParaRPr>
          </a:p>
        </p:txBody>
      </p:sp>
    </p:spTree>
    <p:extLst>
      <p:ext uri="{BB962C8B-B14F-4D97-AF65-F5344CB8AC3E}">
        <p14:creationId xmlns:p14="http://schemas.microsoft.com/office/powerpoint/2010/main" val="171526738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0"/>
            <a:ext cx="6785515" cy="6821007"/>
          </a:xfrm>
          <a:prstGeom prst="rect">
            <a:avLst/>
          </a:prstGeom>
          <a:noFill/>
        </p:spPr>
        <p:txBody>
          <a:bodyPr wrap="square" lIns="540000" tIns="360000" rIns="540000" bIns="360000" rtlCol="0">
            <a:spAutoFit/>
          </a:bodyPr>
          <a:lstStyle/>
          <a:p>
            <a:pPr algn="just"/>
            <a:endParaRPr lang="en-GB" sz="1600" b="1" dirty="0">
              <a:solidFill>
                <a:prstClr val="white"/>
              </a:solidFill>
            </a:endParaRPr>
          </a:p>
          <a:p>
            <a:pPr algn="just"/>
            <a:endParaRPr lang="en-GB" sz="1600" b="1" dirty="0">
              <a:solidFill>
                <a:prstClr val="white"/>
              </a:solidFill>
            </a:endParaRPr>
          </a:p>
          <a:p>
            <a:pPr algn="just"/>
            <a:r>
              <a:rPr lang="en-GB" sz="2800" dirty="0">
                <a:solidFill>
                  <a:srgbClr val="002060"/>
                </a:solidFill>
              </a:rPr>
              <a:t>“I have no knowledge of either </a:t>
            </a:r>
            <a:r>
              <a:rPr lang="en-GB" sz="2800" dirty="0" err="1">
                <a:solidFill>
                  <a:srgbClr val="002060"/>
                </a:solidFill>
              </a:rPr>
              <a:t>Sanscrit</a:t>
            </a:r>
            <a:r>
              <a:rPr lang="en-GB" sz="2800" dirty="0">
                <a:solidFill>
                  <a:srgbClr val="002060"/>
                </a:solidFill>
              </a:rPr>
              <a:t> or Arabic. But I have done what I could to form a correct estimate of their value [and] read translations of the most celebrated Arabic and </a:t>
            </a:r>
            <a:r>
              <a:rPr lang="en-GB" sz="2800" dirty="0" err="1">
                <a:solidFill>
                  <a:srgbClr val="002060"/>
                </a:solidFill>
              </a:rPr>
              <a:t>Sanscrit</a:t>
            </a:r>
            <a:r>
              <a:rPr lang="en-GB" sz="2800" dirty="0">
                <a:solidFill>
                  <a:srgbClr val="002060"/>
                </a:solidFill>
              </a:rPr>
              <a:t> works. I have conversed, both here and at home, with men distinguished by their proficiency in the Eastern tongues</a:t>
            </a:r>
            <a:r>
              <a:rPr lang="en-GB" sz="2800" b="1" dirty="0">
                <a:solidFill>
                  <a:srgbClr val="002060"/>
                </a:solidFill>
              </a:rPr>
              <a:t>. </a:t>
            </a:r>
            <a:r>
              <a:rPr lang="en-GB" sz="2800" b="1" i="1" dirty="0">
                <a:solidFill>
                  <a:srgbClr val="FF0000"/>
                </a:solidFill>
              </a:rPr>
              <a:t>I have never found one among them who could deny that a single shelf of a good European library was worth the whole native literature of India and Arabia</a:t>
            </a:r>
            <a:r>
              <a:rPr lang="en-GB" sz="2800" i="1" dirty="0" smtClean="0">
                <a:solidFill>
                  <a:schemeClr val="bg2"/>
                </a:solidFill>
              </a:rPr>
              <a:t>.”</a:t>
            </a:r>
            <a:endParaRPr lang="en-GB" sz="2800" i="1" dirty="0">
              <a:solidFill>
                <a:schemeClr val="bg2"/>
              </a:solidFill>
            </a:endParaRPr>
          </a:p>
        </p:txBody>
      </p:sp>
      <p:pic>
        <p:nvPicPr>
          <p:cNvPr id="2050" name="Picture 2" descr="http://www.nndb.com/people/422/000096134/thomas-macaulay-1-size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5515" y="836712"/>
            <a:ext cx="2358485" cy="293980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6785514" y="3778916"/>
            <a:ext cx="2358486" cy="1723549"/>
          </a:xfrm>
          <a:prstGeom prst="rect">
            <a:avLst/>
          </a:prstGeom>
        </p:spPr>
        <p:txBody>
          <a:bodyPr wrap="square">
            <a:spAutoFit/>
          </a:bodyPr>
          <a:lstStyle/>
          <a:p>
            <a:pPr algn="ctr"/>
            <a:r>
              <a:rPr lang="en-GB" sz="2000" dirty="0">
                <a:solidFill>
                  <a:srgbClr val="002060"/>
                </a:solidFill>
              </a:rPr>
              <a:t>Thomas Babington Macaulay </a:t>
            </a:r>
          </a:p>
          <a:p>
            <a:pPr algn="ctr"/>
            <a:r>
              <a:rPr lang="en-GB" dirty="0" smtClean="0">
                <a:solidFill>
                  <a:srgbClr val="002060"/>
                </a:solidFill>
              </a:rPr>
              <a:t>(1780–1859</a:t>
            </a:r>
            <a:r>
              <a:rPr lang="en-GB" dirty="0">
                <a:solidFill>
                  <a:srgbClr val="002060"/>
                </a:solidFill>
              </a:rPr>
              <a:t>)</a:t>
            </a:r>
          </a:p>
          <a:p>
            <a:pPr algn="ctr"/>
            <a:r>
              <a:rPr lang="en-GB" b="1" i="1" dirty="0">
                <a:solidFill>
                  <a:srgbClr val="002060"/>
                </a:solidFill>
              </a:rPr>
              <a:t>Minute on Education </a:t>
            </a:r>
            <a:r>
              <a:rPr lang="en-GB" b="1" dirty="0">
                <a:solidFill>
                  <a:srgbClr val="002060"/>
                </a:solidFill>
              </a:rPr>
              <a:t>(1835)</a:t>
            </a:r>
          </a:p>
          <a:p>
            <a:endParaRPr lang="en-GB" sz="1200" dirty="0">
              <a:solidFill>
                <a:srgbClr val="002060"/>
              </a:solidFill>
            </a:endParaRPr>
          </a:p>
        </p:txBody>
      </p:sp>
      <p:sp>
        <p:nvSpPr>
          <p:cNvPr id="6" name="TextBox 5"/>
          <p:cNvSpPr txBox="1"/>
          <p:nvPr/>
        </p:nvSpPr>
        <p:spPr>
          <a:xfrm>
            <a:off x="-1" y="2410"/>
            <a:ext cx="9144000" cy="1096363"/>
          </a:xfrm>
          <a:prstGeom prst="rect">
            <a:avLst/>
          </a:prstGeom>
          <a:noFill/>
        </p:spPr>
        <p:txBody>
          <a:bodyPr wrap="square" lIns="540000" tIns="360000" rIns="540000" bIns="360000" rtlCol="0">
            <a:spAutoFit/>
          </a:bodyPr>
          <a:lstStyle/>
          <a:p>
            <a:pPr algn="ctr"/>
            <a:r>
              <a:rPr lang="en-GB" sz="2400" b="1" dirty="0">
                <a:solidFill>
                  <a:srgbClr val="002060"/>
                </a:solidFill>
                <a:effectLst>
                  <a:outerShdw blurRad="38100" dist="38100" dir="2700000" algn="tl">
                    <a:srgbClr val="000000">
                      <a:alpha val="43137"/>
                    </a:srgbClr>
                  </a:outerShdw>
                </a:effectLst>
              </a:rPr>
              <a:t>History-Writing  and the Colonial ‘Project’ </a:t>
            </a:r>
            <a:endParaRPr lang="en-GB" sz="1700" i="1" dirty="0">
              <a:solidFill>
                <a:srgbClr val="00206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96252759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0"/>
            <a:ext cx="6785515" cy="6821007"/>
          </a:xfrm>
          <a:prstGeom prst="rect">
            <a:avLst/>
          </a:prstGeom>
          <a:noFill/>
        </p:spPr>
        <p:txBody>
          <a:bodyPr wrap="square" lIns="540000" tIns="360000" rIns="540000" bIns="360000" rtlCol="0">
            <a:spAutoFit/>
          </a:bodyPr>
          <a:lstStyle/>
          <a:p>
            <a:pPr algn="just"/>
            <a:endParaRPr lang="en-GB" sz="1600" b="1" dirty="0">
              <a:solidFill>
                <a:prstClr val="white"/>
              </a:solidFill>
            </a:endParaRPr>
          </a:p>
          <a:p>
            <a:pPr algn="just"/>
            <a:endParaRPr lang="en-GB" sz="1600" b="1" dirty="0">
              <a:solidFill>
                <a:srgbClr val="002060"/>
              </a:solidFill>
            </a:endParaRPr>
          </a:p>
          <a:p>
            <a:pPr algn="just"/>
            <a:r>
              <a:rPr lang="en-GB" sz="2800" dirty="0" smtClean="0">
                <a:solidFill>
                  <a:srgbClr val="002060"/>
                </a:solidFill>
              </a:rPr>
              <a:t>“… </a:t>
            </a:r>
            <a:r>
              <a:rPr lang="en-GB" sz="2800" dirty="0">
                <a:solidFill>
                  <a:srgbClr val="002060"/>
                </a:solidFill>
              </a:rPr>
              <a:t>When we pass from works of imagination to works in which facts are recorded and general principles investigated, the superiority of the Europeans becomes absolutely immeasurable</a:t>
            </a:r>
            <a:r>
              <a:rPr lang="en-GB" sz="2800" dirty="0">
                <a:solidFill>
                  <a:schemeClr val="bg2"/>
                </a:solidFill>
              </a:rPr>
              <a:t>. </a:t>
            </a:r>
            <a:r>
              <a:rPr lang="en-GB" sz="2800" b="1" dirty="0">
                <a:solidFill>
                  <a:srgbClr val="002060"/>
                </a:solidFill>
              </a:rPr>
              <a:t>It is, I believe, no exaggeration to say that </a:t>
            </a:r>
            <a:r>
              <a:rPr lang="en-GB" sz="2800" b="1" dirty="0">
                <a:solidFill>
                  <a:srgbClr val="FF0000"/>
                </a:solidFill>
              </a:rPr>
              <a:t>all the historical information </a:t>
            </a:r>
            <a:r>
              <a:rPr lang="en-GB" sz="2800" b="1" dirty="0">
                <a:solidFill>
                  <a:srgbClr val="002060"/>
                </a:solidFill>
              </a:rPr>
              <a:t>which has been collected from all the books written in the </a:t>
            </a:r>
            <a:r>
              <a:rPr lang="en-GB" sz="2800" b="1" dirty="0" err="1">
                <a:solidFill>
                  <a:srgbClr val="002060"/>
                </a:solidFill>
              </a:rPr>
              <a:t>Sanscrit</a:t>
            </a:r>
            <a:r>
              <a:rPr lang="en-GB" sz="2800" b="1" dirty="0">
                <a:solidFill>
                  <a:srgbClr val="002060"/>
                </a:solidFill>
              </a:rPr>
              <a:t> language is less valuable than what may be found in the most paltry abridgments used at preparatory schools in England</a:t>
            </a:r>
            <a:r>
              <a:rPr lang="en-GB" sz="2800" dirty="0">
                <a:solidFill>
                  <a:srgbClr val="002060"/>
                </a:solidFill>
              </a:rPr>
              <a:t>.”</a:t>
            </a:r>
            <a:endParaRPr lang="en-GB" sz="2800" i="1" dirty="0">
              <a:solidFill>
                <a:srgbClr val="002060"/>
              </a:solidFill>
            </a:endParaRPr>
          </a:p>
        </p:txBody>
      </p:sp>
      <p:pic>
        <p:nvPicPr>
          <p:cNvPr id="2050" name="Picture 2" descr="http://www.nndb.com/people/422/000096134/thomas-macaulay-1-size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5515" y="836712"/>
            <a:ext cx="2358485" cy="293980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6785514" y="3778916"/>
            <a:ext cx="2358486" cy="1723549"/>
          </a:xfrm>
          <a:prstGeom prst="rect">
            <a:avLst/>
          </a:prstGeom>
        </p:spPr>
        <p:txBody>
          <a:bodyPr wrap="square">
            <a:spAutoFit/>
          </a:bodyPr>
          <a:lstStyle/>
          <a:p>
            <a:pPr algn="ctr"/>
            <a:r>
              <a:rPr lang="en-GB" sz="2000" dirty="0">
                <a:solidFill>
                  <a:srgbClr val="002060"/>
                </a:solidFill>
              </a:rPr>
              <a:t>Thomas Babington Macaulay </a:t>
            </a:r>
          </a:p>
          <a:p>
            <a:pPr algn="ctr"/>
            <a:r>
              <a:rPr lang="en-GB" dirty="0" smtClean="0">
                <a:solidFill>
                  <a:srgbClr val="002060"/>
                </a:solidFill>
              </a:rPr>
              <a:t>(1780–1859</a:t>
            </a:r>
            <a:r>
              <a:rPr lang="en-GB" dirty="0">
                <a:solidFill>
                  <a:srgbClr val="002060"/>
                </a:solidFill>
              </a:rPr>
              <a:t>)</a:t>
            </a:r>
          </a:p>
          <a:p>
            <a:pPr algn="ctr"/>
            <a:r>
              <a:rPr lang="en-GB" b="1" i="1" dirty="0">
                <a:solidFill>
                  <a:srgbClr val="002060"/>
                </a:solidFill>
              </a:rPr>
              <a:t>Minute on Education </a:t>
            </a:r>
            <a:r>
              <a:rPr lang="en-GB" b="1" dirty="0">
                <a:solidFill>
                  <a:srgbClr val="002060"/>
                </a:solidFill>
              </a:rPr>
              <a:t>(1835)</a:t>
            </a:r>
          </a:p>
          <a:p>
            <a:endParaRPr lang="en-GB" sz="1200" dirty="0">
              <a:solidFill>
                <a:srgbClr val="002060"/>
              </a:solidFill>
            </a:endParaRPr>
          </a:p>
        </p:txBody>
      </p:sp>
      <p:sp>
        <p:nvSpPr>
          <p:cNvPr id="6" name="TextBox 5"/>
          <p:cNvSpPr txBox="1"/>
          <p:nvPr/>
        </p:nvSpPr>
        <p:spPr>
          <a:xfrm>
            <a:off x="-1" y="2410"/>
            <a:ext cx="9144000" cy="1096363"/>
          </a:xfrm>
          <a:prstGeom prst="rect">
            <a:avLst/>
          </a:prstGeom>
          <a:noFill/>
        </p:spPr>
        <p:txBody>
          <a:bodyPr wrap="square" lIns="540000" tIns="360000" rIns="540000" bIns="360000" rtlCol="0">
            <a:spAutoFit/>
          </a:bodyPr>
          <a:lstStyle/>
          <a:p>
            <a:pPr algn="ctr"/>
            <a:r>
              <a:rPr lang="en-GB" sz="2400" b="1" dirty="0">
                <a:solidFill>
                  <a:srgbClr val="002060"/>
                </a:solidFill>
                <a:effectLst>
                  <a:outerShdw blurRad="38100" dist="38100" dir="2700000" algn="tl">
                    <a:srgbClr val="000000">
                      <a:alpha val="43137"/>
                    </a:srgbClr>
                  </a:outerShdw>
                </a:effectLst>
              </a:rPr>
              <a:t>History-Writing  and the Colonial ‘Project’ </a:t>
            </a:r>
            <a:endParaRPr lang="en-GB" sz="1700" i="1" dirty="0">
              <a:solidFill>
                <a:srgbClr val="00206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55962590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0"/>
            <a:ext cx="7026544" cy="6513231"/>
          </a:xfrm>
          <a:prstGeom prst="rect">
            <a:avLst/>
          </a:prstGeom>
          <a:noFill/>
        </p:spPr>
        <p:txBody>
          <a:bodyPr wrap="square" lIns="540000" tIns="360000" rIns="540000" bIns="360000" rtlCol="0">
            <a:spAutoFit/>
          </a:bodyPr>
          <a:lstStyle/>
          <a:p>
            <a:pPr algn="just"/>
            <a:endParaRPr lang="en-GB" sz="1600" b="1" dirty="0">
              <a:solidFill>
                <a:prstClr val="white"/>
              </a:solidFill>
            </a:endParaRPr>
          </a:p>
          <a:p>
            <a:pPr algn="just"/>
            <a:endParaRPr lang="en-GB" sz="1600" b="1" dirty="0">
              <a:solidFill>
                <a:prstClr val="white"/>
              </a:solidFill>
            </a:endParaRPr>
          </a:p>
          <a:p>
            <a:pPr algn="just"/>
            <a:r>
              <a:rPr lang="en-GB" sz="2800" dirty="0">
                <a:solidFill>
                  <a:srgbClr val="002060"/>
                </a:solidFill>
              </a:rPr>
              <a:t>“ … the art and genius of history has ever been unknown to the </a:t>
            </a:r>
            <a:r>
              <a:rPr lang="en-GB" sz="2800" dirty="0" err="1">
                <a:solidFill>
                  <a:srgbClr val="002060"/>
                </a:solidFill>
              </a:rPr>
              <a:t>Asiatics</a:t>
            </a:r>
            <a:r>
              <a:rPr lang="en-GB" sz="2800" dirty="0">
                <a:solidFill>
                  <a:srgbClr val="002060"/>
                </a:solidFill>
              </a:rPr>
              <a:t>.” </a:t>
            </a:r>
          </a:p>
          <a:p>
            <a:pPr marL="342900" indent="-342900" algn="r">
              <a:buFontTx/>
              <a:buChar char="-"/>
            </a:pPr>
            <a:r>
              <a:rPr lang="en-GB" sz="1600" dirty="0">
                <a:solidFill>
                  <a:srgbClr val="002060"/>
                </a:solidFill>
              </a:rPr>
              <a:t>Edward Gibbon, cited by Vinay Lal, ‘The History of </a:t>
            </a:r>
            <a:r>
              <a:rPr lang="en-GB" sz="1600" dirty="0" err="1">
                <a:solidFill>
                  <a:srgbClr val="002060"/>
                </a:solidFill>
              </a:rPr>
              <a:t>Ahistoricity</a:t>
            </a:r>
            <a:r>
              <a:rPr lang="en-GB" sz="1600" dirty="0">
                <a:solidFill>
                  <a:srgbClr val="002060"/>
                </a:solidFill>
              </a:rPr>
              <a:t>: The Indian Tradition, Colonialism and the Advent of Historical Thinking’ in </a:t>
            </a:r>
            <a:r>
              <a:rPr lang="en-GB" sz="1600" i="1" dirty="0">
                <a:solidFill>
                  <a:srgbClr val="002060"/>
                </a:solidFill>
              </a:rPr>
              <a:t>The History of History. Politics and Scholarship in Modern India</a:t>
            </a:r>
            <a:r>
              <a:rPr lang="en-GB" sz="1600" dirty="0">
                <a:solidFill>
                  <a:srgbClr val="002060"/>
                </a:solidFill>
              </a:rPr>
              <a:t> </a:t>
            </a:r>
            <a:r>
              <a:rPr lang="en-GB" sz="1600" dirty="0" smtClean="0">
                <a:solidFill>
                  <a:srgbClr val="002060"/>
                </a:solidFill>
              </a:rPr>
              <a:t>( Delhi: Oxford </a:t>
            </a:r>
            <a:r>
              <a:rPr lang="en-GB" sz="1600" dirty="0">
                <a:solidFill>
                  <a:srgbClr val="002060"/>
                </a:solidFill>
              </a:rPr>
              <a:t>University, 2003), p. 29</a:t>
            </a:r>
          </a:p>
          <a:p>
            <a:pPr marL="342900" indent="-342900">
              <a:buFontTx/>
              <a:buChar char="-"/>
            </a:pPr>
            <a:endParaRPr lang="en-GB" sz="2000" dirty="0">
              <a:solidFill>
                <a:prstClr val="white"/>
              </a:solidFill>
            </a:endParaRPr>
          </a:p>
          <a:p>
            <a:pPr algn="just">
              <a:tabLst>
                <a:tab pos="2690813" algn="l"/>
              </a:tabLst>
            </a:pPr>
            <a:r>
              <a:rPr lang="en-GB" sz="2800" dirty="0">
                <a:solidFill>
                  <a:srgbClr val="002060"/>
                </a:solidFill>
              </a:rPr>
              <a:t>“Indian society has</a:t>
            </a:r>
            <a:r>
              <a:rPr lang="en-GB" sz="2800" dirty="0">
                <a:solidFill>
                  <a:prstClr val="white"/>
                </a:solidFill>
              </a:rPr>
              <a:t> </a:t>
            </a:r>
            <a:r>
              <a:rPr lang="en-GB" sz="2800" dirty="0">
                <a:solidFill>
                  <a:srgbClr val="FF0000"/>
                </a:solidFill>
              </a:rPr>
              <a:t>no history at all, at least no known history. </a:t>
            </a:r>
            <a:r>
              <a:rPr lang="en-GB" sz="2800" dirty="0">
                <a:solidFill>
                  <a:srgbClr val="002060"/>
                </a:solidFill>
              </a:rPr>
              <a:t>What we call its history is but the history of the successive intruders who founded their empires on the passive basis of that unresisting and unchanging society.”</a:t>
            </a:r>
          </a:p>
          <a:p>
            <a:pPr marL="342900" indent="-342900" algn="r">
              <a:buFontTx/>
              <a:buChar char="-"/>
            </a:pPr>
            <a:r>
              <a:rPr lang="en-GB" sz="1600" dirty="0">
                <a:solidFill>
                  <a:srgbClr val="002060"/>
                </a:solidFill>
              </a:rPr>
              <a:t>Karl Marx, cited by Lal, ‘The History of </a:t>
            </a:r>
            <a:r>
              <a:rPr lang="en-GB" sz="1600" dirty="0" err="1">
                <a:solidFill>
                  <a:srgbClr val="002060"/>
                </a:solidFill>
              </a:rPr>
              <a:t>Ahistoricity</a:t>
            </a:r>
            <a:r>
              <a:rPr lang="en-GB" sz="1600" dirty="0">
                <a:solidFill>
                  <a:srgbClr val="002060"/>
                </a:solidFill>
              </a:rPr>
              <a:t>,’ p. 57</a:t>
            </a:r>
          </a:p>
          <a:p>
            <a:pPr algn="r"/>
            <a:r>
              <a:rPr lang="en-GB" sz="2000" dirty="0">
                <a:solidFill>
                  <a:srgbClr val="002060"/>
                </a:solidFill>
              </a:rPr>
              <a:t> </a:t>
            </a:r>
          </a:p>
        </p:txBody>
      </p:sp>
      <p:sp>
        <p:nvSpPr>
          <p:cNvPr id="5" name="Rectangle 4"/>
          <p:cNvSpPr/>
          <p:nvPr/>
        </p:nvSpPr>
        <p:spPr>
          <a:xfrm>
            <a:off x="6785514" y="3440362"/>
            <a:ext cx="2358486" cy="677108"/>
          </a:xfrm>
          <a:prstGeom prst="rect">
            <a:avLst/>
          </a:prstGeom>
        </p:spPr>
        <p:txBody>
          <a:bodyPr wrap="square">
            <a:spAutoFit/>
          </a:bodyPr>
          <a:lstStyle/>
          <a:p>
            <a:pPr algn="ctr"/>
            <a:r>
              <a:rPr lang="en-GB" sz="2000" dirty="0">
                <a:solidFill>
                  <a:srgbClr val="002060"/>
                </a:solidFill>
              </a:rPr>
              <a:t>Edward Gibbon </a:t>
            </a:r>
            <a:r>
              <a:rPr lang="en-GB" dirty="0">
                <a:solidFill>
                  <a:srgbClr val="002060"/>
                </a:solidFill>
              </a:rPr>
              <a:t>(1737–1788)</a:t>
            </a:r>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8775" y="821170"/>
            <a:ext cx="1876425" cy="2428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descr="https://upload.wikimedia.org/wikipedia/commons/f/fc/Karl_Marx.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86597" y="4147346"/>
            <a:ext cx="1756319" cy="2057549"/>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6785514" y="6203852"/>
            <a:ext cx="2358486" cy="677108"/>
          </a:xfrm>
          <a:prstGeom prst="rect">
            <a:avLst/>
          </a:prstGeom>
        </p:spPr>
        <p:txBody>
          <a:bodyPr wrap="square">
            <a:spAutoFit/>
          </a:bodyPr>
          <a:lstStyle/>
          <a:p>
            <a:pPr algn="ctr"/>
            <a:r>
              <a:rPr lang="en-GB" sz="2000" dirty="0">
                <a:solidFill>
                  <a:srgbClr val="002060"/>
                </a:solidFill>
              </a:rPr>
              <a:t>Karl Marx</a:t>
            </a:r>
          </a:p>
          <a:p>
            <a:pPr algn="ctr"/>
            <a:r>
              <a:rPr lang="en-GB" dirty="0">
                <a:solidFill>
                  <a:srgbClr val="002060"/>
                </a:solidFill>
              </a:rPr>
              <a:t>(1818–1883)</a:t>
            </a:r>
          </a:p>
        </p:txBody>
      </p:sp>
      <p:sp>
        <p:nvSpPr>
          <p:cNvPr id="8" name="TextBox 7"/>
          <p:cNvSpPr txBox="1"/>
          <p:nvPr/>
        </p:nvSpPr>
        <p:spPr>
          <a:xfrm>
            <a:off x="-1" y="2410"/>
            <a:ext cx="9144000" cy="1096363"/>
          </a:xfrm>
          <a:prstGeom prst="rect">
            <a:avLst/>
          </a:prstGeom>
          <a:noFill/>
        </p:spPr>
        <p:txBody>
          <a:bodyPr wrap="square" lIns="540000" tIns="360000" rIns="540000" bIns="360000" rtlCol="0">
            <a:spAutoFit/>
          </a:bodyPr>
          <a:lstStyle/>
          <a:p>
            <a:pPr algn="ctr"/>
            <a:r>
              <a:rPr lang="en-GB" sz="2400" b="1" dirty="0">
                <a:solidFill>
                  <a:srgbClr val="002060"/>
                </a:solidFill>
                <a:effectLst>
                  <a:outerShdw blurRad="38100" dist="38100" dir="2700000" algn="tl">
                    <a:srgbClr val="000000">
                      <a:alpha val="43137"/>
                    </a:srgbClr>
                  </a:outerShdw>
                </a:effectLst>
              </a:rPr>
              <a:t>History-Writing  and the Colonial ‘Project’ </a:t>
            </a:r>
            <a:endParaRPr lang="en-GB" sz="1700" i="1" dirty="0">
              <a:solidFill>
                <a:srgbClr val="00206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7209901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17638"/>
            <a:ext cx="8249816" cy="5126583"/>
          </a:xfrm>
        </p:spPr>
        <p:txBody>
          <a:bodyPr>
            <a:normAutofit fontScale="85000" lnSpcReduction="10000"/>
          </a:bodyPr>
          <a:lstStyle/>
          <a:p>
            <a:pPr marL="0" indent="0" algn="just">
              <a:buNone/>
            </a:pPr>
            <a:r>
              <a:rPr lang="en-GB" dirty="0" smtClean="0">
                <a:solidFill>
                  <a:srgbClr val="002060"/>
                </a:solidFill>
              </a:rPr>
              <a:t>“Africa </a:t>
            </a:r>
            <a:r>
              <a:rPr lang="en-GB" dirty="0">
                <a:solidFill>
                  <a:srgbClr val="002060"/>
                </a:solidFill>
              </a:rPr>
              <a:t>must be divided into three parts: one is that which </a:t>
            </a:r>
            <a:r>
              <a:rPr lang="en-GB" dirty="0" smtClean="0">
                <a:solidFill>
                  <a:srgbClr val="002060"/>
                </a:solidFill>
              </a:rPr>
              <a:t>lies south </a:t>
            </a:r>
            <a:r>
              <a:rPr lang="en-GB" dirty="0">
                <a:solidFill>
                  <a:srgbClr val="002060"/>
                </a:solidFill>
              </a:rPr>
              <a:t>of the desert of Sahara — </a:t>
            </a:r>
            <a:r>
              <a:rPr lang="en-GB" b="1" dirty="0">
                <a:solidFill>
                  <a:srgbClr val="002060"/>
                </a:solidFill>
                <a:effectLst>
                  <a:outerShdw blurRad="38100" dist="38100" dir="2700000" algn="tl">
                    <a:srgbClr val="000000">
                      <a:alpha val="43137"/>
                    </a:srgbClr>
                  </a:outerShdw>
                </a:effectLst>
              </a:rPr>
              <a:t>Africa proper </a:t>
            </a:r>
            <a:r>
              <a:rPr lang="en-GB" dirty="0">
                <a:solidFill>
                  <a:srgbClr val="002060"/>
                </a:solidFill>
              </a:rPr>
              <a:t>— the </a:t>
            </a:r>
            <a:r>
              <a:rPr lang="en-GB" dirty="0" smtClean="0">
                <a:solidFill>
                  <a:srgbClr val="002060"/>
                </a:solidFill>
              </a:rPr>
              <a:t>Upland </a:t>
            </a:r>
            <a:r>
              <a:rPr lang="en-GB" i="1" dirty="0" smtClean="0">
                <a:solidFill>
                  <a:srgbClr val="002060"/>
                </a:solidFill>
              </a:rPr>
              <a:t>almost </a:t>
            </a:r>
            <a:r>
              <a:rPr lang="en-GB" i="1" dirty="0">
                <a:solidFill>
                  <a:srgbClr val="002060"/>
                </a:solidFill>
              </a:rPr>
              <a:t>entirely unknown to us</a:t>
            </a:r>
            <a:r>
              <a:rPr lang="en-GB" dirty="0">
                <a:solidFill>
                  <a:srgbClr val="002060"/>
                </a:solidFill>
              </a:rPr>
              <a:t>, with narrow coast-tracts along </a:t>
            </a:r>
            <a:r>
              <a:rPr lang="en-GB" dirty="0" smtClean="0">
                <a:solidFill>
                  <a:srgbClr val="002060"/>
                </a:solidFill>
              </a:rPr>
              <a:t>the sea</a:t>
            </a:r>
            <a:r>
              <a:rPr lang="en-GB" dirty="0">
                <a:solidFill>
                  <a:srgbClr val="002060"/>
                </a:solidFill>
              </a:rPr>
              <a:t>; the second is that to the north of the desert — </a:t>
            </a:r>
            <a:r>
              <a:rPr lang="en-GB" dirty="0" smtClean="0">
                <a:solidFill>
                  <a:srgbClr val="002060"/>
                </a:solidFill>
              </a:rPr>
              <a:t>European Africa </a:t>
            </a:r>
            <a:r>
              <a:rPr lang="en-GB" dirty="0">
                <a:solidFill>
                  <a:srgbClr val="002060"/>
                </a:solidFill>
              </a:rPr>
              <a:t>(if we may so call it) — a coastland; the third is the </a:t>
            </a:r>
            <a:r>
              <a:rPr lang="en-GB" dirty="0" smtClean="0">
                <a:solidFill>
                  <a:srgbClr val="002060"/>
                </a:solidFill>
              </a:rPr>
              <a:t>river region </a:t>
            </a:r>
            <a:r>
              <a:rPr lang="en-GB" dirty="0">
                <a:solidFill>
                  <a:srgbClr val="002060"/>
                </a:solidFill>
              </a:rPr>
              <a:t>of the Nile, the only valley-land of Africa, and which </a:t>
            </a:r>
            <a:r>
              <a:rPr lang="en-GB" dirty="0" smtClean="0">
                <a:solidFill>
                  <a:srgbClr val="002060"/>
                </a:solidFill>
              </a:rPr>
              <a:t>is in </a:t>
            </a:r>
            <a:r>
              <a:rPr lang="en-GB" dirty="0">
                <a:solidFill>
                  <a:srgbClr val="002060"/>
                </a:solidFill>
              </a:rPr>
              <a:t>connection with Asia</a:t>
            </a:r>
            <a:r>
              <a:rPr lang="en-GB" dirty="0" smtClean="0">
                <a:solidFill>
                  <a:srgbClr val="002060"/>
                </a:solidFill>
              </a:rPr>
              <a:t>.</a:t>
            </a:r>
          </a:p>
          <a:p>
            <a:pPr marL="0" indent="0" algn="just">
              <a:buNone/>
            </a:pPr>
            <a:r>
              <a:rPr lang="en-GB" dirty="0" smtClean="0">
                <a:solidFill>
                  <a:srgbClr val="002060"/>
                </a:solidFill>
              </a:rPr>
              <a:t>	“Africa </a:t>
            </a:r>
            <a:r>
              <a:rPr lang="en-GB" dirty="0">
                <a:solidFill>
                  <a:srgbClr val="002060"/>
                </a:solidFill>
              </a:rPr>
              <a:t>proper, as far as History goes back, has remained — </a:t>
            </a:r>
            <a:r>
              <a:rPr lang="en-GB" dirty="0" smtClean="0">
                <a:solidFill>
                  <a:srgbClr val="002060"/>
                </a:solidFill>
              </a:rPr>
              <a:t>for all </a:t>
            </a:r>
            <a:r>
              <a:rPr lang="en-GB" dirty="0">
                <a:solidFill>
                  <a:srgbClr val="002060"/>
                </a:solidFill>
              </a:rPr>
              <a:t>purposes of connection with the rest of the World — </a:t>
            </a:r>
            <a:r>
              <a:rPr lang="en-GB" b="1" dirty="0">
                <a:solidFill>
                  <a:srgbClr val="002060"/>
                </a:solidFill>
              </a:rPr>
              <a:t>shut up</a:t>
            </a:r>
            <a:r>
              <a:rPr lang="en-GB" dirty="0" smtClean="0">
                <a:solidFill>
                  <a:srgbClr val="002060"/>
                </a:solidFill>
              </a:rPr>
              <a:t>; it </a:t>
            </a:r>
            <a:r>
              <a:rPr lang="en-GB" dirty="0">
                <a:solidFill>
                  <a:srgbClr val="002060"/>
                </a:solidFill>
              </a:rPr>
              <a:t>is the Gold-land compressed within itself — the </a:t>
            </a:r>
            <a:r>
              <a:rPr lang="en-GB" b="1" dirty="0">
                <a:solidFill>
                  <a:srgbClr val="002060"/>
                </a:solidFill>
              </a:rPr>
              <a:t>land </a:t>
            </a:r>
            <a:r>
              <a:rPr lang="en-GB" b="1" dirty="0" smtClean="0">
                <a:solidFill>
                  <a:srgbClr val="002060"/>
                </a:solidFill>
              </a:rPr>
              <a:t>of childhood</a:t>
            </a:r>
            <a:r>
              <a:rPr lang="en-GB" dirty="0">
                <a:solidFill>
                  <a:srgbClr val="002060"/>
                </a:solidFill>
              </a:rPr>
              <a:t>, which l</a:t>
            </a:r>
            <a:r>
              <a:rPr lang="en-GB" b="1" dirty="0">
                <a:solidFill>
                  <a:srgbClr val="002060"/>
                </a:solidFill>
              </a:rPr>
              <a:t>ying beyond the day of self-conscious history</a:t>
            </a:r>
            <a:r>
              <a:rPr lang="en-GB" b="1" dirty="0" smtClean="0">
                <a:solidFill>
                  <a:srgbClr val="002060"/>
                </a:solidFill>
              </a:rPr>
              <a:t>, is </a:t>
            </a:r>
            <a:r>
              <a:rPr lang="en-GB" b="1" dirty="0">
                <a:solidFill>
                  <a:srgbClr val="002060"/>
                </a:solidFill>
              </a:rPr>
              <a:t>enveloped in the dark mantle of </a:t>
            </a:r>
            <a:r>
              <a:rPr lang="en-GB" b="1" dirty="0" smtClean="0">
                <a:solidFill>
                  <a:srgbClr val="002060"/>
                </a:solidFill>
              </a:rPr>
              <a:t>Nigh</a:t>
            </a:r>
            <a:r>
              <a:rPr lang="en-GB" dirty="0" smtClean="0">
                <a:solidFill>
                  <a:srgbClr val="002060"/>
                </a:solidFill>
              </a:rPr>
              <a:t>t.”</a:t>
            </a:r>
            <a:endParaRPr lang="en-GB" dirty="0">
              <a:solidFill>
                <a:srgbClr val="002060"/>
              </a:solidFill>
            </a:endParaRPr>
          </a:p>
        </p:txBody>
      </p:sp>
      <p:sp>
        <p:nvSpPr>
          <p:cNvPr id="4" name="Title 3"/>
          <p:cNvSpPr>
            <a:spLocks noGrp="1"/>
          </p:cNvSpPr>
          <p:nvPr>
            <p:ph type="title"/>
          </p:nvPr>
        </p:nvSpPr>
        <p:spPr/>
        <p:txBody>
          <a:bodyPr/>
          <a:lstStyle/>
          <a:p>
            <a:endParaRPr lang="en-GB"/>
          </a:p>
        </p:txBody>
      </p:sp>
      <p:sp>
        <p:nvSpPr>
          <p:cNvPr id="5" name="Title 1"/>
          <p:cNvSpPr txBox="1">
            <a:spLocks/>
          </p:cNvSpPr>
          <p:nvPr/>
        </p:nvSpPr>
        <p:spPr>
          <a:xfrm>
            <a:off x="457200" y="0"/>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solidFill>
                  <a:srgbClr val="002060"/>
                </a:solidFill>
              </a:rPr>
              <a:t>Hegel’s Philosophy of History (1822)</a:t>
            </a:r>
            <a:endParaRPr lang="en-GB" dirty="0">
              <a:solidFill>
                <a:srgbClr val="002060"/>
              </a:solidFill>
            </a:endParaRPr>
          </a:p>
        </p:txBody>
      </p:sp>
    </p:spTree>
    <p:extLst>
      <p:ext uri="{BB962C8B-B14F-4D97-AF65-F5344CB8AC3E}">
        <p14:creationId xmlns:p14="http://schemas.microsoft.com/office/powerpoint/2010/main" val="103265435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fontScale="90000"/>
          </a:bodyPr>
          <a:lstStyle/>
          <a:p>
            <a:r>
              <a:rPr lang="en-GB" dirty="0" smtClean="0">
                <a:solidFill>
                  <a:srgbClr val="002060"/>
                </a:solidFill>
              </a:rPr>
              <a:t>Hegel’s Philosophy of History (1822)</a:t>
            </a:r>
            <a:endParaRPr lang="en-GB" dirty="0">
              <a:solidFill>
                <a:srgbClr val="002060"/>
              </a:solidFill>
            </a:endParaRPr>
          </a:p>
        </p:txBody>
      </p:sp>
      <p:sp>
        <p:nvSpPr>
          <p:cNvPr id="3" name="Content Placeholder 2"/>
          <p:cNvSpPr>
            <a:spLocks noGrp="1"/>
          </p:cNvSpPr>
          <p:nvPr>
            <p:ph idx="1"/>
          </p:nvPr>
        </p:nvSpPr>
        <p:spPr>
          <a:xfrm>
            <a:off x="457200" y="1143000"/>
            <a:ext cx="8249816" cy="5440362"/>
          </a:xfrm>
        </p:spPr>
        <p:txBody>
          <a:bodyPr>
            <a:normAutofit fontScale="77500" lnSpcReduction="20000"/>
          </a:bodyPr>
          <a:lstStyle/>
          <a:p>
            <a:pPr marL="0" indent="0" algn="just">
              <a:buNone/>
            </a:pPr>
            <a:r>
              <a:rPr lang="en-GB" dirty="0">
                <a:solidFill>
                  <a:srgbClr val="002060"/>
                </a:solidFill>
              </a:rPr>
              <a:t>“At this point we leave Africa, not to mention it again. </a:t>
            </a:r>
            <a:r>
              <a:rPr lang="en-GB" b="1" dirty="0">
                <a:solidFill>
                  <a:srgbClr val="002060"/>
                </a:solidFill>
                <a:effectLst>
                  <a:outerShdw blurRad="38100" dist="38100" dir="2700000" algn="tl">
                    <a:srgbClr val="000000">
                      <a:alpha val="43137"/>
                    </a:srgbClr>
                  </a:outerShdw>
                </a:effectLst>
              </a:rPr>
              <a:t>For it </a:t>
            </a:r>
            <a:r>
              <a:rPr lang="en-GB" b="1" dirty="0" smtClean="0">
                <a:solidFill>
                  <a:srgbClr val="002060"/>
                </a:solidFill>
                <a:effectLst>
                  <a:outerShdw blurRad="38100" dist="38100" dir="2700000" algn="tl">
                    <a:srgbClr val="000000">
                      <a:alpha val="43137"/>
                    </a:srgbClr>
                  </a:outerShdw>
                </a:effectLst>
              </a:rPr>
              <a:t>is no </a:t>
            </a:r>
            <a:r>
              <a:rPr lang="en-GB" b="1" dirty="0">
                <a:solidFill>
                  <a:srgbClr val="002060"/>
                </a:solidFill>
                <a:effectLst>
                  <a:outerShdw blurRad="38100" dist="38100" dir="2700000" algn="tl">
                    <a:srgbClr val="000000">
                      <a:alpha val="43137"/>
                    </a:srgbClr>
                  </a:outerShdw>
                </a:effectLst>
              </a:rPr>
              <a:t>historical part of the World</a:t>
            </a:r>
            <a:r>
              <a:rPr lang="en-GB" dirty="0">
                <a:solidFill>
                  <a:srgbClr val="002060"/>
                </a:solidFill>
              </a:rPr>
              <a:t>; it has no movement </a:t>
            </a:r>
            <a:r>
              <a:rPr lang="en-GB" dirty="0" smtClean="0">
                <a:solidFill>
                  <a:srgbClr val="002060"/>
                </a:solidFill>
              </a:rPr>
              <a:t>or development </a:t>
            </a:r>
            <a:r>
              <a:rPr lang="en-GB" dirty="0">
                <a:solidFill>
                  <a:srgbClr val="002060"/>
                </a:solidFill>
              </a:rPr>
              <a:t>to exhibit. Historical movements in it — that is </a:t>
            </a:r>
            <a:r>
              <a:rPr lang="en-GB" dirty="0" smtClean="0">
                <a:solidFill>
                  <a:srgbClr val="002060"/>
                </a:solidFill>
              </a:rPr>
              <a:t>in its </a:t>
            </a:r>
            <a:r>
              <a:rPr lang="en-GB" dirty="0">
                <a:solidFill>
                  <a:srgbClr val="002060"/>
                </a:solidFill>
              </a:rPr>
              <a:t>northern part — belong to the Asiatic or European </a:t>
            </a:r>
            <a:r>
              <a:rPr lang="en-GB" dirty="0" smtClean="0">
                <a:solidFill>
                  <a:srgbClr val="002060"/>
                </a:solidFill>
              </a:rPr>
              <a:t>World. … What </a:t>
            </a:r>
            <a:r>
              <a:rPr lang="en-GB" dirty="0">
                <a:solidFill>
                  <a:srgbClr val="002060"/>
                </a:solidFill>
              </a:rPr>
              <a:t>we properly understand </a:t>
            </a:r>
            <a:r>
              <a:rPr lang="en-GB" dirty="0" smtClean="0">
                <a:solidFill>
                  <a:srgbClr val="002060"/>
                </a:solidFill>
              </a:rPr>
              <a:t>by Africa</a:t>
            </a:r>
            <a:r>
              <a:rPr lang="en-GB" dirty="0">
                <a:solidFill>
                  <a:srgbClr val="002060"/>
                </a:solidFill>
              </a:rPr>
              <a:t>, is the Unhistorical, Undeveloped Spirit, still involved </a:t>
            </a:r>
            <a:r>
              <a:rPr lang="en-GB" dirty="0" smtClean="0">
                <a:solidFill>
                  <a:srgbClr val="002060"/>
                </a:solidFill>
              </a:rPr>
              <a:t>in the </a:t>
            </a:r>
            <a:r>
              <a:rPr lang="en-GB" dirty="0">
                <a:solidFill>
                  <a:srgbClr val="002060"/>
                </a:solidFill>
              </a:rPr>
              <a:t>conditions of mere nature, and which had to be </a:t>
            </a:r>
            <a:r>
              <a:rPr lang="en-GB" dirty="0" smtClean="0">
                <a:solidFill>
                  <a:srgbClr val="002060"/>
                </a:solidFill>
              </a:rPr>
              <a:t>presented here </a:t>
            </a:r>
            <a:r>
              <a:rPr lang="en-GB" dirty="0">
                <a:solidFill>
                  <a:srgbClr val="002060"/>
                </a:solidFill>
              </a:rPr>
              <a:t>only as on the threshold of the World’s History</a:t>
            </a:r>
            <a:r>
              <a:rPr lang="en-GB" dirty="0" smtClean="0">
                <a:solidFill>
                  <a:srgbClr val="002060"/>
                </a:solidFill>
              </a:rPr>
              <a:t>. </a:t>
            </a:r>
            <a:endParaRPr lang="en-GB" dirty="0">
              <a:solidFill>
                <a:srgbClr val="002060"/>
              </a:solidFill>
            </a:endParaRPr>
          </a:p>
          <a:p>
            <a:pPr marL="0" indent="0" algn="just">
              <a:buNone/>
            </a:pPr>
            <a:r>
              <a:rPr lang="en-GB" dirty="0" smtClean="0">
                <a:solidFill>
                  <a:srgbClr val="002060"/>
                </a:solidFill>
              </a:rPr>
              <a:t>	“Having </a:t>
            </a:r>
            <a:r>
              <a:rPr lang="en-GB" dirty="0">
                <a:solidFill>
                  <a:srgbClr val="002060"/>
                </a:solidFill>
              </a:rPr>
              <a:t>eliminated this introductory element, we find </a:t>
            </a:r>
            <a:r>
              <a:rPr lang="en-GB" dirty="0" smtClean="0">
                <a:solidFill>
                  <a:srgbClr val="002060"/>
                </a:solidFill>
              </a:rPr>
              <a:t>ourselves for </a:t>
            </a:r>
            <a:r>
              <a:rPr lang="en-GB" dirty="0">
                <a:solidFill>
                  <a:srgbClr val="002060"/>
                </a:solidFill>
              </a:rPr>
              <a:t>the first time on the real theatre of History. It now </a:t>
            </a:r>
            <a:r>
              <a:rPr lang="en-GB" dirty="0" smtClean="0">
                <a:solidFill>
                  <a:srgbClr val="002060"/>
                </a:solidFill>
              </a:rPr>
              <a:t>only remains </a:t>
            </a:r>
            <a:r>
              <a:rPr lang="en-GB" dirty="0">
                <a:solidFill>
                  <a:srgbClr val="002060"/>
                </a:solidFill>
              </a:rPr>
              <a:t>for us to give a prefatory sketch of the </a:t>
            </a:r>
            <a:r>
              <a:rPr lang="en-GB" dirty="0" smtClean="0">
                <a:solidFill>
                  <a:srgbClr val="002060"/>
                </a:solidFill>
              </a:rPr>
              <a:t>Geographical basis </a:t>
            </a:r>
            <a:r>
              <a:rPr lang="en-GB" dirty="0">
                <a:solidFill>
                  <a:srgbClr val="002060"/>
                </a:solidFill>
              </a:rPr>
              <a:t>of the Asiatic and European world. Asia is</a:t>
            </a:r>
            <a:r>
              <a:rPr lang="en-GB" dirty="0" smtClean="0">
                <a:solidFill>
                  <a:srgbClr val="002060"/>
                </a:solidFill>
              </a:rPr>
              <a:t>, characteristically</a:t>
            </a:r>
            <a:r>
              <a:rPr lang="en-GB" dirty="0">
                <a:solidFill>
                  <a:srgbClr val="002060"/>
                </a:solidFill>
              </a:rPr>
              <a:t>, the Orient quarter of the globe — the </a:t>
            </a:r>
            <a:r>
              <a:rPr lang="en-GB" dirty="0" smtClean="0">
                <a:solidFill>
                  <a:srgbClr val="002060"/>
                </a:solidFill>
              </a:rPr>
              <a:t>region of </a:t>
            </a:r>
            <a:r>
              <a:rPr lang="en-GB" dirty="0">
                <a:solidFill>
                  <a:srgbClr val="002060"/>
                </a:solidFill>
              </a:rPr>
              <a:t>origination. It is indeed a Western world for America; but </a:t>
            </a:r>
            <a:r>
              <a:rPr lang="en-GB" dirty="0" smtClean="0">
                <a:solidFill>
                  <a:srgbClr val="002060"/>
                </a:solidFill>
              </a:rPr>
              <a:t>as Europe </a:t>
            </a:r>
            <a:r>
              <a:rPr lang="en-GB" dirty="0">
                <a:solidFill>
                  <a:srgbClr val="002060"/>
                </a:solidFill>
              </a:rPr>
              <a:t>presents on the whole, the centre and end of the </a:t>
            </a:r>
            <a:r>
              <a:rPr lang="en-GB" dirty="0" smtClean="0">
                <a:solidFill>
                  <a:srgbClr val="002060"/>
                </a:solidFill>
              </a:rPr>
              <a:t>old world</a:t>
            </a:r>
            <a:r>
              <a:rPr lang="en-GB" dirty="0">
                <a:solidFill>
                  <a:srgbClr val="002060"/>
                </a:solidFill>
              </a:rPr>
              <a:t>, and is absolutely the West — so Asia is absolutely </a:t>
            </a:r>
            <a:r>
              <a:rPr lang="en-GB" dirty="0" smtClean="0">
                <a:solidFill>
                  <a:srgbClr val="002060"/>
                </a:solidFill>
              </a:rPr>
              <a:t>the East.”</a:t>
            </a:r>
            <a:endParaRPr lang="en-GB" dirty="0">
              <a:solidFill>
                <a:srgbClr val="002060"/>
              </a:solidFill>
            </a:endParaRPr>
          </a:p>
        </p:txBody>
      </p:sp>
    </p:spTree>
    <p:extLst>
      <p:ext uri="{BB962C8B-B14F-4D97-AF65-F5344CB8AC3E}">
        <p14:creationId xmlns:p14="http://schemas.microsoft.com/office/powerpoint/2010/main" val="63329088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7030A0"/>
                </a:solidFill>
              </a:rPr>
              <a:t>Achebe on </a:t>
            </a:r>
            <a:r>
              <a:rPr lang="en-GB" dirty="0" smtClean="0">
                <a:solidFill>
                  <a:srgbClr val="7030A0"/>
                </a:solidFill>
              </a:rPr>
              <a:t>African Literature and Culture …</a:t>
            </a:r>
            <a:endParaRPr lang="en-GB" dirty="0">
              <a:solidFill>
                <a:srgbClr val="7030A0"/>
              </a:solidFill>
            </a:endParaRPr>
          </a:p>
        </p:txBody>
      </p:sp>
      <p:sp>
        <p:nvSpPr>
          <p:cNvPr id="3" name="Content Placeholder 2"/>
          <p:cNvSpPr>
            <a:spLocks noGrp="1"/>
          </p:cNvSpPr>
          <p:nvPr>
            <p:ph idx="1"/>
          </p:nvPr>
        </p:nvSpPr>
        <p:spPr/>
        <p:txBody>
          <a:bodyPr>
            <a:normAutofit/>
          </a:bodyPr>
          <a:lstStyle/>
          <a:p>
            <a:pPr marL="0" indent="0" algn="just">
              <a:buNone/>
            </a:pPr>
            <a:r>
              <a:rPr lang="en-GB" dirty="0" smtClean="0">
                <a:solidFill>
                  <a:srgbClr val="7030A0"/>
                </a:solidFill>
              </a:rPr>
              <a:t>“An older man … asked me </a:t>
            </a:r>
            <a:r>
              <a:rPr lang="en-GB" dirty="0">
                <a:solidFill>
                  <a:srgbClr val="7030A0"/>
                </a:solidFill>
              </a:rPr>
              <a:t>if </a:t>
            </a:r>
            <a:r>
              <a:rPr lang="en-GB" dirty="0" smtClean="0">
                <a:solidFill>
                  <a:srgbClr val="7030A0"/>
                </a:solidFill>
              </a:rPr>
              <a:t>I was </a:t>
            </a:r>
            <a:r>
              <a:rPr lang="en-GB" dirty="0">
                <a:solidFill>
                  <a:srgbClr val="7030A0"/>
                </a:solidFill>
              </a:rPr>
              <a:t>a </a:t>
            </a:r>
            <a:r>
              <a:rPr lang="en-GB" dirty="0" smtClean="0">
                <a:solidFill>
                  <a:srgbClr val="7030A0"/>
                </a:solidFill>
              </a:rPr>
              <a:t>student. I said no, I was a </a:t>
            </a:r>
            <a:r>
              <a:rPr lang="en-GB" dirty="0">
                <a:solidFill>
                  <a:srgbClr val="7030A0"/>
                </a:solidFill>
              </a:rPr>
              <a:t>teacher. </a:t>
            </a:r>
            <a:r>
              <a:rPr lang="en-GB" dirty="0" smtClean="0">
                <a:solidFill>
                  <a:srgbClr val="7030A0"/>
                </a:solidFill>
              </a:rPr>
              <a:t>What did </a:t>
            </a:r>
            <a:r>
              <a:rPr lang="en-GB" dirty="0">
                <a:solidFill>
                  <a:srgbClr val="7030A0"/>
                </a:solidFill>
              </a:rPr>
              <a:t>I teach? </a:t>
            </a:r>
            <a:r>
              <a:rPr lang="en-GB" dirty="0" smtClean="0">
                <a:solidFill>
                  <a:srgbClr val="7030A0"/>
                </a:solidFill>
              </a:rPr>
              <a:t>African literature. Now that was </a:t>
            </a:r>
            <a:r>
              <a:rPr lang="en-GB" dirty="0">
                <a:solidFill>
                  <a:srgbClr val="7030A0"/>
                </a:solidFill>
              </a:rPr>
              <a:t>funny</a:t>
            </a:r>
            <a:r>
              <a:rPr lang="en-GB" dirty="0" smtClean="0">
                <a:solidFill>
                  <a:srgbClr val="7030A0"/>
                </a:solidFill>
              </a:rPr>
              <a:t>, he said, because he knew a fellow who taught the same thing, or perhaps it was African </a:t>
            </a:r>
            <a:r>
              <a:rPr lang="en-GB" i="1" dirty="0" smtClean="0">
                <a:solidFill>
                  <a:srgbClr val="7030A0"/>
                </a:solidFill>
              </a:rPr>
              <a:t>histor</a:t>
            </a:r>
            <a:r>
              <a:rPr lang="en-GB" dirty="0" smtClean="0">
                <a:solidFill>
                  <a:srgbClr val="7030A0"/>
                </a:solidFill>
              </a:rPr>
              <a:t>y, in a certain community college not for from here. It always surprised him, he </a:t>
            </a:r>
            <a:r>
              <a:rPr lang="en-GB" dirty="0">
                <a:solidFill>
                  <a:srgbClr val="7030A0"/>
                </a:solidFill>
              </a:rPr>
              <a:t>went on </a:t>
            </a:r>
            <a:r>
              <a:rPr lang="en-GB" dirty="0" smtClean="0">
                <a:solidFill>
                  <a:srgbClr val="7030A0"/>
                </a:solidFill>
              </a:rPr>
              <a:t>to </a:t>
            </a:r>
            <a:r>
              <a:rPr lang="en-GB" dirty="0">
                <a:solidFill>
                  <a:srgbClr val="7030A0"/>
                </a:solidFill>
              </a:rPr>
              <a:t>say</a:t>
            </a:r>
            <a:r>
              <a:rPr lang="en-GB" dirty="0" smtClean="0">
                <a:solidFill>
                  <a:srgbClr val="7030A0"/>
                </a:solidFill>
              </a:rPr>
              <a:t>, because he never had thought of </a:t>
            </a:r>
            <a:r>
              <a:rPr lang="en-GB" dirty="0">
                <a:solidFill>
                  <a:srgbClr val="7030A0"/>
                </a:solidFill>
              </a:rPr>
              <a:t>Africa </a:t>
            </a:r>
            <a:r>
              <a:rPr lang="en-GB" dirty="0" smtClean="0">
                <a:solidFill>
                  <a:srgbClr val="7030A0"/>
                </a:solidFill>
              </a:rPr>
              <a:t>as having that kind of stuff, you know.”</a:t>
            </a:r>
            <a:endParaRPr lang="en-GB" dirty="0">
              <a:solidFill>
                <a:srgbClr val="7030A0"/>
              </a:solidFill>
            </a:endParaRPr>
          </a:p>
          <a:p>
            <a:pPr marL="0" indent="0">
              <a:buNone/>
            </a:pPr>
            <a:endParaRPr lang="en-GB" dirty="0">
              <a:solidFill>
                <a:srgbClr val="7030A0"/>
              </a:solidFill>
            </a:endParaRPr>
          </a:p>
          <a:p>
            <a:endParaRPr lang="en-GB" dirty="0">
              <a:solidFill>
                <a:srgbClr val="7030A0"/>
              </a:solidFill>
            </a:endParaRPr>
          </a:p>
        </p:txBody>
      </p:sp>
    </p:spTree>
    <p:extLst>
      <p:ext uri="{BB962C8B-B14F-4D97-AF65-F5344CB8AC3E}">
        <p14:creationId xmlns:p14="http://schemas.microsoft.com/office/powerpoint/2010/main" val="408283028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7030A0"/>
                </a:solidFill>
              </a:rPr>
              <a:t>Achebe on History …</a:t>
            </a:r>
            <a:endParaRPr lang="en-GB" dirty="0">
              <a:solidFill>
                <a:srgbClr val="7030A0"/>
              </a:solidFill>
            </a:endParaRPr>
          </a:p>
        </p:txBody>
      </p:sp>
      <p:sp>
        <p:nvSpPr>
          <p:cNvPr id="3" name="Content Placeholder 2"/>
          <p:cNvSpPr>
            <a:spLocks noGrp="1"/>
          </p:cNvSpPr>
          <p:nvPr>
            <p:ph idx="1"/>
          </p:nvPr>
        </p:nvSpPr>
        <p:spPr/>
        <p:txBody>
          <a:bodyPr>
            <a:normAutofit/>
          </a:bodyPr>
          <a:lstStyle/>
          <a:p>
            <a:pPr marL="0" indent="0" algn="just">
              <a:buNone/>
            </a:pPr>
            <a:r>
              <a:rPr lang="en-GB" dirty="0" smtClean="0">
                <a:solidFill>
                  <a:srgbClr val="7030A0"/>
                </a:solidFill>
              </a:rPr>
              <a:t>“Did </a:t>
            </a:r>
            <a:r>
              <a:rPr lang="en-GB" dirty="0">
                <a:solidFill>
                  <a:srgbClr val="7030A0"/>
                </a:solidFill>
              </a:rPr>
              <a:t>not that erudite British historian and </a:t>
            </a:r>
            <a:r>
              <a:rPr lang="en-GB" dirty="0" err="1">
                <a:solidFill>
                  <a:srgbClr val="7030A0"/>
                </a:solidFill>
              </a:rPr>
              <a:t>Regius</a:t>
            </a:r>
            <a:r>
              <a:rPr lang="en-GB" dirty="0">
                <a:solidFill>
                  <a:srgbClr val="7030A0"/>
                </a:solidFill>
              </a:rPr>
              <a:t> </a:t>
            </a:r>
            <a:r>
              <a:rPr lang="en-GB" dirty="0" smtClean="0">
                <a:solidFill>
                  <a:srgbClr val="7030A0"/>
                </a:solidFill>
              </a:rPr>
              <a:t>Professor at </a:t>
            </a:r>
            <a:r>
              <a:rPr lang="en-GB" dirty="0">
                <a:solidFill>
                  <a:srgbClr val="7030A0"/>
                </a:solidFill>
              </a:rPr>
              <a:t>Oxford</a:t>
            </a:r>
            <a:r>
              <a:rPr lang="en-GB" dirty="0" smtClean="0">
                <a:solidFill>
                  <a:srgbClr val="7030A0"/>
                </a:solidFill>
              </a:rPr>
              <a:t>, Hugh Trevor-Roper, pronounce </a:t>
            </a:r>
            <a:r>
              <a:rPr lang="en-GB" dirty="0">
                <a:solidFill>
                  <a:srgbClr val="7030A0"/>
                </a:solidFill>
              </a:rPr>
              <a:t>that African history did not exist</a:t>
            </a:r>
            <a:r>
              <a:rPr lang="en-GB" dirty="0" smtClean="0">
                <a:solidFill>
                  <a:srgbClr val="7030A0"/>
                </a:solidFill>
              </a:rPr>
              <a:t>?”</a:t>
            </a:r>
            <a:endParaRPr lang="en-GB" dirty="0">
              <a:solidFill>
                <a:srgbClr val="7030A0"/>
              </a:solidFill>
            </a:endParaRPr>
          </a:p>
          <a:p>
            <a:pPr marL="0" indent="0">
              <a:buNone/>
            </a:pPr>
            <a:endParaRPr lang="en-GB" dirty="0" smtClean="0">
              <a:solidFill>
                <a:srgbClr val="7030A0"/>
              </a:solidFill>
            </a:endParaRPr>
          </a:p>
          <a:p>
            <a:pPr marL="0" indent="0">
              <a:buNone/>
            </a:pPr>
            <a:r>
              <a:rPr lang="en-GB" dirty="0" smtClean="0">
                <a:solidFill>
                  <a:srgbClr val="7030A0"/>
                </a:solidFill>
              </a:rPr>
              <a:t>“Africa </a:t>
            </a:r>
            <a:r>
              <a:rPr lang="en-GB" dirty="0">
                <a:solidFill>
                  <a:srgbClr val="7030A0"/>
                </a:solidFill>
              </a:rPr>
              <a:t>had no history prior to European exploration and colonization, that there is only the history of Europeans in Africa. The rest is darkness</a:t>
            </a:r>
            <a:r>
              <a:rPr lang="en-GB" dirty="0" smtClean="0">
                <a:solidFill>
                  <a:srgbClr val="7030A0"/>
                </a:solidFill>
              </a:rPr>
              <a:t>” (</a:t>
            </a:r>
            <a:r>
              <a:rPr lang="en-GB" dirty="0">
                <a:solidFill>
                  <a:srgbClr val="7030A0"/>
                </a:solidFill>
              </a:rPr>
              <a:t>Hugh </a:t>
            </a:r>
            <a:r>
              <a:rPr lang="en-GB" dirty="0" smtClean="0">
                <a:solidFill>
                  <a:srgbClr val="7030A0"/>
                </a:solidFill>
              </a:rPr>
              <a:t>Trevor-Roper)</a:t>
            </a:r>
            <a:endParaRPr lang="en-GB" dirty="0">
              <a:solidFill>
                <a:srgbClr val="7030A0"/>
              </a:solidFill>
            </a:endParaRPr>
          </a:p>
          <a:p>
            <a:endParaRPr lang="en-GB" dirty="0">
              <a:solidFill>
                <a:srgbClr val="7030A0"/>
              </a:solidFill>
            </a:endParaRPr>
          </a:p>
        </p:txBody>
      </p:sp>
    </p:spTree>
    <p:extLst>
      <p:ext uri="{BB962C8B-B14F-4D97-AF65-F5344CB8AC3E}">
        <p14:creationId xmlns:p14="http://schemas.microsoft.com/office/powerpoint/2010/main" val="109768539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7030A0"/>
                </a:solidFill>
              </a:rPr>
              <a:t>Hugh </a:t>
            </a:r>
            <a:r>
              <a:rPr lang="en-GB" dirty="0" smtClean="0">
                <a:solidFill>
                  <a:srgbClr val="7030A0"/>
                </a:solidFill>
              </a:rPr>
              <a:t>Trevor-Roper </a:t>
            </a:r>
            <a:endParaRPr lang="en-GB" dirty="0"/>
          </a:p>
        </p:txBody>
      </p:sp>
      <p:sp>
        <p:nvSpPr>
          <p:cNvPr id="3" name="Content Placeholder 2"/>
          <p:cNvSpPr>
            <a:spLocks noGrp="1"/>
          </p:cNvSpPr>
          <p:nvPr>
            <p:ph idx="1"/>
          </p:nvPr>
        </p:nvSpPr>
        <p:spPr>
          <a:xfrm>
            <a:off x="457200" y="1268760"/>
            <a:ext cx="8229600" cy="5589240"/>
          </a:xfrm>
        </p:spPr>
        <p:txBody>
          <a:bodyPr>
            <a:normAutofit fontScale="70000" lnSpcReduction="20000"/>
          </a:bodyPr>
          <a:lstStyle/>
          <a:p>
            <a:pPr marL="0" indent="0" algn="just">
              <a:buNone/>
            </a:pPr>
            <a:r>
              <a:rPr lang="en-GB" sz="3400" dirty="0" smtClean="0">
                <a:solidFill>
                  <a:srgbClr val="002060"/>
                </a:solidFill>
              </a:rPr>
              <a:t>“It </a:t>
            </a:r>
            <a:r>
              <a:rPr lang="en-GB" sz="3400" dirty="0">
                <a:solidFill>
                  <a:srgbClr val="002060"/>
                </a:solidFill>
              </a:rPr>
              <a:t>is fashionable to speak today as if European history were devalued: as if historians, in the past, have paid too much attention to </a:t>
            </a:r>
            <a:r>
              <a:rPr lang="en-GB" sz="3400" dirty="0" smtClean="0">
                <a:solidFill>
                  <a:srgbClr val="002060"/>
                </a:solidFill>
              </a:rPr>
              <a:t>it … Undergraduates</a:t>
            </a:r>
            <a:r>
              <a:rPr lang="en-GB" sz="3400" dirty="0">
                <a:solidFill>
                  <a:srgbClr val="002060"/>
                </a:solidFill>
              </a:rPr>
              <a:t>, seduced, as always, by the changing breath of journalistic fashion, demand that they should be taught the history of black Africa. Perhaps, in the future, there will be some African history to teach. </a:t>
            </a:r>
            <a:r>
              <a:rPr lang="en-GB" sz="3400" b="1" dirty="0">
                <a:solidFill>
                  <a:srgbClr val="002060"/>
                </a:solidFill>
              </a:rPr>
              <a:t>But at present there is none, or very little: there is only the history of the Europeans in Africa.</a:t>
            </a:r>
            <a:r>
              <a:rPr lang="en-GB" sz="3400" dirty="0">
                <a:solidFill>
                  <a:srgbClr val="002060"/>
                </a:solidFill>
              </a:rPr>
              <a:t> </a:t>
            </a:r>
            <a:r>
              <a:rPr lang="en-GB" sz="3400" b="1" dirty="0">
                <a:solidFill>
                  <a:srgbClr val="002060"/>
                </a:solidFill>
              </a:rPr>
              <a:t>The rest is largely darkness, like the history of pre-European, pre-Columbian America. And darkness is not a subject for history.</a:t>
            </a:r>
          </a:p>
          <a:p>
            <a:pPr marL="0" indent="0" algn="just">
              <a:buNone/>
            </a:pPr>
            <a:r>
              <a:rPr lang="en-GB" sz="3400" dirty="0" smtClean="0">
                <a:solidFill>
                  <a:srgbClr val="002060"/>
                </a:solidFill>
              </a:rPr>
              <a:t>	“Please </a:t>
            </a:r>
            <a:r>
              <a:rPr lang="en-GB" sz="3400" dirty="0">
                <a:solidFill>
                  <a:srgbClr val="002060"/>
                </a:solidFill>
              </a:rPr>
              <a:t>do not misunderstand me. I do not deny that men existed even in dark countries and dark centuries, nor that they had political life and culture, </a:t>
            </a:r>
            <a:r>
              <a:rPr lang="en-GB" sz="3400" b="1" dirty="0">
                <a:solidFill>
                  <a:srgbClr val="002060"/>
                </a:solidFill>
              </a:rPr>
              <a:t>interesting to sociologists and anthropologists; but history, I believe, is essentially a form of movement, and purposive movement too</a:t>
            </a:r>
            <a:r>
              <a:rPr lang="en-GB" sz="3400" dirty="0" smtClean="0">
                <a:solidFill>
                  <a:srgbClr val="002060"/>
                </a:solidFill>
              </a:rPr>
              <a:t>.”</a:t>
            </a:r>
          </a:p>
          <a:p>
            <a:pPr algn="r">
              <a:buFontTx/>
              <a:buChar char="-"/>
            </a:pPr>
            <a:r>
              <a:rPr lang="en-GB" dirty="0" smtClean="0">
                <a:solidFill>
                  <a:srgbClr val="002060"/>
                </a:solidFill>
              </a:rPr>
              <a:t>Hugh Trevor-Roper</a:t>
            </a:r>
            <a:r>
              <a:rPr lang="en-GB" dirty="0">
                <a:solidFill>
                  <a:srgbClr val="002060"/>
                </a:solidFill>
              </a:rPr>
              <a:t>, </a:t>
            </a:r>
            <a:r>
              <a:rPr lang="en-GB" dirty="0" smtClean="0">
                <a:solidFill>
                  <a:srgbClr val="002060"/>
                </a:solidFill>
              </a:rPr>
              <a:t>‘The </a:t>
            </a:r>
            <a:r>
              <a:rPr lang="en-GB" dirty="0">
                <a:solidFill>
                  <a:srgbClr val="002060"/>
                </a:solidFill>
              </a:rPr>
              <a:t>Rise of Christian </a:t>
            </a:r>
            <a:r>
              <a:rPr lang="en-GB" dirty="0" smtClean="0">
                <a:solidFill>
                  <a:srgbClr val="002060"/>
                </a:solidFill>
              </a:rPr>
              <a:t>Europe,’ </a:t>
            </a:r>
            <a:r>
              <a:rPr lang="en-GB" i="1" dirty="0" smtClean="0">
                <a:solidFill>
                  <a:srgbClr val="002060"/>
                </a:solidFill>
              </a:rPr>
              <a:t>The </a:t>
            </a:r>
            <a:r>
              <a:rPr lang="en-GB" i="1" dirty="0">
                <a:solidFill>
                  <a:srgbClr val="002060"/>
                </a:solidFill>
              </a:rPr>
              <a:t>Listener</a:t>
            </a:r>
            <a:r>
              <a:rPr lang="en-GB" dirty="0">
                <a:solidFill>
                  <a:srgbClr val="002060"/>
                </a:solidFill>
              </a:rPr>
              <a:t>, </a:t>
            </a:r>
            <a:r>
              <a:rPr lang="en-GB" dirty="0" smtClean="0">
                <a:solidFill>
                  <a:srgbClr val="002060"/>
                </a:solidFill>
              </a:rPr>
              <a:t>28 </a:t>
            </a:r>
            <a:r>
              <a:rPr lang="en-GB" dirty="0">
                <a:solidFill>
                  <a:srgbClr val="002060"/>
                </a:solidFill>
              </a:rPr>
              <a:t>November </a:t>
            </a:r>
            <a:r>
              <a:rPr lang="en-GB" dirty="0" smtClean="0">
                <a:solidFill>
                  <a:srgbClr val="002060"/>
                </a:solidFill>
              </a:rPr>
              <a:t>1963, p. 871.</a:t>
            </a:r>
          </a:p>
          <a:p>
            <a:pPr algn="just">
              <a:buFontTx/>
              <a:buChar char="-"/>
            </a:pPr>
            <a:endParaRPr lang="en-GB" dirty="0"/>
          </a:p>
        </p:txBody>
      </p:sp>
    </p:spTree>
    <p:extLst>
      <p:ext uri="{BB962C8B-B14F-4D97-AF65-F5344CB8AC3E}">
        <p14:creationId xmlns:p14="http://schemas.microsoft.com/office/powerpoint/2010/main" val="337155877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071812" y="1166812"/>
            <a:ext cx="3000375" cy="4524375"/>
          </a:xfrm>
          <a:prstGeom prst="rect">
            <a:avLst/>
          </a:prstGeom>
        </p:spPr>
      </p:pic>
    </p:spTree>
    <p:extLst>
      <p:ext uri="{BB962C8B-B14F-4D97-AF65-F5344CB8AC3E}">
        <p14:creationId xmlns:p14="http://schemas.microsoft.com/office/powerpoint/2010/main" val="76893371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5730"/>
            <a:ext cx="9143999" cy="5343680"/>
          </a:xfrm>
          <a:prstGeom prst="rect">
            <a:avLst/>
          </a:prstGeom>
          <a:noFill/>
        </p:spPr>
        <p:txBody>
          <a:bodyPr wrap="square" lIns="540000" tIns="360000" rIns="540000" bIns="360000" rtlCol="0">
            <a:spAutoFit/>
          </a:bodyPr>
          <a:lstStyle/>
          <a:p>
            <a:pPr algn="ctr"/>
            <a:r>
              <a:rPr lang="en-GB" sz="2400" b="1" dirty="0" err="1" smtClean="0">
                <a:solidFill>
                  <a:srgbClr val="002060"/>
                </a:solidFill>
                <a:effectLst>
                  <a:outerShdw blurRad="38100" dist="38100" dir="2700000" algn="tl">
                    <a:srgbClr val="000000">
                      <a:alpha val="43137"/>
                    </a:srgbClr>
                  </a:outerShdw>
                </a:effectLst>
              </a:rPr>
              <a:t>Guha</a:t>
            </a:r>
            <a:r>
              <a:rPr lang="en-GB" sz="2400" b="1" dirty="0" smtClean="0">
                <a:solidFill>
                  <a:srgbClr val="002060"/>
                </a:solidFill>
                <a:effectLst>
                  <a:outerShdw blurRad="38100" dist="38100" dir="2700000" algn="tl">
                    <a:srgbClr val="000000">
                      <a:alpha val="43137"/>
                    </a:srgbClr>
                  </a:outerShdw>
                </a:effectLst>
              </a:rPr>
              <a:t> </a:t>
            </a:r>
            <a:r>
              <a:rPr lang="en-GB" sz="2400" b="1" dirty="0">
                <a:solidFill>
                  <a:srgbClr val="002060"/>
                </a:solidFill>
                <a:effectLst>
                  <a:outerShdw blurRad="38100" dist="38100" dir="2700000" algn="tl">
                    <a:srgbClr val="000000">
                      <a:alpha val="43137"/>
                    </a:srgbClr>
                  </a:outerShdw>
                </a:effectLst>
              </a:rPr>
              <a:t>‘The Prose of Counterinsurgency’ </a:t>
            </a:r>
          </a:p>
          <a:p>
            <a:pPr algn="ctr"/>
            <a:endParaRPr lang="en-GB" sz="2400" b="1" i="1" dirty="0">
              <a:solidFill>
                <a:srgbClr val="002060"/>
              </a:solidFill>
              <a:effectLst>
                <a:outerShdw blurRad="38100" dist="38100" dir="2700000" algn="tl">
                  <a:srgbClr val="000000">
                    <a:alpha val="43137"/>
                  </a:srgbClr>
                </a:outerShdw>
              </a:effectLst>
            </a:endParaRPr>
          </a:p>
          <a:p>
            <a:pPr marL="342900" indent="-342900" algn="just">
              <a:buFont typeface="Arial" panose="020B0604020202020204" pitchFamily="34" charset="0"/>
              <a:buChar char="•"/>
            </a:pPr>
            <a:r>
              <a:rPr lang="en-GB" sz="2800" b="1" i="1" dirty="0">
                <a:solidFill>
                  <a:srgbClr val="002060"/>
                </a:solidFill>
              </a:rPr>
              <a:t>BUT</a:t>
            </a:r>
            <a:r>
              <a:rPr lang="en-GB" sz="2800" b="1" dirty="0">
                <a:solidFill>
                  <a:srgbClr val="002060"/>
                </a:solidFill>
              </a:rPr>
              <a:t> because colonial discourse is decodable (a ‘prose’), </a:t>
            </a:r>
            <a:r>
              <a:rPr lang="en-GB" sz="2800" b="1" dirty="0" err="1">
                <a:solidFill>
                  <a:srgbClr val="002060"/>
                </a:solidFill>
              </a:rPr>
              <a:t>Guha</a:t>
            </a:r>
            <a:r>
              <a:rPr lang="en-GB" sz="2800" b="1" dirty="0">
                <a:solidFill>
                  <a:srgbClr val="002060"/>
                </a:solidFill>
              </a:rPr>
              <a:t> entertains possibility for challenging – for intervening in – the existing historical canon</a:t>
            </a:r>
          </a:p>
          <a:p>
            <a:pPr marL="342900" indent="-342900" algn="just">
              <a:buFont typeface="Arial" panose="020B0604020202020204" pitchFamily="34" charset="0"/>
              <a:buChar char="•"/>
            </a:pPr>
            <a:endParaRPr lang="en-GB" sz="2800" b="1" dirty="0">
              <a:solidFill>
                <a:srgbClr val="002060"/>
              </a:solidFill>
            </a:endParaRPr>
          </a:p>
          <a:p>
            <a:pPr marL="342900" indent="-342900" algn="just">
              <a:buFont typeface="Arial" panose="020B0604020202020204" pitchFamily="34" charset="0"/>
              <a:buChar char="•"/>
            </a:pPr>
            <a:r>
              <a:rPr lang="en-GB" sz="2800" b="1" dirty="0">
                <a:solidFill>
                  <a:srgbClr val="002060"/>
                </a:solidFill>
              </a:rPr>
              <a:t>Subaltern Studies practitioners endeavour to read the archival record ‘against the grain,’ searching for subtext and for instances and traces where the ‘voice’ of colonised peoples – and the lowest ranks of society (subalterns) – are recoverable</a:t>
            </a:r>
            <a:endParaRPr lang="en-GB" sz="2800" i="1" dirty="0">
              <a:solidFill>
                <a:srgbClr val="002060"/>
              </a:solidFill>
            </a:endParaRPr>
          </a:p>
        </p:txBody>
      </p:sp>
    </p:spTree>
    <p:extLst>
      <p:ext uri="{BB962C8B-B14F-4D97-AF65-F5344CB8AC3E}">
        <p14:creationId xmlns:p14="http://schemas.microsoft.com/office/powerpoint/2010/main" val="220591706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0991" y="-34224"/>
            <a:ext cx="9144000" cy="8082891"/>
          </a:xfrm>
          <a:prstGeom prst="rect">
            <a:avLst/>
          </a:prstGeom>
          <a:noFill/>
        </p:spPr>
        <p:txBody>
          <a:bodyPr wrap="square" lIns="540000" tIns="360000" rIns="540000" bIns="360000" rtlCol="0">
            <a:spAutoFit/>
          </a:bodyPr>
          <a:lstStyle/>
          <a:p>
            <a:pPr algn="ctr"/>
            <a:r>
              <a:rPr lang="en-GB" sz="2400" b="1" dirty="0" smtClean="0">
                <a:solidFill>
                  <a:srgbClr val="002060"/>
                </a:solidFill>
              </a:rPr>
              <a:t>Challenges of Subaltern History: </a:t>
            </a:r>
          </a:p>
          <a:p>
            <a:pPr algn="ctr"/>
            <a:r>
              <a:rPr lang="en-GB" sz="2400" b="1" dirty="0" err="1" smtClean="0">
                <a:solidFill>
                  <a:srgbClr val="002060"/>
                </a:solidFill>
              </a:rPr>
              <a:t>Gayatri</a:t>
            </a:r>
            <a:r>
              <a:rPr lang="en-GB" sz="2400" b="1" dirty="0" smtClean="0">
                <a:solidFill>
                  <a:srgbClr val="002060"/>
                </a:solidFill>
              </a:rPr>
              <a:t> </a:t>
            </a:r>
            <a:r>
              <a:rPr lang="en-GB" sz="2400" b="1" dirty="0" err="1" smtClean="0">
                <a:solidFill>
                  <a:srgbClr val="002060"/>
                </a:solidFill>
              </a:rPr>
              <a:t>Chakravorty</a:t>
            </a:r>
            <a:r>
              <a:rPr lang="en-GB" sz="2400" b="1" dirty="0" smtClean="0">
                <a:solidFill>
                  <a:srgbClr val="002060"/>
                </a:solidFill>
              </a:rPr>
              <a:t> </a:t>
            </a:r>
            <a:r>
              <a:rPr lang="en-GB" sz="2400" b="1" dirty="0" err="1" smtClean="0">
                <a:solidFill>
                  <a:srgbClr val="002060"/>
                </a:solidFill>
              </a:rPr>
              <a:t>Spivak</a:t>
            </a:r>
            <a:r>
              <a:rPr lang="en-GB" sz="2400" b="1" dirty="0" smtClean="0">
                <a:solidFill>
                  <a:srgbClr val="002060"/>
                </a:solidFill>
              </a:rPr>
              <a:t> (b. 1942), ‘Can the Subaltern Speak?’ (1988)</a:t>
            </a:r>
          </a:p>
          <a:p>
            <a:pPr algn="ctr"/>
            <a:endParaRPr lang="en-GB" sz="1000" b="1" i="1" dirty="0" smtClean="0">
              <a:effectLst>
                <a:outerShdw blurRad="38100" dist="38100" dir="2700000" algn="tl">
                  <a:srgbClr val="000000">
                    <a:alpha val="43137"/>
                  </a:srgbClr>
                </a:outerShdw>
              </a:effectLst>
            </a:endParaRPr>
          </a:p>
          <a:p>
            <a:pPr marL="342900" indent="-342900" algn="just">
              <a:buFont typeface="Arial" panose="020B0604020202020204" pitchFamily="34" charset="0"/>
              <a:buChar char="•"/>
            </a:pPr>
            <a:r>
              <a:rPr lang="en-GB" sz="2200" dirty="0" err="1" smtClean="0">
                <a:solidFill>
                  <a:srgbClr val="002060"/>
                </a:solidFill>
              </a:rPr>
              <a:t>Spivak</a:t>
            </a:r>
            <a:r>
              <a:rPr lang="en-GB" sz="2200" dirty="0" smtClean="0">
                <a:solidFill>
                  <a:srgbClr val="002060"/>
                </a:solidFill>
              </a:rPr>
              <a:t> draws attention to another layer of ‘</a:t>
            </a:r>
            <a:r>
              <a:rPr lang="en-GB" sz="2200" dirty="0" err="1" smtClean="0">
                <a:solidFill>
                  <a:srgbClr val="002060"/>
                </a:solidFill>
              </a:rPr>
              <a:t>subalternity</a:t>
            </a:r>
            <a:r>
              <a:rPr lang="en-GB" sz="2200" dirty="0" smtClean="0">
                <a:solidFill>
                  <a:srgbClr val="002060"/>
                </a:solidFill>
              </a:rPr>
              <a:t>’ in colonial and postcolonial society: the oppression of women – especially peasant women in the third world</a:t>
            </a:r>
          </a:p>
          <a:p>
            <a:pPr marL="342900" indent="-342900" algn="just">
              <a:buFont typeface="Arial" panose="020B0604020202020204" pitchFamily="34" charset="0"/>
              <a:buChar char="•"/>
            </a:pPr>
            <a:endParaRPr lang="en-GB" sz="2200" dirty="0" smtClean="0">
              <a:solidFill>
                <a:srgbClr val="002060"/>
              </a:solidFill>
            </a:endParaRPr>
          </a:p>
          <a:p>
            <a:pPr marL="342900" indent="-342900" algn="just">
              <a:buFont typeface="Arial" panose="020B0604020202020204" pitchFamily="34" charset="0"/>
              <a:buChar char="•"/>
            </a:pPr>
            <a:r>
              <a:rPr lang="en-GB" sz="2200" dirty="0" err="1" smtClean="0">
                <a:solidFill>
                  <a:srgbClr val="002060"/>
                </a:solidFill>
              </a:rPr>
              <a:t>Spivak’s</a:t>
            </a:r>
            <a:r>
              <a:rPr lang="en-GB" sz="2200" dirty="0" smtClean="0">
                <a:solidFill>
                  <a:srgbClr val="002060"/>
                </a:solidFill>
              </a:rPr>
              <a:t> </a:t>
            </a:r>
            <a:r>
              <a:rPr lang="en-GB" sz="2200" dirty="0">
                <a:solidFill>
                  <a:srgbClr val="002060"/>
                </a:solidFill>
              </a:rPr>
              <a:t>analysis centres </a:t>
            </a:r>
            <a:r>
              <a:rPr lang="en-GB" sz="2200" dirty="0" smtClean="0">
                <a:solidFill>
                  <a:srgbClr val="002060"/>
                </a:solidFill>
              </a:rPr>
              <a:t>on two </a:t>
            </a:r>
            <a:r>
              <a:rPr lang="en-GB" sz="2200" dirty="0">
                <a:solidFill>
                  <a:srgbClr val="002060"/>
                </a:solidFill>
              </a:rPr>
              <a:t>historical </a:t>
            </a:r>
            <a:r>
              <a:rPr lang="en-GB" sz="2200" dirty="0" smtClean="0">
                <a:solidFill>
                  <a:srgbClr val="002060"/>
                </a:solidFill>
              </a:rPr>
              <a:t>occurrences/phenomena: </a:t>
            </a:r>
            <a:r>
              <a:rPr lang="en-GB" sz="2200" dirty="0">
                <a:solidFill>
                  <a:srgbClr val="002060"/>
                </a:solidFill>
              </a:rPr>
              <a:t>the practice of </a:t>
            </a:r>
            <a:r>
              <a:rPr lang="en-GB" sz="2200" i="1" dirty="0">
                <a:solidFill>
                  <a:srgbClr val="002060"/>
                </a:solidFill>
              </a:rPr>
              <a:t>suttee </a:t>
            </a:r>
            <a:r>
              <a:rPr lang="en-GB" sz="2200" dirty="0" smtClean="0">
                <a:solidFill>
                  <a:srgbClr val="002060"/>
                </a:solidFill>
              </a:rPr>
              <a:t>(Hindu </a:t>
            </a:r>
            <a:r>
              <a:rPr lang="en-GB" sz="2200" dirty="0">
                <a:solidFill>
                  <a:srgbClr val="002060"/>
                </a:solidFill>
              </a:rPr>
              <a:t>custom of widow cremation) and the suicide of one </a:t>
            </a:r>
            <a:r>
              <a:rPr lang="en-GB" sz="2200" dirty="0" err="1">
                <a:solidFill>
                  <a:srgbClr val="002060"/>
                </a:solidFill>
              </a:rPr>
              <a:t>Bhubaneswari</a:t>
            </a:r>
            <a:r>
              <a:rPr lang="en-GB" sz="2200" dirty="0">
                <a:solidFill>
                  <a:srgbClr val="002060"/>
                </a:solidFill>
              </a:rPr>
              <a:t> </a:t>
            </a:r>
            <a:r>
              <a:rPr lang="en-GB" sz="2200" dirty="0" err="1" smtClean="0">
                <a:solidFill>
                  <a:srgbClr val="002060"/>
                </a:solidFill>
              </a:rPr>
              <a:t>Bhaduri</a:t>
            </a:r>
            <a:endParaRPr lang="en-GB" sz="2200" dirty="0" smtClean="0">
              <a:solidFill>
                <a:srgbClr val="002060"/>
              </a:solidFill>
            </a:endParaRPr>
          </a:p>
          <a:p>
            <a:pPr marL="342900" indent="-342900" algn="just">
              <a:buFont typeface="Arial" panose="020B0604020202020204" pitchFamily="34" charset="0"/>
              <a:buChar char="•"/>
            </a:pPr>
            <a:endParaRPr lang="en-GB" sz="2200" i="1" dirty="0">
              <a:solidFill>
                <a:srgbClr val="002060"/>
              </a:solidFill>
              <a:effectLst>
                <a:outerShdw blurRad="38100" dist="38100" dir="2700000" algn="tl">
                  <a:srgbClr val="000000">
                    <a:alpha val="43137"/>
                  </a:srgbClr>
                </a:outerShdw>
              </a:effectLst>
            </a:endParaRPr>
          </a:p>
          <a:p>
            <a:pPr marL="342900" indent="-342900" algn="just">
              <a:buFont typeface="Arial" panose="020B0604020202020204" pitchFamily="34" charset="0"/>
              <a:buChar char="•"/>
            </a:pPr>
            <a:r>
              <a:rPr lang="en-GB" sz="2200" dirty="0" smtClean="0">
                <a:solidFill>
                  <a:srgbClr val="002060"/>
                </a:solidFill>
              </a:rPr>
              <a:t>She doubts whether these acts can – or ought to – be made legible and explicable, suggesting that doing so performs another retrospective act of violence against the women </a:t>
            </a:r>
          </a:p>
          <a:p>
            <a:pPr marL="342900" indent="-342900" algn="just">
              <a:buFont typeface="Arial" panose="020B0604020202020204" pitchFamily="34" charset="0"/>
              <a:buChar char="•"/>
            </a:pPr>
            <a:endParaRPr lang="en-GB" sz="2200" dirty="0">
              <a:solidFill>
                <a:srgbClr val="002060"/>
              </a:solidFill>
            </a:endParaRPr>
          </a:p>
          <a:p>
            <a:pPr marL="342900" indent="-342900" algn="just">
              <a:buFont typeface="Arial" panose="020B0604020202020204" pitchFamily="34" charset="0"/>
              <a:buChar char="•"/>
            </a:pPr>
            <a:r>
              <a:rPr lang="en-GB" sz="2200" dirty="0" smtClean="0">
                <a:solidFill>
                  <a:srgbClr val="002060"/>
                </a:solidFill>
              </a:rPr>
              <a:t>She thus question whether the women in question can – or ought to – be </a:t>
            </a:r>
            <a:r>
              <a:rPr lang="en-GB" sz="2200" i="1" dirty="0" smtClean="0">
                <a:solidFill>
                  <a:srgbClr val="002060"/>
                </a:solidFill>
              </a:rPr>
              <a:t>spoken for </a:t>
            </a:r>
            <a:endParaRPr lang="en-GB" sz="2200" dirty="0" smtClean="0">
              <a:solidFill>
                <a:srgbClr val="002060"/>
              </a:solidFill>
            </a:endParaRPr>
          </a:p>
          <a:p>
            <a:pPr algn="ctr"/>
            <a:endParaRPr lang="en-GB" sz="2200" b="1" dirty="0">
              <a:effectLst>
                <a:outerShdw blurRad="38100" dist="38100" dir="2700000" algn="tl">
                  <a:srgbClr val="000000">
                    <a:alpha val="43137"/>
                  </a:srgbClr>
                </a:outerShdw>
              </a:effectLst>
            </a:endParaRPr>
          </a:p>
          <a:p>
            <a:pPr marL="342900" indent="-342900" algn="ctr">
              <a:buFont typeface="Arial" panose="020B0604020202020204" pitchFamily="34" charset="0"/>
              <a:buChar char="•"/>
            </a:pPr>
            <a:endParaRPr lang="en-GB" sz="2200" dirty="0" smtClean="0">
              <a:effectLst>
                <a:outerShdw blurRad="38100" dist="38100" dir="2700000" algn="tl">
                  <a:srgbClr val="000000">
                    <a:alpha val="43137"/>
                  </a:srgbClr>
                </a:outerShdw>
              </a:effectLst>
            </a:endParaRPr>
          </a:p>
          <a:p>
            <a:pPr marL="342900" indent="-342900" algn="ctr">
              <a:buFont typeface="Arial" panose="020B0604020202020204" pitchFamily="34" charset="0"/>
              <a:buChar char="•"/>
            </a:pPr>
            <a:endParaRPr lang="en-GB" sz="2200" i="1" dirty="0">
              <a:effectLst>
                <a:outerShdw blurRad="38100" dist="38100" dir="2700000" algn="tl">
                  <a:srgbClr val="000000">
                    <a:alpha val="43137"/>
                  </a:srgbClr>
                </a:outerShdw>
              </a:effectLst>
            </a:endParaRPr>
          </a:p>
          <a:p>
            <a:pPr algn="ctr"/>
            <a:endParaRPr lang="en-GB" sz="2200" i="1" dirty="0" smtClean="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93503144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0991" y="-34224"/>
            <a:ext cx="9144000" cy="7451949"/>
          </a:xfrm>
          <a:prstGeom prst="rect">
            <a:avLst/>
          </a:prstGeom>
          <a:noFill/>
        </p:spPr>
        <p:txBody>
          <a:bodyPr wrap="square" lIns="540000" tIns="360000" rIns="540000" bIns="360000" rtlCol="0">
            <a:spAutoFit/>
          </a:bodyPr>
          <a:lstStyle/>
          <a:p>
            <a:pPr algn="ctr"/>
            <a:r>
              <a:rPr lang="en-GB" sz="4000" b="1" dirty="0" smtClean="0">
                <a:solidFill>
                  <a:srgbClr val="002060"/>
                </a:solidFill>
                <a:effectLst>
                  <a:outerShdw blurRad="38100" dist="38100" dir="2700000" algn="tl">
                    <a:srgbClr val="000000">
                      <a:alpha val="43137"/>
                    </a:srgbClr>
                  </a:outerShdw>
                </a:effectLst>
              </a:rPr>
              <a:t>QUESTIONS TO THINK ABOUT</a:t>
            </a:r>
          </a:p>
          <a:p>
            <a:pPr algn="ctr"/>
            <a:endParaRPr lang="en-GB" sz="2000" i="1" dirty="0" smtClean="0">
              <a:solidFill>
                <a:srgbClr val="002060"/>
              </a:solidFill>
              <a:effectLst>
                <a:outerShdw blurRad="38100" dist="38100" dir="2700000" algn="tl">
                  <a:srgbClr val="000000">
                    <a:alpha val="43137"/>
                  </a:srgbClr>
                </a:outerShdw>
              </a:effectLst>
            </a:endParaRPr>
          </a:p>
          <a:p>
            <a:pPr marL="571500" indent="-571500" algn="ctr">
              <a:buFont typeface="Arial" panose="020B0604020202020204" pitchFamily="34" charset="0"/>
              <a:buChar char="•"/>
            </a:pPr>
            <a:r>
              <a:rPr lang="en-GB" sz="4000" i="1" dirty="0" smtClean="0">
                <a:solidFill>
                  <a:srgbClr val="002060"/>
                </a:solidFill>
                <a:effectLst>
                  <a:outerShdw blurRad="38100" dist="38100" dir="2700000" algn="tl">
                    <a:srgbClr val="000000">
                      <a:alpha val="43137"/>
                    </a:srgbClr>
                  </a:outerShdw>
                </a:effectLst>
              </a:rPr>
              <a:t>What challenges are posed by acknowledging that history, anthropology and archaeology were complicit in – more, were </a:t>
            </a:r>
            <a:r>
              <a:rPr lang="en-GB" sz="4000" i="1" dirty="0" smtClean="0">
                <a:solidFill>
                  <a:srgbClr val="FF0000"/>
                </a:solidFill>
                <a:effectLst>
                  <a:outerShdw blurRad="38100" dist="38100" dir="2700000" algn="tl">
                    <a:srgbClr val="000000">
                      <a:alpha val="43137"/>
                    </a:srgbClr>
                  </a:outerShdw>
                </a:effectLst>
              </a:rPr>
              <a:t>constitutive of </a:t>
            </a:r>
            <a:r>
              <a:rPr lang="en-GB" sz="4000" i="1" dirty="0" smtClean="0">
                <a:solidFill>
                  <a:srgbClr val="002060"/>
                </a:solidFill>
                <a:effectLst>
                  <a:outerShdw blurRad="38100" dist="38100" dir="2700000" algn="tl">
                    <a:srgbClr val="000000">
                      <a:alpha val="43137"/>
                    </a:srgbClr>
                  </a:outerShdw>
                </a:effectLst>
              </a:rPr>
              <a:t>– imperialism? How does this effect how we understand and practice these disciplines today?</a:t>
            </a:r>
          </a:p>
          <a:p>
            <a:pPr marL="571500" indent="-571500" algn="ctr">
              <a:buFont typeface="Arial" panose="020B0604020202020204" pitchFamily="34" charset="0"/>
              <a:buChar char="•"/>
            </a:pPr>
            <a:endParaRPr lang="en-GB" sz="4000" i="1" dirty="0" smtClean="0">
              <a:effectLst>
                <a:outerShdw blurRad="38100" dist="38100" dir="2700000" algn="tl">
                  <a:srgbClr val="000000">
                    <a:alpha val="43137"/>
                  </a:srgbClr>
                </a:outerShdw>
              </a:effectLst>
            </a:endParaRPr>
          </a:p>
          <a:p>
            <a:pPr algn="ctr"/>
            <a:endParaRPr lang="en-GB" sz="1700"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155345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0991" y="-34224"/>
            <a:ext cx="9144000" cy="6836396"/>
          </a:xfrm>
          <a:prstGeom prst="rect">
            <a:avLst/>
          </a:prstGeom>
          <a:noFill/>
        </p:spPr>
        <p:txBody>
          <a:bodyPr wrap="square" lIns="540000" tIns="360000" rIns="540000" bIns="360000" rtlCol="0">
            <a:spAutoFit/>
          </a:bodyPr>
          <a:lstStyle/>
          <a:p>
            <a:pPr algn="ctr"/>
            <a:r>
              <a:rPr lang="en-GB" sz="4000" b="1" dirty="0" smtClean="0">
                <a:solidFill>
                  <a:srgbClr val="002060"/>
                </a:solidFill>
                <a:effectLst>
                  <a:outerShdw blurRad="38100" dist="38100" dir="2700000" algn="tl">
                    <a:srgbClr val="000000">
                      <a:alpha val="43137"/>
                    </a:srgbClr>
                  </a:outerShdw>
                </a:effectLst>
              </a:rPr>
              <a:t>QUESTIONS TO THINK ABOUT</a:t>
            </a:r>
          </a:p>
          <a:p>
            <a:pPr algn="ctr"/>
            <a:endParaRPr lang="en-GB" sz="2000" i="1" dirty="0" smtClean="0">
              <a:effectLst>
                <a:outerShdw blurRad="38100" dist="38100" dir="2700000" algn="tl">
                  <a:srgbClr val="000000">
                    <a:alpha val="43137"/>
                  </a:srgbClr>
                </a:outerShdw>
              </a:effectLst>
            </a:endParaRPr>
          </a:p>
          <a:p>
            <a:pPr marL="571500" indent="-571500" algn="ctr">
              <a:buFont typeface="Arial" panose="020B0604020202020204" pitchFamily="34" charset="0"/>
              <a:buChar char="•"/>
            </a:pPr>
            <a:r>
              <a:rPr lang="en-GB" sz="4000" i="1" dirty="0" smtClean="0">
                <a:solidFill>
                  <a:srgbClr val="002060"/>
                </a:solidFill>
                <a:effectLst>
                  <a:outerShdw blurRad="38100" dist="38100" dir="2700000" algn="tl">
                    <a:srgbClr val="000000">
                      <a:alpha val="43137"/>
                    </a:srgbClr>
                  </a:outerShdw>
                </a:effectLst>
              </a:rPr>
              <a:t>Who has the right to </a:t>
            </a:r>
            <a:r>
              <a:rPr lang="en-GB" sz="4000" i="1" dirty="0" smtClean="0">
                <a:solidFill>
                  <a:srgbClr val="FF0000"/>
                </a:solidFill>
                <a:effectLst>
                  <a:outerShdw blurRad="38100" dist="38100" dir="2700000" algn="tl">
                    <a:srgbClr val="000000">
                      <a:alpha val="43137"/>
                    </a:srgbClr>
                  </a:outerShdw>
                </a:effectLst>
              </a:rPr>
              <a:t>‘speak’ </a:t>
            </a:r>
            <a:r>
              <a:rPr lang="en-GB" sz="4000" i="1" dirty="0" smtClean="0">
                <a:solidFill>
                  <a:srgbClr val="002060"/>
                </a:solidFill>
                <a:effectLst>
                  <a:outerShdw blurRad="38100" dist="38100" dir="2700000" algn="tl">
                    <a:srgbClr val="000000">
                      <a:alpha val="43137"/>
                    </a:srgbClr>
                  </a:outerShdw>
                </a:effectLst>
              </a:rPr>
              <a:t>for a given constituency of people? Does attempting to uncover a ‘hidden voice’ perform another level of ‘violence’ upon suppressed peoples? And, if so, how do we negotiate a way out of this impasse?</a:t>
            </a:r>
          </a:p>
          <a:p>
            <a:pPr marL="571500" indent="-571500" algn="ctr">
              <a:buFont typeface="Arial" panose="020B0604020202020204" pitchFamily="34" charset="0"/>
              <a:buChar char="•"/>
            </a:pPr>
            <a:endParaRPr lang="en-GB" sz="4000" i="1" dirty="0" smtClean="0">
              <a:effectLst>
                <a:outerShdw blurRad="38100" dist="38100" dir="2700000" algn="tl">
                  <a:srgbClr val="000000">
                    <a:alpha val="43137"/>
                  </a:srgbClr>
                </a:outerShdw>
              </a:effectLst>
            </a:endParaRPr>
          </a:p>
          <a:p>
            <a:pPr algn="ctr"/>
            <a:endParaRPr lang="en-GB" sz="1700"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5911773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0991" y="-34224"/>
            <a:ext cx="9144000" cy="4989737"/>
          </a:xfrm>
          <a:prstGeom prst="rect">
            <a:avLst/>
          </a:prstGeom>
          <a:noFill/>
        </p:spPr>
        <p:txBody>
          <a:bodyPr wrap="square" lIns="540000" tIns="360000" rIns="540000" bIns="360000" rtlCol="0">
            <a:spAutoFit/>
          </a:bodyPr>
          <a:lstStyle/>
          <a:p>
            <a:pPr algn="ctr"/>
            <a:r>
              <a:rPr lang="en-GB" sz="4000" b="1" dirty="0" smtClean="0">
                <a:solidFill>
                  <a:srgbClr val="002060"/>
                </a:solidFill>
                <a:effectLst>
                  <a:outerShdw blurRad="38100" dist="38100" dir="2700000" algn="tl">
                    <a:srgbClr val="000000">
                      <a:alpha val="43137"/>
                    </a:srgbClr>
                  </a:outerShdw>
                </a:effectLst>
              </a:rPr>
              <a:t>QUESTIONS TO THINK ABOUT</a:t>
            </a:r>
          </a:p>
          <a:p>
            <a:pPr algn="ctr"/>
            <a:endParaRPr lang="en-GB" sz="2000" i="1" dirty="0" smtClean="0">
              <a:solidFill>
                <a:srgbClr val="002060"/>
              </a:solidFill>
              <a:effectLst>
                <a:outerShdw blurRad="38100" dist="38100" dir="2700000" algn="tl">
                  <a:srgbClr val="000000">
                    <a:alpha val="43137"/>
                  </a:srgbClr>
                </a:outerShdw>
              </a:effectLst>
            </a:endParaRPr>
          </a:p>
          <a:p>
            <a:pPr marL="571500" indent="-571500" algn="ctr">
              <a:buFont typeface="Arial" panose="020B0604020202020204" pitchFamily="34" charset="0"/>
              <a:buChar char="•"/>
            </a:pPr>
            <a:r>
              <a:rPr lang="en-GB" sz="4000" i="1" dirty="0" smtClean="0">
                <a:solidFill>
                  <a:srgbClr val="002060"/>
                </a:solidFill>
                <a:effectLst>
                  <a:outerShdw blurRad="38100" dist="38100" dir="2700000" algn="tl">
                    <a:srgbClr val="000000">
                      <a:alpha val="43137"/>
                    </a:srgbClr>
                  </a:outerShdw>
                </a:effectLst>
              </a:rPr>
              <a:t>How do issues of sex, class race and gender intersect with one another – both in colonial and postcolonial contexts, as well as in general?</a:t>
            </a:r>
          </a:p>
          <a:p>
            <a:pPr marL="571500" indent="-571500" algn="ctr">
              <a:buFont typeface="Arial" panose="020B0604020202020204" pitchFamily="34" charset="0"/>
              <a:buChar char="•"/>
            </a:pPr>
            <a:endParaRPr lang="en-GB" sz="4000" i="1" dirty="0" smtClean="0">
              <a:effectLst>
                <a:outerShdw blurRad="38100" dist="38100" dir="2700000" algn="tl">
                  <a:srgbClr val="000000">
                    <a:alpha val="43137"/>
                  </a:srgbClr>
                </a:outerShdw>
              </a:effectLst>
            </a:endParaRPr>
          </a:p>
          <a:p>
            <a:pPr algn="ctr"/>
            <a:endParaRPr lang="en-GB" sz="1700"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931715630"/>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677</TotalTime>
  <Words>3555</Words>
  <Application>Microsoft Office PowerPoint</Application>
  <PresentationFormat>On-screen Show (4:3)</PresentationFormat>
  <Paragraphs>317</Paragraphs>
  <Slides>33</Slides>
  <Notes>21</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33</vt:i4>
      </vt:variant>
    </vt:vector>
  </HeadingPairs>
  <TitlesOfParts>
    <vt:vector size="39" baseType="lpstr">
      <vt:lpstr>Arial</vt:lpstr>
      <vt:lpstr>Calibri</vt:lpstr>
      <vt:lpstr>Elephant</vt:lpstr>
      <vt:lpstr>1_Office Theme</vt:lpstr>
      <vt:lpstr>Office Theme</vt:lpstr>
      <vt:lpstr>2_Office Theme</vt:lpstr>
      <vt:lpstr>PowerPoint Presentation</vt:lpstr>
      <vt:lpstr>PowerPoint Presentation</vt:lpstr>
      <vt:lpstr>PowerPoint Presentation</vt:lpstr>
      <vt:lpstr>PowerPoint Presentation</vt:lpstr>
      <vt:lpstr>Postcolonial Histories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‘On Some Aspects of the Historiography of Colonial India’ Subaltern Studies I (1982) </vt:lpstr>
      <vt:lpstr> ‘On Some Aspects of the Historiography of Colonial India’ Subaltern Studies I (1982) </vt:lpstr>
      <vt:lpstr>Guha ‘The Prose of Counterinsurgency,’ Subaltern Studies II (1983)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Hegel’s Philosophy of History (1822)</vt:lpstr>
      <vt:lpstr>Achebe on African Literature and Culture …</vt:lpstr>
      <vt:lpstr>Achebe on History …</vt:lpstr>
      <vt:lpstr>Hugh Trevor-Roper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AHHI4001 Week 11 Postcolonialism and History-Writing</dc:title>
  <dc:creator>Alex</dc:creator>
  <cp:lastModifiedBy>Alexander Scott</cp:lastModifiedBy>
  <cp:revision>37</cp:revision>
  <dcterms:created xsi:type="dcterms:W3CDTF">2016-12-11T11:36:37Z</dcterms:created>
  <dcterms:modified xsi:type="dcterms:W3CDTF">2019-06-04T16:02:30Z</dcterms:modified>
</cp:coreProperties>
</file>