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7" d="100"/>
          <a:sy n="107" d="100"/>
        </p:scale>
        <p:origin x="71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5/24/2022</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714019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5/24/2022</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939396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5/24/2022</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1323144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5/24/2022</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6512206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5/24/2022</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120787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5/24/2022</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68322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5/24/2022</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96291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5/24/2022</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1012179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5/24/2022</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5112601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5/24/2022</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229802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5/24/2022</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6599656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5/24/2022</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2524876862"/>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603D3CC2-92C0-446B-91D6-D95EB3355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Freeform: Shape 74">
            <a:extLst>
              <a:ext uri="{FF2B5EF4-FFF2-40B4-BE49-F238E27FC236}">
                <a16:creationId xmlns:a16="http://schemas.microsoft.com/office/drawing/2014/main" id="{2897C999-28FA-4C54-8B7D-F10AACDEF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8177" y="0"/>
            <a:ext cx="7360775" cy="6858000"/>
          </a:xfrm>
          <a:custGeom>
            <a:avLst/>
            <a:gdLst>
              <a:gd name="connsiteX0" fmla="*/ 615190 w 7360775"/>
              <a:gd name="connsiteY0" fmla="*/ 3536635 h 6858000"/>
              <a:gd name="connsiteX1" fmla="*/ 1124778 w 7360775"/>
              <a:gd name="connsiteY1" fmla="*/ 4046223 h 6858000"/>
              <a:gd name="connsiteX2" fmla="*/ 615190 w 7360775"/>
              <a:gd name="connsiteY2" fmla="*/ 4555811 h 6858000"/>
              <a:gd name="connsiteX3" fmla="*/ 105602 w 7360775"/>
              <a:gd name="connsiteY3" fmla="*/ 4046223 h 6858000"/>
              <a:gd name="connsiteX4" fmla="*/ 615190 w 7360775"/>
              <a:gd name="connsiteY4" fmla="*/ 3536635 h 6858000"/>
              <a:gd name="connsiteX5" fmla="*/ 1497780 w 7360775"/>
              <a:gd name="connsiteY5" fmla="*/ 0 h 6858000"/>
              <a:gd name="connsiteX6" fmla="*/ 1997377 w 7360775"/>
              <a:gd name="connsiteY6" fmla="*/ 0 h 6858000"/>
              <a:gd name="connsiteX7" fmla="*/ 5164844 w 7360775"/>
              <a:gd name="connsiteY7" fmla="*/ 0 h 6858000"/>
              <a:gd name="connsiteX8" fmla="*/ 5726653 w 7360775"/>
              <a:gd name="connsiteY8" fmla="*/ 0 h 6858000"/>
              <a:gd name="connsiteX9" fmla="*/ 7360775 w 7360775"/>
              <a:gd name="connsiteY9" fmla="*/ 0 h 6858000"/>
              <a:gd name="connsiteX10" fmla="*/ 7360775 w 7360775"/>
              <a:gd name="connsiteY10" fmla="*/ 6858000 h 6858000"/>
              <a:gd name="connsiteX11" fmla="*/ 5726653 w 7360775"/>
              <a:gd name="connsiteY11" fmla="*/ 6858000 h 6858000"/>
              <a:gd name="connsiteX12" fmla="*/ 1997377 w 7360775"/>
              <a:gd name="connsiteY12" fmla="*/ 6858000 h 6858000"/>
              <a:gd name="connsiteX13" fmla="*/ 311757 w 7360775"/>
              <a:gd name="connsiteY13" fmla="*/ 6858000 h 6858000"/>
              <a:gd name="connsiteX14" fmla="*/ 314130 w 7360775"/>
              <a:gd name="connsiteY14" fmla="*/ 6707670 h 6858000"/>
              <a:gd name="connsiteX15" fmla="*/ 599702 w 7360775"/>
              <a:gd name="connsiteY15" fmla="*/ 5670858 h 6858000"/>
              <a:gd name="connsiteX16" fmla="*/ 1211433 w 7360775"/>
              <a:gd name="connsiteY16" fmla="*/ 4641255 h 6858000"/>
              <a:gd name="connsiteX17" fmla="*/ 1053041 w 7360775"/>
              <a:gd name="connsiteY17" fmla="*/ 3164269 h 6858000"/>
              <a:gd name="connsiteX18" fmla="*/ 607048 w 7360775"/>
              <a:gd name="connsiteY18" fmla="*/ 2589405 h 6858000"/>
              <a:gd name="connsiteX19" fmla="*/ 1054915 w 7360775"/>
              <a:gd name="connsiteY19" fmla="*/ 1068099 h 6858000"/>
              <a:gd name="connsiteX20" fmla="*/ 1502877 w 7360775"/>
              <a:gd name="connsiteY20" fmla="*/ 419995 h 6858000"/>
              <a:gd name="connsiteX21" fmla="*/ 1505904 w 7360775"/>
              <a:gd name="connsiteY21" fmla="*/ 184996 h 6858000"/>
              <a:gd name="connsiteX22" fmla="*/ 14543 w 7360775"/>
              <a:gd name="connsiteY22" fmla="*/ 0 h 6858000"/>
              <a:gd name="connsiteX23" fmla="*/ 879351 w 7360775"/>
              <a:gd name="connsiteY23" fmla="*/ 0 h 6858000"/>
              <a:gd name="connsiteX24" fmla="*/ 892053 w 7360775"/>
              <a:gd name="connsiteY24" fmla="*/ 78052 h 6858000"/>
              <a:gd name="connsiteX25" fmla="*/ 561940 w 7360775"/>
              <a:gd name="connsiteY25" fmla="*/ 535443 h 6858000"/>
              <a:gd name="connsiteX26" fmla="*/ 15319 w 7360775"/>
              <a:gd name="connsiteY26" fmla="*/ 219852 h 6858000"/>
              <a:gd name="connsiteX27" fmla="*/ 4234 w 7360775"/>
              <a:gd name="connsiteY27" fmla="*/ 429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7360775" h="6858000">
                <a:moveTo>
                  <a:pt x="615190" y="3536635"/>
                </a:moveTo>
                <a:cubicBezTo>
                  <a:pt x="896628" y="3536635"/>
                  <a:pt x="1124778" y="3764785"/>
                  <a:pt x="1124778" y="4046223"/>
                </a:cubicBezTo>
                <a:cubicBezTo>
                  <a:pt x="1124778" y="4327661"/>
                  <a:pt x="896628" y="4555811"/>
                  <a:pt x="615190" y="4555811"/>
                </a:cubicBezTo>
                <a:cubicBezTo>
                  <a:pt x="333752" y="4555811"/>
                  <a:pt x="105602" y="4327661"/>
                  <a:pt x="105602" y="4046223"/>
                </a:cubicBezTo>
                <a:cubicBezTo>
                  <a:pt x="105602" y="3764785"/>
                  <a:pt x="333752" y="3536635"/>
                  <a:pt x="615190" y="3536635"/>
                </a:cubicBezTo>
                <a:close/>
                <a:moveTo>
                  <a:pt x="1497780" y="0"/>
                </a:moveTo>
                <a:lnTo>
                  <a:pt x="1997377" y="0"/>
                </a:lnTo>
                <a:lnTo>
                  <a:pt x="5164844" y="0"/>
                </a:lnTo>
                <a:lnTo>
                  <a:pt x="5726653" y="0"/>
                </a:lnTo>
                <a:lnTo>
                  <a:pt x="7360775" y="0"/>
                </a:lnTo>
                <a:lnTo>
                  <a:pt x="7360775" y="6858000"/>
                </a:lnTo>
                <a:lnTo>
                  <a:pt x="5726653" y="6858000"/>
                </a:lnTo>
                <a:lnTo>
                  <a:pt x="1997377" y="6858000"/>
                </a:lnTo>
                <a:lnTo>
                  <a:pt x="311757" y="6858000"/>
                </a:lnTo>
                <a:lnTo>
                  <a:pt x="314130" y="6707670"/>
                </a:lnTo>
                <a:cubicBezTo>
                  <a:pt x="335132" y="6366409"/>
                  <a:pt x="433651" y="6019042"/>
                  <a:pt x="599702" y="5670858"/>
                </a:cubicBezTo>
                <a:cubicBezTo>
                  <a:pt x="770257" y="5311556"/>
                  <a:pt x="1010813" y="4986832"/>
                  <a:pt x="1211433" y="4641255"/>
                </a:cubicBezTo>
                <a:cubicBezTo>
                  <a:pt x="1493036" y="4154456"/>
                  <a:pt x="1511835" y="3622744"/>
                  <a:pt x="1053041" y="3164269"/>
                </a:cubicBezTo>
                <a:cubicBezTo>
                  <a:pt x="881977" y="2993264"/>
                  <a:pt x="700422" y="2805523"/>
                  <a:pt x="607048" y="2589405"/>
                </a:cubicBezTo>
                <a:cubicBezTo>
                  <a:pt x="366279" y="2032158"/>
                  <a:pt x="541125" y="1508061"/>
                  <a:pt x="1054915" y="1068099"/>
                </a:cubicBezTo>
                <a:cubicBezTo>
                  <a:pt x="1261027" y="891535"/>
                  <a:pt x="1489688" y="709488"/>
                  <a:pt x="1502877" y="419995"/>
                </a:cubicBezTo>
                <a:cubicBezTo>
                  <a:pt x="1506389" y="341910"/>
                  <a:pt x="1507262" y="263520"/>
                  <a:pt x="1505904" y="184996"/>
                </a:cubicBezTo>
                <a:close/>
                <a:moveTo>
                  <a:pt x="14543" y="0"/>
                </a:moveTo>
                <a:lnTo>
                  <a:pt x="879351" y="0"/>
                </a:lnTo>
                <a:lnTo>
                  <a:pt x="892053" y="78052"/>
                </a:lnTo>
                <a:cubicBezTo>
                  <a:pt x="904492" y="285271"/>
                  <a:pt x="770271" y="479621"/>
                  <a:pt x="561940" y="535443"/>
                </a:cubicBezTo>
                <a:cubicBezTo>
                  <a:pt x="323846" y="599240"/>
                  <a:pt x="79116" y="457945"/>
                  <a:pt x="15319" y="219852"/>
                </a:cubicBezTo>
                <a:cubicBezTo>
                  <a:pt x="-631" y="160329"/>
                  <a:pt x="-3762" y="100391"/>
                  <a:pt x="4234" y="4296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AC01199C-7E2F-D09F-B032-317FD40CF89D}"/>
              </a:ext>
            </a:extLst>
          </p:cNvPr>
          <p:cNvSpPr>
            <a:spLocks noGrp="1"/>
          </p:cNvSpPr>
          <p:nvPr>
            <p:ph type="subTitle" idx="1"/>
          </p:nvPr>
        </p:nvSpPr>
        <p:spPr>
          <a:xfrm>
            <a:off x="120528" y="271330"/>
            <a:ext cx="5058039" cy="5833807"/>
          </a:xfrm>
        </p:spPr>
        <p:txBody>
          <a:bodyPr anchor="ctr">
            <a:normAutofit/>
          </a:bodyPr>
          <a:lstStyle/>
          <a:p>
            <a:pPr>
              <a:lnSpc>
                <a:spcPct val="100000"/>
              </a:lnSpc>
            </a:pPr>
            <a:r>
              <a:rPr lang="en-GB" sz="1100" dirty="0">
                <a:latin typeface="Calibri" panose="020F0502020204030204" pitchFamily="34" charset="0"/>
                <a:ea typeface="Times New Roman" panose="02020603050405020304" pitchFamily="18" charset="0"/>
                <a:cs typeface="Times New Roman" panose="02020603050405020304" pitchFamily="18" charset="0"/>
              </a:rPr>
              <a:t>Knowledge Storage - </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Dinu Razvan-George</a:t>
            </a:r>
            <a:br>
              <a:rPr lang="en-GB" sz="1100" dirty="0">
                <a:effectLst/>
                <a:latin typeface="Calibri" panose="020F0502020204030204" pitchFamily="34" charset="0"/>
                <a:ea typeface="Times New Roman" panose="02020603050405020304" pitchFamily="18" charset="0"/>
                <a:cs typeface="Times New Roman" panose="02020603050405020304" pitchFamily="18" charset="0"/>
              </a:rPr>
            </a:b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Student ID: 1919420</a:t>
            </a:r>
            <a:endParaRPr lang="en-GB" sz="1100" dirty="0">
              <a:latin typeface="Calibri" panose="020F0502020204030204" pitchFamily="34" charset="0"/>
              <a:ea typeface="Times New Roman" panose="02020603050405020304" pitchFamily="18" charset="0"/>
              <a:cs typeface="Times New Roman" panose="02020603050405020304" pitchFamily="18" charset="0"/>
            </a:endParaRPr>
          </a:p>
          <a:p>
            <a:pPr>
              <a:lnSpc>
                <a:spcPct val="100000"/>
              </a:lnSpc>
            </a:pPr>
            <a:r>
              <a:rPr lang="en-GB" sz="1200" dirty="0">
                <a:latin typeface="Calibri" panose="020F0502020204030204" pitchFamily="34" charset="0"/>
                <a:ea typeface="Times New Roman" panose="02020603050405020304" pitchFamily="18" charset="0"/>
                <a:cs typeface="Times New Roman" panose="02020603050405020304" pitchFamily="18" charset="0"/>
              </a:rPr>
              <a:t>KM DEF: </a:t>
            </a: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Knowledge management helps to create organizational memory, but also manage operational efficiencies, increase collaboration and identification of skills gaps. Knowledge management is the process of identifying, organizing, storing and disseminating information within an organization, which helps the company/institution to make a storage of management and share the information gathered. 								(Jennifer R,1999)</a:t>
            </a:r>
          </a:p>
          <a:p>
            <a:pPr>
              <a:lnSpc>
                <a:spcPct val="100000"/>
              </a:lnSpc>
            </a:pP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r>
              <a:rPr lang="en-GB" sz="1200" dirty="0">
                <a:latin typeface="Calibri" panose="020F0502020204030204" pitchFamily="34" charset="0"/>
                <a:ea typeface="Times New Roman" panose="02020603050405020304" pitchFamily="18" charset="0"/>
                <a:cs typeface="Times New Roman" panose="02020603050405020304" pitchFamily="18" charset="0"/>
              </a:rPr>
              <a:t>National Health Service- Aims to provide medical services at no cost, in order to help the population to live a healthy and happy life.</a:t>
            </a:r>
            <a:br>
              <a:rPr lang="en-GB" sz="1200" dirty="0">
                <a:latin typeface="Calibri" panose="020F0502020204030204" pitchFamily="34" charset="0"/>
                <a:ea typeface="Times New Roman" panose="02020603050405020304" pitchFamily="18" charset="0"/>
                <a:cs typeface="Times New Roman" panose="02020603050405020304" pitchFamily="18" charset="0"/>
              </a:rPr>
            </a:br>
            <a:r>
              <a:rPr lang="en-GB" sz="1200" dirty="0">
                <a:latin typeface="Calibri" panose="020F0502020204030204" pitchFamily="34" charset="0"/>
                <a:ea typeface="Times New Roman" panose="02020603050405020304" pitchFamily="18" charset="0"/>
                <a:cs typeface="Times New Roman" panose="02020603050405020304" pitchFamily="18" charset="0"/>
              </a:rPr>
              <a:t>			                    </a:t>
            </a: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(Nuffield Trust,2022) </a:t>
            </a:r>
          </a:p>
          <a:p>
            <a:pPr>
              <a:lnSpc>
                <a:spcPct val="100000"/>
              </a:lnSpc>
            </a:pP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Mission: To provide quality of care to every person every day.</a:t>
            </a: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Vision: To deliver better health, better care and better value.</a:t>
            </a:r>
            <a:br>
              <a:rPr lang="en-GB" sz="1200" dirty="0">
                <a:effectLst/>
                <a:latin typeface="Calibri" panose="020F0502020204030204" pitchFamily="34" charset="0"/>
                <a:ea typeface="Times New Roman" panose="02020603050405020304" pitchFamily="18" charset="0"/>
                <a:cs typeface="Times New Roman" panose="02020603050405020304" pitchFamily="18" charset="0"/>
              </a:rPr>
            </a:b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									(NHS,2022)</a:t>
            </a:r>
          </a:p>
          <a:p>
            <a:pPr>
              <a:lnSpc>
                <a:spcPct val="100000"/>
              </a:lnSpc>
            </a:pPr>
            <a:br>
              <a:rPr lang="en-GB" sz="500" dirty="0">
                <a:effectLst/>
                <a:latin typeface="Calibri" panose="020F0502020204030204" pitchFamily="34" charset="0"/>
                <a:ea typeface="Times New Roman" panose="02020603050405020304" pitchFamily="18" charset="0"/>
                <a:cs typeface="Times New Roman" panose="02020603050405020304" pitchFamily="18" charset="0"/>
              </a:rPr>
            </a:br>
            <a:endParaRPr lang="en-GB" sz="500" dirty="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1026" name="Picture 2" descr="Document Storage Healthcare | NHS">
            <a:extLst>
              <a:ext uri="{FF2B5EF4-FFF2-40B4-BE49-F238E27FC236}">
                <a16:creationId xmlns:a16="http://schemas.microsoft.com/office/drawing/2014/main" id="{805FF0A3-0B2C-BC22-D035-EB018AD9257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87848" y="833717"/>
            <a:ext cx="5683624" cy="48534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9578983"/>
      </p:ext>
    </p:extLst>
  </p:cSld>
  <p:clrMapOvr>
    <a:masterClrMapping/>
  </p:clrMapOvr>
</p:sld>
</file>

<file path=ppt/theme/theme1.xml><?xml version="1.0" encoding="utf-8"?>
<a:theme xmlns:a="http://schemas.openxmlformats.org/drawingml/2006/main" name="SplashVTI">
  <a:themeElements>
    <a:clrScheme name="Custom 11">
      <a:dk1>
        <a:srgbClr val="262626"/>
      </a:dk1>
      <a:lt1>
        <a:sysClr val="window" lastClr="FFFFFF"/>
      </a:lt1>
      <a:dk2>
        <a:srgbClr val="2F333D"/>
      </a:dk2>
      <a:lt2>
        <a:srgbClr val="E9F3F3"/>
      </a:lt2>
      <a:accent1>
        <a:srgbClr val="1EBE9B"/>
      </a:accent1>
      <a:accent2>
        <a:srgbClr val="FD8686"/>
      </a:accent2>
      <a:accent3>
        <a:srgbClr val="0AC8AD"/>
      </a:accent3>
      <a:accent4>
        <a:srgbClr val="E69500"/>
      </a:accent4>
      <a:accent5>
        <a:srgbClr val="EC4E70"/>
      </a:accent5>
      <a:accent6>
        <a:srgbClr val="794DFF"/>
      </a:accent6>
      <a:hlink>
        <a:srgbClr val="3E8FF1"/>
      </a:hlink>
      <a:folHlink>
        <a:srgbClr val="939393"/>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docProps/app.xml><?xml version="1.0" encoding="utf-8"?>
<Properties xmlns="http://schemas.openxmlformats.org/officeDocument/2006/extended-properties" xmlns:vt="http://schemas.openxmlformats.org/officeDocument/2006/docPropsVTypes">
  <TotalTime>17</TotalTime>
  <Words>167</Words>
  <Application>Microsoft Office PowerPoint</Application>
  <PresentationFormat>Widescreen</PresentationFormat>
  <Paragraphs>5</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Avenir Next LT Pro</vt:lpstr>
      <vt:lpstr>Calibri</vt:lpstr>
      <vt:lpstr>Posterama</vt:lpstr>
      <vt:lpstr>SplashVTI</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Razvan Dinu</dc:creator>
  <cp:lastModifiedBy>Razvan Dinu</cp:lastModifiedBy>
  <cp:revision>2</cp:revision>
  <dcterms:created xsi:type="dcterms:W3CDTF">2022-05-24T03:32:47Z</dcterms:created>
  <dcterms:modified xsi:type="dcterms:W3CDTF">2022-05-24T08:38:01Z</dcterms:modified>
</cp:coreProperties>
</file>