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72" r:id="rId2"/>
    <p:sldId id="295" r:id="rId3"/>
    <p:sldId id="289" r:id="rId4"/>
    <p:sldId id="290" r:id="rId5"/>
    <p:sldId id="297" r:id="rId6"/>
    <p:sldId id="291" r:id="rId7"/>
    <p:sldId id="292" r:id="rId8"/>
    <p:sldId id="293" r:id="rId9"/>
    <p:sldId id="294" r:id="rId10"/>
    <p:sldId id="296" r:id="rId11"/>
    <p:sldId id="274" r:id="rId12"/>
    <p:sldId id="298" r:id="rId13"/>
    <p:sldId id="299" r:id="rId14"/>
    <p:sldId id="300" r:id="rId15"/>
    <p:sldId id="301" r:id="rId16"/>
    <p:sldId id="303" r:id="rId17"/>
    <p:sldId id="304" r:id="rId18"/>
    <p:sldId id="305" r:id="rId19"/>
    <p:sldId id="279" r:id="rId20"/>
    <p:sldId id="280" r:id="rId21"/>
    <p:sldId id="281" r:id="rId22"/>
    <p:sldId id="282" r:id="rId23"/>
    <p:sldId id="283" r:id="rId24"/>
    <p:sldId id="306" r:id="rId25"/>
    <p:sldId id="285" r:id="rId26"/>
    <p:sldId id="286" r:id="rId27"/>
    <p:sldId id="287" r:id="rId28"/>
    <p:sldId id="288" r:id="rId29"/>
    <p:sldId id="307" r:id="rId30"/>
    <p:sldId id="308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-90" y="-2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39DD20-F365-4C70-8865-25D88E1619E8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550713-A541-404E-86CC-29663F43D8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39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570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93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0038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98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027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2602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9392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7969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8004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2469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648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0163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6291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5946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8774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7858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4440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009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9381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5527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30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9085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0715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4579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08478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85903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4764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85FD91-FE2A-44DD-ADFC-4BCDD92E80A1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2262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40578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550713-A541-404E-86CC-29663F43D8D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97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148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4315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2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02874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9210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77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82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00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58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60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51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795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743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92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latin typeface="Californian FB" panose="0207040306080B030204" pitchFamily="18" charset="0"/>
              </a:rPr>
              <a:t>HPPD7002: Hermeneutics</a:t>
            </a:r>
            <a:endParaRPr lang="en-GB" b="1" dirty="0">
              <a:latin typeface="Californian FB" panose="0207040306080B0302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latin typeface="Californian FB" panose="0207040306080B030204" pitchFamily="18" charset="0"/>
              </a:rPr>
              <a:t>Dr Angus M </a:t>
            </a:r>
            <a:r>
              <a:rPr lang="en-GB" dirty="0" smtClean="0">
                <a:latin typeface="Californian FB" panose="0207040306080B030204" pitchFamily="18" charset="0"/>
              </a:rPr>
              <a:t>Slater – Session 1</a:t>
            </a:r>
            <a:endParaRPr lang="en-GB" dirty="0"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326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815" y="2426914"/>
            <a:ext cx="10515600" cy="2852737"/>
          </a:xfrm>
        </p:spPr>
        <p:txBody>
          <a:bodyPr>
            <a:normAutofit fontScale="90000"/>
          </a:bodyPr>
          <a:lstStyle/>
          <a:p>
            <a:r>
              <a:rPr lang="en-GB" sz="4800" dirty="0" smtClean="0">
                <a:latin typeface="Californian FB" panose="0207040306080B030204" pitchFamily="18" charset="0"/>
              </a:rPr>
              <a:t>After yesterday:</a:t>
            </a:r>
            <a:br>
              <a:rPr lang="en-GB" sz="4800" dirty="0" smtClean="0">
                <a:latin typeface="Californian FB" panose="0207040306080B030204" pitchFamily="18" charset="0"/>
              </a:rPr>
            </a:br>
            <a:r>
              <a:rPr lang="en-GB" sz="4800" dirty="0" smtClean="0">
                <a:latin typeface="Californian FB" panose="0207040306080B030204" pitchFamily="18" charset="0"/>
              </a:rPr>
              <a:t/>
            </a:r>
            <a:br>
              <a:rPr lang="en-GB" sz="4800" dirty="0" smtClean="0">
                <a:latin typeface="Californian FB" panose="0207040306080B030204" pitchFamily="18" charset="0"/>
              </a:rPr>
            </a:br>
            <a:r>
              <a:rPr lang="en-GB" sz="4800" dirty="0" smtClean="0">
                <a:latin typeface="Californian FB" panose="0207040306080B030204" pitchFamily="18" charset="0"/>
              </a:rPr>
              <a:t>What is hermeneutics?</a:t>
            </a:r>
            <a:br>
              <a:rPr lang="en-GB" sz="4800" dirty="0" smtClean="0">
                <a:latin typeface="Californian FB" panose="0207040306080B030204" pitchFamily="18" charset="0"/>
              </a:rPr>
            </a:br>
            <a:r>
              <a:rPr lang="en-GB" sz="4800" dirty="0" smtClean="0">
                <a:latin typeface="Californian FB" panose="0207040306080B030204" pitchFamily="18" charset="0"/>
              </a:rPr>
              <a:t/>
            </a:r>
            <a:br>
              <a:rPr lang="en-GB" sz="4800" dirty="0" smtClean="0">
                <a:latin typeface="Californian FB" panose="0207040306080B030204" pitchFamily="18" charset="0"/>
              </a:rPr>
            </a:br>
            <a:r>
              <a:rPr lang="en-GB" sz="4800" dirty="0" smtClean="0">
                <a:latin typeface="Californian FB" panose="0207040306080B030204" pitchFamily="18" charset="0"/>
              </a:rPr>
              <a:t>What were the key points of the papers?</a:t>
            </a:r>
            <a:br>
              <a:rPr lang="en-GB" sz="4800" dirty="0" smtClean="0">
                <a:latin typeface="Californian FB" panose="0207040306080B030204" pitchFamily="18" charset="0"/>
              </a:rPr>
            </a:br>
            <a:r>
              <a:rPr lang="en-GB" sz="4800" dirty="0" smtClean="0">
                <a:latin typeface="Californian FB" panose="0207040306080B030204" pitchFamily="18" charset="0"/>
              </a:rPr>
              <a:t/>
            </a:r>
            <a:br>
              <a:rPr lang="en-GB" sz="4800" dirty="0" smtClean="0">
                <a:latin typeface="Californian FB" panose="0207040306080B030204" pitchFamily="18" charset="0"/>
              </a:rPr>
            </a:br>
            <a:r>
              <a:rPr lang="en-GB" sz="4800" dirty="0" smtClean="0">
                <a:latin typeface="Californian FB" panose="0207040306080B030204" pitchFamily="18" charset="0"/>
              </a:rPr>
              <a:t>What is distinct about hermeneutics?</a:t>
            </a:r>
            <a:endParaRPr lang="en-GB" sz="4800" dirty="0"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1850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fornian FB" panose="0207040306080B030204" pitchFamily="18" charset="0"/>
              </a:rPr>
              <a:t>Aims</a:t>
            </a: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Californian FB" panose="0207040306080B030204" pitchFamily="18" charset="0"/>
              </a:rPr>
              <a:t>The main aims of the module </a:t>
            </a:r>
            <a:r>
              <a:rPr lang="en-GB" dirty="0" smtClean="0">
                <a:latin typeface="Californian FB" panose="0207040306080B030204" pitchFamily="18" charset="0"/>
              </a:rPr>
              <a:t>are:</a:t>
            </a: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Californian FB" panose="0207040306080B030204" pitchFamily="18" charset="0"/>
              </a:rPr>
              <a:t>To </a:t>
            </a:r>
            <a:r>
              <a:rPr lang="en-GB" dirty="0">
                <a:latin typeface="Californian FB" panose="0207040306080B030204" pitchFamily="18" charset="0"/>
              </a:rPr>
              <a:t>develop a critical awareness of the interpretative methods and reading strategies that shape a range of hermeneutical approaches - philosophical and textual - to interfaith engagement</a:t>
            </a:r>
            <a:r>
              <a:rPr lang="en-GB" dirty="0" smtClean="0">
                <a:latin typeface="Californian FB" panose="0207040306080B030204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fornian FB" panose="0207040306080B0302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Californian FB" panose="0207040306080B030204" pitchFamily="18" charset="0"/>
              </a:rPr>
              <a:t>To </a:t>
            </a:r>
            <a:r>
              <a:rPr lang="en-GB" dirty="0">
                <a:latin typeface="Californian FB" panose="0207040306080B030204" pitchFamily="18" charset="0"/>
              </a:rPr>
              <a:t>further develop students' understanding of the role of sacred texts as a medium for interfaith exchange among the different religions.</a:t>
            </a: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dirty="0" smtClean="0">
                <a:latin typeface="Californian FB" panose="0207040306080B030204" pitchFamily="18" charset="0"/>
              </a:rPr>
              <a:t>To </a:t>
            </a:r>
            <a:r>
              <a:rPr lang="en-GB" dirty="0">
                <a:latin typeface="Californian FB" panose="0207040306080B030204" pitchFamily="18" charset="0"/>
              </a:rPr>
              <a:t>examine philosophical, theological and study-of-religions approaches to 'interfaith hermeneutics'.</a:t>
            </a: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239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fornian FB" panose="0207040306080B030204" pitchFamily="18" charset="0"/>
              </a:rPr>
              <a:t>Learning Outcomes</a:t>
            </a: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Californian FB" panose="0207040306080B030204" pitchFamily="18" charset="0"/>
              </a:rPr>
              <a:t>Upon the successful completion of this module, the student should be able to demonstrate the ability to</a:t>
            </a:r>
            <a:r>
              <a:rPr lang="en-GB" dirty="0" smtClean="0">
                <a:latin typeface="Californian FB" panose="0207040306080B030204" pitchFamily="18" charset="0"/>
              </a:rPr>
              <a:t>:</a:t>
            </a: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Californian FB" panose="0207040306080B030204" pitchFamily="18" charset="0"/>
              </a:rPr>
              <a:t>critically </a:t>
            </a:r>
            <a:r>
              <a:rPr lang="en-GB" dirty="0">
                <a:latin typeface="Californian FB" panose="0207040306080B030204" pitchFamily="18" charset="0"/>
              </a:rPr>
              <a:t>evaluate current research and advanced scholarship in interfaith and interreligious hermeneutics</a:t>
            </a:r>
            <a:r>
              <a:rPr lang="en-GB" dirty="0" smtClean="0">
                <a:latin typeface="Californian FB" panose="0207040306080B030204" pitchFamily="18" charset="0"/>
              </a:rPr>
              <a:t>;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fornian FB" panose="0207040306080B0302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Californian FB" panose="0207040306080B030204" pitchFamily="18" charset="0"/>
              </a:rPr>
              <a:t>evaluate </a:t>
            </a:r>
            <a:r>
              <a:rPr lang="en-GB" dirty="0">
                <a:latin typeface="Californian FB" panose="0207040306080B030204" pitchFamily="18" charset="0"/>
              </a:rPr>
              <a:t>relevant methodologies and their hermeneutical presuppositions - philosophical and textual - and critically interact with them on their own terms;</a:t>
            </a: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dirty="0" smtClean="0">
                <a:latin typeface="Californian FB" panose="0207040306080B030204" pitchFamily="18" charset="0"/>
              </a:rPr>
              <a:t>demonstrate </a:t>
            </a:r>
            <a:r>
              <a:rPr lang="en-GB" dirty="0">
                <a:latin typeface="Californian FB" panose="0207040306080B030204" pitchFamily="18" charset="0"/>
              </a:rPr>
              <a:t>a comprehensive understanding of the methods of textual interpretation as practised in contemporary interfaith and interreligious engagement</a:t>
            </a:r>
            <a:r>
              <a:rPr lang="en-GB" dirty="0" smtClean="0">
                <a:latin typeface="Californian FB" panose="0207040306080B030204" pitchFamily="18" charset="0"/>
              </a:rPr>
              <a:t>;</a:t>
            </a:r>
          </a:p>
          <a:p>
            <a:pPr marL="514350" indent="-514350">
              <a:buFont typeface="+mj-lt"/>
              <a:buAutoNum type="arabicPeriod" startAt="3"/>
            </a:pPr>
            <a:endParaRPr lang="en-GB" dirty="0">
              <a:latin typeface="Californian FB" panose="0207040306080B030204" pitchFamily="18" charset="0"/>
            </a:endParaRPr>
          </a:p>
          <a:p>
            <a:pPr marL="514350" indent="-514350">
              <a:buFont typeface="+mj-lt"/>
              <a:buAutoNum type="arabicPeriod" startAt="3"/>
            </a:pPr>
            <a:r>
              <a:rPr lang="en-GB" dirty="0" smtClean="0">
                <a:latin typeface="Californian FB" panose="0207040306080B030204" pitchFamily="18" charset="0"/>
              </a:rPr>
              <a:t>evaluate </a:t>
            </a:r>
            <a:r>
              <a:rPr lang="en-GB" dirty="0">
                <a:latin typeface="Californian FB" panose="0207040306080B030204" pitchFamily="18" charset="0"/>
              </a:rPr>
              <a:t>key aspects of interfaith dialogue in the light of engagement with modern hermeneutical approaches.</a:t>
            </a: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076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latin typeface="Californian FB" panose="0207040306080B030204" pitchFamily="18" charset="0"/>
              </a:rPr>
              <a:t>Next session</a:t>
            </a:r>
            <a:endParaRPr lang="en-GB" sz="4800" dirty="0">
              <a:latin typeface="Californian FB" panose="0207040306080B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Monday 17</a:t>
            </a:r>
            <a:r>
              <a:rPr lang="en-GB" sz="2400" baseline="30000" dirty="0" smtClean="0">
                <a:latin typeface="Californian FB" panose="0207040306080B030204" pitchFamily="18" charset="0"/>
              </a:rPr>
              <a:t>th</a:t>
            </a:r>
            <a:r>
              <a:rPr lang="en-GB" sz="2400" dirty="0" smtClean="0">
                <a:latin typeface="Californian FB" panose="0207040306080B030204" pitchFamily="18" charset="0"/>
              </a:rPr>
              <a:t> February</a:t>
            </a:r>
          </a:p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12-1PM</a:t>
            </a:r>
          </a:p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2-4PM</a:t>
            </a:r>
          </a:p>
          <a:p>
            <a:pPr marL="0" indent="0">
              <a:buNone/>
            </a:pPr>
            <a:endParaRPr lang="en-GB" sz="2400" dirty="0">
              <a:latin typeface="Californian FB" panose="0207040306080B030204" pitchFamily="18" charset="0"/>
            </a:endParaRPr>
          </a:p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Dr Williams</a:t>
            </a:r>
            <a:endParaRPr lang="en-GB" sz="2400" dirty="0">
              <a:latin typeface="Californian FB" panose="0207040306080B0302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Thursday 27</a:t>
            </a:r>
            <a:r>
              <a:rPr lang="en-GB" sz="2400" baseline="30000" dirty="0" smtClean="0">
                <a:latin typeface="Californian FB" panose="0207040306080B030204" pitchFamily="18" charset="0"/>
              </a:rPr>
              <a:t>th</a:t>
            </a:r>
            <a:r>
              <a:rPr lang="en-GB" sz="2400" dirty="0" smtClean="0">
                <a:latin typeface="Californian FB" panose="0207040306080B030204" pitchFamily="18" charset="0"/>
              </a:rPr>
              <a:t> February – Dr </a:t>
            </a:r>
            <a:r>
              <a:rPr lang="en-GB" sz="2400" dirty="0" err="1" smtClean="0">
                <a:latin typeface="Californian FB" panose="0207040306080B030204" pitchFamily="18" charset="0"/>
              </a:rPr>
              <a:t>Keady</a:t>
            </a:r>
            <a:endParaRPr lang="en-GB" sz="2400" dirty="0" smtClean="0">
              <a:latin typeface="Californian FB" panose="0207040306080B030204" pitchFamily="18" charset="0"/>
            </a:endParaRPr>
          </a:p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Thursday 5</a:t>
            </a:r>
            <a:r>
              <a:rPr lang="en-GB" sz="2400" baseline="30000" dirty="0" smtClean="0">
                <a:latin typeface="Californian FB" panose="0207040306080B030204" pitchFamily="18" charset="0"/>
              </a:rPr>
              <a:t>th</a:t>
            </a:r>
            <a:r>
              <a:rPr lang="en-GB" sz="2400" dirty="0" smtClean="0">
                <a:latin typeface="Californian FB" panose="0207040306080B030204" pitchFamily="18" charset="0"/>
              </a:rPr>
              <a:t> March – Dr Slater</a:t>
            </a:r>
          </a:p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Thursday 12</a:t>
            </a:r>
            <a:r>
              <a:rPr lang="en-GB" sz="2400" baseline="30000" dirty="0" smtClean="0">
                <a:latin typeface="Californian FB" panose="0207040306080B030204" pitchFamily="18" charset="0"/>
              </a:rPr>
              <a:t>th</a:t>
            </a:r>
            <a:r>
              <a:rPr lang="en-GB" sz="2400" dirty="0" smtClean="0">
                <a:latin typeface="Californian FB" panose="0207040306080B030204" pitchFamily="18" charset="0"/>
              </a:rPr>
              <a:t> March – Dr Slater</a:t>
            </a:r>
          </a:p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Thursday 19</a:t>
            </a:r>
            <a:r>
              <a:rPr lang="en-GB" sz="2400" baseline="30000" dirty="0" smtClean="0">
                <a:latin typeface="Californian FB" panose="0207040306080B030204" pitchFamily="18" charset="0"/>
              </a:rPr>
              <a:t>th</a:t>
            </a:r>
            <a:r>
              <a:rPr lang="en-GB" sz="2400" dirty="0" smtClean="0">
                <a:latin typeface="Californian FB" panose="0207040306080B030204" pitchFamily="18" charset="0"/>
              </a:rPr>
              <a:t> March – Dr Slater</a:t>
            </a:r>
          </a:p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Thursday 26</a:t>
            </a:r>
            <a:r>
              <a:rPr lang="en-GB" sz="2400" baseline="30000" dirty="0" smtClean="0">
                <a:latin typeface="Californian FB" panose="0207040306080B030204" pitchFamily="18" charset="0"/>
              </a:rPr>
              <a:t>th</a:t>
            </a:r>
            <a:r>
              <a:rPr lang="en-GB" sz="2400" dirty="0" smtClean="0">
                <a:latin typeface="Californian FB" panose="0207040306080B030204" pitchFamily="18" charset="0"/>
              </a:rPr>
              <a:t> March – Dr Baylor</a:t>
            </a:r>
          </a:p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Thursday 2</a:t>
            </a:r>
            <a:r>
              <a:rPr lang="en-GB" sz="2400" baseline="30000" dirty="0" smtClean="0">
                <a:latin typeface="Californian FB" panose="0207040306080B030204" pitchFamily="18" charset="0"/>
              </a:rPr>
              <a:t>nd</a:t>
            </a:r>
            <a:r>
              <a:rPr lang="en-GB" sz="2400" dirty="0" smtClean="0">
                <a:latin typeface="Californian FB" panose="0207040306080B030204" pitchFamily="18" charset="0"/>
              </a:rPr>
              <a:t> April – </a:t>
            </a:r>
            <a:r>
              <a:rPr lang="en-GB" sz="2400" dirty="0" err="1" smtClean="0">
                <a:latin typeface="Californian FB" panose="0207040306080B030204" pitchFamily="18" charset="0"/>
              </a:rPr>
              <a:t>Prof.</a:t>
            </a:r>
            <a:r>
              <a:rPr lang="en-GB" sz="2400" dirty="0" smtClean="0">
                <a:latin typeface="Californian FB" panose="0207040306080B030204" pitchFamily="18" charset="0"/>
              </a:rPr>
              <a:t> </a:t>
            </a:r>
            <a:r>
              <a:rPr lang="en-GB" sz="2400" dirty="0" err="1" smtClean="0">
                <a:latin typeface="Californian FB" panose="0207040306080B030204" pitchFamily="18" charset="0"/>
              </a:rPr>
              <a:t>O’Kane</a:t>
            </a:r>
            <a:endParaRPr lang="en-GB" sz="2400" dirty="0" smtClean="0">
              <a:latin typeface="Californian FB" panose="0207040306080B030204" pitchFamily="18" charset="0"/>
            </a:endParaRPr>
          </a:p>
          <a:p>
            <a:pPr marL="0" indent="0">
              <a:buNone/>
            </a:pPr>
            <a:r>
              <a:rPr lang="en-GB" sz="2400" dirty="0" smtClean="0">
                <a:latin typeface="Californian FB" panose="0207040306080B030204" pitchFamily="18" charset="0"/>
              </a:rPr>
              <a:t>Thursday 9</a:t>
            </a:r>
            <a:r>
              <a:rPr lang="en-GB" sz="2400" baseline="30000" dirty="0" smtClean="0">
                <a:latin typeface="Californian FB" panose="0207040306080B030204" pitchFamily="18" charset="0"/>
              </a:rPr>
              <a:t>th</a:t>
            </a:r>
            <a:r>
              <a:rPr lang="en-GB" sz="2400" dirty="0" smtClean="0">
                <a:latin typeface="Californian FB" panose="0207040306080B030204" pitchFamily="18" charset="0"/>
              </a:rPr>
              <a:t> April – Essay Prep</a:t>
            </a:r>
            <a:endParaRPr lang="en-GB" sz="2400" dirty="0"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2660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fornian FB" panose="0207040306080B030204" pitchFamily="18" charset="0"/>
              </a:rPr>
              <a:t>Assessments</a:t>
            </a: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Californian FB" panose="0207040306080B030204" pitchFamily="18" charset="0"/>
              </a:rPr>
              <a:t>Assessment Component 1</a:t>
            </a:r>
            <a:r>
              <a:rPr lang="en-GB" dirty="0">
                <a:latin typeface="Californian FB" panose="0207040306080B030204" pitchFamily="18" charset="0"/>
              </a:rPr>
              <a:t> - 70%</a:t>
            </a:r>
          </a:p>
          <a:p>
            <a:pPr marL="0" indent="0">
              <a:buNone/>
            </a:pPr>
            <a:r>
              <a:rPr lang="en-GB" dirty="0">
                <a:latin typeface="Californian FB" panose="0207040306080B030204" pitchFamily="18" charset="0"/>
              </a:rPr>
              <a:t>Coursework: Essay (4500 words) </a:t>
            </a:r>
          </a:p>
          <a:p>
            <a:pPr marL="0" indent="0">
              <a:buNone/>
            </a:pPr>
            <a:r>
              <a:rPr lang="en-GB" dirty="0" smtClean="0">
                <a:latin typeface="Californian FB" panose="0207040306080B030204" pitchFamily="18" charset="0"/>
              </a:rPr>
              <a:t>Deadline</a:t>
            </a:r>
            <a:r>
              <a:rPr lang="en-GB" dirty="0">
                <a:latin typeface="Californian FB" panose="0207040306080B030204" pitchFamily="18" charset="0"/>
              </a:rPr>
              <a:t>: </a:t>
            </a:r>
            <a:r>
              <a:rPr lang="en-GB" dirty="0" smtClean="0">
                <a:latin typeface="Californian FB" panose="0207040306080B030204" pitchFamily="18" charset="0"/>
              </a:rPr>
              <a:t>1</a:t>
            </a:r>
            <a:r>
              <a:rPr lang="en-GB" baseline="30000" dirty="0" smtClean="0">
                <a:latin typeface="Californian FB" panose="0207040306080B030204" pitchFamily="18" charset="0"/>
              </a:rPr>
              <a:t>st</a:t>
            </a:r>
            <a:r>
              <a:rPr lang="en-GB" dirty="0" smtClean="0">
                <a:latin typeface="Californian FB" panose="0207040306080B030204" pitchFamily="18" charset="0"/>
              </a:rPr>
              <a:t> May 2020, 5PM</a:t>
            </a: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Californian FB" panose="0207040306080B030204" pitchFamily="18" charset="0"/>
              </a:rPr>
              <a:t>'Philosophical </a:t>
            </a:r>
            <a:r>
              <a:rPr lang="en-GB" dirty="0">
                <a:latin typeface="Californian FB" panose="0207040306080B030204" pitchFamily="18" charset="0"/>
              </a:rPr>
              <a:t>hermeneutical approaches have much to contribute to the reading of texts in an interfaith context’. Critically examine two philosophical approaches (e.g., Gadamer, </a:t>
            </a:r>
            <a:r>
              <a:rPr lang="en-GB" dirty="0" err="1">
                <a:latin typeface="Californian FB" panose="0207040306080B030204" pitchFamily="18" charset="0"/>
              </a:rPr>
              <a:t>Ricoeur</a:t>
            </a:r>
            <a:r>
              <a:rPr lang="en-GB" dirty="0">
                <a:latin typeface="Californian FB" panose="0207040306080B030204" pitchFamily="18" charset="0"/>
              </a:rPr>
              <a:t>, Foucault, </a:t>
            </a:r>
            <a:r>
              <a:rPr lang="en-GB" dirty="0" err="1">
                <a:latin typeface="Californian FB" panose="0207040306080B030204" pitchFamily="18" charset="0"/>
              </a:rPr>
              <a:t>Lindbeck</a:t>
            </a:r>
            <a:r>
              <a:rPr lang="en-GB" dirty="0">
                <a:latin typeface="Californian FB" panose="0207040306080B030204" pitchFamily="18" charset="0"/>
              </a:rPr>
              <a:t>) and assess the benefits these approaches bring to interreligious dialogue</a:t>
            </a:r>
            <a:r>
              <a:rPr lang="en-GB" dirty="0" smtClean="0">
                <a:latin typeface="Californian FB" panose="0207040306080B030204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fornian FB" panose="0207040306080B0302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latin typeface="Californian FB" panose="0207040306080B030204" pitchFamily="18" charset="0"/>
              </a:rPr>
              <a:t>Demonstrate </a:t>
            </a:r>
            <a:r>
              <a:rPr lang="en-GB" dirty="0">
                <a:latin typeface="Californian FB" panose="0207040306080B030204" pitchFamily="18" charset="0"/>
              </a:rPr>
              <a:t>how a comparative theological approach can be used to illuminate the matter of gender, race, or sexuality in two religious traditions.</a:t>
            </a:r>
          </a:p>
          <a:p>
            <a:endParaRPr lang="en-GB" dirty="0"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4635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fornian FB" panose="0207040306080B030204" pitchFamily="18" charset="0"/>
              </a:rPr>
              <a:t>Assessments</a:t>
            </a: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Californian FB" panose="0207040306080B030204" pitchFamily="18" charset="0"/>
              </a:rPr>
              <a:t>'Philosophical hermeneutical approaches have much to contribute to the reading of texts in an interfaith context’. </a:t>
            </a:r>
            <a:r>
              <a:rPr lang="en-GB" b="1" dirty="0">
                <a:latin typeface="Californian FB" panose="0207040306080B030204" pitchFamily="18" charset="0"/>
              </a:rPr>
              <a:t>Critically examine</a:t>
            </a:r>
            <a:r>
              <a:rPr lang="en-GB" dirty="0">
                <a:latin typeface="Californian FB" panose="0207040306080B030204" pitchFamily="18" charset="0"/>
              </a:rPr>
              <a:t> </a:t>
            </a:r>
            <a:r>
              <a:rPr lang="en-GB" i="1" dirty="0">
                <a:latin typeface="Californian FB" panose="0207040306080B030204" pitchFamily="18" charset="0"/>
              </a:rPr>
              <a:t>two</a:t>
            </a:r>
            <a:r>
              <a:rPr lang="en-GB" dirty="0">
                <a:latin typeface="Californian FB" panose="0207040306080B030204" pitchFamily="18" charset="0"/>
              </a:rPr>
              <a:t> philosophical approaches (e.g., Gadamer, </a:t>
            </a:r>
            <a:r>
              <a:rPr lang="en-GB" dirty="0" err="1">
                <a:latin typeface="Californian FB" panose="0207040306080B030204" pitchFamily="18" charset="0"/>
              </a:rPr>
              <a:t>Ricoeur</a:t>
            </a:r>
            <a:r>
              <a:rPr lang="en-GB" dirty="0">
                <a:latin typeface="Californian FB" panose="0207040306080B030204" pitchFamily="18" charset="0"/>
              </a:rPr>
              <a:t>, Foucault, </a:t>
            </a:r>
            <a:r>
              <a:rPr lang="en-GB" dirty="0" err="1">
                <a:latin typeface="Californian FB" panose="0207040306080B030204" pitchFamily="18" charset="0"/>
              </a:rPr>
              <a:t>Lindbeck</a:t>
            </a:r>
            <a:r>
              <a:rPr lang="en-GB" dirty="0">
                <a:latin typeface="Californian FB" panose="0207040306080B030204" pitchFamily="18" charset="0"/>
              </a:rPr>
              <a:t>) and </a:t>
            </a:r>
            <a:r>
              <a:rPr lang="en-GB" b="1" dirty="0">
                <a:latin typeface="Californian FB" panose="0207040306080B030204" pitchFamily="18" charset="0"/>
              </a:rPr>
              <a:t>assess the benefits </a:t>
            </a:r>
            <a:r>
              <a:rPr lang="en-GB" dirty="0">
                <a:latin typeface="Californian FB" panose="0207040306080B030204" pitchFamily="18" charset="0"/>
              </a:rPr>
              <a:t>these approaches bring </a:t>
            </a:r>
            <a:r>
              <a:rPr lang="en-GB" b="1" dirty="0">
                <a:latin typeface="Californian FB" panose="0207040306080B030204" pitchFamily="18" charset="0"/>
              </a:rPr>
              <a:t>to interreligious dialogue.</a:t>
            </a: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Californian FB" panose="0207040306080B030204" pitchFamily="18" charset="0"/>
              </a:rPr>
              <a:t>Demonstrate how </a:t>
            </a:r>
            <a:r>
              <a:rPr lang="en-GB" dirty="0">
                <a:latin typeface="Californian FB" panose="0207040306080B030204" pitchFamily="18" charset="0"/>
              </a:rPr>
              <a:t>a comparative theological approach can be used to </a:t>
            </a:r>
            <a:r>
              <a:rPr lang="en-GB" b="1" dirty="0">
                <a:latin typeface="Californian FB" panose="0207040306080B030204" pitchFamily="18" charset="0"/>
              </a:rPr>
              <a:t>illuminate</a:t>
            </a:r>
            <a:r>
              <a:rPr lang="en-GB" dirty="0">
                <a:latin typeface="Californian FB" panose="0207040306080B030204" pitchFamily="18" charset="0"/>
              </a:rPr>
              <a:t> the matter of gender, race, or sexuality in </a:t>
            </a:r>
            <a:r>
              <a:rPr lang="en-GB" i="1" dirty="0">
                <a:latin typeface="Californian FB" panose="0207040306080B030204" pitchFamily="18" charset="0"/>
              </a:rPr>
              <a:t>two</a:t>
            </a:r>
            <a:r>
              <a:rPr lang="en-GB" dirty="0">
                <a:latin typeface="Californian FB" panose="0207040306080B030204" pitchFamily="18" charset="0"/>
              </a:rPr>
              <a:t> religious traditions.</a:t>
            </a: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329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fornian FB" panose="0207040306080B030204" pitchFamily="18" charset="0"/>
              </a:rPr>
              <a:t>Assessments</a:t>
            </a: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Californian FB" panose="0207040306080B030204" pitchFamily="18" charset="0"/>
              </a:rPr>
              <a:t>Assessment Component 2</a:t>
            </a:r>
            <a:r>
              <a:rPr lang="en-GB" dirty="0">
                <a:latin typeface="Californian FB" panose="0207040306080B030204" pitchFamily="18" charset="0"/>
              </a:rPr>
              <a:t> - 30%</a:t>
            </a:r>
          </a:p>
          <a:p>
            <a:pPr marL="0" indent="0">
              <a:buNone/>
            </a:pPr>
            <a:r>
              <a:rPr lang="en-GB" dirty="0">
                <a:latin typeface="Californian FB" panose="0207040306080B030204" pitchFamily="18" charset="0"/>
              </a:rPr>
              <a:t>Practical: Oral presentation (20 minutes): this will comprise of a presentation (15 minutes) and discussion (5 minutes). </a:t>
            </a:r>
            <a:endParaRPr lang="en-GB" dirty="0" smtClean="0">
              <a:latin typeface="Californian FB" panose="0207040306080B030204" pitchFamily="18" charset="0"/>
            </a:endParaRP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  <a:p>
            <a:pPr marL="0" indent="0">
              <a:buNone/>
            </a:pPr>
            <a:r>
              <a:rPr lang="en-GB" dirty="0" smtClean="0">
                <a:latin typeface="Californian FB" panose="0207040306080B030204" pitchFamily="18" charset="0"/>
              </a:rPr>
              <a:t>You </a:t>
            </a:r>
            <a:r>
              <a:rPr lang="en-GB" dirty="0">
                <a:latin typeface="Californian FB" panose="0207040306080B030204" pitchFamily="18" charset="0"/>
              </a:rPr>
              <a:t>will be expected to draft specific questions and lead the discussion for the final 5 </a:t>
            </a:r>
            <a:r>
              <a:rPr lang="en-GB" dirty="0" smtClean="0">
                <a:latin typeface="Californian FB" panose="0207040306080B030204" pitchFamily="18" charset="0"/>
              </a:rPr>
              <a:t>minutes if necessary.</a:t>
            </a:r>
            <a:endParaRPr lang="en-GB" dirty="0">
              <a:latin typeface="Californian FB" panose="0207040306080B030204" pitchFamily="18" charset="0"/>
            </a:endParaRP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Californian FB" panose="0207040306080B030204" pitchFamily="18" charset="0"/>
              </a:rPr>
              <a:t>Date and time</a:t>
            </a:r>
            <a:r>
              <a:rPr lang="en-GB" dirty="0" smtClean="0">
                <a:latin typeface="Californian FB" panose="0207040306080B030204" pitchFamily="18" charset="0"/>
              </a:rPr>
              <a:t>: 8</a:t>
            </a:r>
            <a:r>
              <a:rPr lang="en-GB" baseline="30000" dirty="0" smtClean="0">
                <a:latin typeface="Californian FB" panose="0207040306080B030204" pitchFamily="18" charset="0"/>
              </a:rPr>
              <a:t>th</a:t>
            </a:r>
            <a:r>
              <a:rPr lang="en-GB" dirty="0" smtClean="0">
                <a:latin typeface="Californian FB" panose="0207040306080B030204" pitchFamily="18" charset="0"/>
              </a:rPr>
              <a:t> May, venue </a:t>
            </a:r>
            <a:r>
              <a:rPr lang="en-GB" dirty="0" err="1" smtClean="0">
                <a:latin typeface="Californian FB" panose="0207040306080B030204" pitchFamily="18" charset="0"/>
              </a:rPr>
              <a:t>tbc</a:t>
            </a:r>
            <a:endParaRPr lang="en-GB" dirty="0">
              <a:latin typeface="Californian FB" panose="0207040306080B030204" pitchFamily="18" charset="0"/>
            </a:endParaRP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latin typeface="Californian FB" panose="0207040306080B030204" pitchFamily="18" charset="0"/>
              </a:rPr>
              <a:t>Prepare a presentation on one interfaith interpretative model (e.g., scriptural reasoning) which includes engagement with exegetical perspectives drawn from </a:t>
            </a:r>
            <a:r>
              <a:rPr lang="en-GB" dirty="0" smtClean="0">
                <a:latin typeface="Californian FB" panose="0207040306080B030204" pitchFamily="18" charset="0"/>
              </a:rPr>
              <a:t>different </a:t>
            </a:r>
            <a:r>
              <a:rPr lang="en-GB" dirty="0">
                <a:latin typeface="Californian FB" panose="0207040306080B030204" pitchFamily="18" charset="0"/>
              </a:rPr>
              <a:t>religious traditions.</a:t>
            </a:r>
          </a:p>
          <a:p>
            <a:pPr marL="0" indent="0">
              <a:buNone/>
            </a:pPr>
            <a:endParaRPr lang="en-GB" dirty="0"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3032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alifornian FB" panose="0207040306080B030204" pitchFamily="18" charset="0"/>
              </a:rPr>
              <a:t>Assessments</a:t>
            </a:r>
            <a:endParaRPr lang="en-GB" dirty="0">
              <a:latin typeface="Californian FB" panose="0207040306080B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Californian FB" panose="0207040306080B030204" pitchFamily="18" charset="0"/>
              </a:rPr>
              <a:t>Prepare a presentation on </a:t>
            </a:r>
            <a:r>
              <a:rPr lang="en-GB" i="1" dirty="0">
                <a:latin typeface="Californian FB" panose="0207040306080B030204" pitchFamily="18" charset="0"/>
              </a:rPr>
              <a:t>one</a:t>
            </a:r>
            <a:r>
              <a:rPr lang="en-GB" dirty="0">
                <a:latin typeface="Californian FB" panose="0207040306080B030204" pitchFamily="18" charset="0"/>
              </a:rPr>
              <a:t> </a:t>
            </a:r>
            <a:r>
              <a:rPr lang="en-GB" b="1" dirty="0">
                <a:latin typeface="Californian FB" panose="0207040306080B030204" pitchFamily="18" charset="0"/>
              </a:rPr>
              <a:t>interfaith interpretative model </a:t>
            </a:r>
            <a:r>
              <a:rPr lang="en-GB" dirty="0">
                <a:latin typeface="Californian FB" panose="0207040306080B030204" pitchFamily="18" charset="0"/>
              </a:rPr>
              <a:t>(e.g., scriptural reasoning) which includes </a:t>
            </a:r>
            <a:r>
              <a:rPr lang="en-GB" b="1" dirty="0">
                <a:latin typeface="Californian FB" panose="0207040306080B030204" pitchFamily="18" charset="0"/>
              </a:rPr>
              <a:t>engagement with exegetical perspectives</a:t>
            </a:r>
            <a:r>
              <a:rPr lang="en-GB" dirty="0">
                <a:latin typeface="Californian FB" panose="0207040306080B030204" pitchFamily="18" charset="0"/>
              </a:rPr>
              <a:t> drawn from </a:t>
            </a:r>
            <a:r>
              <a:rPr lang="en-GB" i="1" dirty="0">
                <a:latin typeface="Californian FB" panose="0207040306080B030204" pitchFamily="18" charset="0"/>
              </a:rPr>
              <a:t>different</a:t>
            </a:r>
            <a:r>
              <a:rPr lang="en-GB" dirty="0">
                <a:latin typeface="Californian FB" panose="0207040306080B030204" pitchFamily="18" charset="0"/>
              </a:rPr>
              <a:t> religious traditions.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4953" y="1065054"/>
            <a:ext cx="5230626" cy="3497981"/>
          </a:xfrm>
        </p:spPr>
      </p:pic>
    </p:spTree>
    <p:extLst>
      <p:ext uri="{BB962C8B-B14F-4D97-AF65-F5344CB8AC3E}">
        <p14:creationId xmlns:p14="http://schemas.microsoft.com/office/powerpoint/2010/main" val="382466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28536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Theory of Interpretation</a:t>
            </a:r>
            <a:endParaRPr lang="en-US" dirty="0"/>
          </a:p>
        </p:txBody>
      </p:sp>
      <p:pic>
        <p:nvPicPr>
          <p:cNvPr id="10" name="Content Placeholder 9" descr="K11.11Hermes[1].jpg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111" y="1730188"/>
            <a:ext cx="3159433" cy="371465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8481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2000" dirty="0" smtClean="0"/>
              <a:t>From the Greek verb </a:t>
            </a:r>
            <a:r>
              <a:rPr lang="en-US" sz="2000" i="1" dirty="0" smtClean="0"/>
              <a:t>hermeneuein </a:t>
            </a:r>
            <a:r>
              <a:rPr lang="en-US" sz="2000" dirty="0" smtClean="0"/>
              <a:t>(‘to proclaim’, ‘to utter, ‘to translate’’)</a:t>
            </a:r>
          </a:p>
          <a:p>
            <a:pPr>
              <a:buNone/>
            </a:pPr>
            <a:r>
              <a:rPr lang="en-US" sz="2000" dirty="0" smtClean="0"/>
              <a:t>The  Greek god Hermes gives his name to the discipline of hermeneutics.</a:t>
            </a:r>
          </a:p>
          <a:p>
            <a:pPr>
              <a:buNone/>
            </a:pPr>
            <a:r>
              <a:rPr lang="en-US" sz="2000" dirty="0" smtClean="0"/>
              <a:t>Hermes &gt; the divine shepherd, the god of paths, the mediator between the gods (‘messenger’), the god of oratory, literature, the inventor of language.</a:t>
            </a:r>
          </a:p>
          <a:p>
            <a:pPr>
              <a:buNone/>
            </a:pPr>
            <a:r>
              <a:rPr lang="en-US" sz="2000" dirty="0" smtClean="0"/>
              <a:t>The message from the gods required ‘interpretation’ (</a:t>
            </a:r>
            <a:r>
              <a:rPr lang="en-US" sz="2000" i="1" dirty="0" err="1" smtClean="0"/>
              <a:t>hermeneia</a:t>
            </a:r>
            <a:r>
              <a:rPr lang="en-US" sz="2000" i="1" dirty="0" smtClean="0"/>
              <a:t>).</a:t>
            </a:r>
          </a:p>
          <a:p>
            <a:pPr>
              <a:buNone/>
            </a:pPr>
            <a:r>
              <a:rPr lang="en-US" sz="2000" dirty="0" smtClean="0"/>
              <a:t>How are divine messages expressed in human language?</a:t>
            </a:r>
          </a:p>
          <a:p>
            <a:pPr>
              <a:buNone/>
            </a:pPr>
            <a:r>
              <a:rPr lang="en-US" sz="2000" dirty="0" smtClean="0"/>
              <a:t>Plato described poets as ‘</a:t>
            </a:r>
            <a:r>
              <a:rPr lang="en-US" sz="2000" dirty="0" err="1" smtClean="0"/>
              <a:t>hermeneuts</a:t>
            </a:r>
            <a:r>
              <a:rPr lang="en-US" sz="2000" dirty="0" smtClean="0"/>
              <a:t> of the divine’.</a:t>
            </a:r>
          </a:p>
          <a:p>
            <a:pPr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4638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Theory of 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Hermeneutics: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</a:t>
            </a:r>
            <a:r>
              <a:rPr lang="en-US" dirty="0"/>
              <a:t>theory of the (act of) interpretation of texts, especially biblical texts, theological texts, and philosophical texts</a:t>
            </a:r>
            <a:r>
              <a:rPr lang="en-US" dirty="0" smtClean="0"/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  <a:p>
            <a:pPr marL="0" indent="0">
              <a:lnSpc>
                <a:spcPct val="150000"/>
              </a:lnSpc>
              <a:buNone/>
            </a:pPr>
            <a:r>
              <a:rPr lang="en-US" dirty="0"/>
              <a:t>Critical reflection on the basis, character and aims of reading, interpreting and understanding texts (from contemporary situations and the past). </a:t>
            </a:r>
            <a:r>
              <a:rPr lang="en-US" dirty="0" smtClean="0"/>
              <a:t/>
            </a:r>
            <a:br>
              <a:rPr lang="en-US" dirty="0" smtClean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How and under what conditions does understanding happen?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455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Theory of 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A human activity of interpretation which seeks to understand the meaning of communication or life situations (also relevant for interfaith hermeneutics</a:t>
            </a:r>
            <a:r>
              <a:rPr lang="en-US" dirty="0" smtClean="0"/>
              <a:t>).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  <a:p>
            <a:pPr marL="0" indent="0">
              <a:lnSpc>
                <a:spcPct val="150000"/>
              </a:lnSpc>
              <a:buNone/>
            </a:pPr>
            <a:r>
              <a:rPr lang="en-US" dirty="0"/>
              <a:t>Contemporary hermeneutics: verbal and non-verbal texts (communicative acts such as human actions, visual data, institutions).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dirty="0"/>
              <a:t>Hermeneutic: reference to a single method or strand of interpretation of a text/artefact (but not necessarily the interpreter’s reasons for the given interpretation).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5004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Semiotics / Hermeneutics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Semiotics: the study of meaning </a:t>
            </a:r>
            <a:r>
              <a:rPr lang="en-US" dirty="0" smtClean="0"/>
              <a:t>- signs </a:t>
            </a:r>
            <a:r>
              <a:rPr lang="en-US" dirty="0"/>
              <a:t>and what they ‘signify</a:t>
            </a:r>
            <a:r>
              <a:rPr lang="en-US" dirty="0" smtClean="0"/>
              <a:t>’.</a:t>
            </a:r>
            <a:br>
              <a:rPr lang="en-US" dirty="0" smtClean="0"/>
            </a:br>
            <a:endParaRPr lang="en-US" dirty="0"/>
          </a:p>
          <a:p>
            <a:pPr marL="0" indent="0">
              <a:buNone/>
            </a:pPr>
            <a:r>
              <a:rPr lang="en-US" dirty="0"/>
              <a:t>Hermeneutics: assumption that the act of meaning will be plural, requiring choices to be made.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It </a:t>
            </a:r>
            <a:r>
              <a:rPr lang="en-US" dirty="0"/>
              <a:t>is not only concerned with how meaning is constituted, but how one should seek to find the ‘right’ meaning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5" name="Content Placeholder 9" descr="hermeneutics-300x224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4587" y="1894976"/>
            <a:ext cx="4840941" cy="3614569"/>
          </a:xfrm>
        </p:spPr>
      </p:pic>
    </p:spTree>
    <p:extLst>
      <p:ext uri="{BB962C8B-B14F-4D97-AF65-F5344CB8AC3E}">
        <p14:creationId xmlns:p14="http://schemas.microsoft.com/office/powerpoint/2010/main" val="2279447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Theory of 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Hermeneutics: the theory  of the (act of) interpretation of texts, especially biblical texts, theological texts, and philosophical texts.</a:t>
            </a:r>
          </a:p>
          <a:p>
            <a:r>
              <a:rPr lang="en-US" dirty="0"/>
              <a:t>Contemporary hermeneutics: verbal and non-verbal texts.</a:t>
            </a:r>
          </a:p>
          <a:p>
            <a:r>
              <a:rPr lang="en-US" dirty="0"/>
              <a:t>Hermeneutic: reference to a single method or strand of interpretation.</a:t>
            </a:r>
          </a:p>
          <a:p>
            <a:r>
              <a:rPr lang="en-US" dirty="0"/>
              <a:t>Interfaith hermeneutics: the study of the theory and practice of the interpretation of texts and traditions </a:t>
            </a:r>
            <a:r>
              <a:rPr lang="en-US" i="1" dirty="0"/>
              <a:t>from an interfaith perspective</a:t>
            </a:r>
            <a:r>
              <a:rPr lang="en-US" dirty="0"/>
              <a:t>. 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5" name="Content Placeholder 4" descr="515lAPD5vCL._AC_UL320_SR208,320_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640" r="-18640"/>
          <a:stretch>
            <a:fillRect/>
          </a:stretch>
        </p:blipFill>
        <p:spPr>
          <a:xfrm>
            <a:off x="6831793" y="1550893"/>
            <a:ext cx="2400553" cy="2063571"/>
          </a:xfrm>
          <a:prstGeom prst="rect">
            <a:avLst/>
          </a:prstGeom>
        </p:spPr>
      </p:pic>
      <p:pic>
        <p:nvPicPr>
          <p:cNvPr id="6" name="Picture 5" descr="9781350070042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0288" y="1550893"/>
            <a:ext cx="1867972" cy="2015939"/>
          </a:xfrm>
          <a:prstGeom prst="rect">
            <a:avLst/>
          </a:prstGeom>
        </p:spPr>
      </p:pic>
      <p:pic>
        <p:nvPicPr>
          <p:cNvPr id="7" name="Picture 6" descr="419rKp-jkjL._SX331_BO1,204,203,200_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769" y="3685353"/>
            <a:ext cx="1951153" cy="1890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3017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71812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(Historical)-Critical Analysis of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dirty="0"/>
              <a:t>What kind of document is it?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/>
              <a:t>What kind of literary form (genre) does it take?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/>
              <a:t>What does it contain?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/>
              <a:t>Who wrote it and what can be known about the author (cultural and social context)?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/>
              <a:t>What is/was the purpose of the text (information, persuasion, encouragement)?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/>
              <a:t>What about the audience?</a:t>
            </a:r>
          </a:p>
          <a:p>
            <a:endParaRPr lang="en-GB" dirty="0"/>
          </a:p>
        </p:txBody>
      </p:sp>
      <p:pic>
        <p:nvPicPr>
          <p:cNvPr id="5" name="Content Placeholder 4" descr="Resized_OpenBible.32064325_std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40930" y="1627515"/>
            <a:ext cx="5080000" cy="3517900"/>
          </a:xfrm>
        </p:spPr>
      </p:pic>
    </p:spTree>
    <p:extLst>
      <p:ext uri="{BB962C8B-B14F-4D97-AF65-F5344CB8AC3E}">
        <p14:creationId xmlns:p14="http://schemas.microsoft.com/office/powerpoint/2010/main" val="20693801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(Historical)-Critical Analysis of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dirty="0"/>
              <a:t>In what circumstances was the text written?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What </a:t>
            </a:r>
            <a:r>
              <a:rPr lang="en-US" dirty="0"/>
              <a:t>can be known about its social and cultural context?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/>
              <a:t>How long after ‘the event’ was the text produced?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/>
              <a:t>Has it been altered or edited?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/>
              <a:t>Who preserved or copied the text?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/>
              <a:t>Can we discover the ‘original’ text?</a:t>
            </a:r>
          </a:p>
          <a:p>
            <a:pPr marL="0" indent="0">
              <a:lnSpc>
                <a:spcPct val="170000"/>
              </a:lnSpc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6340" y="1849834"/>
            <a:ext cx="5499391" cy="2766989"/>
          </a:xfrm>
        </p:spPr>
      </p:pic>
    </p:spTree>
    <p:extLst>
      <p:ext uri="{BB962C8B-B14F-4D97-AF65-F5344CB8AC3E}">
        <p14:creationId xmlns:p14="http://schemas.microsoft.com/office/powerpoint/2010/main" val="36469090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Texts from the Past:  Challenges and Prospects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Interpretation of a text written in an ancient (and evolving) language and rooted in a past culture.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Lack of knowledge of the author, audience or original context.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The author cannot respond.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Limited access to literary conventions  (e.g., metaphorical language).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Partial familiarity with the themes and issues under consideration.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Authors generally aim to be understood, but there is the possibility of deliberate concealment.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Hypothetical reconstructions; ‘reading between the lines’.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4282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dirty="0" smtClean="0"/>
              <a:t>Hermeneutics or the Process of Understanding: Earlier Perspectives</a:t>
            </a:r>
            <a:endParaRPr lang="en-US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109728" indent="0">
              <a:lnSpc>
                <a:spcPct val="170000"/>
              </a:lnSpc>
              <a:buNone/>
            </a:pPr>
            <a:r>
              <a:rPr lang="en-GB" dirty="0"/>
              <a:t>Belief in finding the so-called ‘original meaning’ of a </a:t>
            </a:r>
            <a:r>
              <a:rPr lang="en-GB" dirty="0" smtClean="0"/>
              <a:t>text.</a:t>
            </a:r>
          </a:p>
          <a:p>
            <a:pPr marL="109728" indent="0">
              <a:lnSpc>
                <a:spcPct val="170000"/>
              </a:lnSpc>
              <a:buNone/>
            </a:pPr>
            <a:r>
              <a:rPr lang="en-GB" dirty="0" smtClean="0"/>
              <a:t>Hermeneutics </a:t>
            </a:r>
            <a:r>
              <a:rPr lang="en-GB" dirty="0"/>
              <a:t>meant the process of uncovering the true meaning from an objective point of view.</a:t>
            </a:r>
          </a:p>
          <a:p>
            <a:pPr marL="109728" indent="0">
              <a:lnSpc>
                <a:spcPct val="170000"/>
              </a:lnSpc>
              <a:buNone/>
            </a:pPr>
            <a:r>
              <a:rPr lang="en-GB" dirty="0"/>
              <a:t>Today </a:t>
            </a:r>
            <a:r>
              <a:rPr lang="en-GB" dirty="0" smtClean="0"/>
              <a:t>this </a:t>
            </a:r>
            <a:r>
              <a:rPr lang="en-GB" dirty="0"/>
              <a:t>notion is challenged </a:t>
            </a:r>
            <a:r>
              <a:rPr lang="en-GB" dirty="0" smtClean="0"/>
              <a:t>by </a:t>
            </a:r>
            <a:r>
              <a:rPr lang="en-GB" dirty="0"/>
              <a:t>recognition that there is no view from </a:t>
            </a:r>
            <a:r>
              <a:rPr lang="en-GB" dirty="0" smtClean="0"/>
              <a:t>nowhere.</a:t>
            </a:r>
            <a:endParaRPr lang="en-GB" dirty="0"/>
          </a:p>
          <a:p>
            <a:pPr marL="109728" indent="0">
              <a:lnSpc>
                <a:spcPct val="170000"/>
              </a:lnSpc>
              <a:buNone/>
            </a:pPr>
            <a:r>
              <a:rPr lang="en-GB" dirty="0"/>
              <a:t>Understanding a text is always a process of interpretation</a:t>
            </a:r>
          </a:p>
          <a:p>
            <a:pPr marL="0" indent="0">
              <a:lnSpc>
                <a:spcPct val="170000"/>
              </a:lnSpc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dirty="0"/>
              <a:t>This does not mean </a:t>
            </a:r>
            <a:r>
              <a:rPr lang="en-GB" dirty="0" smtClean="0"/>
              <a:t>that interpretation </a:t>
            </a:r>
            <a:r>
              <a:rPr lang="en-GB" dirty="0"/>
              <a:t>is </a:t>
            </a:r>
            <a:r>
              <a:rPr lang="en-GB" dirty="0" smtClean="0"/>
              <a:t>arbitrary (‘anything goes’).</a:t>
            </a:r>
            <a:endParaRPr lang="en-GB" dirty="0"/>
          </a:p>
          <a:p>
            <a:pPr marL="0" indent="0">
              <a:lnSpc>
                <a:spcPct val="170000"/>
              </a:lnSpc>
              <a:buNone/>
            </a:pPr>
            <a:endParaRPr lang="en-GB" dirty="0"/>
          </a:p>
          <a:p>
            <a:pPr marL="0" indent="0">
              <a:lnSpc>
                <a:spcPct val="170000"/>
              </a:lnSpc>
              <a:buNone/>
            </a:pPr>
            <a:r>
              <a:rPr lang="en-GB" dirty="0"/>
              <a:t>Critical reading and interpreting means </a:t>
            </a:r>
            <a:r>
              <a:rPr lang="en-GB" i="1" dirty="0"/>
              <a:t>accountable</a:t>
            </a:r>
            <a:r>
              <a:rPr lang="en-GB" dirty="0"/>
              <a:t> reading and </a:t>
            </a:r>
            <a:r>
              <a:rPr lang="en-GB" dirty="0" smtClean="0"/>
              <a:t>interpretation </a:t>
            </a:r>
            <a:r>
              <a:rPr lang="en-GB" dirty="0"/>
              <a:t>based on as reliable information as possible and argued in logical steps of reasoning, using methods which are appropriate in relation to the task of </a:t>
            </a:r>
            <a:r>
              <a:rPr lang="en-GB" dirty="0" smtClean="0"/>
              <a:t>interpretation.</a:t>
            </a:r>
            <a:endParaRPr lang="en-GB" dirty="0"/>
          </a:p>
          <a:p>
            <a:pPr marL="0" indent="0">
              <a:lnSpc>
                <a:spcPct val="170000"/>
              </a:lnSpc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566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Repositories of Fact or Interpretation?</a:t>
            </a:r>
            <a:endParaRPr lang="en-US" dirty="0"/>
          </a:p>
        </p:txBody>
      </p:sp>
      <p:pic>
        <p:nvPicPr>
          <p:cNvPr id="5" name="Content Placeholder 4" descr="distorted_hermeneutics.jpg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66800" y="1685364"/>
            <a:ext cx="3909196" cy="2268071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2"/>
            <a:ext cx="5689600" cy="412824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sz="2000" i="1" dirty="0" smtClean="0"/>
              <a:t>‘Writers will rarely declare their assumptions, so it is the task of the researcher to expose them if possible’ 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>(</a:t>
            </a:r>
            <a:r>
              <a:rPr lang="en-US" sz="2000" dirty="0" smtClean="0"/>
              <a:t>Brendan Duffy, ‘The Analysis of Documentary Evidence’, in </a:t>
            </a:r>
            <a:r>
              <a:rPr lang="en-US" sz="2000" i="1" dirty="0" smtClean="0"/>
              <a:t>Doing Your Research Project, </a:t>
            </a:r>
            <a:r>
              <a:rPr lang="en-US" sz="2000" dirty="0" smtClean="0"/>
              <a:t>ed. J. Bell, page 137</a:t>
            </a:r>
            <a:r>
              <a:rPr lang="en-US" sz="2000" dirty="0" smtClean="0"/>
              <a:t>).</a:t>
            </a:r>
            <a:br>
              <a:rPr lang="en-US" sz="2000" dirty="0" smtClean="0"/>
            </a:b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Are </a:t>
            </a:r>
            <a:r>
              <a:rPr lang="en-US" sz="2000" dirty="0" smtClean="0"/>
              <a:t>there signs of ideological bias in the text? </a:t>
            </a:r>
          </a:p>
          <a:p>
            <a:pPr>
              <a:buNone/>
            </a:pPr>
            <a:r>
              <a:rPr lang="en-US" sz="2000" dirty="0" smtClean="0"/>
              <a:t>A </a:t>
            </a:r>
            <a:r>
              <a:rPr lang="en-US" sz="2000" dirty="0" smtClean="0"/>
              <a:t>biased text is not necessarily worthless; it can reveal the true views of an individual or group.</a:t>
            </a:r>
          </a:p>
          <a:p>
            <a:pPr>
              <a:buNone/>
            </a:pPr>
            <a:r>
              <a:rPr lang="en-US" sz="2000" dirty="0" smtClean="0"/>
              <a:t>The </a:t>
            </a:r>
            <a:r>
              <a:rPr lang="en-US" sz="2000" dirty="0" smtClean="0"/>
              <a:t>text must be scrutinized carefully and compared with other texts/artefacts.</a:t>
            </a:r>
          </a:p>
          <a:p>
            <a:pPr>
              <a:buNone/>
            </a:pPr>
            <a:r>
              <a:rPr lang="en-US" sz="2000" dirty="0" smtClean="0"/>
              <a:t>Texts </a:t>
            </a:r>
            <a:r>
              <a:rPr lang="en-US" sz="2000" dirty="0" smtClean="0"/>
              <a:t>cannot </a:t>
            </a:r>
            <a:r>
              <a:rPr lang="en-US" sz="2000" dirty="0" smtClean="0"/>
              <a:t>be </a:t>
            </a:r>
            <a:r>
              <a:rPr lang="en-US" sz="2000" dirty="0" smtClean="0"/>
              <a:t>taken at ‘face value’.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63994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The Role and Profile of the Interpreter(s)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dirty="0" smtClean="0"/>
              <a:t>Cultural and Social Context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 smtClean="0"/>
              <a:t>Personal Experience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 smtClean="0"/>
              <a:t>Philosophical and theological presuppositions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 smtClean="0"/>
              <a:t>Interest or ideology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 smtClean="0"/>
              <a:t>Gender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 smtClean="0"/>
              <a:t>No reading from nowhere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dirty="0" smtClean="0"/>
              <a:t>Self-critical reflection on one’s perspective of </a:t>
            </a:r>
            <a:r>
              <a:rPr lang="en-US" dirty="0" smtClean="0"/>
              <a:t>reading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3800" i="1" dirty="0" smtClean="0">
                <a:latin typeface="Arial" charset="0"/>
                <a:ea typeface="ＭＳ Ｐゴシック" charset="0"/>
                <a:cs typeface="ＭＳ Ｐゴシック" charset="0"/>
              </a:rPr>
              <a:t>‘Cultural </a:t>
            </a:r>
            <a:r>
              <a:rPr lang="en-US" sz="3800" i="1" dirty="0">
                <a:latin typeface="Arial" charset="0"/>
                <a:ea typeface="ＭＳ Ｐゴシック" charset="0"/>
                <a:cs typeface="ＭＳ Ｐゴシック" charset="0"/>
              </a:rPr>
              <a:t>Criticism is a joint critical study of texts and readers, perspectives and ideologies with a focus on the flesh-and-blood reader: always positioned and interested; socially and historically conditioned and unable to transcend such conditions</a:t>
            </a:r>
            <a:r>
              <a:rPr lang="ja-JP" altLang="en-US" sz="3800" i="1" dirty="0"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US" sz="3800" i="1" dirty="0"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2100" dirty="0" smtClean="0">
                <a:latin typeface="Arial" charset="0"/>
                <a:ea typeface="ＭＳ Ｐゴシック" charset="0"/>
                <a:cs typeface="ＭＳ Ｐゴシック" charset="0"/>
              </a:rPr>
              <a:t/>
            </a:r>
            <a:br>
              <a:rPr lang="en-US" sz="2100" dirty="0" smtClean="0"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2100" dirty="0" smtClean="0">
                <a:latin typeface="Arial" charset="0"/>
                <a:ea typeface="ＭＳ Ｐゴシック" charset="0"/>
                <a:cs typeface="ＭＳ Ｐゴシック" charset="0"/>
              </a:rPr>
              <a:t/>
            </a:r>
            <a:br>
              <a:rPr lang="en-US" sz="2100" dirty="0" smtClean="0"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US" sz="2100" dirty="0" smtClean="0">
                <a:latin typeface="Arial" charset="0"/>
                <a:ea typeface="ＭＳ Ｐゴシック" charset="0"/>
                <a:cs typeface="ＭＳ Ｐゴシック" charset="0"/>
              </a:rPr>
              <a:t>(</a:t>
            </a:r>
            <a:r>
              <a:rPr lang="en-US" sz="2100" dirty="0">
                <a:latin typeface="Arial" charset="0"/>
                <a:ea typeface="ＭＳ Ｐゴシック" charset="0"/>
                <a:cs typeface="ＭＳ Ｐゴシック" charset="0"/>
              </a:rPr>
              <a:t>Fernando Segovia, </a:t>
            </a:r>
            <a:r>
              <a:rPr lang="en-US" sz="2100" i="1" dirty="0">
                <a:latin typeface="Arial" charset="0"/>
                <a:ea typeface="ＭＳ Ｐゴシック" charset="0"/>
                <a:cs typeface="ＭＳ Ｐゴシック" charset="0"/>
              </a:rPr>
              <a:t>Reading from this Place, </a:t>
            </a:r>
            <a:r>
              <a:rPr lang="en-US" sz="2100" dirty="0">
                <a:latin typeface="Arial" charset="0"/>
                <a:ea typeface="ＭＳ Ｐゴシック" charset="0"/>
                <a:cs typeface="ＭＳ Ｐゴシック" charset="0"/>
              </a:rPr>
              <a:t>Volume 1: 28-29).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sz="3800" b="1" dirty="0"/>
              <a:t>Hermeneutical presuppositions are always part of the interpretative process</a:t>
            </a:r>
            <a:r>
              <a:rPr lang="en-US" sz="3800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1864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Calibri"/>
                <a:ea typeface="ＭＳ Ｐゴシック" charset="0"/>
                <a:cs typeface="Calibri"/>
              </a:rPr>
              <a:t>Text and Interpreter</a:t>
            </a:r>
            <a:endParaRPr lang="en-US" dirty="0">
              <a:latin typeface="Calibri"/>
              <a:ea typeface="ＭＳ Ｐゴシック" charset="0"/>
              <a:cs typeface="Calibri"/>
            </a:endParaRP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sz="2800" dirty="0">
                <a:latin typeface="Arial" charset="0"/>
                <a:ea typeface="ＭＳ Ｐゴシック" charset="0"/>
                <a:cs typeface="ＭＳ Ｐゴシック" charset="0"/>
              </a:rPr>
              <a:t>What is the relationship between the text and the reader</a:t>
            </a:r>
            <a:r>
              <a:rPr lang="en-US" sz="2800" dirty="0" smtClean="0">
                <a:latin typeface="Arial" charset="0"/>
                <a:ea typeface="ＭＳ Ｐゴシック" charset="0"/>
                <a:cs typeface="ＭＳ Ｐゴシック" charset="0"/>
              </a:rPr>
              <a:t>?</a:t>
            </a:r>
            <a:br>
              <a:rPr lang="en-US" sz="2800" dirty="0" smtClean="0">
                <a:latin typeface="Arial" charset="0"/>
                <a:ea typeface="ＭＳ Ｐゴシック" charset="0"/>
                <a:cs typeface="ＭＳ Ｐゴシック" charset="0"/>
              </a:rPr>
            </a:br>
            <a:endParaRPr lang="en-US" sz="28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US" sz="2800" dirty="0">
                <a:latin typeface="Arial" charset="0"/>
                <a:ea typeface="ＭＳ Ｐゴシック" charset="0"/>
                <a:cs typeface="ＭＳ Ｐゴシック" charset="0"/>
              </a:rPr>
              <a:t>Can one speak of an objective, value-neutral, </a:t>
            </a:r>
            <a:r>
              <a:rPr lang="ja-JP" altLang="en-US" sz="2800" dirty="0">
                <a:latin typeface="Arial" charset="0"/>
                <a:ea typeface="ＭＳ Ｐゴシック" charset="0"/>
                <a:cs typeface="ＭＳ Ｐゴシック" charset="0"/>
              </a:rPr>
              <a:t>‘</a:t>
            </a:r>
            <a:r>
              <a:rPr lang="en-US" sz="2800" dirty="0">
                <a:latin typeface="Arial" charset="0"/>
                <a:ea typeface="ＭＳ Ｐゴシック" charset="0"/>
                <a:cs typeface="ＭＳ Ｐゴシック" charset="0"/>
              </a:rPr>
              <a:t>true</a:t>
            </a:r>
            <a:r>
              <a:rPr lang="ja-JP" altLang="en-US" sz="2800" dirty="0"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US" sz="2800" dirty="0">
                <a:latin typeface="Arial" charset="0"/>
                <a:ea typeface="ＭＳ Ｐゴシック" charset="0"/>
                <a:cs typeface="ＭＳ Ｐゴシック" charset="0"/>
              </a:rPr>
              <a:t> reading of a text</a:t>
            </a:r>
            <a:r>
              <a:rPr lang="en-US" sz="2800" dirty="0" smtClean="0">
                <a:latin typeface="Arial" charset="0"/>
                <a:ea typeface="ＭＳ Ｐゴシック" charset="0"/>
                <a:cs typeface="ＭＳ Ｐゴシック" charset="0"/>
              </a:rPr>
              <a:t>?</a:t>
            </a:r>
            <a:br>
              <a:rPr lang="en-US" sz="2800" dirty="0" smtClean="0">
                <a:latin typeface="Arial" charset="0"/>
                <a:ea typeface="ＭＳ Ｐゴシック" charset="0"/>
                <a:cs typeface="ＭＳ Ｐゴシック" charset="0"/>
              </a:rPr>
            </a:br>
            <a:endParaRPr lang="en-US" sz="28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US" sz="2800" dirty="0">
                <a:latin typeface="Arial" charset="0"/>
                <a:ea typeface="ＭＳ Ｐゴシック" charset="0"/>
                <a:cs typeface="ＭＳ Ｐゴシック" charset="0"/>
              </a:rPr>
              <a:t>Concern with social context (especially those who are marginalized</a:t>
            </a:r>
            <a:r>
              <a:rPr lang="en-US" sz="2800" dirty="0" smtClean="0">
                <a:latin typeface="Arial" charset="0"/>
                <a:ea typeface="ＭＳ Ｐゴシック" charset="0"/>
                <a:cs typeface="ＭＳ Ｐゴシック" charset="0"/>
              </a:rPr>
              <a:t>) in </a:t>
            </a:r>
            <a:r>
              <a:rPr lang="en-US" sz="2800" dirty="0">
                <a:latin typeface="Arial" charset="0"/>
                <a:ea typeface="ＭＳ Ｐゴシック" charset="0"/>
                <a:cs typeface="ＭＳ Ｐゴシック" charset="0"/>
              </a:rPr>
              <a:t>the formation of culture. </a:t>
            </a:r>
            <a:r>
              <a:rPr lang="en-US" sz="2800" dirty="0" smtClean="0">
                <a:latin typeface="Arial" charset="0"/>
                <a:ea typeface="ＭＳ Ｐゴシック" charset="0"/>
                <a:cs typeface="ＭＳ Ｐゴシック" charset="0"/>
              </a:rPr>
              <a:t/>
            </a:r>
            <a:br>
              <a:rPr lang="en-US" sz="2800" dirty="0" smtClean="0">
                <a:latin typeface="Arial" charset="0"/>
                <a:ea typeface="ＭＳ Ｐゴシック" charset="0"/>
                <a:cs typeface="ＭＳ Ｐゴシック" charset="0"/>
              </a:rPr>
            </a:br>
            <a:endParaRPr lang="en-US" sz="2800" dirty="0">
              <a:latin typeface="Arial" charset="0"/>
              <a:ea typeface="ＭＳ Ｐゴシック" charset="0"/>
              <a:cs typeface="ＭＳ Ｐゴシック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US" sz="2800" dirty="0">
                <a:latin typeface="Arial" charset="0"/>
                <a:ea typeface="ＭＳ Ｐゴシック" charset="0"/>
                <a:cs typeface="ＭＳ Ｐゴシック" charset="0"/>
              </a:rPr>
              <a:t>Study of a range of </a:t>
            </a:r>
            <a:r>
              <a:rPr lang="ja-JP" altLang="en-US" sz="2800" dirty="0">
                <a:latin typeface="Arial" charset="0"/>
                <a:ea typeface="ＭＳ Ｐゴシック" charset="0"/>
                <a:cs typeface="ＭＳ Ｐゴシック" charset="0"/>
              </a:rPr>
              <a:t>‘</a:t>
            </a:r>
            <a:r>
              <a:rPr lang="en-US" sz="2800" dirty="0">
                <a:latin typeface="Arial" charset="0"/>
                <a:ea typeface="ＭＳ Ｐゴシック" charset="0"/>
                <a:cs typeface="ＭＳ Ｐゴシック" charset="0"/>
              </a:rPr>
              <a:t>cultural artefacts</a:t>
            </a:r>
            <a:r>
              <a:rPr lang="ja-JP" altLang="en-US" sz="2800" dirty="0"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US" sz="2800" dirty="0">
                <a:latin typeface="Arial" charset="0"/>
                <a:ea typeface="ＭＳ Ｐゴシック" charset="0"/>
                <a:cs typeface="ＭＳ Ｐゴシック" charset="0"/>
              </a:rPr>
              <a:t> in different time periods and geographical locations: films, art, newspapers, internet, oral history.</a:t>
            </a:r>
          </a:p>
          <a:p>
            <a:pPr marL="0" indent="0">
              <a:lnSpc>
                <a:spcPct val="80000"/>
              </a:lnSpc>
              <a:buNone/>
            </a:pPr>
            <a:endParaRPr lang="en-US" sz="2800" dirty="0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77790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Does Meaning Reside</a:t>
            </a:r>
            <a:r>
              <a:rPr lang="en-US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en-US" dirty="0"/>
              <a:t> Is ‘meaning’ to be found in the text, placed there by the author in order to be dug out by interpreters</a:t>
            </a:r>
            <a:r>
              <a:rPr lang="en-US" dirty="0" smtClean="0"/>
              <a:t>?</a:t>
            </a:r>
            <a:endParaRPr lang="en-US" dirty="0"/>
          </a:p>
          <a:p>
            <a:pPr>
              <a:lnSpc>
                <a:spcPct val="170000"/>
              </a:lnSpc>
            </a:pPr>
            <a:r>
              <a:rPr lang="en-US" dirty="0"/>
              <a:t> Is it the interpreter’s role to recover the author’s original intention? </a:t>
            </a:r>
          </a:p>
          <a:p>
            <a:pPr>
              <a:lnSpc>
                <a:spcPct val="170000"/>
              </a:lnSpc>
            </a:pPr>
            <a:r>
              <a:rPr lang="en-US" dirty="0"/>
              <a:t> Are interpreters the ‘judges’ of meaning? Are texts ‘inert objects’ unless/until they are interpreted by ‘active subjects</a:t>
            </a:r>
            <a:r>
              <a:rPr lang="en-US" dirty="0" smtClean="0"/>
              <a:t>’?</a:t>
            </a:r>
            <a:endParaRPr lang="en-US" dirty="0"/>
          </a:p>
          <a:p>
            <a:pPr>
              <a:lnSpc>
                <a:spcPct val="170000"/>
              </a:lnSpc>
            </a:pPr>
            <a:r>
              <a:rPr lang="en-US" dirty="0"/>
              <a:t> Is meaning ‘created’ through the interaction of text and interpreter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5" name="Content Placeholder 4" descr="hermeneutics1.pn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48425" y="2990056"/>
            <a:ext cx="4629150" cy="1438275"/>
          </a:xfrm>
        </p:spPr>
      </p:pic>
    </p:spTree>
    <p:extLst>
      <p:ext uri="{BB962C8B-B14F-4D97-AF65-F5344CB8AC3E}">
        <p14:creationId xmlns:p14="http://schemas.microsoft.com/office/powerpoint/2010/main" val="11603640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Where Does Meaning Reside?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dirty="0" smtClean="0"/>
              <a:t>FOCUS ON TEXT (AND AUTHOR)</a:t>
            </a:r>
          </a:p>
          <a:p>
            <a:pPr>
              <a:lnSpc>
                <a:spcPct val="170000"/>
              </a:lnSpc>
            </a:pPr>
            <a:r>
              <a:rPr lang="en-US" dirty="0" smtClean="0"/>
              <a:t>Most texts communicate the same message to different interpreters</a:t>
            </a:r>
          </a:p>
          <a:p>
            <a:pPr>
              <a:lnSpc>
                <a:spcPct val="170000"/>
              </a:lnSpc>
            </a:pPr>
            <a:r>
              <a:rPr lang="en-US" dirty="0" smtClean="0"/>
              <a:t>Secondary or intermediary role of interpreters as those  who elucidate the message of the text.</a:t>
            </a:r>
          </a:p>
          <a:p>
            <a:pPr>
              <a:lnSpc>
                <a:spcPct val="170000"/>
              </a:lnSpc>
            </a:pPr>
            <a:r>
              <a:rPr lang="en-US" dirty="0" smtClean="0"/>
              <a:t>Authority of texts (especially religious texts).</a:t>
            </a:r>
          </a:p>
          <a:p>
            <a:pPr>
              <a:lnSpc>
                <a:spcPct val="170000"/>
              </a:lnSpc>
            </a:pPr>
            <a:r>
              <a:rPr lang="en-US" dirty="0" smtClean="0"/>
              <a:t>Search for the author’s original intention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dirty="0" smtClean="0"/>
              <a:t>FOCUS ON INTERPRETER</a:t>
            </a:r>
          </a:p>
          <a:p>
            <a:pPr>
              <a:lnSpc>
                <a:spcPct val="170000"/>
              </a:lnSpc>
            </a:pPr>
            <a:r>
              <a:rPr lang="en-US" dirty="0" smtClean="0"/>
              <a:t>Texts can be used for many reasons and purposes; they are only brought to life by interpreters (exegetes).</a:t>
            </a:r>
          </a:p>
          <a:p>
            <a:pPr>
              <a:lnSpc>
                <a:spcPct val="170000"/>
              </a:lnSpc>
            </a:pPr>
            <a:r>
              <a:rPr lang="en-US" dirty="0" smtClean="0"/>
              <a:t>Interpreters’ interests are decisive (especially for ancient texts which cannot ‘respond’).</a:t>
            </a:r>
          </a:p>
          <a:p>
            <a:pPr>
              <a:lnSpc>
                <a:spcPct val="170000"/>
              </a:lnSpc>
            </a:pPr>
            <a:r>
              <a:rPr lang="en-US" dirty="0" smtClean="0"/>
              <a:t>Religious texts mean </a:t>
            </a:r>
            <a:r>
              <a:rPr lang="en-US" dirty="0"/>
              <a:t>different things to different people at different </a:t>
            </a:r>
            <a:r>
              <a:rPr lang="en-US" dirty="0" smtClean="0"/>
              <a:t>times.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1264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Interpreter </a:t>
            </a:r>
            <a:r>
              <a:rPr lang="en-US" smtClean="0"/>
              <a:t>and Interpretation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hcycle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646" y="1467435"/>
            <a:ext cx="9457765" cy="4115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1742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Different Perspectives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SYNCHRONIC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To what extent is a religious text to be read as a single whole?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Common themes, motifs and patterns that bind it together.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Danger of seeking to recover </a:t>
            </a:r>
            <a:r>
              <a:rPr lang="en-US" i="1" dirty="0" smtClean="0"/>
              <a:t>the </a:t>
            </a:r>
            <a:r>
              <a:rPr lang="en-US" dirty="0" smtClean="0"/>
              <a:t>meaning of a text.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 smtClean="0"/>
              <a:t>DIACHRONIC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Historical and cultural relativism: a sense of the difference between the past and the present, the ‘then’ and the ‘now’.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The impact of historical method and historical thinking.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3259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Methods of Textual Interpretation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Historical Criticism: a quest for the world behind the text.</a:t>
            </a:r>
          </a:p>
          <a:p>
            <a:r>
              <a:rPr lang="en-US" dirty="0" smtClean="0">
                <a:latin typeface="Arial" charset="0"/>
                <a:ea typeface="ＭＳ Ｐゴシック" charset="0"/>
                <a:cs typeface="ＭＳ Ｐゴシック" charset="0"/>
              </a:rPr>
              <a:t>Narrative 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Criticism: examination of the literary structures and techniques within the text.</a:t>
            </a:r>
          </a:p>
          <a:p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Cultural Criticism: the reader analyses what is in front of </a:t>
            </a:r>
            <a:r>
              <a:rPr lang="en-US" dirty="0" smtClean="0">
                <a:latin typeface="Arial" charset="0"/>
                <a:ea typeface="ＭＳ Ｐゴシック" charset="0"/>
                <a:cs typeface="ＭＳ Ｐゴシック" charset="0"/>
              </a:rPr>
              <a:t>the 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text</a:t>
            </a:r>
            <a:r>
              <a:rPr lang="en-US" dirty="0" smtClean="0">
                <a:latin typeface="Arial" charset="0"/>
                <a:ea typeface="ＭＳ Ｐゴシック" charset="0"/>
                <a:cs typeface="ＭＳ Ｐゴシック" charset="0"/>
              </a:rPr>
              <a:t>.</a:t>
            </a:r>
            <a:endParaRPr lang="en-US" dirty="0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97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499087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David </a:t>
            </a:r>
            <a:r>
              <a:rPr lang="en-GB" dirty="0"/>
              <a:t>Jasper - Introduction to Hermeneutics - Chapter </a:t>
            </a:r>
            <a:r>
              <a:rPr lang="en-GB" dirty="0" smtClean="0"/>
              <a:t>1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Texts and Readers: Reading and Writing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Lecture: Hermeneutics: Pre-Modern and Modern </a:t>
            </a:r>
            <a:r>
              <a:rPr lang="en-GB" dirty="0" smtClean="0"/>
              <a:t>Period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David Jasper - Introduction to Hermeneutics - Chapter </a:t>
            </a:r>
            <a:r>
              <a:rPr lang="en-GB" dirty="0" smtClean="0"/>
              <a:t>4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Friedrich Schleiermacher and the Age of Enlightenment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Richard Corliss - Schleiermacher's </a:t>
            </a:r>
            <a:r>
              <a:rPr lang="en-GB" dirty="0" smtClean="0"/>
              <a:t>Hermeneutic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361153"/>
      </p:ext>
    </p:extLst>
  </p:cSld>
  <p:clrMapOvr>
    <a:masterClrMapping/>
  </p:clrMapOvr>
</p:sld>
</file>

<file path=ppt/theme/theme1.xml><?xml version="1.0" encoding="utf-8"?>
<a:theme xmlns:a="http://schemas.openxmlformats.org/drawingml/2006/main" name="Lampeter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Lampeter" id="{097199B4-6F60-4B1B-8BB4-D42FB22A294A}" vid="{2315F513-19FB-4647-A335-3A24C89C66D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Lampeter</Template>
  <TotalTime>2684</TotalTime>
  <Words>1258</Words>
  <Application>Microsoft Office PowerPoint</Application>
  <PresentationFormat>Custom</PresentationFormat>
  <Paragraphs>197</Paragraphs>
  <Slides>30</Slides>
  <Notes>30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Lampeter</vt:lpstr>
      <vt:lpstr>HPPD7002: Hermeneutics</vt:lpstr>
      <vt:lpstr>After yesterday:  What is hermeneutics?  What were the key points of the papers?  What is distinct about hermeneutics?</vt:lpstr>
      <vt:lpstr>Aims</vt:lpstr>
      <vt:lpstr>Learning Outcomes</vt:lpstr>
      <vt:lpstr>Next session</vt:lpstr>
      <vt:lpstr>Assessments</vt:lpstr>
      <vt:lpstr>Assessments</vt:lpstr>
      <vt:lpstr>Assessments</vt:lpstr>
      <vt:lpstr>Assessments</vt:lpstr>
      <vt:lpstr>PowerPoint Presentation</vt:lpstr>
      <vt:lpstr>The Theory of Interpretation</vt:lpstr>
      <vt:lpstr>The Theory of Interpretation</vt:lpstr>
      <vt:lpstr>The Theory of Interpretation</vt:lpstr>
      <vt:lpstr>Semiotics / Hermeneutics</vt:lpstr>
      <vt:lpstr>The Theory of Interpretation</vt:lpstr>
      <vt:lpstr>PowerPoint Presentation</vt:lpstr>
      <vt:lpstr>(Historical)-Critical Analysis of Texts</vt:lpstr>
      <vt:lpstr>(Historical)-Critical Analysis of Texts</vt:lpstr>
      <vt:lpstr>Texts from the Past:  Challenges and Prospects</vt:lpstr>
      <vt:lpstr>Hermeneutics or the Process of Understanding: Earlier Perspectives</vt:lpstr>
      <vt:lpstr>Repositories of Fact or Interpretation?</vt:lpstr>
      <vt:lpstr>The Role and Profile of the Interpreter(s)</vt:lpstr>
      <vt:lpstr>Text and Interpreter</vt:lpstr>
      <vt:lpstr>Where Does Meaning Reside?</vt:lpstr>
      <vt:lpstr>Where Does Meaning Reside?</vt:lpstr>
      <vt:lpstr>Interpreter and Interpretation </vt:lpstr>
      <vt:lpstr>Different Perspectives</vt:lpstr>
      <vt:lpstr>Methods of Textual Interpretation</vt:lpstr>
      <vt:lpstr>PowerPoint Presentation</vt:lpstr>
      <vt:lpstr>Readings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Christian Theology</dc:title>
  <dc:creator>Administrator</dc:creator>
  <cp:lastModifiedBy>Administrator</cp:lastModifiedBy>
  <cp:revision>184</cp:revision>
  <dcterms:created xsi:type="dcterms:W3CDTF">2018-01-17T13:42:07Z</dcterms:created>
  <dcterms:modified xsi:type="dcterms:W3CDTF">2020-02-06T09:30:56Z</dcterms:modified>
</cp:coreProperties>
</file>