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  <p:sldId id="263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CE4B4"/>
    <a:srgbClr val="3FA2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6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210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23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096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565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144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805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94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35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110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800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03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AEFC470A-617B-7AF4-26BB-2396D6B9BC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50291-D82A-C3D6-AB24-52EDD6EB0D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Autofit/>
          </a:bodyPr>
          <a:lstStyle/>
          <a:p>
            <a:r>
              <a:rPr lang="en-GB" sz="2800" dirty="0"/>
              <a:t>Recruitment and Training Strategy for Organisational Effectiveness</a:t>
            </a:r>
            <a:br>
              <a:rPr lang="en-GB" sz="2800" dirty="0"/>
            </a:br>
            <a:r>
              <a:rPr lang="en-GB" sz="2800" dirty="0"/>
              <a:t>Tesco – Customer Service Assistant</a:t>
            </a: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35C68-6968-77C3-A582-8CF0E1F00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224982"/>
            <a:ext cx="11054698" cy="2981498"/>
          </a:xfrm>
        </p:spPr>
        <p:txBody>
          <a:bodyPr anchor="t">
            <a:normAutofit/>
          </a:bodyPr>
          <a:lstStyle/>
          <a:p>
            <a:r>
              <a:rPr lang="en-GB" dirty="0"/>
              <a:t>Your Name : </a:t>
            </a:r>
            <a:r>
              <a:rPr lang="en-GB" u="sng" dirty="0"/>
              <a:t>Tiberiu Anghel</a:t>
            </a:r>
            <a:br>
              <a:rPr lang="en-GB" dirty="0"/>
            </a:br>
            <a:r>
              <a:rPr lang="en-GB" dirty="0"/>
              <a:t>Student Number : </a:t>
            </a:r>
            <a:r>
              <a:rPr lang="en-GB" u="sng" dirty="0"/>
              <a:t>2422970</a:t>
            </a:r>
            <a:br>
              <a:rPr lang="en-GB" dirty="0"/>
            </a:br>
            <a:r>
              <a:rPr lang="en-GB" dirty="0"/>
              <a:t>Module Code &amp; Title : </a:t>
            </a:r>
            <a:r>
              <a:rPr lang="en-GB" i="0" u="sng" dirty="0"/>
              <a:t>Developing and Managing Individuals and Teams (LCLM5002_BIRM)</a:t>
            </a:r>
            <a:br>
              <a:rPr lang="en-GB" dirty="0"/>
            </a:br>
            <a:r>
              <a:rPr lang="en-GB" dirty="0"/>
              <a:t>Lecturer Name : </a:t>
            </a:r>
            <a:r>
              <a:rPr lang="en-GB" i="0" u="sng" dirty="0"/>
              <a:t>Doreen Nyaa </a:t>
            </a:r>
            <a:r>
              <a:rPr lang="en-GB" i="0" u="sng" dirty="0" err="1"/>
              <a:t>Amundam</a:t>
            </a:r>
            <a:br>
              <a:rPr lang="en-GB" dirty="0"/>
            </a:br>
            <a:r>
              <a:rPr lang="en-GB" dirty="0"/>
              <a:t>Date : </a:t>
            </a:r>
            <a:r>
              <a:rPr lang="en-GB" u="sng" dirty="0"/>
              <a:t>16/02/2026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961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A7C72A-D87D-5D70-FCF1-22C47D807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297C7-23E8-485A-5A56-0F81EA0FE6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3434" y="1375953"/>
            <a:ext cx="3397649" cy="2840721"/>
          </a:xfrm>
        </p:spPr>
        <p:txBody>
          <a:bodyPr anchor="b">
            <a:normAutofit/>
          </a:bodyPr>
          <a:lstStyle/>
          <a:p>
            <a:r>
              <a:rPr lang="en-GB" sz="4800" dirty="0"/>
              <a:t>Table of Contents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60F0B2BD-E969-016B-5DEB-4103F33EE1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308479" y="904393"/>
            <a:ext cx="7656477" cy="557683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6ED454E-B374-9065-2C75-E280D74A0D21}"/>
              </a:ext>
            </a:extLst>
          </p:cNvPr>
          <p:cNvSpPr txBox="1"/>
          <p:nvPr/>
        </p:nvSpPr>
        <p:spPr>
          <a:xfrm>
            <a:off x="810173" y="1561762"/>
            <a:ext cx="33265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  <a:p>
            <a:pPr marL="342900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marL="342900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indent="-342900"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FC0717A-61B2-F52F-12DA-29AA605754A8}"/>
              </a:ext>
            </a:extLst>
          </p:cNvPr>
          <p:cNvSpPr txBox="1"/>
          <p:nvPr/>
        </p:nvSpPr>
        <p:spPr>
          <a:xfrm>
            <a:off x="4286865" y="2235874"/>
            <a:ext cx="329380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6. Person Specification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7. Training &amp; Development Needs</a:t>
            </a:r>
          </a:p>
          <a:p>
            <a:r>
              <a:rPr lang="en-GB" sz="2800" dirty="0">
                <a:solidFill>
                  <a:schemeClr val="bg1"/>
                </a:solidFill>
              </a:rPr>
              <a:t>8. Learning Theories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9.Conclusion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10. </a:t>
            </a:r>
            <a:r>
              <a:rPr lang="en-GB" sz="2800" dirty="0" err="1">
                <a:solidFill>
                  <a:schemeClr val="bg1"/>
                </a:solidFill>
              </a:rPr>
              <a:t>Refrences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7BECDF-8769-184B-A0E3-4F8F41C1241D}"/>
              </a:ext>
            </a:extLst>
          </p:cNvPr>
          <p:cNvSpPr/>
          <p:nvPr/>
        </p:nvSpPr>
        <p:spPr>
          <a:xfrm>
            <a:off x="688258" y="4670305"/>
            <a:ext cx="3290129" cy="167166"/>
          </a:xfrm>
          <a:prstGeom prst="rect">
            <a:avLst/>
          </a:prstGeom>
          <a:solidFill>
            <a:srgbClr val="6CE4B4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D78FDF1-CA3F-6110-2B60-4D2610E0FC80}"/>
              </a:ext>
            </a:extLst>
          </p:cNvPr>
          <p:cNvSpPr/>
          <p:nvPr/>
        </p:nvSpPr>
        <p:spPr>
          <a:xfrm>
            <a:off x="4130787" y="5712941"/>
            <a:ext cx="3290129" cy="167166"/>
          </a:xfrm>
          <a:prstGeom prst="rect">
            <a:avLst/>
          </a:prstGeom>
          <a:solidFill>
            <a:srgbClr val="6CE4B4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64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915408-2082-C8FE-0922-8E808B537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014A783-7F73-10FA-D0A4-08784F4992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45" t="24799" r="3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588E4-22B9-554E-0D1B-80E929E88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716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FD5A0-A3BA-4760-8FF2-D7158D0C0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29E52AB0-700E-B400-104D-B8ED454B4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542" y="558778"/>
            <a:ext cx="11802568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today's retail industry, the success of a business relies equally on the contributions of the team as well as the individuals.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is the frontline personnel who have a great impact on customer satisfaction, brand image, and ultimately the company's bottom line.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Getting the right person to join the company through recruitment is only the first step. It is equally important to have an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system of learning and development that will improve the individual's performance and enable them to grow with the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the long run.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is stated by Armstrong (2020) that the strategic role of human resource management is a major factor in the overall success and competitive edge of the company.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report demonstrates ways Tesco can recruit and develop a customer service assistant for the seamless running of its operations.</a:t>
            </a:r>
          </a:p>
        </p:txBody>
      </p:sp>
    </p:spTree>
    <p:extLst>
      <p:ext uri="{BB962C8B-B14F-4D97-AF65-F5344CB8AC3E}">
        <p14:creationId xmlns:p14="http://schemas.microsoft.com/office/powerpoint/2010/main" val="4011442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56B786-4D83-CE36-AAFC-868E1F871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19AE7FD1-ECDB-6CF0-CF8B-82F23DDA87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45" t="24799" r="3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42A16-3D51-631B-C3DD-6EE56BF59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 dirty="0"/>
              <a:t>Company Overview: Tesco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26D2B6-9F10-C736-100C-9E9F1F05C8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1975" y="5739969"/>
            <a:ext cx="3355309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4400" dirty="0"/>
              <a:t>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58E94-8372-9EAF-59A4-B4D08D97E84B}"/>
              </a:ext>
            </a:extLst>
          </p:cNvPr>
          <p:cNvSpPr txBox="1"/>
          <p:nvPr/>
        </p:nvSpPr>
        <p:spPr>
          <a:xfrm>
            <a:off x="147484" y="2425907"/>
            <a:ext cx="75644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Established in 1919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One of the UK’s largest retail supermarkets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Operates thousands of stores across the UK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Employs over 300,000 staff globally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Strategic focus: customer satisfaction, cost efficiency, innovation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254FA6-2365-90CE-C26F-E7AA7CCFC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84" y="157911"/>
            <a:ext cx="6449961" cy="21100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5A1FF7-1CC0-3806-11AB-275E42ED55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7313" y="279083"/>
            <a:ext cx="3948506" cy="2633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FA09918-9F8E-6E15-C1CB-F2F8DD94D5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714" y="2636122"/>
            <a:ext cx="3536144" cy="265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100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4E2A5A-04C5-DAEB-C246-EB88D15CD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2BBFC2B2-9F00-C142-5A7C-E2EE104826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99" t="16243" r="1" b="798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3DF29-A7B8-CCFF-FD6C-0BABD07B08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Autofit/>
          </a:bodyPr>
          <a:lstStyle/>
          <a:p>
            <a:r>
              <a:rPr lang="en-GB" sz="3200" dirty="0"/>
              <a:t>Importance of Strategic Recruitment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20FCEB-7D88-C5DC-BE2F-1D1C02B9C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4400" dirty="0"/>
              <a:t>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4208B-9998-5F57-D04C-4DD782FB8935}"/>
              </a:ext>
            </a:extLst>
          </p:cNvPr>
          <p:cNvSpPr txBox="1"/>
          <p:nvPr/>
        </p:nvSpPr>
        <p:spPr>
          <a:xfrm>
            <a:off x="320039" y="1310402"/>
            <a:ext cx="11149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is more than just filling vacancies; it is a strategic activity that helps to align the workforce capability with the organisational objectives.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34D6FA-9321-D8B1-8DD3-54E73D95A921}"/>
              </a:ext>
            </a:extLst>
          </p:cNvPr>
          <p:cNvSpPr txBox="1"/>
          <p:nvPr/>
        </p:nvSpPr>
        <p:spPr>
          <a:xfrm>
            <a:off x="681388" y="1956733"/>
            <a:ext cx="111492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Recruitment is more than just finding people to fill open positions; it is essentially a strategic exercise that ensures workforce capability is aligned with organisational goals.</a:t>
            </a:r>
          </a:p>
          <a:p>
            <a:endParaRPr lang="en-GB" dirty="0"/>
          </a:p>
          <a:p>
            <a:r>
              <a:rPr lang="en-GB" dirty="0"/>
              <a:t>Good recruitment:</a:t>
            </a:r>
          </a:p>
          <a:p>
            <a:r>
              <a:rPr lang="en-GB" dirty="0"/>
              <a:t>•Facilitates the employee, organisation fit</a:t>
            </a:r>
          </a:p>
          <a:p>
            <a:r>
              <a:rPr lang="en-GB" dirty="0"/>
              <a:t>•Lowers employee turnover</a:t>
            </a:r>
          </a:p>
          <a:p>
            <a:r>
              <a:rPr lang="en-GB" dirty="0"/>
              <a:t>•Cuts down recruitment-related expenses</a:t>
            </a:r>
          </a:p>
          <a:p>
            <a:r>
              <a:rPr lang="en-GB" dirty="0"/>
              <a:t>•Strengthens employee cooperation</a:t>
            </a:r>
          </a:p>
          <a:p>
            <a:r>
              <a:rPr lang="en-GB" dirty="0"/>
              <a:t>•Raises product/service quality</a:t>
            </a:r>
          </a:p>
          <a:p>
            <a:r>
              <a:rPr lang="en-GB" dirty="0"/>
              <a:t>Bratton and Gold (2017) emphasize that choices related to recruitment have an immediate impact on a company's productivity and performance.</a:t>
            </a:r>
          </a:p>
          <a:p>
            <a:r>
              <a:rPr lang="en-GB" dirty="0"/>
              <a:t>------------------------------------------------------------------------------------------------------------------------------------------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EF377-254B-F2DB-CD68-51BDB793863A}"/>
              </a:ext>
            </a:extLst>
          </p:cNvPr>
          <p:cNvSpPr txBox="1"/>
          <p:nvPr/>
        </p:nvSpPr>
        <p:spPr>
          <a:xfrm>
            <a:off x="853923" y="5326886"/>
            <a:ext cx="8954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recruitment in retail can create the following:</a:t>
            </a:r>
          </a:p>
          <a:p>
            <a:r>
              <a:rPr lang="en-GB" dirty="0"/>
              <a:t>•More customer complaints</a:t>
            </a:r>
          </a:p>
          <a:p>
            <a:r>
              <a:rPr lang="en-GB" dirty="0"/>
              <a:t>•Employee morales at a low</a:t>
            </a:r>
          </a:p>
        </p:txBody>
      </p:sp>
    </p:spTree>
    <p:extLst>
      <p:ext uri="{BB962C8B-B14F-4D97-AF65-F5344CB8AC3E}">
        <p14:creationId xmlns:p14="http://schemas.microsoft.com/office/powerpoint/2010/main" val="2989431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A26FED-6FD0-4262-D634-83EF8EC82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92109B-5490-675C-A912-4E687BE68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397649" cy="3303764"/>
          </a:xfrm>
        </p:spPr>
        <p:txBody>
          <a:bodyPr anchor="t">
            <a:normAutofit/>
          </a:bodyPr>
          <a:lstStyle/>
          <a:p>
            <a:r>
              <a:rPr lang="en-GB" sz="4400" dirty="0"/>
              <a:t>Recruitment Process at Tesco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4AA8A6-0DD1-254B-7A65-70D3942C4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354633"/>
            <a:ext cx="3397649" cy="1706533"/>
          </a:xfrm>
        </p:spPr>
        <p:txBody>
          <a:bodyPr anchor="t">
            <a:normAutofit/>
          </a:bodyPr>
          <a:lstStyle/>
          <a:p>
            <a:r>
              <a:rPr lang="en-GB" sz="4400" dirty="0"/>
              <a:t>4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EACBD6BF-C185-B108-0609-D760B08A08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3918858" y="965740"/>
            <a:ext cx="8007672" cy="56022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7699DC-5E7B-7AA0-FE76-D2109B4138BF}"/>
              </a:ext>
            </a:extLst>
          </p:cNvPr>
          <p:cNvSpPr txBox="1"/>
          <p:nvPr/>
        </p:nvSpPr>
        <p:spPr>
          <a:xfrm>
            <a:off x="4306529" y="1327355"/>
            <a:ext cx="715788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 well-planned recruitment process is a great way to ensure fairness, transparency, and efficiency.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Some of the steps involved are:</a:t>
            </a:r>
          </a:p>
          <a:p>
            <a:r>
              <a:rPr lang="en-GB" sz="2000" dirty="0">
                <a:solidFill>
                  <a:schemeClr val="bg1"/>
                </a:solidFill>
              </a:rPr>
              <a:t>1.Workforce planning (identifying staffing needs)</a:t>
            </a:r>
          </a:p>
          <a:p>
            <a:r>
              <a:rPr lang="en-GB" sz="2000" dirty="0">
                <a:solidFill>
                  <a:schemeClr val="bg1"/>
                </a:solidFill>
              </a:rPr>
              <a:t>2.Job analysis</a:t>
            </a:r>
          </a:p>
          <a:p>
            <a:r>
              <a:rPr lang="en-GB" sz="2000" dirty="0">
                <a:solidFill>
                  <a:schemeClr val="bg1"/>
                </a:solidFill>
              </a:rPr>
              <a:t>3.Writing job description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4.Creating person specification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5.Advertising vacancy (internal &amp; external)</a:t>
            </a:r>
          </a:p>
          <a:p>
            <a:r>
              <a:rPr lang="en-GB" sz="2000" dirty="0">
                <a:solidFill>
                  <a:schemeClr val="bg1"/>
                </a:solidFill>
              </a:rPr>
              <a:t>6.Application screening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7.Structured interview</a:t>
            </a:r>
          </a:p>
          <a:p>
            <a:r>
              <a:rPr lang="en-GB" sz="2000" dirty="0">
                <a:solidFill>
                  <a:schemeClr val="bg1"/>
                </a:solidFill>
              </a:rPr>
              <a:t>8.Reference checks</a:t>
            </a:r>
          </a:p>
          <a:p>
            <a:r>
              <a:rPr lang="en-GB" sz="2000" dirty="0">
                <a:solidFill>
                  <a:schemeClr val="bg1"/>
                </a:solidFill>
              </a:rPr>
              <a:t>9.Job offer and onboarding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Following such a methodical process helps to eliminate bias and hence, the probability of choosing the right candidate is improved (Armstrong, 2020).</a:t>
            </a:r>
          </a:p>
        </p:txBody>
      </p:sp>
    </p:spTree>
    <p:extLst>
      <p:ext uri="{BB962C8B-B14F-4D97-AF65-F5344CB8AC3E}">
        <p14:creationId xmlns:p14="http://schemas.microsoft.com/office/powerpoint/2010/main" val="140679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F5A89C-F871-B052-4017-57801F8BF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1E98C4E-D202-E1C4-4EDB-3C3C9D772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E2139197-F386-8D1E-C6F6-7228914BF7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8B5D214-1261-32DA-0A80-210B2A5F0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953CCC8-E7E0-1CC7-AAF4-CA40FA54D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6046BF-813A-EB8D-A089-A633BAF34C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9"/>
            <a:ext cx="8686796" cy="997876"/>
          </a:xfrm>
        </p:spPr>
        <p:txBody>
          <a:bodyPr anchor="t">
            <a:normAutofit/>
          </a:bodyPr>
          <a:lstStyle/>
          <a:p>
            <a:r>
              <a:rPr lang="en-GB" sz="5400" dirty="0"/>
              <a:t>Job Analysis</a:t>
            </a: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6345B8-7438-D549-21CD-DDFEED2A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117" y="1976285"/>
            <a:ext cx="5936509" cy="3652127"/>
          </a:xfrm>
        </p:spPr>
        <p:txBody>
          <a:bodyPr anchor="t">
            <a:noAutofit/>
          </a:bodyPr>
          <a:lstStyle/>
          <a:p>
            <a:r>
              <a:rPr lang="en-GB" sz="1800" dirty="0"/>
              <a:t>Job analysis is essentially a methodical investigation of what a person does in a job, how the person does it, what knowledge and skills are needed and what attributes the person should have (Bratton and Gold, 2017)</a:t>
            </a:r>
          </a:p>
          <a:p>
            <a:r>
              <a:rPr lang="en-GB" sz="1800" u="sng" dirty="0"/>
              <a:t>For Customer Service Assistant:</a:t>
            </a:r>
          </a:p>
          <a:p>
            <a:r>
              <a:rPr lang="en-GB" sz="1800" dirty="0"/>
              <a:t>Tasks:</a:t>
            </a:r>
          </a:p>
          <a:p>
            <a:r>
              <a:rPr lang="en-GB" sz="1800" dirty="0"/>
              <a:t>•Running the cash register and handling payments</a:t>
            </a:r>
          </a:p>
          <a:p>
            <a:r>
              <a:rPr lang="en-GB" sz="1800" dirty="0"/>
              <a:t>•Giving information to customers and handling complaints</a:t>
            </a:r>
          </a:p>
          <a:p>
            <a:r>
              <a:rPr lang="en-GB" sz="1800" dirty="0"/>
              <a:t>•Refilling the shelves</a:t>
            </a:r>
          </a:p>
          <a:p>
            <a:r>
              <a:rPr lang="en-GB" sz="1800" dirty="0"/>
              <a:t>•Keeping the shop looking good•</a:t>
            </a:r>
          </a:p>
          <a:p>
            <a:r>
              <a:rPr lang="en-GB" sz="1800" dirty="0"/>
              <a:t>Complying with health &amp; safety regulations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688BD6-C74A-367E-5922-EACCDF85D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0166C0-619F-848B-CD26-935992BB0557}"/>
              </a:ext>
            </a:extLst>
          </p:cNvPr>
          <p:cNvSpPr txBox="1"/>
          <p:nvPr/>
        </p:nvSpPr>
        <p:spPr>
          <a:xfrm>
            <a:off x="6597700" y="1994072"/>
            <a:ext cx="617465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/>
              <a:t>Required Competencies:</a:t>
            </a:r>
          </a:p>
          <a:p>
            <a:r>
              <a:rPr lang="en-GB" sz="2800" i="1" dirty="0"/>
              <a:t>•Excellent communication skills</a:t>
            </a:r>
          </a:p>
          <a:p>
            <a:r>
              <a:rPr lang="en-GB" sz="2800" i="1" dirty="0"/>
              <a:t>•Emotional intelligence</a:t>
            </a:r>
          </a:p>
          <a:p>
            <a:r>
              <a:rPr lang="en-GB" sz="2800" i="1" dirty="0"/>
              <a:t>•Ability to work effectively in a team</a:t>
            </a:r>
          </a:p>
          <a:p>
            <a:r>
              <a:rPr lang="en-GB" sz="2800" i="1" dirty="0"/>
              <a:t>•Problem-solving skills</a:t>
            </a:r>
          </a:p>
          <a:p>
            <a:r>
              <a:rPr lang="en-GB" sz="2800" i="1" dirty="0"/>
              <a:t>•Basic numeracy 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DD89A7-3031-E7EC-FB64-EDC82E341BEB}"/>
              </a:ext>
            </a:extLst>
          </p:cNvPr>
          <p:cNvSpPr txBox="1"/>
          <p:nvPr/>
        </p:nvSpPr>
        <p:spPr>
          <a:xfrm>
            <a:off x="5668116" y="5160737"/>
            <a:ext cx="510357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/>
              <a:t>Job analysis ensures clarity and supports accurate recruitment decisions.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C554D1-4C47-F9DA-B8E0-CD57D1CCDB44}"/>
              </a:ext>
            </a:extLst>
          </p:cNvPr>
          <p:cNvSpPr txBox="1"/>
          <p:nvPr/>
        </p:nvSpPr>
        <p:spPr>
          <a:xfrm>
            <a:off x="8102755" y="722157"/>
            <a:ext cx="25940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i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7017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D8D1E7-25D8-BA0F-BDB2-CBCEFD87F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695426-0071-BFB8-20AE-251040937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6BF7B0C4-B049-B1D3-757E-AD7EB84B5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3068" y="-2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E77DC5D-4D0B-2881-F9A7-6A5CC8F36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B3B7393-F52A-CCAA-B810-611EF186A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13B24-8652-B515-2241-FFF6C2FEE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1784" y="767423"/>
            <a:ext cx="8686796" cy="1277688"/>
          </a:xfrm>
        </p:spPr>
        <p:txBody>
          <a:bodyPr anchor="t">
            <a:normAutofit/>
          </a:bodyPr>
          <a:lstStyle/>
          <a:p>
            <a:r>
              <a:rPr lang="en-GB" dirty="0"/>
              <a:t>Job Description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78F3D-8BD0-0478-0C68-2C0BF82C9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073" y="2045111"/>
            <a:ext cx="4736179" cy="1277689"/>
          </a:xfrm>
        </p:spPr>
        <p:txBody>
          <a:bodyPr anchor="t">
            <a:normAutofit/>
          </a:bodyPr>
          <a:lstStyle/>
          <a:p>
            <a:r>
              <a:rPr lang="en-GB" dirty="0"/>
              <a:t>Job Title: Customer Service Assistant</a:t>
            </a:r>
            <a:br>
              <a:rPr lang="en-GB" dirty="0"/>
            </a:br>
            <a:r>
              <a:rPr lang="en-GB" dirty="0"/>
              <a:t>Department: Retail Operations</a:t>
            </a:r>
            <a:br>
              <a:rPr lang="en-GB" dirty="0"/>
            </a:br>
            <a:r>
              <a:rPr lang="en-GB" dirty="0"/>
              <a:t>Reports to: Store Manager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E68CE99-74D5-1881-A7DE-943863BFE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8AAD7A2A-E486-7E84-8AAE-6A2B6D830319}"/>
              </a:ext>
            </a:extLst>
          </p:cNvPr>
          <p:cNvSpPr txBox="1">
            <a:spLocks/>
          </p:cNvSpPr>
          <p:nvPr/>
        </p:nvSpPr>
        <p:spPr>
          <a:xfrm>
            <a:off x="1354905" y="3322799"/>
            <a:ext cx="6658385" cy="274940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/>
              <a:t>Key Responsibilities: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Deliver excellent customer service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Process transactions accurately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Resolve basic customer complaints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Maintain store standards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Support team operations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E76211-99B1-CA7A-DF7A-920A057C7CF8}"/>
              </a:ext>
            </a:extLst>
          </p:cNvPr>
          <p:cNvSpPr txBox="1"/>
          <p:nvPr/>
        </p:nvSpPr>
        <p:spPr>
          <a:xfrm>
            <a:off x="6672633" y="3126877"/>
            <a:ext cx="570777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u="sng" dirty="0"/>
              <a:t>Working Conditions: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Shift-based work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Fast-paced environment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Weekend and evening shifts</a:t>
            </a:r>
          </a:p>
          <a:p>
            <a:r>
              <a:rPr lang="en-GB" sz="2400" u="sng" dirty="0"/>
              <a:t>Performance Indicators: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Customer feedback ratings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Till accuracy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Attendance and punctuality</a:t>
            </a:r>
          </a:p>
          <a:p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960FA3-1903-88E7-681B-4499B2B1EB22}"/>
              </a:ext>
            </a:extLst>
          </p:cNvPr>
          <p:cNvSpPr txBox="1"/>
          <p:nvPr/>
        </p:nvSpPr>
        <p:spPr>
          <a:xfrm>
            <a:off x="8236192" y="749960"/>
            <a:ext cx="19369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i="1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90872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308E76-E6CD-20D5-C8AB-F3EAD7711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404FB4D9-41C7-3D4D-3412-955FAEFAC8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67B3E2DB-180D-4752-BBB6-987822D6B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2191A-CE30-380A-5FCB-ED04CD79CA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55052" y="971396"/>
            <a:ext cx="5870184" cy="2859533"/>
          </a:xfrm>
        </p:spPr>
        <p:txBody>
          <a:bodyPr anchor="t">
            <a:normAutofit/>
          </a:bodyPr>
          <a:lstStyle/>
          <a:p>
            <a:r>
              <a:rPr lang="en-GB" sz="6000" dirty="0"/>
              <a:t>Person Specification</a:t>
            </a: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129CB4-5865-8BE3-A2C0-3A58207C57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07356" y="971395"/>
            <a:ext cx="1121051" cy="787640"/>
          </a:xfrm>
        </p:spPr>
        <p:txBody>
          <a:bodyPr anchor="t">
            <a:normAutofit lnSpcReduction="10000"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7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9321" y="508090"/>
            <a:ext cx="611481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35EE4A-A785-894A-B5C6-FDFCD62AC35B}"/>
              </a:ext>
            </a:extLst>
          </p:cNvPr>
          <p:cNvSpPr txBox="1"/>
          <p:nvPr/>
        </p:nvSpPr>
        <p:spPr>
          <a:xfrm>
            <a:off x="452284" y="766916"/>
            <a:ext cx="461132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u="sng" dirty="0"/>
              <a:t>Essential Criteria:</a:t>
            </a:r>
            <a:endParaRPr lang="en-GB" sz="2400" i="1" u="sng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Strong verbal communication skills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Ability to work under pressure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Team-oriented mindset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Customer-focused attitude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Basic IT and numeracy skills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64D53A-6618-D73F-C17D-BA76128E7F36}"/>
              </a:ext>
            </a:extLst>
          </p:cNvPr>
          <p:cNvSpPr txBox="1"/>
          <p:nvPr/>
        </p:nvSpPr>
        <p:spPr>
          <a:xfrm>
            <a:off x="1013036" y="3676942"/>
            <a:ext cx="11257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u="sng" dirty="0"/>
              <a:t>Desirable Criteria: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Previous retail experience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Conflict resolution skills</a:t>
            </a:r>
          </a:p>
          <a:p>
            <a:r>
              <a:rPr lang="en-GB" sz="2400" dirty="0"/>
              <a:t>The person specification ensures objective decision-making and reduces discrimination risks.</a:t>
            </a:r>
          </a:p>
          <a:p>
            <a:r>
              <a:rPr lang="en-GB" sz="2400" dirty="0"/>
              <a:t>This supports compliance with the Equality Act 2010, ensuring fair recruitment practices.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5062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A2A393-5715-78CF-17E3-7F062DC97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EFBDC66-E0B1-F842-BE52-200FD05CC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5430CD11-0795-5F9C-DEF3-44F1D862E7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F4E59C1-04DA-4120-24F9-8B4CBDC33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AA93BC4-CC78-A7A3-96D7-2AECB5562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0C9C9-CF0C-BC39-FD12-6C7B3A824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9"/>
            <a:ext cx="8686796" cy="1381334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734CAB-BD65-AEE3-C6FA-FF27D0AF0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956" y="2102172"/>
            <a:ext cx="10115218" cy="3652127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summary: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By means of strategic hiring it is possible to recruit employees that possess the skills and also the capabilities to satisfy the needs of the organisation effectively.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The trio of documents that are job analysis, job description, and person specification together contribute to recruitment being more accurate.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•Using a structured selection method have the advantages of keeping a selection process fair, and also a legal compliance is ensured.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•Training Needs Analysis is a tool that is used to find out gaps i.e.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•Behaviourist, Cognitivist, and Experiential theories are the development strategies that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Tesco combines structured recruitment with learning and development that are effective the result is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088FC41-4A05-2626-C99C-6489D536D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839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196782-F814-8577-54B4-72BBE5BA5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6675B0-EDBC-A412-97D8-1A8735F93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443E890-10EF-A423-E3E1-5CEBA9AEF8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59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75D6944-4C32-DB1E-2650-3E7BC1C70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9C5E6FE-54BC-2A86-BB3C-01FEF3E3B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A3162-E351-A9B6-C33C-96F3473110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1253515"/>
          </a:xfrm>
        </p:spPr>
        <p:txBody>
          <a:bodyPr anchor="t">
            <a:normAutofit/>
          </a:bodyPr>
          <a:lstStyle/>
          <a:p>
            <a:r>
              <a:rPr lang="en-GB" dirty="0"/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36835-863F-79A9-7890-4D913A957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 fontScale="92500" lnSpcReduction="20000"/>
          </a:bodyPr>
          <a:lstStyle/>
          <a:p>
            <a:r>
              <a:rPr lang="en-GB" dirty="0"/>
              <a:t>Armstrong, M. (2020) Armstrong’s Handbook of Human Resource Management Practice.</a:t>
            </a:r>
          </a:p>
          <a:p>
            <a:r>
              <a:rPr lang="en-GB" dirty="0"/>
              <a:t>Bratton, J. and Gold, J. (2017) Human Resource Management: Theory and Practice.</a:t>
            </a:r>
          </a:p>
          <a:p>
            <a:r>
              <a:rPr lang="en-GB" dirty="0"/>
              <a:t>Skinner, B.F. (1953) Science and Human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r>
              <a:rPr lang="en-GB" dirty="0"/>
              <a:t>Piaget, J. (1952) The Origins of Intelligence in Children.</a:t>
            </a:r>
          </a:p>
          <a:p>
            <a:r>
              <a:rPr lang="en-GB" dirty="0"/>
              <a:t>Kolb, D. (1984) Experiential Learning.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DCE72D9-F89B-3129-BE54-1309DFBD3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2464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947</Words>
  <Application>Microsoft Office PowerPoint</Application>
  <PresentationFormat>Widescreen</PresentationFormat>
  <Paragraphs>122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Bierstadt</vt:lpstr>
      <vt:lpstr>GestaltVTI</vt:lpstr>
      <vt:lpstr>Recruitment and Training Strategy for Organisational Effectiveness Tesco – Customer Service Assistant</vt:lpstr>
      <vt:lpstr>Table of Contents</vt:lpstr>
      <vt:lpstr>Introduction</vt:lpstr>
      <vt:lpstr>Company Overview: Tesco</vt:lpstr>
      <vt:lpstr>Importance of Strategic Recruitment</vt:lpstr>
      <vt:lpstr>Recruitment Process at Tesco</vt:lpstr>
      <vt:lpstr>Job Analysis</vt:lpstr>
      <vt:lpstr>Job Description</vt:lpstr>
      <vt:lpstr>Person Specification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Tiberiu-Cristian Anghel (2422970)</dc:creator>
  <cp:lastModifiedBy>Tiberiu-Cristian Anghel (2422970)</cp:lastModifiedBy>
  <cp:revision>4</cp:revision>
  <dcterms:created xsi:type="dcterms:W3CDTF">2026-02-11T14:48:47Z</dcterms:created>
  <dcterms:modified xsi:type="dcterms:W3CDTF">2026-02-16T02:07:12Z</dcterms:modified>
</cp:coreProperties>
</file>