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7" r:id="rId2"/>
    <p:sldId id="258" r:id="rId3"/>
    <p:sldId id="259" r:id="rId4"/>
    <p:sldId id="357" r:id="rId5"/>
    <p:sldId id="346" r:id="rId6"/>
    <p:sldId id="369" r:id="rId7"/>
    <p:sldId id="348" r:id="rId8"/>
    <p:sldId id="349" r:id="rId9"/>
    <p:sldId id="363" r:id="rId10"/>
    <p:sldId id="336" r:id="rId11"/>
    <p:sldId id="350" r:id="rId12"/>
    <p:sldId id="385" r:id="rId13"/>
    <p:sldId id="340" r:id="rId14"/>
    <p:sldId id="301" r:id="rId15"/>
    <p:sldId id="318" r:id="rId16"/>
    <p:sldId id="319" r:id="rId17"/>
    <p:sldId id="320" r:id="rId18"/>
    <p:sldId id="303" r:id="rId19"/>
    <p:sldId id="324" r:id="rId20"/>
    <p:sldId id="371" r:id="rId21"/>
    <p:sldId id="372" r:id="rId22"/>
    <p:sldId id="351" r:id="rId23"/>
    <p:sldId id="376" r:id="rId24"/>
    <p:sldId id="381" r:id="rId25"/>
    <p:sldId id="383" r:id="rId26"/>
    <p:sldId id="316" r:id="rId27"/>
    <p:sldId id="326" r:id="rId28"/>
    <p:sldId id="327" r:id="rId29"/>
    <p:sldId id="328" r:id="rId30"/>
    <p:sldId id="329" r:id="rId31"/>
    <p:sldId id="337" r:id="rId32"/>
    <p:sldId id="330" r:id="rId33"/>
    <p:sldId id="373" r:id="rId34"/>
    <p:sldId id="338" r:id="rId35"/>
    <p:sldId id="374" r:id="rId36"/>
    <p:sldId id="386" r:id="rId37"/>
    <p:sldId id="387" r:id="rId38"/>
    <p:sldId id="331" r:id="rId39"/>
    <p:sldId id="375" r:id="rId40"/>
    <p:sldId id="384" r:id="rId41"/>
    <p:sldId id="361" r:id="rId42"/>
    <p:sldId id="37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241" autoAdjust="0"/>
  </p:normalViewPr>
  <p:slideViewPr>
    <p:cSldViewPr snapToGrid="0">
      <p:cViewPr>
        <p:scale>
          <a:sx n="64" d="100"/>
          <a:sy n="64" d="100"/>
        </p:scale>
        <p:origin x="4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6E66E-9E41-46B0-B7CD-2C8A8A79F549}"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2B5D41-44CF-4534-AE9E-AD028885B053}" type="slidenum">
              <a:rPr lang="en-GB" smtClean="0"/>
              <a:t>‹#›</a:t>
            </a:fld>
            <a:endParaRPr lang="en-GB"/>
          </a:p>
        </p:txBody>
      </p:sp>
    </p:spTree>
    <p:extLst>
      <p:ext uri="{BB962C8B-B14F-4D97-AF65-F5344CB8AC3E}">
        <p14:creationId xmlns:p14="http://schemas.microsoft.com/office/powerpoint/2010/main" val="2427366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a:t>
            </a:fld>
            <a:endParaRPr lang="en-US"/>
          </a:p>
        </p:txBody>
      </p:sp>
    </p:spTree>
    <p:extLst>
      <p:ext uri="{BB962C8B-B14F-4D97-AF65-F5344CB8AC3E}">
        <p14:creationId xmlns:p14="http://schemas.microsoft.com/office/powerpoint/2010/main" val="381537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there are two aspects of this activity we need to think carefully about 1. the size/scope (the relevance) and 2. the critical nature of the review (critical evaluation). </a:t>
            </a:r>
          </a:p>
        </p:txBody>
      </p:sp>
      <p:sp>
        <p:nvSpPr>
          <p:cNvPr id="4" name="Slide Number Placeholder 3"/>
          <p:cNvSpPr>
            <a:spLocks noGrp="1"/>
          </p:cNvSpPr>
          <p:nvPr>
            <p:ph type="sldNum" sz="quarter" idx="5"/>
          </p:nvPr>
        </p:nvSpPr>
        <p:spPr/>
        <p:txBody>
          <a:bodyPr/>
          <a:lstStyle/>
          <a:p>
            <a:fld id="{9D198C74-08F2-E944-B3EB-E5D68B089988}" type="slidenum">
              <a:rPr lang="en-US" smtClean="0"/>
              <a:pPr/>
              <a:t>2</a:t>
            </a:fld>
            <a:endParaRPr lang="en-US"/>
          </a:p>
        </p:txBody>
      </p:sp>
    </p:spTree>
    <p:extLst>
      <p:ext uri="{BB962C8B-B14F-4D97-AF65-F5344CB8AC3E}">
        <p14:creationId xmlns:p14="http://schemas.microsoft.com/office/powerpoint/2010/main" val="4089758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2, 3, 6 &amp; 7 – the rest should be covered in the introduction. </a:t>
            </a:r>
          </a:p>
        </p:txBody>
      </p:sp>
      <p:sp>
        <p:nvSpPr>
          <p:cNvPr id="4" name="Slide Number Placeholder 3"/>
          <p:cNvSpPr>
            <a:spLocks noGrp="1"/>
          </p:cNvSpPr>
          <p:nvPr>
            <p:ph type="sldNum" sz="quarter" idx="5"/>
          </p:nvPr>
        </p:nvSpPr>
        <p:spPr/>
        <p:txBody>
          <a:bodyPr/>
          <a:lstStyle/>
          <a:p>
            <a:fld id="{9D198C74-08F2-E944-B3EB-E5D68B089988}" type="slidenum">
              <a:rPr lang="en-US" smtClean="0"/>
              <a:pPr/>
              <a:t>3</a:t>
            </a:fld>
            <a:endParaRPr lang="en-US"/>
          </a:p>
        </p:txBody>
      </p:sp>
    </p:spTree>
    <p:extLst>
      <p:ext uri="{BB962C8B-B14F-4D97-AF65-F5344CB8AC3E}">
        <p14:creationId xmlns:p14="http://schemas.microsoft.com/office/powerpoint/2010/main" val="1181617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doing a lot of reading…. Probably many types of publication. For the lit. review section you will most likely be looking for published research – found in peer reviewed journals. You will probably search through the University’s library catalogue. Remember not all the papers you find published in journals will be research, they may be discussion, viewpoint or lit review. </a:t>
            </a:r>
          </a:p>
        </p:txBody>
      </p:sp>
      <p:sp>
        <p:nvSpPr>
          <p:cNvPr id="4" name="Slide Number Placeholder 3"/>
          <p:cNvSpPr>
            <a:spLocks noGrp="1"/>
          </p:cNvSpPr>
          <p:nvPr>
            <p:ph type="sldNum" sz="quarter" idx="5"/>
          </p:nvPr>
        </p:nvSpPr>
        <p:spPr/>
        <p:txBody>
          <a:bodyPr/>
          <a:lstStyle/>
          <a:p>
            <a:fld id="{9D198C74-08F2-E944-B3EB-E5D68B089988}" type="slidenum">
              <a:rPr lang="en-US" smtClean="0"/>
              <a:pPr/>
              <a:t>4</a:t>
            </a:fld>
            <a:endParaRPr lang="en-US"/>
          </a:p>
        </p:txBody>
      </p:sp>
    </p:spTree>
    <p:extLst>
      <p:ext uri="{BB962C8B-B14F-4D97-AF65-F5344CB8AC3E}">
        <p14:creationId xmlns:p14="http://schemas.microsoft.com/office/powerpoint/2010/main" val="999294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5</a:t>
            </a:fld>
            <a:endParaRPr lang="en-US"/>
          </a:p>
        </p:txBody>
      </p:sp>
    </p:spTree>
    <p:extLst>
      <p:ext uri="{BB962C8B-B14F-4D97-AF65-F5344CB8AC3E}">
        <p14:creationId xmlns:p14="http://schemas.microsoft.com/office/powerpoint/2010/main" val="726290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Discussion about not including everything you read – so reading even more than goes into the review. </a:t>
            </a:r>
            <a:endParaRPr lang="en-US" dirty="0"/>
          </a:p>
        </p:txBody>
      </p:sp>
      <p:sp>
        <p:nvSpPr>
          <p:cNvPr id="4" name="Slide Number Placeholder 3"/>
          <p:cNvSpPr>
            <a:spLocks noGrp="1"/>
          </p:cNvSpPr>
          <p:nvPr>
            <p:ph type="sldNum" sz="quarter" idx="5"/>
          </p:nvPr>
        </p:nvSpPr>
        <p:spPr/>
        <p:txBody>
          <a:bodyPr/>
          <a:lstStyle/>
          <a:p>
            <a:fld id="{9D198C74-08F2-E944-B3EB-E5D68B089988}" type="slidenum">
              <a:rPr lang="en-US" smtClean="0"/>
              <a:pPr/>
              <a:t>6</a:t>
            </a:fld>
            <a:endParaRPr lang="en-US"/>
          </a:p>
        </p:txBody>
      </p:sp>
    </p:spTree>
    <p:extLst>
      <p:ext uri="{BB962C8B-B14F-4D97-AF65-F5344CB8AC3E}">
        <p14:creationId xmlns:p14="http://schemas.microsoft.com/office/powerpoint/2010/main" val="265767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Writing the literature review is difficult – it requires you to use several skills at once. </a:t>
            </a:r>
          </a:p>
        </p:txBody>
      </p:sp>
      <p:sp>
        <p:nvSpPr>
          <p:cNvPr id="4" name="Slide Number Placeholder 3"/>
          <p:cNvSpPr>
            <a:spLocks noGrp="1"/>
          </p:cNvSpPr>
          <p:nvPr>
            <p:ph type="sldNum" sz="quarter" idx="5"/>
          </p:nvPr>
        </p:nvSpPr>
        <p:spPr/>
        <p:txBody>
          <a:bodyPr/>
          <a:lstStyle/>
          <a:p>
            <a:fld id="{9D198C74-08F2-E944-B3EB-E5D68B089988}" type="slidenum">
              <a:rPr lang="en-US" smtClean="0"/>
              <a:pPr/>
              <a:t>7</a:t>
            </a:fld>
            <a:endParaRPr lang="en-US"/>
          </a:p>
        </p:txBody>
      </p:sp>
    </p:spTree>
    <p:extLst>
      <p:ext uri="{BB962C8B-B14F-4D97-AF65-F5344CB8AC3E}">
        <p14:creationId xmlns:p14="http://schemas.microsoft.com/office/powerpoint/2010/main" val="3530176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read a lot of articles and perhaps lose track of what you read. You don’t need to write summaries of everything you read because it may not end up within the scope of your review. Instead make brief notes e.g. in this table. </a:t>
            </a:r>
          </a:p>
        </p:txBody>
      </p:sp>
      <p:sp>
        <p:nvSpPr>
          <p:cNvPr id="4" name="Slide Number Placeholder 3"/>
          <p:cNvSpPr>
            <a:spLocks noGrp="1"/>
          </p:cNvSpPr>
          <p:nvPr>
            <p:ph type="sldNum" sz="quarter" idx="5"/>
          </p:nvPr>
        </p:nvSpPr>
        <p:spPr/>
        <p:txBody>
          <a:bodyPr/>
          <a:lstStyle/>
          <a:p>
            <a:fld id="{9D198C74-08F2-E944-B3EB-E5D68B089988}" type="slidenum">
              <a:rPr lang="en-US" smtClean="0"/>
              <a:pPr/>
              <a:t>8</a:t>
            </a:fld>
            <a:endParaRPr lang="en-US"/>
          </a:p>
        </p:txBody>
      </p:sp>
    </p:spTree>
    <p:extLst>
      <p:ext uri="{BB962C8B-B14F-4D97-AF65-F5344CB8AC3E}">
        <p14:creationId xmlns:p14="http://schemas.microsoft.com/office/powerpoint/2010/main" val="1211518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9</a:t>
            </a:fld>
            <a:endParaRPr lang="en-US"/>
          </a:p>
        </p:txBody>
      </p:sp>
    </p:spTree>
    <p:extLst>
      <p:ext uri="{BB962C8B-B14F-4D97-AF65-F5344CB8AC3E}">
        <p14:creationId xmlns:p14="http://schemas.microsoft.com/office/powerpoint/2010/main" val="263927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summaries are descriptive so only summarise research you identify as very relevant to your study and only include details from the list above that are also relevant. </a:t>
            </a:r>
          </a:p>
        </p:txBody>
      </p:sp>
      <p:sp>
        <p:nvSpPr>
          <p:cNvPr id="4" name="Slide Number Placeholder 3"/>
          <p:cNvSpPr>
            <a:spLocks noGrp="1"/>
          </p:cNvSpPr>
          <p:nvPr>
            <p:ph type="sldNum" sz="quarter" idx="5"/>
          </p:nvPr>
        </p:nvSpPr>
        <p:spPr/>
        <p:txBody>
          <a:bodyPr/>
          <a:lstStyle/>
          <a:p>
            <a:fld id="{9D198C74-08F2-E944-B3EB-E5D68B089988}" type="slidenum">
              <a:rPr lang="en-US" smtClean="0"/>
              <a:pPr/>
              <a:t>10</a:t>
            </a:fld>
            <a:endParaRPr lang="en-US"/>
          </a:p>
        </p:txBody>
      </p:sp>
    </p:spTree>
    <p:extLst>
      <p:ext uri="{BB962C8B-B14F-4D97-AF65-F5344CB8AC3E}">
        <p14:creationId xmlns:p14="http://schemas.microsoft.com/office/powerpoint/2010/main" val="93397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11</a:t>
            </a:fld>
            <a:endParaRPr lang="en-US"/>
          </a:p>
        </p:txBody>
      </p:sp>
    </p:spTree>
    <p:extLst>
      <p:ext uri="{BB962C8B-B14F-4D97-AF65-F5344CB8AC3E}">
        <p14:creationId xmlns:p14="http://schemas.microsoft.com/office/powerpoint/2010/main" val="2452894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It helps you see all potential areas to be included. </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It can help spot themes and the most important aspects.</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You can include it in your appendices</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It can assist in picking the specific aspects you write about (write a lot about a little)</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You show the examiners of all the areas you initially considered</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It can help you put the topics in the most suitable order</a:t>
            </a:r>
          </a:p>
          <a:p>
            <a:pPr marL="457200" indent="-457200" eaLnBrk="1" hangingPunct="1">
              <a:buFontTx/>
              <a:buChar char="•"/>
            </a:pPr>
            <a:r>
              <a:rPr lang="en-US" altLang="en-US" sz="1200" dirty="0">
                <a:latin typeface="Arial" panose="020B0604020202020204" pitchFamily="34" charset="0"/>
                <a:ea typeface="ＭＳ Ｐゴシック" panose="020B0600070205080204" pitchFamily="34" charset="-128"/>
                <a:cs typeface="Arial" panose="020B0604020202020204" pitchFamily="34" charset="0"/>
              </a:rPr>
              <a:t>It helps you see all the variables</a:t>
            </a:r>
          </a:p>
          <a:p>
            <a:endParaRPr lang="en-GB" dirty="0"/>
          </a:p>
        </p:txBody>
      </p:sp>
      <p:sp>
        <p:nvSpPr>
          <p:cNvPr id="4" name="Slide Number Placeholder 3"/>
          <p:cNvSpPr>
            <a:spLocks noGrp="1"/>
          </p:cNvSpPr>
          <p:nvPr>
            <p:ph type="sldNum" sz="quarter" idx="5"/>
          </p:nvPr>
        </p:nvSpPr>
        <p:spPr/>
        <p:txBody>
          <a:bodyPr/>
          <a:lstStyle/>
          <a:p>
            <a:fld id="{9D198C74-08F2-E944-B3EB-E5D68B089988}" type="slidenum">
              <a:rPr lang="en-US" smtClean="0"/>
              <a:pPr/>
              <a:t>12</a:t>
            </a:fld>
            <a:endParaRPr lang="en-US"/>
          </a:p>
        </p:txBody>
      </p:sp>
    </p:spTree>
    <p:extLst>
      <p:ext uri="{BB962C8B-B14F-4D97-AF65-F5344CB8AC3E}">
        <p14:creationId xmlns:p14="http://schemas.microsoft.com/office/powerpoint/2010/main" val="3947572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543346">
              <a:lnSpc>
                <a:spcPct val="115000"/>
              </a:lnSpc>
              <a:spcBef>
                <a:spcPts val="595"/>
              </a:spcBef>
              <a:spcAft>
                <a:spcPts val="1056"/>
              </a:spcAft>
            </a:pPr>
            <a:r>
              <a:rPr lang="en-US" sz="1300">
                <a:solidFill>
                  <a:prstClr val="black"/>
                </a:solidFill>
                <a:ea typeface="Calibri"/>
                <a:cs typeface="Arial"/>
              </a:rPr>
              <a:t>The gap in the literature can represent:</a:t>
            </a:r>
          </a:p>
          <a:p>
            <a:pPr marL="543359" indent="-543359" algn="just" defTabSz="543346">
              <a:lnSpc>
                <a:spcPct val="115000"/>
              </a:lnSpc>
              <a:spcBef>
                <a:spcPts val="595"/>
              </a:spcBef>
              <a:spcAft>
                <a:spcPts val="1056"/>
              </a:spcAft>
              <a:buFont typeface="+mj-lt"/>
              <a:buAutoNum type="arabicParenR"/>
            </a:pPr>
            <a:r>
              <a:rPr lang="en-GB" sz="1300">
                <a:solidFill>
                  <a:prstClr val="black"/>
                </a:solidFill>
                <a:ea typeface="Calibri"/>
                <a:cs typeface="Arial"/>
              </a:rPr>
              <a:t>A research issue not addressed in the literature (i.e. not identified or explored in previous studies)</a:t>
            </a:r>
          </a:p>
          <a:p>
            <a:pPr marL="543359" indent="-543359" algn="just" defTabSz="543346">
              <a:lnSpc>
                <a:spcPct val="150000"/>
              </a:lnSpc>
              <a:spcBef>
                <a:spcPts val="595"/>
              </a:spcBef>
              <a:buFont typeface="+mj-lt"/>
              <a:buAutoNum type="arabicParenR" startAt="2"/>
              <a:defRPr/>
            </a:pPr>
            <a:r>
              <a:rPr lang="en-GB" sz="1300">
                <a:solidFill>
                  <a:prstClr val="black"/>
                </a:solidFill>
                <a:ea typeface="Calibri"/>
                <a:cs typeface="Arial"/>
              </a:rPr>
              <a:t>A research issue that has been identified but not explored (you need to demonstrate that this issue has been identified in the literature it has not been explored).</a:t>
            </a:r>
          </a:p>
          <a:p>
            <a:pPr marL="543359" indent="-543359" algn="just" defTabSz="543346">
              <a:lnSpc>
                <a:spcPct val="150000"/>
              </a:lnSpc>
              <a:spcBef>
                <a:spcPts val="595"/>
              </a:spcBef>
              <a:buFont typeface="+mj-lt"/>
              <a:buAutoNum type="arabicParenR" startAt="3"/>
            </a:pPr>
            <a:r>
              <a:rPr lang="en-GB" sz="1300">
                <a:solidFill>
                  <a:prstClr val="black"/>
                </a:solidFill>
                <a:ea typeface="Calibri"/>
                <a:cs typeface="Arial"/>
              </a:rPr>
              <a:t>Findings about a certain research issue that need further support to their robustness or generalisability. This type of gap occurs when:</a:t>
            </a:r>
          </a:p>
          <a:p>
            <a:pPr marL="543359" indent="-543359" algn="just" defTabSz="543346">
              <a:lnSpc>
                <a:spcPct val="150000"/>
              </a:lnSpc>
              <a:spcBef>
                <a:spcPts val="595"/>
              </a:spcBef>
              <a:buFont typeface="Wingdings" pitchFamily="2" charset="2"/>
              <a:buChar char="v"/>
            </a:pPr>
            <a:r>
              <a:rPr lang="en-GB" sz="1300">
                <a:solidFill>
                  <a:prstClr val="black"/>
                </a:solidFill>
                <a:ea typeface="Calibri"/>
                <a:cs typeface="Arial"/>
              </a:rPr>
              <a:t>A research issue has been tested by a limited number of studies. </a:t>
            </a:r>
          </a:p>
          <a:p>
            <a:pPr algn="just" defTabSz="543346">
              <a:lnSpc>
                <a:spcPct val="150000"/>
              </a:lnSpc>
              <a:spcBef>
                <a:spcPts val="595"/>
              </a:spcBef>
            </a:pPr>
            <a:r>
              <a:rPr lang="en-GB" sz="1300">
                <a:solidFill>
                  <a:prstClr val="black"/>
                </a:solidFill>
                <a:ea typeface="Calibri"/>
                <a:cs typeface="Arial"/>
              </a:rPr>
              <a:t>       (To identify such gap you need to critically assess the number and quality of the previous relevant studies). </a:t>
            </a:r>
          </a:p>
          <a:p>
            <a:pPr marL="543359" indent="-543359" algn="just" defTabSz="543346">
              <a:lnSpc>
                <a:spcPct val="150000"/>
              </a:lnSpc>
              <a:spcBef>
                <a:spcPts val="595"/>
              </a:spcBef>
              <a:buFont typeface="Wingdings" pitchFamily="2" charset="2"/>
              <a:buChar char="v"/>
            </a:pPr>
            <a:r>
              <a:rPr lang="en-GB" sz="1300">
                <a:solidFill>
                  <a:prstClr val="black"/>
                </a:solidFill>
                <a:ea typeface="Calibri"/>
                <a:cs typeface="Arial"/>
              </a:rPr>
              <a:t>There is a research issue about which conflicting findings have been revealed by previous studies. </a:t>
            </a:r>
          </a:p>
          <a:p>
            <a:pPr algn="just" defTabSz="543346">
              <a:lnSpc>
                <a:spcPct val="150000"/>
              </a:lnSpc>
              <a:spcBef>
                <a:spcPts val="595"/>
              </a:spcBef>
            </a:pPr>
            <a:r>
              <a:rPr lang="en-GB" sz="1300">
                <a:solidFill>
                  <a:prstClr val="black"/>
                </a:solidFill>
                <a:ea typeface="Calibri"/>
                <a:cs typeface="Arial"/>
              </a:rPr>
              <a:t>         (To identify such gap you need to critically assess and compare the findings of previous studies in order to identify the conflicting findings. </a:t>
            </a:r>
            <a:endParaRPr lang="en-US" sz="1300">
              <a:solidFill>
                <a:prstClr val="black"/>
              </a:solidFill>
              <a:ea typeface="Calibri"/>
              <a:cs typeface="Arial"/>
            </a:endParaRPr>
          </a:p>
          <a:p>
            <a:r>
              <a:rPr lang="en-GB"/>
              <a:t>Whether or not your justification relies on identifying inadequacies in the literature you are expected to be critical. </a:t>
            </a:r>
          </a:p>
        </p:txBody>
      </p:sp>
      <p:sp>
        <p:nvSpPr>
          <p:cNvPr id="4" name="Slide Number Placeholder 3"/>
          <p:cNvSpPr>
            <a:spLocks noGrp="1"/>
          </p:cNvSpPr>
          <p:nvPr>
            <p:ph type="sldNum" sz="quarter" idx="5"/>
          </p:nvPr>
        </p:nvSpPr>
        <p:spPr/>
        <p:txBody>
          <a:bodyPr/>
          <a:lstStyle/>
          <a:p>
            <a:fld id="{9D198C74-08F2-E944-B3EB-E5D68B089988}" type="slidenum">
              <a:rPr lang="en-US" smtClean="0"/>
              <a:pPr/>
              <a:t>13</a:t>
            </a:fld>
            <a:endParaRPr lang="en-US"/>
          </a:p>
        </p:txBody>
      </p:sp>
    </p:spTree>
    <p:extLst>
      <p:ext uri="{BB962C8B-B14F-4D97-AF65-F5344CB8AC3E}">
        <p14:creationId xmlns:p14="http://schemas.microsoft.com/office/powerpoint/2010/main" val="11788251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ct val="20000"/>
              </a:spcBef>
            </a:pPr>
            <a:r>
              <a:rPr lang="en-GB" dirty="0"/>
              <a:t>It is about not accepting what you read or hear at face value, but always questioning the information, ideas and arguments you find in your studies. Critical thinking is about questioning and learning with an open mind. In this context the opposite of </a:t>
            </a:r>
            <a:r>
              <a:rPr lang="en-GB" i="1" dirty="0"/>
              <a:t>critical </a:t>
            </a:r>
            <a:r>
              <a:rPr lang="en-GB" dirty="0"/>
              <a:t>is </a:t>
            </a:r>
            <a:r>
              <a:rPr lang="en-GB" i="1" dirty="0"/>
              <a:t>descriptive</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198C74-08F2-E944-B3EB-E5D68B089988}" type="slidenum">
              <a:rPr lang="en-US" smtClean="0"/>
              <a:pPr/>
              <a:t>14</a:t>
            </a:fld>
            <a:endParaRPr lang="en-US"/>
          </a:p>
        </p:txBody>
      </p:sp>
    </p:spTree>
    <p:extLst>
      <p:ext uri="{BB962C8B-B14F-4D97-AF65-F5344CB8AC3E}">
        <p14:creationId xmlns:p14="http://schemas.microsoft.com/office/powerpoint/2010/main" val="407560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15</a:t>
            </a:fld>
            <a:endParaRPr lang="en-US"/>
          </a:p>
        </p:txBody>
      </p:sp>
    </p:spTree>
    <p:extLst>
      <p:ext uri="{BB962C8B-B14F-4D97-AF65-F5344CB8AC3E}">
        <p14:creationId xmlns:p14="http://schemas.microsoft.com/office/powerpoint/2010/main" val="82384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16</a:t>
            </a:fld>
            <a:endParaRPr lang="en-US"/>
          </a:p>
        </p:txBody>
      </p:sp>
    </p:spTree>
    <p:extLst>
      <p:ext uri="{BB962C8B-B14F-4D97-AF65-F5344CB8AC3E}">
        <p14:creationId xmlns:p14="http://schemas.microsoft.com/office/powerpoint/2010/main" val="25169249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17</a:t>
            </a:fld>
            <a:endParaRPr lang="en-US"/>
          </a:p>
        </p:txBody>
      </p:sp>
    </p:spTree>
    <p:extLst>
      <p:ext uri="{BB962C8B-B14F-4D97-AF65-F5344CB8AC3E}">
        <p14:creationId xmlns:p14="http://schemas.microsoft.com/office/powerpoint/2010/main" val="3621589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18</a:t>
            </a:fld>
            <a:endParaRPr lang="en-US"/>
          </a:p>
        </p:txBody>
      </p:sp>
    </p:spTree>
    <p:extLst>
      <p:ext uri="{BB962C8B-B14F-4D97-AF65-F5344CB8AC3E}">
        <p14:creationId xmlns:p14="http://schemas.microsoft.com/office/powerpoint/2010/main" val="33448569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Of course you will include descriptive elements in your writing – but it must not be purely descriptive. </a:t>
            </a:r>
          </a:p>
        </p:txBody>
      </p:sp>
      <p:sp>
        <p:nvSpPr>
          <p:cNvPr id="4" name="Slide Number Placeholder 3"/>
          <p:cNvSpPr>
            <a:spLocks noGrp="1"/>
          </p:cNvSpPr>
          <p:nvPr>
            <p:ph type="sldNum" sz="quarter" idx="5"/>
          </p:nvPr>
        </p:nvSpPr>
        <p:spPr/>
        <p:txBody>
          <a:bodyPr/>
          <a:lstStyle/>
          <a:p>
            <a:fld id="{9D198C74-08F2-E944-B3EB-E5D68B089988}" type="slidenum">
              <a:rPr lang="en-US" smtClean="0"/>
              <a:pPr/>
              <a:t>19</a:t>
            </a:fld>
            <a:endParaRPr lang="en-US"/>
          </a:p>
        </p:txBody>
      </p:sp>
    </p:spTree>
    <p:extLst>
      <p:ext uri="{BB962C8B-B14F-4D97-AF65-F5344CB8AC3E}">
        <p14:creationId xmlns:p14="http://schemas.microsoft.com/office/powerpoint/2010/main" val="8451332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20</a:t>
            </a:fld>
            <a:endParaRPr lang="en-US"/>
          </a:p>
        </p:txBody>
      </p:sp>
    </p:spTree>
    <p:extLst>
      <p:ext uri="{BB962C8B-B14F-4D97-AF65-F5344CB8AC3E}">
        <p14:creationId xmlns:p14="http://schemas.microsoft.com/office/powerpoint/2010/main" val="8862813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Limitations of the relevance to this research – doesn't mean poor quality or of no value.</a:t>
            </a:r>
          </a:p>
        </p:txBody>
      </p:sp>
      <p:sp>
        <p:nvSpPr>
          <p:cNvPr id="4" name="Slide Number Placeholder 3"/>
          <p:cNvSpPr>
            <a:spLocks noGrp="1"/>
          </p:cNvSpPr>
          <p:nvPr>
            <p:ph type="sldNum" sz="quarter" idx="5"/>
          </p:nvPr>
        </p:nvSpPr>
        <p:spPr/>
        <p:txBody>
          <a:bodyPr/>
          <a:lstStyle/>
          <a:p>
            <a:fld id="{9D198C74-08F2-E944-B3EB-E5D68B089988}" type="slidenum">
              <a:rPr lang="en-US" smtClean="0"/>
              <a:pPr/>
              <a:t>21</a:t>
            </a:fld>
            <a:endParaRPr lang="en-US"/>
          </a:p>
        </p:txBody>
      </p:sp>
    </p:spTree>
    <p:extLst>
      <p:ext uri="{BB962C8B-B14F-4D97-AF65-F5344CB8AC3E}">
        <p14:creationId xmlns:p14="http://schemas.microsoft.com/office/powerpoint/2010/main" val="36800811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Ignoring the year of publication… What can you say about the globality? The methods? The findings? The limitations? The volume of research?</a:t>
            </a:r>
          </a:p>
        </p:txBody>
      </p:sp>
      <p:sp>
        <p:nvSpPr>
          <p:cNvPr id="4" name="Slide Number Placeholder 3"/>
          <p:cNvSpPr>
            <a:spLocks noGrp="1"/>
          </p:cNvSpPr>
          <p:nvPr>
            <p:ph type="sldNum" sz="quarter" idx="5"/>
          </p:nvPr>
        </p:nvSpPr>
        <p:spPr/>
        <p:txBody>
          <a:bodyPr/>
          <a:lstStyle/>
          <a:p>
            <a:fld id="{9D198C74-08F2-E944-B3EB-E5D68B089988}" type="slidenum">
              <a:rPr lang="en-US" smtClean="0"/>
              <a:pPr/>
              <a:t>22</a:t>
            </a:fld>
            <a:endParaRPr lang="en-US"/>
          </a:p>
        </p:txBody>
      </p:sp>
    </p:spTree>
    <p:extLst>
      <p:ext uri="{BB962C8B-B14F-4D97-AF65-F5344CB8AC3E}">
        <p14:creationId xmlns:p14="http://schemas.microsoft.com/office/powerpoint/2010/main" val="1314952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23</a:t>
            </a:fld>
            <a:endParaRPr lang="en-US"/>
          </a:p>
        </p:txBody>
      </p:sp>
    </p:spTree>
    <p:extLst>
      <p:ext uri="{BB962C8B-B14F-4D97-AF65-F5344CB8AC3E}">
        <p14:creationId xmlns:p14="http://schemas.microsoft.com/office/powerpoint/2010/main" val="38258513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24</a:t>
            </a:fld>
            <a:endParaRPr lang="en-US"/>
          </a:p>
        </p:txBody>
      </p:sp>
    </p:spTree>
    <p:extLst>
      <p:ext uri="{BB962C8B-B14F-4D97-AF65-F5344CB8AC3E}">
        <p14:creationId xmlns:p14="http://schemas.microsoft.com/office/powerpoint/2010/main" val="831354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25</a:t>
            </a:fld>
            <a:endParaRPr lang="en-US"/>
          </a:p>
        </p:txBody>
      </p:sp>
    </p:spTree>
    <p:extLst>
      <p:ext uri="{BB962C8B-B14F-4D97-AF65-F5344CB8AC3E}">
        <p14:creationId xmlns:p14="http://schemas.microsoft.com/office/powerpoint/2010/main" val="26179614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26</a:t>
            </a:fld>
            <a:endParaRPr lang="en-US"/>
          </a:p>
        </p:txBody>
      </p:sp>
    </p:spTree>
    <p:extLst>
      <p:ext uri="{BB962C8B-B14F-4D97-AF65-F5344CB8AC3E}">
        <p14:creationId xmlns:p14="http://schemas.microsoft.com/office/powerpoint/2010/main" val="41999592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27</a:t>
            </a:fld>
            <a:endParaRPr lang="en-US"/>
          </a:p>
        </p:txBody>
      </p:sp>
    </p:spTree>
    <p:extLst>
      <p:ext uri="{BB962C8B-B14F-4D97-AF65-F5344CB8AC3E}">
        <p14:creationId xmlns:p14="http://schemas.microsoft.com/office/powerpoint/2010/main" val="36794472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28</a:t>
            </a:fld>
            <a:endParaRPr lang="en-US"/>
          </a:p>
        </p:txBody>
      </p:sp>
    </p:spTree>
    <p:extLst>
      <p:ext uri="{BB962C8B-B14F-4D97-AF65-F5344CB8AC3E}">
        <p14:creationId xmlns:p14="http://schemas.microsoft.com/office/powerpoint/2010/main" val="29747250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29</a:t>
            </a:fld>
            <a:endParaRPr lang="en-US"/>
          </a:p>
        </p:txBody>
      </p:sp>
    </p:spTree>
    <p:extLst>
      <p:ext uri="{BB962C8B-B14F-4D97-AF65-F5344CB8AC3E}">
        <p14:creationId xmlns:p14="http://schemas.microsoft.com/office/powerpoint/2010/main" val="10775535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30</a:t>
            </a:fld>
            <a:endParaRPr lang="en-US"/>
          </a:p>
        </p:txBody>
      </p:sp>
    </p:spTree>
    <p:extLst>
      <p:ext uri="{BB962C8B-B14F-4D97-AF65-F5344CB8AC3E}">
        <p14:creationId xmlns:p14="http://schemas.microsoft.com/office/powerpoint/2010/main" val="3555767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31</a:t>
            </a:fld>
            <a:endParaRPr lang="en-US"/>
          </a:p>
        </p:txBody>
      </p:sp>
    </p:spTree>
    <p:extLst>
      <p:ext uri="{BB962C8B-B14F-4D97-AF65-F5344CB8AC3E}">
        <p14:creationId xmlns:p14="http://schemas.microsoft.com/office/powerpoint/2010/main" val="2014311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32</a:t>
            </a:fld>
            <a:endParaRPr lang="en-US"/>
          </a:p>
        </p:txBody>
      </p:sp>
    </p:spTree>
    <p:extLst>
      <p:ext uri="{BB962C8B-B14F-4D97-AF65-F5344CB8AC3E}">
        <p14:creationId xmlns:p14="http://schemas.microsoft.com/office/powerpoint/2010/main" val="26176872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33</a:t>
            </a:fld>
            <a:endParaRPr lang="en-US"/>
          </a:p>
        </p:txBody>
      </p:sp>
    </p:spTree>
    <p:extLst>
      <p:ext uri="{BB962C8B-B14F-4D97-AF65-F5344CB8AC3E}">
        <p14:creationId xmlns:p14="http://schemas.microsoft.com/office/powerpoint/2010/main" val="10329883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34</a:t>
            </a:fld>
            <a:endParaRPr lang="en-US"/>
          </a:p>
        </p:txBody>
      </p:sp>
    </p:spTree>
    <p:extLst>
      <p:ext uri="{BB962C8B-B14F-4D97-AF65-F5344CB8AC3E}">
        <p14:creationId xmlns:p14="http://schemas.microsoft.com/office/powerpoint/2010/main" val="41628195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35</a:t>
            </a:fld>
            <a:endParaRPr lang="en-US"/>
          </a:p>
        </p:txBody>
      </p:sp>
    </p:spTree>
    <p:extLst>
      <p:ext uri="{BB962C8B-B14F-4D97-AF65-F5344CB8AC3E}">
        <p14:creationId xmlns:p14="http://schemas.microsoft.com/office/powerpoint/2010/main" val="10201933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36</a:t>
            </a:fld>
            <a:endParaRPr lang="en-US"/>
          </a:p>
        </p:txBody>
      </p:sp>
    </p:spTree>
    <p:extLst>
      <p:ext uri="{BB962C8B-B14F-4D97-AF65-F5344CB8AC3E}">
        <p14:creationId xmlns:p14="http://schemas.microsoft.com/office/powerpoint/2010/main" val="359557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37</a:t>
            </a:fld>
            <a:endParaRPr lang="en-US"/>
          </a:p>
        </p:txBody>
      </p:sp>
    </p:spTree>
    <p:extLst>
      <p:ext uri="{BB962C8B-B14F-4D97-AF65-F5344CB8AC3E}">
        <p14:creationId xmlns:p14="http://schemas.microsoft.com/office/powerpoint/2010/main" val="427216728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38</a:t>
            </a:fld>
            <a:endParaRPr lang="en-US"/>
          </a:p>
        </p:txBody>
      </p:sp>
    </p:spTree>
    <p:extLst>
      <p:ext uri="{BB962C8B-B14F-4D97-AF65-F5344CB8AC3E}">
        <p14:creationId xmlns:p14="http://schemas.microsoft.com/office/powerpoint/2010/main" val="29851970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39</a:t>
            </a:fld>
            <a:endParaRPr lang="en-US"/>
          </a:p>
        </p:txBody>
      </p:sp>
    </p:spTree>
    <p:extLst>
      <p:ext uri="{BB962C8B-B14F-4D97-AF65-F5344CB8AC3E}">
        <p14:creationId xmlns:p14="http://schemas.microsoft.com/office/powerpoint/2010/main" val="58035335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40</a:t>
            </a:fld>
            <a:endParaRPr lang="en-US"/>
          </a:p>
        </p:txBody>
      </p:sp>
    </p:spTree>
    <p:extLst>
      <p:ext uri="{BB962C8B-B14F-4D97-AF65-F5344CB8AC3E}">
        <p14:creationId xmlns:p14="http://schemas.microsoft.com/office/powerpoint/2010/main" val="389178055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198C74-08F2-E944-B3EB-E5D68B089988}" type="slidenum">
              <a:rPr lang="en-US" smtClean="0"/>
              <a:pPr/>
              <a:t>41</a:t>
            </a:fld>
            <a:endParaRPr lang="en-US"/>
          </a:p>
        </p:txBody>
      </p:sp>
    </p:spTree>
    <p:extLst>
      <p:ext uri="{BB962C8B-B14F-4D97-AF65-F5344CB8AC3E}">
        <p14:creationId xmlns:p14="http://schemas.microsoft.com/office/powerpoint/2010/main" val="37770766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Writing the literature review is difficult – it requires you to use several skills at once. </a:t>
            </a:r>
          </a:p>
        </p:txBody>
      </p:sp>
      <p:sp>
        <p:nvSpPr>
          <p:cNvPr id="4" name="Slide Number Placeholder 3"/>
          <p:cNvSpPr>
            <a:spLocks noGrp="1"/>
          </p:cNvSpPr>
          <p:nvPr>
            <p:ph type="sldNum" sz="quarter" idx="5"/>
          </p:nvPr>
        </p:nvSpPr>
        <p:spPr/>
        <p:txBody>
          <a:bodyPr/>
          <a:lstStyle/>
          <a:p>
            <a:fld id="{9D198C74-08F2-E944-B3EB-E5D68B089988}" type="slidenum">
              <a:rPr lang="en-US" smtClean="0"/>
              <a:pPr/>
              <a:t>42</a:t>
            </a:fld>
            <a:endParaRPr lang="en-US"/>
          </a:p>
        </p:txBody>
      </p:sp>
    </p:spTree>
    <p:extLst>
      <p:ext uri="{BB962C8B-B14F-4D97-AF65-F5344CB8AC3E}">
        <p14:creationId xmlns:p14="http://schemas.microsoft.com/office/powerpoint/2010/main" val="3861112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D78B3-F9FE-E8EE-C1C1-A40A661ADC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2C0AF4-9499-5ADF-12E2-676C34B4C2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90D92D-27BE-A77B-FFD3-4FA0376EF950}"/>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8187706F-6814-5E3B-54AE-9B154117B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CF0FAC-7284-AF93-F097-3769D0D8D59B}"/>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1686221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69E5-73A7-23B3-6D27-C5430DA06A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B2555B-E47B-3134-C1AF-30A8B15A98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38FCE-422C-FA7C-7328-C32D464FDE64}"/>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650DAF70-C6F6-9605-9600-F05BCFE2B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A76456-E902-00D1-A8D1-4020F1028978}"/>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2671860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68C5D-7ED3-5B8C-6C34-5CC4889043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F22EA2-A9E3-1C1A-3062-92EAEECAD5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435763-29C4-D8B4-312C-DD9DB00849C8}"/>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4C2D6113-E012-4CDB-B5BC-4470C91D4B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5D4BAE-5AA1-66CC-8F7D-E2A2CE4C7EF4}"/>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1263483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6AD42-2DFA-FB1E-7E07-DF3FB1ECB3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F59F12-4E05-7A29-8547-47F06869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751ED6-EEF1-7EB7-D993-4E952F8503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E247B3-8A69-7AFA-43A7-A78F3F7F1540}"/>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6" name="Footer Placeholder 5">
            <a:extLst>
              <a:ext uri="{FF2B5EF4-FFF2-40B4-BE49-F238E27FC236}">
                <a16:creationId xmlns:a16="http://schemas.microsoft.com/office/drawing/2014/main" id="{742DEC10-FB9F-2045-FAE1-B932ABFEC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5DACB6-E177-2926-758F-0113614EC53E}"/>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99949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62AB-0ADE-D72D-B49D-97550C35AE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139B08-84B2-96C1-3968-E4B550F5B6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A40E9B-43CD-87CF-79BA-30389E3BBC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DB31DE-DA1B-0BC5-EF69-2BE60E9440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052CB8-851E-C8E3-E383-438DF8DE1D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47AA66-57A8-DB19-EA2B-AE6E4AEA77D2}"/>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8" name="Footer Placeholder 7">
            <a:extLst>
              <a:ext uri="{FF2B5EF4-FFF2-40B4-BE49-F238E27FC236}">
                <a16:creationId xmlns:a16="http://schemas.microsoft.com/office/drawing/2014/main" id="{02F04A15-8E21-7323-6CB2-CA3C8A9094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BCBD3E-41E9-7273-9487-00F0100AFF3B}"/>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3448217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89E6-80CC-430A-0C53-ECE571C75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6507F2-3D50-F457-D18F-DF525A4ED171}"/>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4" name="Footer Placeholder 3">
            <a:extLst>
              <a:ext uri="{FF2B5EF4-FFF2-40B4-BE49-F238E27FC236}">
                <a16:creationId xmlns:a16="http://schemas.microsoft.com/office/drawing/2014/main" id="{EE970DA4-473D-46E4-39EC-D082B5F7AD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2A628B-FC65-487F-15F3-8A772A4FAA75}"/>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388648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92958B-E0EA-B2EE-A781-B49D9BF29A42}"/>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3" name="Footer Placeholder 2">
            <a:extLst>
              <a:ext uri="{FF2B5EF4-FFF2-40B4-BE49-F238E27FC236}">
                <a16:creationId xmlns:a16="http://schemas.microsoft.com/office/drawing/2014/main" id="{2C9042CF-D87D-B8D0-5B43-F5A4BA7919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D8C12F-F9C1-1EAC-2620-7824BA68D815}"/>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441620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FEF6A-7D88-F7F2-7F7A-F9C986416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182435-401C-6FD8-1252-926AA10DE5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30854D-9412-3021-AFD9-992824EFF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E508F4-FFD6-F9D8-0E76-2DC395452BDE}"/>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6" name="Footer Placeholder 5">
            <a:extLst>
              <a:ext uri="{FF2B5EF4-FFF2-40B4-BE49-F238E27FC236}">
                <a16:creationId xmlns:a16="http://schemas.microsoft.com/office/drawing/2014/main" id="{AC5E5E16-4825-3874-DF32-F273FEABE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37F287-E137-7D5B-A110-22FDF31DBE14}"/>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3746810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15093-E19F-FFF3-AF7C-A9739A4AB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015C35-DED7-565C-C2D8-1B6E3B3BA5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40A368-2306-468E-7A06-394A02908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3060A1-4383-4B80-65C1-C24625B9165B}"/>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6" name="Footer Placeholder 5">
            <a:extLst>
              <a:ext uri="{FF2B5EF4-FFF2-40B4-BE49-F238E27FC236}">
                <a16:creationId xmlns:a16="http://schemas.microsoft.com/office/drawing/2014/main" id="{B788F44E-626A-BCA3-A073-442709B842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6D38D8-8682-DCBA-397B-23D8C318B5B8}"/>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4026989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5D9A3-78DB-8A38-F362-2EF6C69805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33F1C0-3B22-BD6C-EDDA-5C945810E8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1FE63-D127-7AC6-FFC0-8B3B4493E604}"/>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0A275BE4-22A8-60D4-EC68-B8788237B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48864E-F481-7021-5CB6-30A60E67E0A9}"/>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503426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AFEB74-0F03-FE02-2585-E7A3F06A76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08A1B8-664F-4178-312F-F29D44A4C2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379CEF-48D0-B886-3241-1CE69AD715B8}"/>
              </a:ext>
            </a:extLst>
          </p:cNvPr>
          <p:cNvSpPr>
            <a:spLocks noGrp="1"/>
          </p:cNvSpPr>
          <p:nvPr>
            <p:ph type="dt" sz="half" idx="10"/>
          </p:nvPr>
        </p:nvSpPr>
        <p:spPr/>
        <p:txBody>
          <a:body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F5EFC1C7-9CCC-4B95-76E9-C6E460A82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97A3F-FE8B-4ACA-982B-C3BE6CC5BD5D}"/>
              </a:ext>
            </a:extLst>
          </p:cNvPr>
          <p:cNvSpPr>
            <a:spLocks noGrp="1"/>
          </p:cNvSpPr>
          <p:nvPr>
            <p:ph type="sldNum" sz="quarter" idx="12"/>
          </p:nvPr>
        </p:nvSpPr>
        <p:spPr/>
        <p:txBody>
          <a:bodyPr/>
          <a:lstStyle/>
          <a:p>
            <a:fld id="{B967E9A1-32CE-44DF-9E92-7909A7E577FC}" type="slidenum">
              <a:rPr lang="en-GB" smtClean="0"/>
              <a:t>‹#›</a:t>
            </a:fld>
            <a:endParaRPr lang="en-GB"/>
          </a:p>
        </p:txBody>
      </p:sp>
    </p:spTree>
    <p:extLst>
      <p:ext uri="{BB962C8B-B14F-4D97-AF65-F5344CB8AC3E}">
        <p14:creationId xmlns:p14="http://schemas.microsoft.com/office/powerpoint/2010/main" val="194757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B4C17D-EA82-03A0-D69B-2951E97351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CDF317-AF71-50E2-918B-0B112934C1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5C06D1-47FB-2A06-328D-491D18F055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AFC08DA-6E77-48E0-AFA1-4AA2DF424816}" type="datetimeFigureOut">
              <a:rPr lang="en-GB" smtClean="0"/>
              <a:t>02/06/2026</a:t>
            </a:fld>
            <a:endParaRPr lang="en-GB"/>
          </a:p>
        </p:txBody>
      </p:sp>
      <p:sp>
        <p:nvSpPr>
          <p:cNvPr id="5" name="Footer Placeholder 4">
            <a:extLst>
              <a:ext uri="{FF2B5EF4-FFF2-40B4-BE49-F238E27FC236}">
                <a16:creationId xmlns:a16="http://schemas.microsoft.com/office/drawing/2014/main" id="{89F5416C-7F72-5768-0E8F-B3A9134D85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22B6F5-9763-EA8D-3FE2-46C821F7A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67E9A1-32CE-44DF-9E92-7909A7E577FC}" type="slidenum">
              <a:rPr lang="en-GB" smtClean="0"/>
              <a:t>‹#›</a:t>
            </a:fld>
            <a:endParaRPr lang="en-GB"/>
          </a:p>
        </p:txBody>
      </p:sp>
    </p:spTree>
    <p:extLst>
      <p:ext uri="{BB962C8B-B14F-4D97-AF65-F5344CB8AC3E}">
        <p14:creationId xmlns:p14="http://schemas.microsoft.com/office/powerpoint/2010/main" val="27339734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File:Love_Heart_SVG.sv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flickr.com/photos/tetracarbon/1419312207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78496" y="-145355"/>
            <a:ext cx="9471991" cy="3355695"/>
          </a:xfrm>
        </p:spPr>
        <p:txBody>
          <a:bodyPr>
            <a:noAutofit/>
          </a:bodyPr>
          <a:lstStyle/>
          <a:p>
            <a:pPr algn="l"/>
            <a:r>
              <a:rPr lang="en-US" dirty="0"/>
              <a:t>Critical Literature Review</a:t>
            </a:r>
          </a:p>
        </p:txBody>
      </p:sp>
    </p:spTree>
    <p:extLst>
      <p:ext uri="{BB962C8B-B14F-4D97-AF65-F5344CB8AC3E}">
        <p14:creationId xmlns:p14="http://schemas.microsoft.com/office/powerpoint/2010/main" val="2184892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a:t>What is a Literature Review?</a:t>
            </a:r>
          </a:p>
        </p:txBody>
      </p:sp>
      <p:sp>
        <p:nvSpPr>
          <p:cNvPr id="3" name="Content Placeholder 2"/>
          <p:cNvSpPr>
            <a:spLocks noGrp="1"/>
          </p:cNvSpPr>
          <p:nvPr>
            <p:ph idx="1"/>
          </p:nvPr>
        </p:nvSpPr>
        <p:spPr>
          <a:xfrm>
            <a:off x="467418" y="1730326"/>
            <a:ext cx="11294533" cy="4586067"/>
          </a:xfrm>
        </p:spPr>
        <p:txBody>
          <a:bodyPr vert="horz" lIns="91440" tIns="45720" rIns="91440" bIns="45720" rtlCol="0" anchor="t">
            <a:normAutofit/>
          </a:bodyPr>
          <a:lstStyle/>
          <a:p>
            <a:pPr marL="0" indent="0">
              <a:lnSpc>
                <a:spcPct val="170000"/>
              </a:lnSpc>
              <a:buNone/>
            </a:pPr>
            <a:r>
              <a:rPr lang="en-US" sz="2800" i="1" dirty="0"/>
              <a:t>A critical literature review is a critical evaluation of published research which is relevant to your topic.</a:t>
            </a:r>
            <a:endParaRPr lang="en-US" sz="2800" i="1" dirty="0">
              <a:cs typeface="Calibri"/>
            </a:endParaRPr>
          </a:p>
          <a:p>
            <a:pPr marL="0" indent="0" algn="just">
              <a:lnSpc>
                <a:spcPct val="170000"/>
              </a:lnSpc>
              <a:buNone/>
            </a:pPr>
            <a:endParaRPr lang="en-US" sz="2400"/>
          </a:p>
          <a:p>
            <a:pPr marL="0" indent="0" algn="just">
              <a:lnSpc>
                <a:spcPct val="170000"/>
              </a:lnSpc>
              <a:buNone/>
            </a:pPr>
            <a:r>
              <a:rPr lang="en-US" sz="2800" dirty="0"/>
              <a:t>Read the definition. Which words should we highlight to demonstrate their importance? Why are they important?</a:t>
            </a:r>
            <a:endParaRPr lang="en-US" sz="2800" dirty="0">
              <a:cs typeface="Calibri"/>
            </a:endParaRPr>
          </a:p>
          <a:p>
            <a:pPr marL="0" indent="0" algn="just">
              <a:lnSpc>
                <a:spcPct val="170000"/>
              </a:lnSpc>
              <a:buNone/>
            </a:pPr>
            <a:endParaRPr lang="en-US" sz="2400"/>
          </a:p>
          <a:p>
            <a:pPr marL="0" indent="0" algn="just">
              <a:buNone/>
            </a:pPr>
            <a:endParaRPr lang="en-US">
              <a:effectLst/>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2</a:t>
            </a:fld>
            <a:endParaRPr lang="en-US"/>
          </a:p>
        </p:txBody>
      </p:sp>
    </p:spTree>
    <p:extLst>
      <p:ext uri="{BB962C8B-B14F-4D97-AF65-F5344CB8AC3E}">
        <p14:creationId xmlns:p14="http://schemas.microsoft.com/office/powerpoint/2010/main" val="22299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0910" y="362782"/>
            <a:ext cx="8270284" cy="1090076"/>
          </a:xfrm>
        </p:spPr>
        <p:txBody>
          <a:bodyPr>
            <a:noAutofit/>
          </a:bodyPr>
          <a:lstStyle/>
          <a:p>
            <a:pPr algn="l"/>
            <a:r>
              <a:rPr lang="en-US" sz="3600" dirty="0"/>
              <a:t>Read the sentences. Which ones describe the </a:t>
            </a:r>
            <a:r>
              <a:rPr lang="en-US" sz="3600"/>
              <a:t>key purposes</a:t>
            </a:r>
            <a:r>
              <a:rPr lang="en-US" sz="3600" dirty="0"/>
              <a:t> of a literature review?</a:t>
            </a:r>
          </a:p>
        </p:txBody>
      </p:sp>
      <p:sp>
        <p:nvSpPr>
          <p:cNvPr id="3" name="Content Placeholder 2"/>
          <p:cNvSpPr>
            <a:spLocks noGrp="1"/>
          </p:cNvSpPr>
          <p:nvPr>
            <p:ph idx="1"/>
          </p:nvPr>
        </p:nvSpPr>
        <p:spPr>
          <a:xfrm>
            <a:off x="448733" y="1744752"/>
            <a:ext cx="11294533" cy="4684829"/>
          </a:xfrm>
        </p:spPr>
        <p:txBody>
          <a:bodyPr numCol="2">
            <a:noAutofit/>
          </a:bodyPr>
          <a:lstStyle/>
          <a:p>
            <a:pPr marL="514350" indent="-514350">
              <a:lnSpc>
                <a:spcPct val="200000"/>
              </a:lnSpc>
              <a:buFont typeface="+mj-lt"/>
              <a:buAutoNum type="arabicPeriod"/>
            </a:pPr>
            <a:r>
              <a:rPr lang="en-US" sz="2000" dirty="0"/>
              <a:t>To provide background information.</a:t>
            </a:r>
          </a:p>
          <a:p>
            <a:pPr marL="514350" indent="-514350">
              <a:lnSpc>
                <a:spcPct val="200000"/>
              </a:lnSpc>
              <a:buFont typeface="+mj-lt"/>
              <a:buAutoNum type="arabicPeriod"/>
            </a:pPr>
            <a:r>
              <a:rPr lang="en-US" sz="2000" dirty="0"/>
              <a:t>To demonstrate familiarity with what is already known in the field. </a:t>
            </a:r>
          </a:p>
          <a:p>
            <a:pPr marL="514350" indent="-514350">
              <a:lnSpc>
                <a:spcPct val="200000"/>
              </a:lnSpc>
              <a:buFont typeface="+mj-lt"/>
              <a:buAutoNum type="arabicPeriod"/>
            </a:pPr>
            <a:r>
              <a:rPr lang="en-US" sz="2000" dirty="0"/>
              <a:t>To find a gap in the literature and justify the need for your research. </a:t>
            </a:r>
          </a:p>
          <a:p>
            <a:pPr marL="514350" indent="-514350">
              <a:lnSpc>
                <a:spcPct val="200000"/>
              </a:lnSpc>
              <a:buFont typeface="+mj-lt"/>
              <a:buAutoNum type="arabicPeriod"/>
            </a:pPr>
            <a:r>
              <a:rPr lang="en-US" sz="2000" dirty="0"/>
              <a:t>To establish the value, relevance, importance of the research.</a:t>
            </a:r>
          </a:p>
          <a:p>
            <a:pPr marL="514350" indent="-514350">
              <a:lnSpc>
                <a:spcPct val="200000"/>
              </a:lnSpc>
              <a:buFont typeface="+mj-lt"/>
              <a:buAutoNum type="arabicPeriod"/>
            </a:pPr>
            <a:r>
              <a:rPr lang="en-US" sz="2000" dirty="0"/>
              <a:t>To define key terms in your research.</a:t>
            </a:r>
          </a:p>
          <a:p>
            <a:pPr marL="514350" indent="-514350">
              <a:lnSpc>
                <a:spcPct val="200000"/>
              </a:lnSpc>
              <a:buFont typeface="+mj-lt"/>
              <a:buAutoNum type="arabicPeriod"/>
            </a:pPr>
            <a:r>
              <a:rPr lang="en-US" sz="2000" dirty="0"/>
              <a:t>To evaluate the strengths and weaknesses of the research in the field. </a:t>
            </a:r>
          </a:p>
          <a:p>
            <a:pPr marL="514350" indent="-514350">
              <a:lnSpc>
                <a:spcPct val="200000"/>
              </a:lnSpc>
              <a:buFont typeface="+mj-lt"/>
              <a:buAutoNum type="arabicPeriod"/>
            </a:pPr>
            <a:r>
              <a:rPr lang="en-GB" sz="2000" dirty="0"/>
              <a:t>To present major themes, theories, and ideas that have been published in the area, and the findings of related studies.</a:t>
            </a:r>
          </a:p>
          <a:p>
            <a:pPr marL="514350" indent="-514350">
              <a:lnSpc>
                <a:spcPct val="200000"/>
              </a:lnSpc>
              <a:buFont typeface="+mj-lt"/>
              <a:buAutoNum type="arabicPeriod"/>
            </a:pPr>
            <a:r>
              <a:rPr lang="en-US" sz="2000" dirty="0"/>
              <a:t>To describe your research findings. </a:t>
            </a:r>
          </a:p>
        </p:txBody>
      </p:sp>
      <p:sp>
        <p:nvSpPr>
          <p:cNvPr id="4" name="Slide Number Placeholder 3"/>
          <p:cNvSpPr>
            <a:spLocks noGrp="1"/>
          </p:cNvSpPr>
          <p:nvPr>
            <p:ph type="sldNum" sz="quarter" idx="12"/>
          </p:nvPr>
        </p:nvSpPr>
        <p:spPr/>
        <p:txBody>
          <a:bodyPr/>
          <a:lstStyle/>
          <a:p>
            <a:fld id="{1A35A356-0C23-8E4C-B6B6-F6E8CB2ACEC8}" type="slidenum">
              <a:rPr lang="en-US" smtClean="0"/>
              <a:pPr/>
              <a:t>3</a:t>
            </a:fld>
            <a:endParaRPr lang="en-US"/>
          </a:p>
        </p:txBody>
      </p:sp>
    </p:spTree>
    <p:extLst>
      <p:ext uri="{BB962C8B-B14F-4D97-AF65-F5344CB8AC3E}">
        <p14:creationId xmlns:p14="http://schemas.microsoft.com/office/powerpoint/2010/main" val="224485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891F-8E0B-4069-954E-EB0BE6335914}"/>
              </a:ext>
            </a:extLst>
          </p:cNvPr>
          <p:cNvSpPr>
            <a:spLocks noGrp="1"/>
          </p:cNvSpPr>
          <p:nvPr>
            <p:ph type="title"/>
          </p:nvPr>
        </p:nvSpPr>
        <p:spPr/>
        <p:txBody>
          <a:bodyPr>
            <a:normAutofit/>
          </a:bodyPr>
          <a:lstStyle/>
          <a:p>
            <a:pPr algn="l"/>
            <a:r>
              <a:rPr lang="en-GB" dirty="0"/>
              <a:t>Which of the following are most useful for literature reviews?</a:t>
            </a:r>
          </a:p>
        </p:txBody>
      </p:sp>
      <p:sp>
        <p:nvSpPr>
          <p:cNvPr id="3" name="Content Placeholder 2">
            <a:extLst>
              <a:ext uri="{FF2B5EF4-FFF2-40B4-BE49-F238E27FC236}">
                <a16:creationId xmlns:a16="http://schemas.microsoft.com/office/drawing/2014/main" id="{A4DE6A1A-E507-45E9-8D6D-5AFAB00A9580}"/>
              </a:ext>
            </a:extLst>
          </p:cNvPr>
          <p:cNvSpPr>
            <a:spLocks noGrp="1"/>
          </p:cNvSpPr>
          <p:nvPr>
            <p:ph idx="1"/>
          </p:nvPr>
        </p:nvSpPr>
        <p:spPr>
          <a:xfrm>
            <a:off x="646530" y="1690688"/>
            <a:ext cx="7352713" cy="4777833"/>
          </a:xfrm>
        </p:spPr>
        <p:txBody>
          <a:bodyPr>
            <a:normAutofit fontScale="92500" lnSpcReduction="10000"/>
          </a:bodyPr>
          <a:lstStyle/>
          <a:p>
            <a:r>
              <a:rPr lang="en-GB" dirty="0"/>
              <a:t>Books / chapters</a:t>
            </a:r>
          </a:p>
          <a:p>
            <a:r>
              <a:rPr lang="en-GB" dirty="0"/>
              <a:t>Newspaper articles  </a:t>
            </a:r>
          </a:p>
          <a:p>
            <a:r>
              <a:rPr lang="en-GB" dirty="0"/>
              <a:t>Legal documents</a:t>
            </a:r>
          </a:p>
          <a:p>
            <a:r>
              <a:rPr lang="en-GB" dirty="0"/>
              <a:t>Peer review research papers</a:t>
            </a:r>
          </a:p>
          <a:p>
            <a:r>
              <a:rPr lang="en-GB" dirty="0"/>
              <a:t>Government reports</a:t>
            </a:r>
          </a:p>
          <a:p>
            <a:r>
              <a:rPr lang="en-GB" dirty="0"/>
              <a:t>Speeches </a:t>
            </a:r>
          </a:p>
          <a:p>
            <a:r>
              <a:rPr lang="en-GB" dirty="0"/>
              <a:t>TED talks </a:t>
            </a:r>
          </a:p>
          <a:p>
            <a:r>
              <a:rPr lang="en-GB" dirty="0"/>
              <a:t>Radio programme</a:t>
            </a:r>
          </a:p>
          <a:p>
            <a:r>
              <a:rPr lang="en-GB" dirty="0"/>
              <a:t>YouTube videos </a:t>
            </a:r>
          </a:p>
          <a:p>
            <a:r>
              <a:rPr lang="en-GB" dirty="0"/>
              <a:t>Website content </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FEFDFA90-7E46-48CE-AD3E-04E5B3946B37}"/>
              </a:ext>
            </a:extLst>
          </p:cNvPr>
          <p:cNvSpPr>
            <a:spLocks noGrp="1"/>
          </p:cNvSpPr>
          <p:nvPr>
            <p:ph type="sldNum" sz="quarter" idx="12"/>
          </p:nvPr>
        </p:nvSpPr>
        <p:spPr/>
        <p:txBody>
          <a:bodyPr/>
          <a:lstStyle/>
          <a:p>
            <a:fld id="{1A35A356-0C23-8E4C-B6B6-F6E8CB2ACEC8}" type="slidenum">
              <a:rPr lang="en-US" smtClean="0"/>
              <a:pPr/>
              <a:t>4</a:t>
            </a:fld>
            <a:endParaRPr lang="en-US"/>
          </a:p>
        </p:txBody>
      </p:sp>
      <p:pic>
        <p:nvPicPr>
          <p:cNvPr id="10242" name="Picture 2">
            <a:extLst>
              <a:ext uri="{FF2B5EF4-FFF2-40B4-BE49-F238E27FC236}">
                <a16:creationId xmlns:a16="http://schemas.microsoft.com/office/drawing/2014/main" id="{B962C951-733D-47F4-B2C6-4EBC4B096D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7159" y="1348330"/>
            <a:ext cx="3430239" cy="4777833"/>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3F4ECD5A-B090-43A4-B873-354B77718DD0}"/>
              </a:ext>
            </a:extLst>
          </p:cNvPr>
          <p:cNvSpPr/>
          <p:nvPr/>
        </p:nvSpPr>
        <p:spPr>
          <a:xfrm flipH="1">
            <a:off x="5514534" y="2482948"/>
            <a:ext cx="1744394" cy="90033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6AA874F-5EE4-473C-A0ED-1CB313A83D6C}"/>
              </a:ext>
            </a:extLst>
          </p:cNvPr>
          <p:cNvSpPr txBox="1"/>
          <p:nvPr/>
        </p:nvSpPr>
        <p:spPr>
          <a:xfrm>
            <a:off x="4867422" y="3737245"/>
            <a:ext cx="3699737" cy="1015663"/>
          </a:xfrm>
          <a:prstGeom prst="rect">
            <a:avLst/>
          </a:prstGeom>
          <a:noFill/>
        </p:spPr>
        <p:txBody>
          <a:bodyPr wrap="square" rtlCol="0">
            <a:spAutoFit/>
          </a:bodyPr>
          <a:lstStyle/>
          <a:p>
            <a:r>
              <a:rPr lang="en-GB" sz="2000" dirty="0"/>
              <a:t>Research papers: The other sources are more likely to be useful in the introduction.  </a:t>
            </a:r>
          </a:p>
        </p:txBody>
      </p:sp>
    </p:spTree>
    <p:extLst>
      <p:ext uri="{BB962C8B-B14F-4D97-AF65-F5344CB8AC3E}">
        <p14:creationId xmlns:p14="http://schemas.microsoft.com/office/powerpoint/2010/main" val="278796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6B408-5120-4F58-BADF-1D57CAE9FF7B}"/>
              </a:ext>
            </a:extLst>
          </p:cNvPr>
          <p:cNvSpPr>
            <a:spLocks noGrp="1"/>
          </p:cNvSpPr>
          <p:nvPr>
            <p:ph type="title"/>
          </p:nvPr>
        </p:nvSpPr>
        <p:spPr>
          <a:xfrm>
            <a:off x="3454400" y="147881"/>
            <a:ext cx="8449733" cy="1737189"/>
          </a:xfrm>
        </p:spPr>
        <p:txBody>
          <a:bodyPr>
            <a:normAutofit/>
          </a:bodyPr>
          <a:lstStyle/>
          <a:p>
            <a:pPr algn="l"/>
            <a:r>
              <a:rPr lang="en-US" dirty="0"/>
              <a:t>Demonstrating Breadth</a:t>
            </a:r>
            <a:br>
              <a:rPr lang="en-US" dirty="0"/>
            </a:br>
            <a:endParaRPr lang="en-GB" dirty="0"/>
          </a:p>
        </p:txBody>
      </p:sp>
      <p:sp>
        <p:nvSpPr>
          <p:cNvPr id="3" name="Content Placeholder 2">
            <a:extLst>
              <a:ext uri="{FF2B5EF4-FFF2-40B4-BE49-F238E27FC236}">
                <a16:creationId xmlns:a16="http://schemas.microsoft.com/office/drawing/2014/main" id="{4B7996EE-2D7D-4037-98B8-B0F3C20B38BA}"/>
              </a:ext>
            </a:extLst>
          </p:cNvPr>
          <p:cNvSpPr>
            <a:spLocks noGrp="1"/>
          </p:cNvSpPr>
          <p:nvPr>
            <p:ph idx="1"/>
          </p:nvPr>
        </p:nvSpPr>
        <p:spPr>
          <a:xfrm>
            <a:off x="609600" y="1885070"/>
            <a:ext cx="11294533" cy="4712678"/>
          </a:xfrm>
        </p:spPr>
        <p:txBody>
          <a:bodyPr vert="horz" lIns="91440" tIns="45720" rIns="91440" bIns="45720" rtlCol="0" anchor="t">
            <a:normAutofit/>
          </a:bodyPr>
          <a:lstStyle/>
          <a:p>
            <a:r>
              <a:rPr lang="en-GB" dirty="0">
                <a:cs typeface="Calibri"/>
              </a:rPr>
              <a:t>Breadth describes how much of the field you describe in your review</a:t>
            </a:r>
            <a:endParaRPr lang="en-GB" dirty="0"/>
          </a:p>
          <a:p>
            <a:r>
              <a:rPr lang="en-GB" dirty="0"/>
              <a:t>The scope is the boundaries you decide on for what is within your review</a:t>
            </a:r>
            <a:endParaRPr lang="en-GB" dirty="0">
              <a:cs typeface="Calibri"/>
            </a:endParaRPr>
          </a:p>
          <a:p>
            <a:r>
              <a:rPr lang="en-GB" dirty="0"/>
              <a:t>Scope will partly depend on the number of publications in your field</a:t>
            </a:r>
            <a:endParaRPr lang="en-GB" dirty="0">
              <a:cs typeface="Calibri"/>
            </a:endParaRPr>
          </a:p>
          <a:p>
            <a:pPr lvl="1"/>
            <a:r>
              <a:rPr lang="en-GB" dirty="0"/>
              <a:t>if there are fewer studies increase your scope and vice-versa</a:t>
            </a:r>
            <a:endParaRPr lang="en-GB" dirty="0">
              <a:cs typeface="Calibri"/>
            </a:endParaRPr>
          </a:p>
          <a:p>
            <a:pPr lvl="1"/>
            <a:r>
              <a:rPr lang="en-GB" dirty="0"/>
              <a:t>Scope could be the type of research or the timescale or the focus</a:t>
            </a:r>
            <a:endParaRPr lang="en-GB" dirty="0">
              <a:cs typeface="Calibri"/>
            </a:endParaRPr>
          </a:p>
          <a:p>
            <a:pPr lvl="1">
              <a:buFont typeface="Arial" panose="020B0604020202020204" pitchFamily="34" charset="0"/>
            </a:pPr>
            <a:endParaRPr lang="en-GB" dirty="0"/>
          </a:p>
          <a:p>
            <a:pPr lvl="1">
              <a:buFont typeface="Arial" panose="020B0604020202020204" pitchFamily="34" charset="0"/>
            </a:pPr>
            <a:r>
              <a:rPr lang="en-GB" b="1" dirty="0"/>
              <a:t>Scope is your friend </a:t>
            </a:r>
            <a:endParaRPr lang="en-GB" dirty="0"/>
          </a:p>
          <a:p>
            <a:pPr lvl="1">
              <a:buFont typeface="Arial" panose="020B0604020202020204" pitchFamily="34" charset="0"/>
            </a:pPr>
            <a:r>
              <a:rPr lang="en-GB" dirty="0"/>
              <a:t>it enables you to take control of your review; e.g. This review includes all research published in the fields on social enterprise governance after 2010. </a:t>
            </a:r>
            <a:endParaRPr lang="en-GB" dirty="0">
              <a:cs typeface="Calibri"/>
            </a:endParaRPr>
          </a:p>
        </p:txBody>
      </p:sp>
      <p:sp>
        <p:nvSpPr>
          <p:cNvPr id="4" name="Slide Number Placeholder 3">
            <a:extLst>
              <a:ext uri="{FF2B5EF4-FFF2-40B4-BE49-F238E27FC236}">
                <a16:creationId xmlns:a16="http://schemas.microsoft.com/office/drawing/2014/main" id="{B850E414-17EA-44D6-895D-9DFDCD394FCE}"/>
              </a:ext>
            </a:extLst>
          </p:cNvPr>
          <p:cNvSpPr>
            <a:spLocks noGrp="1"/>
          </p:cNvSpPr>
          <p:nvPr>
            <p:ph type="sldNum" sz="quarter" idx="12"/>
          </p:nvPr>
        </p:nvSpPr>
        <p:spPr/>
        <p:txBody>
          <a:bodyPr/>
          <a:lstStyle/>
          <a:p>
            <a:fld id="{1A35A356-0C23-8E4C-B6B6-F6E8CB2ACEC8}" type="slidenum">
              <a:rPr lang="en-US" smtClean="0"/>
              <a:pPr/>
              <a:t>5</a:t>
            </a:fld>
            <a:endParaRPr lang="en-US" dirty="0"/>
          </a:p>
        </p:txBody>
      </p:sp>
      <p:pic>
        <p:nvPicPr>
          <p:cNvPr id="5" name="Picture 5" descr="Shape&#10;&#10;Description automatically generated">
            <a:extLst>
              <a:ext uri="{FF2B5EF4-FFF2-40B4-BE49-F238E27FC236}">
                <a16:creationId xmlns:a16="http://schemas.microsoft.com/office/drawing/2014/main" id="{91AB9428-F3A5-4B67-AAC4-810C2DECE7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4364" y="5621517"/>
            <a:ext cx="658483" cy="560775"/>
          </a:xfrm>
          <a:prstGeom prst="rect">
            <a:avLst/>
          </a:prstGeom>
        </p:spPr>
      </p:pic>
      <p:sp>
        <p:nvSpPr>
          <p:cNvPr id="6" name="TextBox 5">
            <a:extLst>
              <a:ext uri="{FF2B5EF4-FFF2-40B4-BE49-F238E27FC236}">
                <a16:creationId xmlns:a16="http://schemas.microsoft.com/office/drawing/2014/main" id="{2BE9A2DF-B414-480E-A081-B6B2F61B334E}"/>
              </a:ext>
            </a:extLst>
          </p:cNvPr>
          <p:cNvSpPr txBox="1"/>
          <p:nvPr/>
        </p:nvSpPr>
        <p:spPr>
          <a:xfrm>
            <a:off x="497457" y="6325408"/>
            <a:ext cx="744748" cy="87463"/>
          </a:xfrm>
          <a:prstGeom prst="rect">
            <a:avLst/>
          </a:prstGeom>
        </p:spPr>
        <p:txBody>
          <a:bodyPr>
            <a:normAutofit fontScale="25000" lnSpcReduction="20000"/>
          </a:bodyPr>
          <a:lstStyle/>
          <a:p>
            <a:r>
              <a:rPr lang="en-US">
                <a:hlinkClick r:id="rId4"/>
              </a:rPr>
              <a:t>This Photo</a:t>
            </a:r>
            <a:r>
              <a:rPr lang="en-US"/>
              <a:t> by Unknown author is licensed under </a:t>
            </a:r>
            <a:r>
              <a:rPr lang="en-US">
                <a:hlinkClick r:id="rId5"/>
              </a:rPr>
              <a:t>CC BY-SA</a:t>
            </a:r>
            <a:r>
              <a:rPr lang="en-US"/>
              <a:t>.</a:t>
            </a:r>
          </a:p>
        </p:txBody>
      </p:sp>
    </p:spTree>
    <p:extLst>
      <p:ext uri="{BB962C8B-B14F-4D97-AF65-F5344CB8AC3E}">
        <p14:creationId xmlns:p14="http://schemas.microsoft.com/office/powerpoint/2010/main" val="1083759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F76E-7C3B-4B54-A012-96B186239C01}"/>
              </a:ext>
            </a:extLst>
          </p:cNvPr>
          <p:cNvSpPr>
            <a:spLocks noGrp="1"/>
          </p:cNvSpPr>
          <p:nvPr>
            <p:ph type="title"/>
          </p:nvPr>
        </p:nvSpPr>
        <p:spPr/>
        <p:txBody>
          <a:bodyPr>
            <a:normAutofit/>
          </a:bodyPr>
          <a:lstStyle/>
          <a:p>
            <a:pPr algn="l"/>
            <a:r>
              <a:rPr lang="en-US" dirty="0">
                <a:cs typeface="Calibri"/>
              </a:rPr>
              <a:t>How many references should I include?</a:t>
            </a:r>
          </a:p>
        </p:txBody>
      </p:sp>
      <p:sp>
        <p:nvSpPr>
          <p:cNvPr id="3" name="Content Placeholder 2">
            <a:extLst>
              <a:ext uri="{FF2B5EF4-FFF2-40B4-BE49-F238E27FC236}">
                <a16:creationId xmlns:a16="http://schemas.microsoft.com/office/drawing/2014/main" id="{26F64417-FC13-42FC-8183-06EE4D4FCEC2}"/>
              </a:ext>
            </a:extLst>
          </p:cNvPr>
          <p:cNvSpPr>
            <a:spLocks noGrp="1"/>
          </p:cNvSpPr>
          <p:nvPr>
            <p:ph idx="1"/>
          </p:nvPr>
        </p:nvSpPr>
        <p:spPr>
          <a:xfrm>
            <a:off x="609600" y="1348331"/>
            <a:ext cx="7700194" cy="4777833"/>
          </a:xfrm>
        </p:spPr>
        <p:txBody>
          <a:bodyPr vert="horz" lIns="91440" tIns="45720" rIns="91440" bIns="45720" rtlCol="0" anchor="t">
            <a:normAutofit/>
          </a:bodyPr>
          <a:lstStyle/>
          <a:p>
            <a:r>
              <a:rPr lang="en-US" dirty="0">
                <a:cs typeface="Calibri"/>
              </a:rPr>
              <a:t>No exact number</a:t>
            </a:r>
          </a:p>
          <a:p>
            <a:r>
              <a:rPr lang="en-US" dirty="0">
                <a:cs typeface="Calibri"/>
              </a:rPr>
              <a:t>Depends on depth and your topic</a:t>
            </a:r>
          </a:p>
          <a:p>
            <a:r>
              <a:rPr lang="en-US" dirty="0">
                <a:cs typeface="Calibri"/>
              </a:rPr>
              <a:t>25-35</a:t>
            </a:r>
          </a:p>
          <a:p>
            <a:r>
              <a:rPr lang="en-US" dirty="0">
                <a:ea typeface="+mn-lt"/>
                <a:cs typeface="+mn-lt"/>
              </a:rPr>
              <a:t>It should be clear you have explored the literature</a:t>
            </a:r>
          </a:p>
          <a:p>
            <a:r>
              <a:rPr lang="en-US" dirty="0">
                <a:ea typeface="+mn-lt"/>
                <a:cs typeface="+mn-lt"/>
              </a:rPr>
              <a:t>Breath of the reading will enhance your ability to put forward a critical argument (slides on critical writing to follow)</a:t>
            </a:r>
            <a:endParaRPr lang="en-US" dirty="0">
              <a:cs typeface="Calibri"/>
            </a:endParaRPr>
          </a:p>
          <a:p>
            <a:r>
              <a:rPr lang="en-US" dirty="0">
                <a:cs typeface="Calibri"/>
              </a:rPr>
              <a:t>You will also reference your introduction and methodology</a:t>
            </a:r>
          </a:p>
        </p:txBody>
      </p:sp>
      <p:sp>
        <p:nvSpPr>
          <p:cNvPr id="4" name="Slide Number Placeholder 3">
            <a:extLst>
              <a:ext uri="{FF2B5EF4-FFF2-40B4-BE49-F238E27FC236}">
                <a16:creationId xmlns:a16="http://schemas.microsoft.com/office/drawing/2014/main" id="{C87EC60A-58EA-45D4-BB42-6E7993DEDE7B}"/>
              </a:ext>
            </a:extLst>
          </p:cNvPr>
          <p:cNvSpPr>
            <a:spLocks noGrp="1"/>
          </p:cNvSpPr>
          <p:nvPr>
            <p:ph type="sldNum" sz="quarter" idx="12"/>
          </p:nvPr>
        </p:nvSpPr>
        <p:spPr/>
        <p:txBody>
          <a:bodyPr/>
          <a:lstStyle/>
          <a:p>
            <a:fld id="{1A35A356-0C23-8E4C-B6B6-F6E8CB2ACEC8}" type="slidenum">
              <a:rPr lang="en-US" smtClean="0"/>
              <a:pPr/>
              <a:t>6</a:t>
            </a:fld>
            <a:endParaRPr lang="en-US"/>
          </a:p>
        </p:txBody>
      </p:sp>
      <p:pic>
        <p:nvPicPr>
          <p:cNvPr id="5" name="Picture 5">
            <a:extLst>
              <a:ext uri="{FF2B5EF4-FFF2-40B4-BE49-F238E27FC236}">
                <a16:creationId xmlns:a16="http://schemas.microsoft.com/office/drawing/2014/main" id="{B9AFF52C-9B14-477F-8705-26F12C2940F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flipH="1">
            <a:off x="9020353" y="1343850"/>
            <a:ext cx="2705820" cy="4098414"/>
          </a:xfrm>
          <a:prstGeom prst="rect">
            <a:avLst/>
          </a:prstGeom>
        </p:spPr>
      </p:pic>
      <p:sp>
        <p:nvSpPr>
          <p:cNvPr id="6" name="TextBox 5">
            <a:extLst>
              <a:ext uri="{FF2B5EF4-FFF2-40B4-BE49-F238E27FC236}">
                <a16:creationId xmlns:a16="http://schemas.microsoft.com/office/drawing/2014/main" id="{B1FF5767-0AA3-43F7-B5AC-E0AF4E653DF1}"/>
              </a:ext>
            </a:extLst>
          </p:cNvPr>
          <p:cNvSpPr txBox="1"/>
          <p:nvPr/>
        </p:nvSpPr>
        <p:spPr>
          <a:xfrm>
            <a:off x="9023230" y="5714851"/>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2601972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4961-C2DD-497D-B192-A228EC9EE880}"/>
              </a:ext>
            </a:extLst>
          </p:cNvPr>
          <p:cNvSpPr>
            <a:spLocks noGrp="1"/>
          </p:cNvSpPr>
          <p:nvPr>
            <p:ph type="title"/>
          </p:nvPr>
        </p:nvSpPr>
        <p:spPr/>
        <p:txBody>
          <a:bodyPr>
            <a:normAutofit/>
          </a:bodyPr>
          <a:lstStyle/>
          <a:p>
            <a:pPr algn="l"/>
            <a:r>
              <a:rPr lang="en-GB" dirty="0"/>
              <a:t>Expect challenges and overcome them</a:t>
            </a:r>
          </a:p>
        </p:txBody>
      </p:sp>
      <p:sp>
        <p:nvSpPr>
          <p:cNvPr id="3" name="Content Placeholder 2">
            <a:extLst>
              <a:ext uri="{FF2B5EF4-FFF2-40B4-BE49-F238E27FC236}">
                <a16:creationId xmlns:a16="http://schemas.microsoft.com/office/drawing/2014/main" id="{06887D3A-6AA8-439C-AD97-DE09D126A9B6}"/>
              </a:ext>
            </a:extLst>
          </p:cNvPr>
          <p:cNvSpPr>
            <a:spLocks noGrp="1"/>
          </p:cNvSpPr>
          <p:nvPr>
            <p:ph idx="1"/>
          </p:nvPr>
        </p:nvSpPr>
        <p:spPr>
          <a:xfrm>
            <a:off x="609601" y="1722142"/>
            <a:ext cx="8589609" cy="4892852"/>
          </a:xfrm>
        </p:spPr>
        <p:txBody>
          <a:bodyPr vert="horz" lIns="91440" tIns="45720" rIns="91440" bIns="45720" rtlCol="0" anchor="t">
            <a:normAutofit fontScale="92500" lnSpcReduction="10000"/>
          </a:bodyPr>
          <a:lstStyle/>
          <a:p>
            <a:pPr algn="l" rtl="0" fontAlgn="base"/>
            <a:r>
              <a:rPr lang="en-GB" sz="2400" b="0" u="none" strike="noStrike" dirty="0">
                <a:solidFill>
                  <a:srgbClr val="292934"/>
                </a:solidFill>
                <a:effectLst/>
              </a:rPr>
              <a:t>You will handle a lot of new information</a:t>
            </a:r>
            <a:endParaRPr lang="en-US" sz="2400" b="0" dirty="0">
              <a:solidFill>
                <a:srgbClr val="292934"/>
              </a:solidFill>
              <a:effectLst/>
              <a:cs typeface="Calibri"/>
            </a:endParaRPr>
          </a:p>
          <a:p>
            <a:pPr fontAlgn="base">
              <a:buFont typeface="Arial" panose="020B0604020202020204" pitchFamily="34" charset="0"/>
              <a:buChar char="•"/>
            </a:pPr>
            <a:r>
              <a:rPr lang="en-GB" sz="2400" dirty="0">
                <a:solidFill>
                  <a:srgbClr val="292934"/>
                </a:solidFill>
              </a:rPr>
              <a:t>Finding lots of articles can be overwhelming </a:t>
            </a:r>
            <a:endParaRPr lang="en-GB" sz="2400" dirty="0">
              <a:solidFill>
                <a:srgbClr val="292934"/>
              </a:solidFill>
              <a:cs typeface="Calibri"/>
            </a:endParaRPr>
          </a:p>
          <a:p>
            <a:pPr algn="l" rtl="0" fontAlgn="base">
              <a:buFont typeface="Arial" panose="020B0604020202020204" pitchFamily="34" charset="0"/>
              <a:buChar char="•"/>
            </a:pPr>
            <a:r>
              <a:rPr lang="en-GB" sz="2400" dirty="0">
                <a:solidFill>
                  <a:srgbClr val="292934"/>
                </a:solidFill>
              </a:rPr>
              <a:t>Not finding articles can be nerve wracking</a:t>
            </a:r>
            <a:endParaRPr lang="en-GB" sz="2400" dirty="0">
              <a:solidFill>
                <a:srgbClr val="292934"/>
              </a:solidFill>
              <a:cs typeface="Calibri"/>
            </a:endParaRPr>
          </a:p>
          <a:p>
            <a:pPr fontAlgn="base">
              <a:buFont typeface="Arial" panose="020B0604020202020204" pitchFamily="34" charset="0"/>
              <a:buChar char="•"/>
            </a:pPr>
            <a:r>
              <a:rPr lang="en-GB" sz="2400" dirty="0">
                <a:solidFill>
                  <a:srgbClr val="292934"/>
                </a:solidFill>
              </a:rPr>
              <a:t>Reviewing the literature is time consuming </a:t>
            </a:r>
            <a:endParaRPr lang="en-GB" sz="2400" dirty="0">
              <a:solidFill>
                <a:srgbClr val="292934"/>
              </a:solidFill>
              <a:cs typeface="Calibri"/>
            </a:endParaRPr>
          </a:p>
          <a:p>
            <a:pPr algn="l" rtl="0" fontAlgn="base">
              <a:buFont typeface="Arial" panose="020B0604020202020204" pitchFamily="34" charset="0"/>
              <a:buChar char="•"/>
            </a:pPr>
            <a:endParaRPr lang="en-GB" sz="2400" i="1" dirty="0">
              <a:solidFill>
                <a:srgbClr val="292934"/>
              </a:solidFill>
              <a:cs typeface="Calibri"/>
            </a:endParaRPr>
          </a:p>
          <a:p>
            <a:pPr fontAlgn="base"/>
            <a:r>
              <a:rPr lang="en-GB" sz="2400" dirty="0">
                <a:solidFill>
                  <a:srgbClr val="292934"/>
                </a:solidFill>
              </a:rPr>
              <a:t>Expect to find it difficult at times</a:t>
            </a:r>
            <a:endParaRPr lang="en-GB" sz="2400" dirty="0">
              <a:solidFill>
                <a:srgbClr val="292934"/>
              </a:solidFill>
              <a:cs typeface="Calibri"/>
            </a:endParaRPr>
          </a:p>
          <a:p>
            <a:pPr fontAlgn="base"/>
            <a:r>
              <a:rPr lang="en-GB" sz="2400" dirty="0">
                <a:solidFill>
                  <a:srgbClr val="292934"/>
                </a:solidFill>
              </a:rPr>
              <a:t>Be organised (see next slide)</a:t>
            </a:r>
            <a:endParaRPr lang="en-GB" sz="2400" dirty="0">
              <a:solidFill>
                <a:srgbClr val="292934"/>
              </a:solidFill>
              <a:cs typeface="Calibri"/>
            </a:endParaRPr>
          </a:p>
          <a:p>
            <a:pPr fontAlgn="base"/>
            <a:r>
              <a:rPr lang="en-GB" sz="2400" b="0" i="0" dirty="0">
                <a:solidFill>
                  <a:srgbClr val="292934"/>
                </a:solidFill>
                <a:effectLst/>
              </a:rPr>
              <a:t>Reflect on what makes it difficult – e.g. the number of articles, the content of the articles, the particular words / jargon</a:t>
            </a:r>
            <a:endParaRPr lang="en-GB" sz="2400" b="0" i="0" dirty="0">
              <a:solidFill>
                <a:srgbClr val="292934"/>
              </a:solidFill>
              <a:effectLst/>
              <a:cs typeface="Calibri"/>
            </a:endParaRPr>
          </a:p>
          <a:p>
            <a:pPr fontAlgn="base"/>
            <a:r>
              <a:rPr lang="en-GB" sz="2400" b="0" i="0" dirty="0">
                <a:solidFill>
                  <a:srgbClr val="292934"/>
                </a:solidFill>
                <a:effectLst/>
              </a:rPr>
              <a:t>Take control (think about scope)</a:t>
            </a:r>
            <a:endParaRPr lang="en-GB" sz="2400" b="0" i="0" dirty="0">
              <a:solidFill>
                <a:srgbClr val="292934"/>
              </a:solidFill>
              <a:effectLst/>
              <a:cs typeface="Calibri"/>
            </a:endParaRPr>
          </a:p>
          <a:p>
            <a:pPr fontAlgn="base"/>
            <a:r>
              <a:rPr lang="en-GB" sz="2400" b="0" i="0" dirty="0">
                <a:solidFill>
                  <a:srgbClr val="292934"/>
                </a:solidFill>
                <a:effectLst/>
              </a:rPr>
              <a:t>Persevere</a:t>
            </a:r>
            <a:endParaRPr lang="en-GB" sz="2400" b="0" i="0" dirty="0">
              <a:solidFill>
                <a:srgbClr val="292934"/>
              </a:solidFill>
              <a:effectLst/>
              <a:cs typeface="Calibri"/>
            </a:endParaRPr>
          </a:p>
          <a:p>
            <a:pPr marL="0" indent="0" algn="l" rtl="0" fontAlgn="base">
              <a:buNone/>
            </a:pPr>
            <a:r>
              <a:rPr lang="en-GB" b="0" i="0" dirty="0">
                <a:solidFill>
                  <a:srgbClr val="292934"/>
                </a:solidFill>
                <a:effectLst/>
                <a:latin typeface="Arial"/>
                <a:cs typeface="Arial"/>
              </a:rPr>
              <a:t>​</a:t>
            </a:r>
          </a:p>
        </p:txBody>
      </p:sp>
      <p:sp>
        <p:nvSpPr>
          <p:cNvPr id="4" name="Slide Number Placeholder 3">
            <a:extLst>
              <a:ext uri="{FF2B5EF4-FFF2-40B4-BE49-F238E27FC236}">
                <a16:creationId xmlns:a16="http://schemas.microsoft.com/office/drawing/2014/main" id="{34C75841-8526-448F-8F1E-206CA1DB6756}"/>
              </a:ext>
            </a:extLst>
          </p:cNvPr>
          <p:cNvSpPr>
            <a:spLocks noGrp="1"/>
          </p:cNvSpPr>
          <p:nvPr>
            <p:ph type="sldNum" sz="quarter" idx="12"/>
          </p:nvPr>
        </p:nvSpPr>
        <p:spPr/>
        <p:txBody>
          <a:bodyPr/>
          <a:lstStyle/>
          <a:p>
            <a:fld id="{1A35A356-0C23-8E4C-B6B6-F6E8CB2ACEC8}" type="slidenum">
              <a:rPr lang="en-US" smtClean="0"/>
              <a:pPr/>
              <a:t>7</a:t>
            </a:fld>
            <a:endParaRPr lang="en-US"/>
          </a:p>
        </p:txBody>
      </p:sp>
      <p:pic>
        <p:nvPicPr>
          <p:cNvPr id="4098" name="Picture 2">
            <a:extLst>
              <a:ext uri="{FF2B5EF4-FFF2-40B4-BE49-F238E27FC236}">
                <a16:creationId xmlns:a16="http://schemas.microsoft.com/office/drawing/2014/main" id="{FCE78CFE-5686-473F-A1A2-03B195CB7E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5361" y="1886889"/>
            <a:ext cx="3239403" cy="3084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005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42B8-E5CC-4644-A48D-B0BF2B6A6ED8}"/>
              </a:ext>
            </a:extLst>
          </p:cNvPr>
          <p:cNvSpPr>
            <a:spLocks noGrp="1"/>
          </p:cNvSpPr>
          <p:nvPr>
            <p:ph type="title"/>
          </p:nvPr>
        </p:nvSpPr>
        <p:spPr>
          <a:xfrm>
            <a:off x="589721" y="335308"/>
            <a:ext cx="11012557" cy="2189232"/>
          </a:xfrm>
        </p:spPr>
        <p:txBody>
          <a:bodyPr>
            <a:normAutofit/>
          </a:bodyPr>
          <a:lstStyle/>
          <a:p>
            <a:pPr algn="l"/>
            <a:r>
              <a:rPr lang="en-GB" dirty="0"/>
              <a:t>Make a review table and add to it when you read a new article - </a:t>
            </a:r>
            <a:r>
              <a:rPr lang="en-GB" sz="2000" dirty="0"/>
              <a:t>whatever method you use be systematic. I have provided various templates, particularly from Mike Wallace and Alison Wray in weeks 3/4</a:t>
            </a:r>
          </a:p>
        </p:txBody>
      </p:sp>
      <p:graphicFrame>
        <p:nvGraphicFramePr>
          <p:cNvPr id="5" name="Table 5">
            <a:extLst>
              <a:ext uri="{FF2B5EF4-FFF2-40B4-BE49-F238E27FC236}">
                <a16:creationId xmlns:a16="http://schemas.microsoft.com/office/drawing/2014/main" id="{50D45A57-12B4-4C17-ACC8-99FF9C40CA93}"/>
              </a:ext>
            </a:extLst>
          </p:cNvPr>
          <p:cNvGraphicFramePr>
            <a:graphicFrameLocks noGrp="1"/>
          </p:cNvGraphicFramePr>
          <p:nvPr>
            <p:ph idx="1"/>
            <p:extLst>
              <p:ext uri="{D42A27DB-BD31-4B8C-83A1-F6EECF244321}">
                <p14:modId xmlns:p14="http://schemas.microsoft.com/office/powerpoint/2010/main" val="1717021246"/>
              </p:ext>
            </p:extLst>
          </p:nvPr>
        </p:nvGraphicFramePr>
        <p:xfrm>
          <a:off x="341243" y="2931208"/>
          <a:ext cx="11295060" cy="3337560"/>
        </p:xfrm>
        <a:graphic>
          <a:graphicData uri="http://schemas.openxmlformats.org/drawingml/2006/table">
            <a:tbl>
              <a:tblPr firstRow="1" bandRow="1">
                <a:tableStyleId>{5C22544A-7EE6-4342-B048-85BDC9FD1C3A}</a:tableStyleId>
              </a:tblPr>
              <a:tblGrid>
                <a:gridCol w="2680252">
                  <a:extLst>
                    <a:ext uri="{9D8B030D-6E8A-4147-A177-3AD203B41FA5}">
                      <a16:colId xmlns:a16="http://schemas.microsoft.com/office/drawing/2014/main" val="436380739"/>
                    </a:ext>
                  </a:extLst>
                </a:gridCol>
                <a:gridCol w="2967278">
                  <a:extLst>
                    <a:ext uri="{9D8B030D-6E8A-4147-A177-3AD203B41FA5}">
                      <a16:colId xmlns:a16="http://schemas.microsoft.com/office/drawing/2014/main" val="94196417"/>
                    </a:ext>
                  </a:extLst>
                </a:gridCol>
                <a:gridCol w="2823765">
                  <a:extLst>
                    <a:ext uri="{9D8B030D-6E8A-4147-A177-3AD203B41FA5}">
                      <a16:colId xmlns:a16="http://schemas.microsoft.com/office/drawing/2014/main" val="1773269270"/>
                    </a:ext>
                  </a:extLst>
                </a:gridCol>
                <a:gridCol w="2823765">
                  <a:extLst>
                    <a:ext uri="{9D8B030D-6E8A-4147-A177-3AD203B41FA5}">
                      <a16:colId xmlns:a16="http://schemas.microsoft.com/office/drawing/2014/main" val="1890323773"/>
                    </a:ext>
                  </a:extLst>
                </a:gridCol>
              </a:tblGrid>
              <a:tr h="370840">
                <a:tc>
                  <a:txBody>
                    <a:bodyPr/>
                    <a:lstStyle/>
                    <a:p>
                      <a:r>
                        <a:rPr lang="en-GB" dirty="0"/>
                        <a:t>Author, year, location </a:t>
                      </a:r>
                    </a:p>
                  </a:txBody>
                  <a:tcPr/>
                </a:tc>
                <a:tc>
                  <a:txBody>
                    <a:bodyPr/>
                    <a:lstStyle/>
                    <a:p>
                      <a:r>
                        <a:rPr lang="en-GB" dirty="0"/>
                        <a:t>Methods </a:t>
                      </a:r>
                    </a:p>
                  </a:txBody>
                  <a:tcPr/>
                </a:tc>
                <a:tc>
                  <a:txBody>
                    <a:bodyPr/>
                    <a:lstStyle/>
                    <a:p>
                      <a:r>
                        <a:rPr lang="en-GB" dirty="0"/>
                        <a:t>Main findings </a:t>
                      </a:r>
                    </a:p>
                  </a:txBody>
                  <a:tcPr/>
                </a:tc>
                <a:tc>
                  <a:txBody>
                    <a:bodyPr/>
                    <a:lstStyle/>
                    <a:p>
                      <a:r>
                        <a:rPr lang="en-GB" dirty="0"/>
                        <a:t>Limitations </a:t>
                      </a:r>
                    </a:p>
                  </a:txBody>
                  <a:tcPr/>
                </a:tc>
                <a:extLst>
                  <a:ext uri="{0D108BD9-81ED-4DB2-BD59-A6C34878D82A}">
                    <a16:rowId xmlns:a16="http://schemas.microsoft.com/office/drawing/2014/main" val="197490562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139936336"/>
                  </a:ext>
                </a:extLst>
              </a:tr>
              <a:tr h="370840">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94851208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037082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03207551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1087595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98134471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77840013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511713006"/>
                  </a:ext>
                </a:extLst>
              </a:tr>
            </a:tbl>
          </a:graphicData>
        </a:graphic>
      </p:graphicFrame>
      <p:sp>
        <p:nvSpPr>
          <p:cNvPr id="4" name="Slide Number Placeholder 3">
            <a:extLst>
              <a:ext uri="{FF2B5EF4-FFF2-40B4-BE49-F238E27FC236}">
                <a16:creationId xmlns:a16="http://schemas.microsoft.com/office/drawing/2014/main" id="{805BCE6E-A79F-4BC9-8299-2935DDD669F3}"/>
              </a:ext>
            </a:extLst>
          </p:cNvPr>
          <p:cNvSpPr>
            <a:spLocks noGrp="1"/>
          </p:cNvSpPr>
          <p:nvPr>
            <p:ph type="sldNum" sz="quarter" idx="12"/>
          </p:nvPr>
        </p:nvSpPr>
        <p:spPr/>
        <p:txBody>
          <a:bodyPr/>
          <a:lstStyle/>
          <a:p>
            <a:fld id="{1A35A356-0C23-8E4C-B6B6-F6E8CB2ACEC8}" type="slidenum">
              <a:rPr lang="en-US" smtClean="0"/>
              <a:pPr/>
              <a:t>8</a:t>
            </a:fld>
            <a:endParaRPr lang="en-US"/>
          </a:p>
        </p:txBody>
      </p:sp>
    </p:spTree>
    <p:extLst>
      <p:ext uri="{BB962C8B-B14F-4D97-AF65-F5344CB8AC3E}">
        <p14:creationId xmlns:p14="http://schemas.microsoft.com/office/powerpoint/2010/main" val="2621689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38433-2A73-4F29-843C-3636FE7A64F1}"/>
              </a:ext>
            </a:extLst>
          </p:cNvPr>
          <p:cNvSpPr>
            <a:spLocks noGrp="1"/>
          </p:cNvSpPr>
          <p:nvPr>
            <p:ph type="title"/>
          </p:nvPr>
        </p:nvSpPr>
        <p:spPr/>
        <p:txBody>
          <a:bodyPr/>
          <a:lstStyle/>
          <a:p>
            <a:pPr algn="l"/>
            <a:r>
              <a:rPr lang="en-US" dirty="0">
                <a:cs typeface="Calibri"/>
              </a:rPr>
              <a:t>Demonstrating depth</a:t>
            </a:r>
          </a:p>
        </p:txBody>
      </p:sp>
      <p:sp>
        <p:nvSpPr>
          <p:cNvPr id="3" name="Content Placeholder 2">
            <a:extLst>
              <a:ext uri="{FF2B5EF4-FFF2-40B4-BE49-F238E27FC236}">
                <a16:creationId xmlns:a16="http://schemas.microsoft.com/office/drawing/2014/main" id="{6E239626-511B-4C4B-B262-86647C24CFE1}"/>
              </a:ext>
            </a:extLst>
          </p:cNvPr>
          <p:cNvSpPr>
            <a:spLocks noGrp="1"/>
          </p:cNvSpPr>
          <p:nvPr>
            <p:ph idx="1"/>
          </p:nvPr>
        </p:nvSpPr>
        <p:spPr/>
        <p:txBody>
          <a:bodyPr vert="horz" lIns="91440" tIns="45720" rIns="91440" bIns="45720" rtlCol="0" anchor="t">
            <a:normAutofit/>
          </a:bodyPr>
          <a:lstStyle/>
          <a:p>
            <a:r>
              <a:rPr lang="en-GB" dirty="0">
                <a:ea typeface="+mn-lt"/>
                <a:cs typeface="+mn-lt"/>
              </a:rPr>
              <a:t>Depth describes the level of insight achieved in the review</a:t>
            </a:r>
            <a:endParaRPr lang="en-US" dirty="0">
              <a:ea typeface="+mn-lt"/>
              <a:cs typeface="+mn-lt"/>
            </a:endParaRPr>
          </a:p>
          <a:p>
            <a:pPr lvl="1"/>
            <a:r>
              <a:rPr lang="en-GB" dirty="0">
                <a:ea typeface="+mn-lt"/>
                <a:cs typeface="+mn-lt"/>
              </a:rPr>
              <a:t> Detailed exploration of the most relevant studies</a:t>
            </a:r>
          </a:p>
          <a:p>
            <a:pPr marL="457200" lvl="1" indent="0">
              <a:buNone/>
            </a:pPr>
            <a:r>
              <a:rPr lang="en-GB" dirty="0">
                <a:ea typeface="+mn-lt"/>
                <a:cs typeface="+mn-lt"/>
              </a:rPr>
              <a:t> Insights about the research field </a:t>
            </a:r>
            <a:endParaRPr lang="en-US" dirty="0">
              <a:ea typeface="+mn-lt"/>
              <a:cs typeface="+mn-lt"/>
            </a:endParaRPr>
          </a:p>
          <a:p>
            <a:pPr marL="457200" lvl="1" indent="0">
              <a:buNone/>
            </a:pPr>
            <a:endParaRPr lang="en-GB" dirty="0">
              <a:ea typeface="+mn-lt"/>
              <a:cs typeface="+mn-lt"/>
            </a:endParaRPr>
          </a:p>
          <a:p>
            <a:pPr marL="457200" lvl="1" indent="0">
              <a:buNone/>
            </a:pPr>
            <a:r>
              <a:rPr lang="en-GB" b="1" dirty="0">
                <a:ea typeface="+mn-lt"/>
                <a:cs typeface="+mn-lt"/>
              </a:rPr>
              <a:t>How to do this?</a:t>
            </a:r>
          </a:p>
          <a:p>
            <a:pPr lvl="1"/>
            <a:r>
              <a:rPr lang="en-GB" dirty="0">
                <a:ea typeface="+mn-lt"/>
                <a:cs typeface="+mn-lt"/>
              </a:rPr>
              <a:t>Look again at your list of publications and analyse </a:t>
            </a:r>
          </a:p>
          <a:p>
            <a:pPr lvl="1"/>
            <a:r>
              <a:rPr lang="en-GB" dirty="0">
                <a:ea typeface="+mn-lt"/>
                <a:cs typeface="+mn-lt"/>
              </a:rPr>
              <a:t>identify the most important research to date and write about it in more detail (maybe 3-5 articles). </a:t>
            </a:r>
            <a:endParaRPr lang="en-US" dirty="0">
              <a:ea typeface="+mn-lt"/>
              <a:cs typeface="+mn-lt"/>
            </a:endParaRPr>
          </a:p>
          <a:p>
            <a:pPr lvl="1"/>
            <a:endParaRPr lang="en-GB" dirty="0">
              <a:ea typeface="+mn-lt"/>
              <a:cs typeface="+mn-lt"/>
            </a:endParaRPr>
          </a:p>
          <a:p>
            <a:endParaRPr lang="en-US" dirty="0">
              <a:cs typeface="Calibri"/>
            </a:endParaRPr>
          </a:p>
        </p:txBody>
      </p:sp>
      <p:sp>
        <p:nvSpPr>
          <p:cNvPr id="4" name="Slide Number Placeholder 3">
            <a:extLst>
              <a:ext uri="{FF2B5EF4-FFF2-40B4-BE49-F238E27FC236}">
                <a16:creationId xmlns:a16="http://schemas.microsoft.com/office/drawing/2014/main" id="{21915D8E-E2D5-4507-B427-25933DE71258}"/>
              </a:ext>
            </a:extLst>
          </p:cNvPr>
          <p:cNvSpPr>
            <a:spLocks noGrp="1"/>
          </p:cNvSpPr>
          <p:nvPr>
            <p:ph type="sldNum" sz="quarter" idx="12"/>
          </p:nvPr>
        </p:nvSpPr>
        <p:spPr/>
        <p:txBody>
          <a:bodyPr/>
          <a:lstStyle/>
          <a:p>
            <a:fld id="{1A35A356-0C23-8E4C-B6B6-F6E8CB2ACEC8}" type="slidenum">
              <a:rPr lang="en-US" smtClean="0"/>
              <a:pPr/>
              <a:t>9</a:t>
            </a:fld>
            <a:endParaRPr lang="en-US"/>
          </a:p>
        </p:txBody>
      </p:sp>
    </p:spTree>
    <p:extLst>
      <p:ext uri="{BB962C8B-B14F-4D97-AF65-F5344CB8AC3E}">
        <p14:creationId xmlns:p14="http://schemas.microsoft.com/office/powerpoint/2010/main" val="1450900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dirty="0"/>
              <a:t>Focus on a research article (depth) </a:t>
            </a:r>
          </a:p>
        </p:txBody>
      </p:sp>
      <p:sp>
        <p:nvSpPr>
          <p:cNvPr id="3" name="Content Placeholder 2"/>
          <p:cNvSpPr>
            <a:spLocks noGrp="1"/>
          </p:cNvSpPr>
          <p:nvPr>
            <p:ph idx="1"/>
          </p:nvPr>
        </p:nvSpPr>
        <p:spPr>
          <a:xfrm>
            <a:off x="609600" y="1123245"/>
            <a:ext cx="11294533" cy="5432300"/>
          </a:xfrm>
        </p:spPr>
        <p:txBody>
          <a:bodyPr vert="horz" lIns="91440" tIns="45720" rIns="91440" bIns="45720" rtlCol="0" anchor="t">
            <a:normAutofit fontScale="85000" lnSpcReduction="10000"/>
          </a:bodyPr>
          <a:lstStyle/>
          <a:p>
            <a:pPr marL="0" indent="0">
              <a:lnSpc>
                <a:spcPct val="130000"/>
              </a:lnSpc>
              <a:buNone/>
            </a:pPr>
            <a:r>
              <a:rPr lang="en-US" dirty="0"/>
              <a:t>You should discuss the most relevant articles you find in detail and may include some points below. This might be part of a comparison with other research. </a:t>
            </a:r>
          </a:p>
          <a:p>
            <a:pPr marL="742950" indent="-742950">
              <a:lnSpc>
                <a:spcPct val="130000"/>
              </a:lnSpc>
            </a:pPr>
            <a:r>
              <a:rPr lang="en-US" sz="3200" dirty="0"/>
              <a:t>Author/s and year of publication</a:t>
            </a:r>
            <a:endParaRPr lang="en-US" sz="3200" dirty="0">
              <a:cs typeface="Calibri"/>
            </a:endParaRPr>
          </a:p>
          <a:p>
            <a:pPr marL="742950" indent="-742950">
              <a:lnSpc>
                <a:spcPct val="120000"/>
              </a:lnSpc>
              <a:spcBef>
                <a:spcPts val="0"/>
              </a:spcBef>
            </a:pPr>
            <a:r>
              <a:rPr lang="en-GB" sz="3200" dirty="0"/>
              <a:t>The study main aim and questions</a:t>
            </a:r>
            <a:endParaRPr lang="en-GB" sz="3200" dirty="0">
              <a:cs typeface="Calibri"/>
            </a:endParaRPr>
          </a:p>
          <a:p>
            <a:pPr marL="742950" indent="-742950">
              <a:lnSpc>
                <a:spcPct val="120000"/>
              </a:lnSpc>
              <a:spcBef>
                <a:spcPts val="0"/>
              </a:spcBef>
            </a:pPr>
            <a:r>
              <a:rPr lang="en-GB" sz="3200" dirty="0"/>
              <a:t>The methodology of the study. (the research strategy; data collection methods, data analysis)</a:t>
            </a:r>
            <a:endParaRPr lang="en-GB" sz="3200" dirty="0">
              <a:cs typeface="Calibri"/>
            </a:endParaRPr>
          </a:p>
          <a:p>
            <a:pPr marL="742950" indent="-742950">
              <a:lnSpc>
                <a:spcPct val="120000"/>
              </a:lnSpc>
            </a:pPr>
            <a:r>
              <a:rPr lang="en-GB" sz="3200" dirty="0"/>
              <a:t>The findings</a:t>
            </a:r>
            <a:endParaRPr lang="en-GB" sz="3200" dirty="0">
              <a:cs typeface="Calibri"/>
            </a:endParaRPr>
          </a:p>
          <a:p>
            <a:pPr marL="742950" indent="-742950">
              <a:lnSpc>
                <a:spcPct val="120000"/>
              </a:lnSpc>
            </a:pPr>
            <a:r>
              <a:rPr lang="en-GB" sz="3200" dirty="0"/>
              <a:t>The contribution</a:t>
            </a:r>
            <a:endParaRPr lang="en-GB" sz="3200" dirty="0">
              <a:cs typeface="Calibri"/>
            </a:endParaRPr>
          </a:p>
          <a:p>
            <a:pPr marL="742950" indent="-742950">
              <a:lnSpc>
                <a:spcPct val="120000"/>
              </a:lnSpc>
            </a:pPr>
            <a:r>
              <a:rPr lang="en-GB" sz="3200" dirty="0"/>
              <a:t>The limitations (</a:t>
            </a:r>
            <a:r>
              <a:rPr lang="en-GB" dirty="0"/>
              <a:t>this is</a:t>
            </a:r>
            <a:r>
              <a:rPr lang="en-GB" sz="3200" dirty="0"/>
              <a:t> critical evaluation)</a:t>
            </a:r>
            <a:endParaRPr lang="en-GB" sz="3200" dirty="0">
              <a:cs typeface="Calibri"/>
            </a:endParaRPr>
          </a:p>
          <a:p>
            <a:pPr marL="742950" indent="-742950">
              <a:lnSpc>
                <a:spcPct val="120000"/>
              </a:lnSpc>
            </a:pPr>
            <a:r>
              <a:rPr lang="en-GB" sz="3200" dirty="0"/>
              <a:t>Recommendations for further studies</a:t>
            </a:r>
            <a:endParaRPr lang="en-GB" sz="3200" dirty="0">
              <a:cs typeface="Calibri"/>
            </a:endParaRPr>
          </a:p>
          <a:p>
            <a:pPr marL="0" indent="0">
              <a:lnSpc>
                <a:spcPct val="130000"/>
              </a:lnSpc>
              <a:buNone/>
            </a:pPr>
            <a:endParaRPr lang="en-US" sz="3200">
              <a:cs typeface="Calibri"/>
            </a:endParaRPr>
          </a:p>
          <a:p>
            <a:pPr marL="0" indent="0">
              <a:buNone/>
            </a:pPr>
            <a:endParaRPr lang="en-US">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10</a:t>
            </a:fld>
            <a:endParaRPr lang="en-US"/>
          </a:p>
        </p:txBody>
      </p:sp>
    </p:spTree>
    <p:extLst>
      <p:ext uri="{BB962C8B-B14F-4D97-AF65-F5344CB8AC3E}">
        <p14:creationId xmlns:p14="http://schemas.microsoft.com/office/powerpoint/2010/main" val="367846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891F-8D5A-47E9-8829-F28870E039D3}"/>
              </a:ext>
            </a:extLst>
          </p:cNvPr>
          <p:cNvSpPr>
            <a:spLocks noGrp="1"/>
          </p:cNvSpPr>
          <p:nvPr>
            <p:ph type="title"/>
          </p:nvPr>
        </p:nvSpPr>
        <p:spPr/>
        <p:txBody>
          <a:bodyPr>
            <a:normAutofit/>
          </a:bodyPr>
          <a:lstStyle/>
          <a:p>
            <a:pPr algn="l"/>
            <a:r>
              <a:rPr lang="en-GB" dirty="0"/>
              <a:t>Find insights in the research field in general </a:t>
            </a:r>
            <a:endParaRPr lang="en-GB" dirty="0">
              <a:cs typeface="Calibri"/>
            </a:endParaRPr>
          </a:p>
        </p:txBody>
      </p:sp>
      <p:sp>
        <p:nvSpPr>
          <p:cNvPr id="3" name="Content Placeholder 2">
            <a:extLst>
              <a:ext uri="{FF2B5EF4-FFF2-40B4-BE49-F238E27FC236}">
                <a16:creationId xmlns:a16="http://schemas.microsoft.com/office/drawing/2014/main" id="{2D6F3228-D27D-48AD-955D-B3DC2A1C3AC3}"/>
              </a:ext>
            </a:extLst>
          </p:cNvPr>
          <p:cNvSpPr>
            <a:spLocks noGrp="1"/>
          </p:cNvSpPr>
          <p:nvPr>
            <p:ph idx="1"/>
          </p:nvPr>
        </p:nvSpPr>
        <p:spPr/>
        <p:txBody>
          <a:bodyPr vert="horz" lIns="91440" tIns="45720" rIns="91440" bIns="45720" rtlCol="0" anchor="t">
            <a:noAutofit/>
          </a:bodyPr>
          <a:lstStyle/>
          <a:p>
            <a:pPr marL="0" indent="0">
              <a:lnSpc>
                <a:spcPct val="130000"/>
              </a:lnSpc>
              <a:buNone/>
            </a:pPr>
            <a:r>
              <a:rPr lang="en-US" sz="2400" dirty="0"/>
              <a:t>You could discuss the field you are researching in general e.g. </a:t>
            </a:r>
            <a:endParaRPr lang="en-US" sz="2400">
              <a:cs typeface="Calibri"/>
            </a:endParaRPr>
          </a:p>
          <a:p>
            <a:pPr marL="742950" indent="-742950">
              <a:lnSpc>
                <a:spcPct val="120000"/>
              </a:lnSpc>
              <a:spcBef>
                <a:spcPts val="0"/>
              </a:spcBef>
            </a:pPr>
            <a:r>
              <a:rPr lang="en-US" sz="2400" dirty="0"/>
              <a:t>Volume of publications in the area</a:t>
            </a:r>
            <a:endParaRPr lang="en-US" sz="2400">
              <a:cs typeface="Calibri"/>
            </a:endParaRPr>
          </a:p>
          <a:p>
            <a:pPr marL="742950" indent="-742950">
              <a:lnSpc>
                <a:spcPct val="120000"/>
              </a:lnSpc>
              <a:spcBef>
                <a:spcPts val="0"/>
              </a:spcBef>
            </a:pPr>
            <a:r>
              <a:rPr lang="en-GB" sz="2400" dirty="0"/>
              <a:t>Any periods of high/low activity over the years </a:t>
            </a:r>
            <a:endParaRPr lang="en-GB" sz="2400">
              <a:cs typeface="Calibri"/>
            </a:endParaRPr>
          </a:p>
          <a:p>
            <a:pPr marL="742950" indent="-742950">
              <a:lnSpc>
                <a:spcPct val="120000"/>
              </a:lnSpc>
              <a:spcBef>
                <a:spcPts val="0"/>
              </a:spcBef>
            </a:pPr>
            <a:r>
              <a:rPr lang="en-GB" sz="2400" dirty="0"/>
              <a:t>Geographic distribution of the research published e.g. any clusters or dominating areas</a:t>
            </a:r>
            <a:endParaRPr lang="en-GB" sz="2400">
              <a:cs typeface="Calibri"/>
            </a:endParaRPr>
          </a:p>
          <a:p>
            <a:pPr marL="742950" indent="-742950">
              <a:lnSpc>
                <a:spcPct val="120000"/>
              </a:lnSpc>
              <a:spcBef>
                <a:spcPts val="0"/>
              </a:spcBef>
            </a:pPr>
            <a:r>
              <a:rPr lang="en-GB" sz="2400" dirty="0"/>
              <a:t>Methods used in the fields e.g. any popular, dominant or missing</a:t>
            </a:r>
            <a:endParaRPr lang="en-GB" sz="2400">
              <a:cs typeface="Calibri"/>
            </a:endParaRPr>
          </a:p>
          <a:p>
            <a:pPr marL="742950" indent="-742950">
              <a:lnSpc>
                <a:spcPct val="120000"/>
              </a:lnSpc>
            </a:pPr>
            <a:r>
              <a:rPr lang="en-GB" sz="2400" dirty="0"/>
              <a:t>Level of agreement / disagreement in the field e.g. across the findings</a:t>
            </a:r>
            <a:endParaRPr lang="en-GB" sz="2400">
              <a:cs typeface="Calibri"/>
            </a:endParaRPr>
          </a:p>
          <a:p>
            <a:pPr marL="742950" indent="-742950">
              <a:lnSpc>
                <a:spcPct val="120000"/>
              </a:lnSpc>
            </a:pPr>
            <a:r>
              <a:rPr lang="en-GB" sz="2400" dirty="0"/>
              <a:t>Are there common limitations / strengths (this is critical evaluation)</a:t>
            </a:r>
            <a:endParaRPr lang="en-GB" sz="2400">
              <a:cs typeface="Calibri"/>
            </a:endParaRPr>
          </a:p>
          <a:p>
            <a:pPr marL="742950" indent="-742950">
              <a:lnSpc>
                <a:spcPct val="120000"/>
              </a:lnSpc>
            </a:pPr>
            <a:r>
              <a:rPr lang="en-GB" sz="2400" dirty="0"/>
              <a:t>Recommendations for further studies e.g. are there common recommendations</a:t>
            </a:r>
            <a:endParaRPr lang="en-GB" sz="2400" dirty="0">
              <a:cs typeface="Calibri"/>
            </a:endParaRPr>
          </a:p>
        </p:txBody>
      </p:sp>
      <p:sp>
        <p:nvSpPr>
          <p:cNvPr id="4" name="Slide Number Placeholder 3">
            <a:extLst>
              <a:ext uri="{FF2B5EF4-FFF2-40B4-BE49-F238E27FC236}">
                <a16:creationId xmlns:a16="http://schemas.microsoft.com/office/drawing/2014/main" id="{72E853A1-3D41-4D31-8F0E-031A523BAA0B}"/>
              </a:ext>
            </a:extLst>
          </p:cNvPr>
          <p:cNvSpPr>
            <a:spLocks noGrp="1"/>
          </p:cNvSpPr>
          <p:nvPr>
            <p:ph type="sldNum" sz="quarter" idx="12"/>
          </p:nvPr>
        </p:nvSpPr>
        <p:spPr/>
        <p:txBody>
          <a:bodyPr/>
          <a:lstStyle/>
          <a:p>
            <a:fld id="{1A35A356-0C23-8E4C-B6B6-F6E8CB2ACEC8}" type="slidenum">
              <a:rPr lang="en-US" smtClean="0"/>
              <a:pPr/>
              <a:t>11</a:t>
            </a:fld>
            <a:endParaRPr lang="en-US"/>
          </a:p>
        </p:txBody>
      </p:sp>
    </p:spTree>
    <p:extLst>
      <p:ext uri="{BB962C8B-B14F-4D97-AF65-F5344CB8AC3E}">
        <p14:creationId xmlns:p14="http://schemas.microsoft.com/office/powerpoint/2010/main" val="1824711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EC127-3C31-4EAE-9110-59A1477EA239}"/>
              </a:ext>
            </a:extLst>
          </p:cNvPr>
          <p:cNvSpPr>
            <a:spLocks noGrp="1"/>
          </p:cNvSpPr>
          <p:nvPr>
            <p:ph type="title"/>
          </p:nvPr>
        </p:nvSpPr>
        <p:spPr/>
        <p:txBody>
          <a:bodyPr/>
          <a:lstStyle/>
          <a:p>
            <a:pPr algn="l"/>
            <a:r>
              <a:rPr lang="en-GB" dirty="0"/>
              <a:t>Map the literature </a:t>
            </a:r>
          </a:p>
        </p:txBody>
      </p:sp>
      <p:sp>
        <p:nvSpPr>
          <p:cNvPr id="4" name="Slide Number Placeholder 3">
            <a:extLst>
              <a:ext uri="{FF2B5EF4-FFF2-40B4-BE49-F238E27FC236}">
                <a16:creationId xmlns:a16="http://schemas.microsoft.com/office/drawing/2014/main" id="{DBEE9BBB-8BB1-41EF-86A8-E0336F34C94A}"/>
              </a:ext>
            </a:extLst>
          </p:cNvPr>
          <p:cNvSpPr>
            <a:spLocks noGrp="1"/>
          </p:cNvSpPr>
          <p:nvPr>
            <p:ph type="sldNum" sz="quarter" idx="12"/>
          </p:nvPr>
        </p:nvSpPr>
        <p:spPr/>
        <p:txBody>
          <a:bodyPr/>
          <a:lstStyle/>
          <a:p>
            <a:fld id="{1A35A356-0C23-8E4C-B6B6-F6E8CB2ACEC8}" type="slidenum">
              <a:rPr lang="en-US" smtClean="0"/>
              <a:pPr/>
              <a:t>12</a:t>
            </a:fld>
            <a:endParaRPr lang="en-US"/>
          </a:p>
        </p:txBody>
      </p:sp>
      <p:pic>
        <p:nvPicPr>
          <p:cNvPr id="5" name="Picture 3">
            <a:extLst>
              <a:ext uri="{FF2B5EF4-FFF2-40B4-BE49-F238E27FC236}">
                <a16:creationId xmlns:a16="http://schemas.microsoft.com/office/drawing/2014/main" id="{768740D6-8475-4E55-BDFB-F4F6D3F8A84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2495" y="1340436"/>
            <a:ext cx="8449733" cy="53661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284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9449" y="585204"/>
            <a:ext cx="8154877" cy="974278"/>
          </a:xfrm>
        </p:spPr>
        <p:txBody>
          <a:bodyPr>
            <a:noAutofit/>
          </a:bodyPr>
          <a:lstStyle/>
          <a:p>
            <a:pPr algn="l"/>
            <a:r>
              <a:rPr lang="en-US" sz="3600" dirty="0"/>
              <a:t>Find a justification for your research </a:t>
            </a:r>
            <a:br>
              <a:rPr lang="en-US" sz="3600" dirty="0"/>
            </a:br>
            <a:r>
              <a:rPr lang="en-US" sz="3600" dirty="0"/>
              <a:t>(this could be a gap)</a:t>
            </a:r>
          </a:p>
        </p:txBody>
      </p:sp>
      <p:sp>
        <p:nvSpPr>
          <p:cNvPr id="3" name="Content Placeholder 2"/>
          <p:cNvSpPr>
            <a:spLocks noGrp="1"/>
          </p:cNvSpPr>
          <p:nvPr>
            <p:ph idx="1"/>
          </p:nvPr>
        </p:nvSpPr>
        <p:spPr>
          <a:xfrm>
            <a:off x="649544" y="2080167"/>
            <a:ext cx="11294533" cy="4777833"/>
          </a:xfrm>
        </p:spPr>
        <p:txBody>
          <a:bodyPr vert="horz" lIns="91440" tIns="45720" rIns="91440" bIns="45720" rtlCol="0" anchor="t">
            <a:normAutofit fontScale="70000" lnSpcReduction="20000"/>
          </a:bodyPr>
          <a:lstStyle/>
          <a:p>
            <a:pPr marL="0" indent="0" algn="just" defTabSz="514337">
              <a:lnSpc>
                <a:spcPct val="115000"/>
              </a:lnSpc>
              <a:spcBef>
                <a:spcPts val="563"/>
              </a:spcBef>
              <a:spcAft>
                <a:spcPts val="1000"/>
              </a:spcAft>
              <a:buNone/>
            </a:pPr>
            <a:r>
              <a:rPr lang="en-US" sz="2800" dirty="0">
                <a:ea typeface="Calibri"/>
                <a:cs typeface="Arial"/>
              </a:rPr>
              <a:t>The justification could be:</a:t>
            </a:r>
          </a:p>
          <a:p>
            <a:pPr marL="514350" indent="-514350" algn="just" defTabSz="514337">
              <a:lnSpc>
                <a:spcPct val="115000"/>
              </a:lnSpc>
              <a:spcBef>
                <a:spcPts val="563"/>
              </a:spcBef>
              <a:spcAft>
                <a:spcPts val="1000"/>
              </a:spcAft>
              <a:buFont typeface="+mj-lt"/>
              <a:buAutoNum type="arabicParenR"/>
            </a:pPr>
            <a:r>
              <a:rPr lang="en-GB" sz="2800" dirty="0">
                <a:ea typeface="Calibri"/>
                <a:cs typeface="Arial"/>
              </a:rPr>
              <a:t>The research issue is not addressed in the literature </a:t>
            </a:r>
          </a:p>
          <a:p>
            <a:pPr marL="514350" indent="-514350" algn="just" defTabSz="514337">
              <a:lnSpc>
                <a:spcPct val="115000"/>
              </a:lnSpc>
              <a:spcBef>
                <a:spcPts val="563"/>
              </a:spcBef>
              <a:spcAft>
                <a:spcPts val="1000"/>
              </a:spcAft>
              <a:buFont typeface="+mj-lt"/>
              <a:buAutoNum type="arabicParenR"/>
            </a:pPr>
            <a:r>
              <a:rPr lang="en-GB" sz="2800" dirty="0">
                <a:ea typeface="Calibri"/>
                <a:cs typeface="Arial"/>
              </a:rPr>
              <a:t>The research issue has been identified but not explored </a:t>
            </a:r>
          </a:p>
          <a:p>
            <a:pPr marL="514350" indent="-514350" algn="just" defTabSz="514337">
              <a:lnSpc>
                <a:spcPct val="115000"/>
              </a:lnSpc>
              <a:spcBef>
                <a:spcPts val="563"/>
              </a:spcBef>
              <a:spcAft>
                <a:spcPts val="1000"/>
              </a:spcAft>
              <a:buFont typeface="+mj-lt"/>
              <a:buAutoNum type="arabicParenR"/>
            </a:pPr>
            <a:r>
              <a:rPr lang="en-GB" sz="2800" dirty="0">
                <a:ea typeface="Calibri"/>
                <a:cs typeface="Arial"/>
              </a:rPr>
              <a:t>Findings about research issue need further exploration/support</a:t>
            </a:r>
          </a:p>
          <a:p>
            <a:pPr marL="0" indent="0" algn="just" defTabSz="514337">
              <a:lnSpc>
                <a:spcPct val="114999"/>
              </a:lnSpc>
              <a:spcBef>
                <a:spcPts val="563"/>
              </a:spcBef>
              <a:spcAft>
                <a:spcPts val="1000"/>
              </a:spcAft>
              <a:buNone/>
            </a:pPr>
            <a:r>
              <a:rPr lang="en-GB" sz="2800" dirty="0">
                <a:ea typeface="Calibri"/>
                <a:cs typeface="Arial"/>
              </a:rPr>
              <a:t> This type of gap occurs when:</a:t>
            </a:r>
            <a:endParaRPr lang="en-GB" dirty="0"/>
          </a:p>
          <a:p>
            <a:pPr marL="914400" lvl="1" indent="-514350" algn="just" defTabSz="514337">
              <a:lnSpc>
                <a:spcPct val="150000"/>
              </a:lnSpc>
              <a:spcBef>
                <a:spcPts val="563"/>
              </a:spcBef>
            </a:pPr>
            <a:r>
              <a:rPr lang="en-GB" dirty="0">
                <a:ea typeface="Calibri"/>
                <a:cs typeface="Arial"/>
              </a:rPr>
              <a:t>A research issue has been tested by a limited number of studies</a:t>
            </a:r>
          </a:p>
          <a:p>
            <a:pPr marL="914400" lvl="1" indent="-514350" algn="just" defTabSz="514337">
              <a:lnSpc>
                <a:spcPct val="150000"/>
              </a:lnSpc>
              <a:spcBef>
                <a:spcPts val="563"/>
              </a:spcBef>
            </a:pPr>
            <a:r>
              <a:rPr lang="en-GB" dirty="0">
                <a:ea typeface="Calibri"/>
                <a:cs typeface="Arial"/>
              </a:rPr>
              <a:t>There is a research issue about which conflicting findings have been revealed by previous studies</a:t>
            </a:r>
          </a:p>
          <a:p>
            <a:pPr marL="914400" lvl="1" indent="-514350" algn="just" defTabSz="514337">
              <a:lnSpc>
                <a:spcPct val="150000"/>
              </a:lnSpc>
              <a:spcBef>
                <a:spcPts val="563"/>
              </a:spcBef>
            </a:pPr>
            <a:r>
              <a:rPr lang="en-GB" dirty="0">
                <a:cs typeface="Arial"/>
              </a:rPr>
              <a:t>Previous research is weak/ outdated / not applied in particular context / with a particular method etc. </a:t>
            </a:r>
          </a:p>
          <a:p>
            <a:pPr marL="0" indent="0" algn="just" defTabSz="514337">
              <a:lnSpc>
                <a:spcPct val="150000"/>
              </a:lnSpc>
              <a:spcBef>
                <a:spcPts val="563"/>
              </a:spcBef>
              <a:buNone/>
            </a:pPr>
            <a:r>
              <a:rPr lang="en-GB" sz="2800" dirty="0">
                <a:cs typeface="Arial"/>
              </a:rPr>
              <a:t>         </a:t>
            </a:r>
            <a:endParaRPr lang="en-GB" sz="2800" dirty="0">
              <a:solidFill>
                <a:prstClr val="black"/>
              </a:solidFill>
            </a:endParaRPr>
          </a:p>
          <a:p>
            <a:pPr marL="0" indent="0">
              <a:lnSpc>
                <a:spcPct val="200000"/>
              </a:lnSpc>
              <a:buNone/>
            </a:pPr>
            <a:endParaRPr lang="en-US"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13</a:t>
            </a:fld>
            <a:endParaRPr lang="en-US"/>
          </a:p>
        </p:txBody>
      </p:sp>
    </p:spTree>
    <p:extLst>
      <p:ext uri="{BB962C8B-B14F-4D97-AF65-F5344CB8AC3E}">
        <p14:creationId xmlns:p14="http://schemas.microsoft.com/office/powerpoint/2010/main" val="3232550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What is Critical thinking?</a:t>
            </a:r>
          </a:p>
        </p:txBody>
      </p:sp>
      <p:sp>
        <p:nvSpPr>
          <p:cNvPr id="3" name="Content Placeholder 2"/>
          <p:cNvSpPr>
            <a:spLocks noGrp="1"/>
          </p:cNvSpPr>
          <p:nvPr>
            <p:ph idx="1"/>
          </p:nvPr>
        </p:nvSpPr>
        <p:spPr>
          <a:xfrm>
            <a:off x="609600" y="1518826"/>
            <a:ext cx="11294533" cy="4459943"/>
          </a:xfrm>
        </p:spPr>
        <p:txBody>
          <a:bodyPr vert="horz" lIns="91440" tIns="45720" rIns="91440" bIns="45720" rtlCol="0" anchor="t">
            <a:normAutofit/>
          </a:bodyPr>
          <a:lstStyle/>
          <a:p>
            <a:pPr marL="742950" indent="-742950">
              <a:lnSpc>
                <a:spcPct val="150000"/>
              </a:lnSpc>
            </a:pPr>
            <a:r>
              <a:rPr lang="en-GB" sz="2800" dirty="0"/>
              <a:t>It is about not accepting what you read or hear at face value, but always questioning the information, ideas and arguments you find in your studies</a:t>
            </a:r>
            <a:endParaRPr lang="en-US" sz="2800" dirty="0">
              <a:cs typeface="Calibri"/>
            </a:endParaRPr>
          </a:p>
          <a:p>
            <a:pPr marL="742950" indent="-742950">
              <a:lnSpc>
                <a:spcPct val="150000"/>
              </a:lnSpc>
            </a:pPr>
            <a:r>
              <a:rPr lang="en-GB" sz="2800" dirty="0"/>
              <a:t>Critical thinking is about questioning and learning with an open mind</a:t>
            </a:r>
            <a:endParaRPr lang="en-GB" sz="2800" dirty="0">
              <a:cs typeface="Calibri"/>
            </a:endParaRPr>
          </a:p>
          <a:p>
            <a:pPr marL="742950" indent="-742950">
              <a:lnSpc>
                <a:spcPct val="150000"/>
              </a:lnSpc>
            </a:pPr>
            <a:r>
              <a:rPr lang="en-GB" sz="2800" dirty="0">
                <a:cs typeface="Calibri"/>
              </a:rPr>
              <a:t>In this context the opposite of </a:t>
            </a:r>
            <a:r>
              <a:rPr lang="en-GB" sz="2800" i="1" dirty="0">
                <a:cs typeface="Calibri"/>
              </a:rPr>
              <a:t>critical </a:t>
            </a:r>
            <a:r>
              <a:rPr lang="en-GB" sz="2800" dirty="0">
                <a:cs typeface="Calibri"/>
              </a:rPr>
              <a:t>is </a:t>
            </a:r>
            <a:r>
              <a:rPr lang="en-GB" sz="2800" i="1" dirty="0">
                <a:cs typeface="Calibri"/>
              </a:rPr>
              <a:t>descriptive</a:t>
            </a:r>
            <a:endParaRPr lang="en-GB" sz="2800" i="1">
              <a:cs typeface="Calibri"/>
            </a:endParaRPr>
          </a:p>
          <a:p>
            <a:pPr marL="0" indent="0">
              <a:lnSpc>
                <a:spcPct val="150000"/>
              </a:lnSpc>
              <a:buNone/>
            </a:pPr>
            <a:endParaRPr lang="en-GB" sz="2800" i="1"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14</a:t>
            </a:fld>
            <a:endParaRPr lang="en-US"/>
          </a:p>
        </p:txBody>
      </p:sp>
    </p:spTree>
    <p:extLst>
      <p:ext uri="{BB962C8B-B14F-4D97-AF65-F5344CB8AC3E}">
        <p14:creationId xmlns:p14="http://schemas.microsoft.com/office/powerpoint/2010/main" val="294536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4000" b="1" dirty="0"/>
              <a:t>Ask questions when you read</a:t>
            </a:r>
            <a:endParaRPr lang="en-US" sz="4000" dirty="0">
              <a:cs typeface="Calibri"/>
            </a:endParaRPr>
          </a:p>
        </p:txBody>
      </p:sp>
      <p:sp>
        <p:nvSpPr>
          <p:cNvPr id="3" name="Content Placeholder 2"/>
          <p:cNvSpPr>
            <a:spLocks noGrp="1"/>
          </p:cNvSpPr>
          <p:nvPr>
            <p:ph idx="1"/>
          </p:nvPr>
        </p:nvSpPr>
        <p:spPr>
          <a:xfrm>
            <a:off x="704603" y="1092952"/>
            <a:ext cx="11294533" cy="5336905"/>
          </a:xfrm>
        </p:spPr>
        <p:txBody>
          <a:bodyPr vert="horz" lIns="91440" tIns="45720" rIns="91440" bIns="45720" rtlCol="0" anchor="t">
            <a:normAutofit/>
          </a:bodyPr>
          <a:lstStyle/>
          <a:p>
            <a:pPr marL="514350" indent="-514350">
              <a:lnSpc>
                <a:spcPct val="150000"/>
              </a:lnSpc>
              <a:buFont typeface="Calibri"/>
              <a:buAutoNum type="arabicParenR"/>
            </a:pPr>
            <a:r>
              <a:rPr lang="en-GB" b="1" dirty="0"/>
              <a:t>What, Who, When and Where questions</a:t>
            </a:r>
            <a:endParaRPr lang="en-US" dirty="0"/>
          </a:p>
          <a:p>
            <a:pPr>
              <a:lnSpc>
                <a:spcPct val="150000"/>
              </a:lnSpc>
              <a:buFont typeface="Wingdings" panose="05000000000000000000" pitchFamily="2" charset="2"/>
              <a:buChar char="Ø"/>
            </a:pPr>
            <a:r>
              <a:rPr lang="en-GB" dirty="0"/>
              <a:t>They help in providing descriptive background information</a:t>
            </a:r>
            <a:endParaRPr lang="en-GB" dirty="0">
              <a:cs typeface="Calibri"/>
            </a:endParaRPr>
          </a:p>
          <a:p>
            <a:pPr>
              <a:lnSpc>
                <a:spcPct val="150000"/>
              </a:lnSpc>
              <a:buFont typeface="Wingdings" panose="05000000000000000000" pitchFamily="2" charset="2"/>
              <a:buChar char="Ø"/>
            </a:pPr>
            <a:r>
              <a:rPr lang="en-GB" dirty="0"/>
              <a:t>They provide contextual or scene setting materials</a:t>
            </a:r>
            <a:endParaRPr lang="en-GB" dirty="0">
              <a:cs typeface="Calibri"/>
            </a:endParaRPr>
          </a:p>
          <a:p>
            <a:pPr>
              <a:lnSpc>
                <a:spcPct val="150000"/>
              </a:lnSpc>
              <a:buFont typeface="Wingdings" panose="05000000000000000000" pitchFamily="2" charset="2"/>
              <a:buChar char="Ø"/>
            </a:pPr>
            <a:r>
              <a:rPr lang="en-GB" dirty="0"/>
              <a:t>Examples: What is the main issue? Who are the authors; When was the data collected; Where was the research conducted?</a:t>
            </a:r>
            <a:endParaRPr lang="en-GB" dirty="0">
              <a:cs typeface="Calibri"/>
            </a:endParaRPr>
          </a:p>
          <a:p>
            <a:pPr>
              <a:lnSpc>
                <a:spcPct val="150000"/>
              </a:lnSpc>
              <a:buFont typeface="Wingdings" panose="05000000000000000000" pitchFamily="2" charset="2"/>
              <a:buChar char="Ø"/>
            </a:pPr>
            <a:endParaRPr lang="en-GB" dirty="0"/>
          </a:p>
          <a:p>
            <a:pPr>
              <a:lnSpc>
                <a:spcPct val="150000"/>
              </a:lnSpc>
              <a:buFont typeface="Wingdings" panose="05000000000000000000" pitchFamily="2" charset="2"/>
              <a:buChar char="Ø"/>
            </a:pPr>
            <a:endParaRPr lang="en-US"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15</a:t>
            </a:fld>
            <a:endParaRPr lang="en-US" dirty="0"/>
          </a:p>
        </p:txBody>
      </p:sp>
    </p:spTree>
    <p:extLst>
      <p:ext uri="{BB962C8B-B14F-4D97-AF65-F5344CB8AC3E}">
        <p14:creationId xmlns:p14="http://schemas.microsoft.com/office/powerpoint/2010/main" val="2907478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4603" y="1092952"/>
            <a:ext cx="11294533" cy="5336905"/>
          </a:xfrm>
        </p:spPr>
        <p:txBody>
          <a:bodyPr vert="horz" lIns="91440" tIns="45720" rIns="91440" bIns="45720" rtlCol="0" anchor="t">
            <a:normAutofit/>
          </a:bodyPr>
          <a:lstStyle/>
          <a:p>
            <a:pPr marL="514350" indent="-514350">
              <a:lnSpc>
                <a:spcPct val="150000"/>
              </a:lnSpc>
              <a:buFont typeface="+mj-lt"/>
              <a:buAutoNum type="arabicParenR" startAt="2"/>
            </a:pPr>
            <a:r>
              <a:rPr lang="en-GB" b="1" dirty="0"/>
              <a:t>How questions</a:t>
            </a:r>
          </a:p>
          <a:p>
            <a:pPr>
              <a:lnSpc>
                <a:spcPct val="150000"/>
              </a:lnSpc>
              <a:buFont typeface="Wingdings" panose="05000000000000000000" pitchFamily="2" charset="2"/>
              <a:buChar char="Ø"/>
            </a:pPr>
            <a:r>
              <a:rPr lang="en-GB" dirty="0"/>
              <a:t>This requires the consideration of the way of something operates or works</a:t>
            </a:r>
            <a:endParaRPr lang="en-GB" dirty="0">
              <a:cs typeface="Calibri"/>
            </a:endParaRPr>
          </a:p>
          <a:p>
            <a:pPr>
              <a:lnSpc>
                <a:spcPct val="150000"/>
              </a:lnSpc>
              <a:buFont typeface="Wingdings" panose="05000000000000000000" pitchFamily="2" charset="2"/>
              <a:buChar char="Ø"/>
            </a:pPr>
            <a:r>
              <a:rPr lang="en-GB" dirty="0"/>
              <a:t>This will help you be less descriptive to more analytical</a:t>
            </a:r>
          </a:p>
          <a:p>
            <a:pPr>
              <a:lnSpc>
                <a:spcPct val="150000"/>
              </a:lnSpc>
              <a:buFont typeface="Wingdings" panose="05000000000000000000" pitchFamily="2" charset="2"/>
              <a:buChar char="Ø"/>
            </a:pPr>
            <a:r>
              <a:rPr lang="en-GB" dirty="0"/>
              <a:t>E.g. How did the researcher undertake the research? How does this research compare to other similar research?</a:t>
            </a:r>
            <a:endParaRPr lang="en-US"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16</a:t>
            </a:fld>
            <a:endParaRPr lang="en-US" dirty="0"/>
          </a:p>
        </p:txBody>
      </p:sp>
    </p:spTree>
    <p:extLst>
      <p:ext uri="{BB962C8B-B14F-4D97-AF65-F5344CB8AC3E}">
        <p14:creationId xmlns:p14="http://schemas.microsoft.com/office/powerpoint/2010/main" val="35080734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4603" y="1021702"/>
            <a:ext cx="11294533" cy="5336905"/>
          </a:xfrm>
        </p:spPr>
        <p:txBody>
          <a:bodyPr vert="horz" lIns="91440" tIns="45720" rIns="91440" bIns="45720" rtlCol="0" anchor="t">
            <a:normAutofit/>
          </a:bodyPr>
          <a:lstStyle/>
          <a:p>
            <a:pPr marL="514350" indent="-514350">
              <a:lnSpc>
                <a:spcPct val="150000"/>
              </a:lnSpc>
              <a:buFont typeface="+mj-lt"/>
              <a:buAutoNum type="arabicParenR" startAt="3"/>
            </a:pPr>
            <a:r>
              <a:rPr lang="en-GB" b="1" dirty="0"/>
              <a:t>Why questions</a:t>
            </a:r>
          </a:p>
          <a:p>
            <a:pPr>
              <a:lnSpc>
                <a:spcPct val="150000"/>
              </a:lnSpc>
              <a:buFont typeface="Wingdings" panose="05000000000000000000" pitchFamily="2" charset="2"/>
              <a:buChar char="Ø"/>
            </a:pPr>
            <a:r>
              <a:rPr lang="en-GB" dirty="0"/>
              <a:t>Prompt you to be analytical  </a:t>
            </a:r>
            <a:endParaRPr lang="en-GB" dirty="0">
              <a:cs typeface="Calibri"/>
            </a:endParaRPr>
          </a:p>
          <a:p>
            <a:pPr>
              <a:lnSpc>
                <a:spcPct val="150000"/>
              </a:lnSpc>
              <a:buFont typeface="Wingdings" panose="05000000000000000000" pitchFamily="2" charset="2"/>
              <a:buChar char="Ø"/>
            </a:pPr>
            <a:r>
              <a:rPr lang="en-GB" dirty="0">
                <a:solidFill>
                  <a:srgbClr val="000000"/>
                </a:solidFill>
              </a:rPr>
              <a:t>Prompt you to find reasons and explanations</a:t>
            </a:r>
            <a:endParaRPr lang="en-GB" dirty="0">
              <a:solidFill>
                <a:srgbClr val="000000"/>
              </a:solidFill>
              <a:cs typeface="Calibri"/>
            </a:endParaRPr>
          </a:p>
          <a:p>
            <a:pPr>
              <a:lnSpc>
                <a:spcPct val="150000"/>
              </a:lnSpc>
              <a:buFont typeface="Wingdings" panose="05000000000000000000" pitchFamily="2" charset="2"/>
              <a:buChar char="Ø"/>
            </a:pPr>
            <a:r>
              <a:rPr lang="en-GB" dirty="0"/>
              <a:t>Examples: why this issue is important for investigation? Why this certain methodology is used? Why this company/people are selected for the investigation?</a:t>
            </a:r>
            <a:endParaRPr lang="en-US"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17</a:t>
            </a:fld>
            <a:endParaRPr lang="en-US" dirty="0"/>
          </a:p>
        </p:txBody>
      </p:sp>
    </p:spTree>
    <p:extLst>
      <p:ext uri="{BB962C8B-B14F-4D97-AF65-F5344CB8AC3E}">
        <p14:creationId xmlns:p14="http://schemas.microsoft.com/office/powerpoint/2010/main" val="3988388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What is Critical Writing?</a:t>
            </a:r>
          </a:p>
        </p:txBody>
      </p:sp>
      <p:sp>
        <p:nvSpPr>
          <p:cNvPr id="3" name="Content Placeholder 2"/>
          <p:cNvSpPr>
            <a:spLocks noGrp="1"/>
          </p:cNvSpPr>
          <p:nvPr>
            <p:ph idx="1"/>
          </p:nvPr>
        </p:nvSpPr>
        <p:spPr>
          <a:xfrm>
            <a:off x="580398" y="1444641"/>
            <a:ext cx="11252048" cy="4664584"/>
          </a:xfrm>
        </p:spPr>
        <p:txBody>
          <a:bodyPr vert="horz" lIns="91440" tIns="45720" rIns="91440" bIns="45720" rtlCol="0" anchor="t">
            <a:normAutofit/>
          </a:bodyPr>
          <a:lstStyle/>
          <a:p>
            <a:pPr algn="just"/>
            <a:r>
              <a:rPr lang="en-GB" dirty="0"/>
              <a:t>Critical writing is different from the descriptive writing</a:t>
            </a:r>
            <a:endParaRPr lang="en-US" dirty="0">
              <a:cs typeface="Calibri"/>
            </a:endParaRPr>
          </a:p>
          <a:p>
            <a:pPr algn="just"/>
            <a:r>
              <a:rPr lang="en-GB" dirty="0"/>
              <a:t>It challenges sources in a variety of ways</a:t>
            </a:r>
            <a:endParaRPr lang="en-GB" dirty="0">
              <a:cs typeface="Calibri"/>
            </a:endParaRPr>
          </a:p>
          <a:p>
            <a:pPr algn="just"/>
            <a:endParaRPr lang="en-GB" b="1" i="1" dirty="0">
              <a:cs typeface="Calibri"/>
            </a:endParaRPr>
          </a:p>
          <a:p>
            <a:pPr algn="just"/>
            <a:r>
              <a:rPr lang="en-GB" dirty="0">
                <a:cs typeface="Calibri"/>
              </a:rPr>
              <a:t>Your literature review must be critical </a:t>
            </a:r>
          </a:p>
          <a:p>
            <a:pPr algn="just"/>
            <a:r>
              <a:rPr lang="en-GB" dirty="0">
                <a:cs typeface="Calibri"/>
              </a:rPr>
              <a:t>Work which is purely descriptive will not achieve a pass mark (in that criteria)</a:t>
            </a:r>
          </a:p>
          <a:p>
            <a:r>
              <a:rPr lang="en-US" dirty="0">
                <a:cs typeface="Calibri"/>
              </a:rPr>
              <a:t>There are many resources to help you on the library website</a:t>
            </a:r>
            <a:endParaRPr lang="en-US" dirty="0">
              <a:ea typeface="+mn-lt"/>
              <a:cs typeface="+mn-lt"/>
            </a:endParaRPr>
          </a:p>
          <a:p>
            <a:pPr marL="0" indent="0" algn="just">
              <a:buNone/>
            </a:pPr>
            <a:endParaRPr lang="en-GB" dirty="0">
              <a:cs typeface="Calibri"/>
            </a:endParaRPr>
          </a:p>
          <a:p>
            <a:pPr marL="0" indent="0" algn="just">
              <a:buNone/>
            </a:pPr>
            <a:endParaRPr lang="en-GB"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18</a:t>
            </a:fld>
            <a:endParaRPr lang="en-US"/>
          </a:p>
        </p:txBody>
      </p:sp>
    </p:spTree>
    <p:extLst>
      <p:ext uri="{BB962C8B-B14F-4D97-AF65-F5344CB8AC3E}">
        <p14:creationId xmlns:p14="http://schemas.microsoft.com/office/powerpoint/2010/main" val="3886189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027698"/>
            <a:ext cx="11252048" cy="5081527"/>
          </a:xfrm>
        </p:spPr>
        <p:txBody>
          <a:bodyPr vert="horz" lIns="91440" tIns="45720" rIns="91440" bIns="45720" rtlCol="0" anchor="t">
            <a:normAutofit/>
          </a:bodyPr>
          <a:lstStyle/>
          <a:p>
            <a:pPr marL="0" indent="0" algn="just">
              <a:buNone/>
            </a:pPr>
            <a:endParaRPr lang="en-GB" dirty="0"/>
          </a:p>
          <a:p>
            <a:pPr marL="0" indent="0" algn="just">
              <a:buNone/>
            </a:pPr>
            <a:r>
              <a:rPr lang="en-GB" dirty="0"/>
              <a:t>Purely descriptive writing is not critical </a:t>
            </a:r>
            <a:endParaRPr lang="en-US" dirty="0"/>
          </a:p>
          <a:p>
            <a:pPr algn="just"/>
            <a:r>
              <a:rPr lang="en-GB" sz="2800" dirty="0"/>
              <a:t>Describe something, but will not go beyond an account of what appears to be there</a:t>
            </a:r>
            <a:endParaRPr lang="en-GB" sz="2800" dirty="0">
              <a:cs typeface="Calibri"/>
            </a:endParaRPr>
          </a:p>
          <a:p>
            <a:pPr algn="just"/>
            <a:r>
              <a:rPr lang="en-GB" sz="2800" dirty="0">
                <a:cs typeface="Calibri"/>
              </a:rPr>
              <a:t>e.g. </a:t>
            </a:r>
          </a:p>
          <a:p>
            <a:pPr lvl="1" algn="just"/>
            <a:r>
              <a:rPr lang="en-GB" dirty="0"/>
              <a:t>Chronological presentation of research e.g. Method and findings of a research paper in 2011 followed by method and findings of another paper in 2012 etc.  </a:t>
            </a:r>
            <a:endParaRPr lang="en-GB" dirty="0">
              <a:cs typeface="Calibri"/>
            </a:endParaRPr>
          </a:p>
          <a:p>
            <a:pPr lvl="1" algn="just"/>
            <a:r>
              <a:rPr lang="en-GB" dirty="0"/>
              <a:t>An account of how research was undertaken without a comparison, critique or point being made</a:t>
            </a:r>
            <a:endParaRPr lang="en-GB" dirty="0">
              <a:cs typeface="Calibri"/>
            </a:endParaRPr>
          </a:p>
          <a:p>
            <a:pPr lvl="1" algn="just"/>
            <a:r>
              <a:rPr lang="en-GB" dirty="0"/>
              <a:t>Descriptions of data without comparison, critique or point being made</a:t>
            </a:r>
            <a:endParaRPr lang="en-US"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19</a:t>
            </a:fld>
            <a:endParaRPr lang="en-US"/>
          </a:p>
        </p:txBody>
      </p:sp>
      <p:sp>
        <p:nvSpPr>
          <p:cNvPr id="2" name="Title 1">
            <a:extLst>
              <a:ext uri="{FF2B5EF4-FFF2-40B4-BE49-F238E27FC236}">
                <a16:creationId xmlns:a16="http://schemas.microsoft.com/office/drawing/2014/main" id="{033F4794-DE67-43A1-A2BF-1A2BEB2F1A0F}"/>
              </a:ext>
            </a:extLst>
          </p:cNvPr>
          <p:cNvSpPr>
            <a:spLocks noGrp="1"/>
          </p:cNvSpPr>
          <p:nvPr>
            <p:ph type="title"/>
          </p:nvPr>
        </p:nvSpPr>
        <p:spPr>
          <a:xfrm>
            <a:off x="3454400" y="147882"/>
            <a:ext cx="8449733" cy="974278"/>
          </a:xfrm>
        </p:spPr>
        <p:txBody>
          <a:bodyPr/>
          <a:lstStyle/>
          <a:p>
            <a:pPr algn="l"/>
            <a:r>
              <a:rPr lang="en-US" dirty="0"/>
              <a:t>What to avoid</a:t>
            </a:r>
          </a:p>
        </p:txBody>
      </p:sp>
    </p:spTree>
    <p:extLst>
      <p:ext uri="{BB962C8B-B14F-4D97-AF65-F5344CB8AC3E}">
        <p14:creationId xmlns:p14="http://schemas.microsoft.com/office/powerpoint/2010/main" val="2838165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9206F-5917-4A38-AEB2-6D022C91754A}"/>
              </a:ext>
            </a:extLst>
          </p:cNvPr>
          <p:cNvSpPr>
            <a:spLocks noGrp="1"/>
          </p:cNvSpPr>
          <p:nvPr>
            <p:ph type="title"/>
          </p:nvPr>
        </p:nvSpPr>
        <p:spPr>
          <a:xfrm>
            <a:off x="3454400" y="147882"/>
            <a:ext cx="8449733" cy="974278"/>
          </a:xfrm>
        </p:spPr>
        <p:txBody>
          <a:bodyPr anchor="ctr">
            <a:normAutofit/>
          </a:bodyPr>
          <a:lstStyle/>
          <a:p>
            <a:pPr>
              <a:lnSpc>
                <a:spcPct val="90000"/>
              </a:lnSpc>
            </a:pPr>
            <a:r>
              <a:rPr lang="en-US" sz="3700"/>
              <a:t>How to make sure your review is critical </a:t>
            </a:r>
          </a:p>
        </p:txBody>
      </p:sp>
      <p:sp>
        <p:nvSpPr>
          <p:cNvPr id="3" name="Content Placeholder 2">
            <a:extLst>
              <a:ext uri="{FF2B5EF4-FFF2-40B4-BE49-F238E27FC236}">
                <a16:creationId xmlns:a16="http://schemas.microsoft.com/office/drawing/2014/main" id="{E0923D13-12C8-43ED-B0E4-360281C0EE67}"/>
              </a:ext>
            </a:extLst>
          </p:cNvPr>
          <p:cNvSpPr>
            <a:spLocks noGrp="1"/>
          </p:cNvSpPr>
          <p:nvPr>
            <p:ph sz="half" idx="2"/>
          </p:nvPr>
        </p:nvSpPr>
        <p:spPr>
          <a:xfrm>
            <a:off x="609600" y="1599781"/>
            <a:ext cx="5386917" cy="4526382"/>
          </a:xfrm>
        </p:spPr>
        <p:txBody>
          <a:bodyPr vert="horz" lIns="91440" tIns="45720" rIns="91440" bIns="45720" rtlCol="0" anchor="t">
            <a:normAutofit fontScale="92500"/>
          </a:bodyPr>
          <a:lstStyle/>
          <a:p>
            <a:r>
              <a:rPr lang="en-US" dirty="0"/>
              <a:t>Identify the limitations of the research papers you are reading</a:t>
            </a:r>
          </a:p>
          <a:p>
            <a:r>
              <a:rPr lang="en-US" dirty="0"/>
              <a:t>Include the limitations you identify in your review</a:t>
            </a:r>
          </a:p>
          <a:p>
            <a:r>
              <a:rPr lang="en-US" dirty="0"/>
              <a:t>Limitations can focus on a piece of research or the field in general </a:t>
            </a:r>
          </a:p>
          <a:p>
            <a:r>
              <a:rPr lang="en-US" dirty="0">
                <a:cs typeface="Calibri"/>
              </a:rPr>
              <a:t>The table is useful as you can make comparisons/observations easily</a:t>
            </a:r>
          </a:p>
          <a:p>
            <a:r>
              <a:rPr lang="en-US" dirty="0">
                <a:cs typeface="Calibri"/>
              </a:rPr>
              <a:t>You can even include  your table in your literature review</a:t>
            </a:r>
          </a:p>
          <a:p>
            <a:endParaRPr lang="en-US">
              <a:cs typeface="Calibri"/>
            </a:endParaRPr>
          </a:p>
          <a:p>
            <a:pPr marL="0" indent="0">
              <a:buNone/>
            </a:pPr>
            <a:endParaRPr lang="en-US">
              <a:cs typeface="Calibri"/>
            </a:endParaRPr>
          </a:p>
        </p:txBody>
      </p:sp>
      <p:sp>
        <p:nvSpPr>
          <p:cNvPr id="4" name="Slide Number Placeholder 3">
            <a:extLst>
              <a:ext uri="{FF2B5EF4-FFF2-40B4-BE49-F238E27FC236}">
                <a16:creationId xmlns:a16="http://schemas.microsoft.com/office/drawing/2014/main" id="{D400A500-FA07-4049-96FE-A3EA11ADBDB5}"/>
              </a:ext>
            </a:extLst>
          </p:cNvPr>
          <p:cNvSpPr>
            <a:spLocks noGrp="1"/>
          </p:cNvSpPr>
          <p:nvPr>
            <p:ph type="sldNum" sz="quarter" idx="12"/>
          </p:nvPr>
        </p:nvSpPr>
        <p:spPr>
          <a:xfrm>
            <a:off x="467418" y="6429858"/>
            <a:ext cx="934835" cy="365125"/>
          </a:xfrm>
        </p:spPr>
        <p:txBody>
          <a:bodyPr anchor="ctr">
            <a:normAutofit/>
          </a:bodyPr>
          <a:lstStyle/>
          <a:p>
            <a:pPr>
              <a:spcAft>
                <a:spcPts val="600"/>
              </a:spcAft>
            </a:pPr>
            <a:fld id="{1A35A356-0C23-8E4C-B6B6-F6E8CB2ACEC8}" type="slidenum">
              <a:rPr lang="en-US" smtClean="0"/>
              <a:pPr>
                <a:spcAft>
                  <a:spcPts val="600"/>
                </a:spcAft>
              </a:pPr>
              <a:t>20</a:t>
            </a:fld>
            <a:endParaRPr lang="en-US"/>
          </a:p>
        </p:txBody>
      </p:sp>
      <p:graphicFrame>
        <p:nvGraphicFramePr>
          <p:cNvPr id="6" name="Table 5">
            <a:extLst>
              <a:ext uri="{FF2B5EF4-FFF2-40B4-BE49-F238E27FC236}">
                <a16:creationId xmlns:a16="http://schemas.microsoft.com/office/drawing/2014/main" id="{BB551D34-FC7B-41AE-A2F5-8E77DD551FE9}"/>
              </a:ext>
            </a:extLst>
          </p:cNvPr>
          <p:cNvGraphicFramePr>
            <a:graphicFrameLocks/>
          </p:cNvGraphicFramePr>
          <p:nvPr/>
        </p:nvGraphicFramePr>
        <p:xfrm>
          <a:off x="6196641" y="1624641"/>
          <a:ext cx="5389034" cy="4530803"/>
        </p:xfrm>
        <a:graphic>
          <a:graphicData uri="http://schemas.openxmlformats.org/drawingml/2006/table">
            <a:tbl>
              <a:tblPr firstRow="1" bandRow="1">
                <a:tableStyleId>{5C22544A-7EE6-4342-B048-85BDC9FD1C3A}</a:tableStyleId>
              </a:tblPr>
              <a:tblGrid>
                <a:gridCol w="1440231">
                  <a:extLst>
                    <a:ext uri="{9D8B030D-6E8A-4147-A177-3AD203B41FA5}">
                      <a16:colId xmlns:a16="http://schemas.microsoft.com/office/drawing/2014/main" val="436380739"/>
                    </a:ext>
                  </a:extLst>
                </a:gridCol>
                <a:gridCol w="1113418">
                  <a:extLst>
                    <a:ext uri="{9D8B030D-6E8A-4147-A177-3AD203B41FA5}">
                      <a16:colId xmlns:a16="http://schemas.microsoft.com/office/drawing/2014/main" val="94196417"/>
                    </a:ext>
                  </a:extLst>
                </a:gridCol>
                <a:gridCol w="1530387">
                  <a:extLst>
                    <a:ext uri="{9D8B030D-6E8A-4147-A177-3AD203B41FA5}">
                      <a16:colId xmlns:a16="http://schemas.microsoft.com/office/drawing/2014/main" val="1773269270"/>
                    </a:ext>
                  </a:extLst>
                </a:gridCol>
                <a:gridCol w="1304998">
                  <a:extLst>
                    <a:ext uri="{9D8B030D-6E8A-4147-A177-3AD203B41FA5}">
                      <a16:colId xmlns:a16="http://schemas.microsoft.com/office/drawing/2014/main" val="1890323773"/>
                    </a:ext>
                  </a:extLst>
                </a:gridCol>
              </a:tblGrid>
              <a:tr h="695203">
                <a:tc>
                  <a:txBody>
                    <a:bodyPr/>
                    <a:lstStyle/>
                    <a:p>
                      <a:r>
                        <a:rPr lang="en-GB" sz="1600"/>
                        <a:t>Author, year, location </a:t>
                      </a:r>
                    </a:p>
                  </a:txBody>
                  <a:tcPr marL="81140" marR="81140" marT="40570" marB="40570"/>
                </a:tc>
                <a:tc>
                  <a:txBody>
                    <a:bodyPr/>
                    <a:lstStyle/>
                    <a:p>
                      <a:r>
                        <a:rPr lang="en-GB" sz="1600"/>
                        <a:t>Methods </a:t>
                      </a:r>
                    </a:p>
                  </a:txBody>
                  <a:tcPr marL="81140" marR="81140" marT="40570" marB="40570"/>
                </a:tc>
                <a:tc>
                  <a:txBody>
                    <a:bodyPr/>
                    <a:lstStyle/>
                    <a:p>
                      <a:r>
                        <a:rPr lang="en-GB" sz="1600"/>
                        <a:t>Main findings </a:t>
                      </a:r>
                    </a:p>
                  </a:txBody>
                  <a:tcPr marL="81140" marR="81140" marT="40570" marB="40570"/>
                </a:tc>
                <a:tc>
                  <a:txBody>
                    <a:bodyPr/>
                    <a:lstStyle/>
                    <a:p>
                      <a:r>
                        <a:rPr lang="en-GB" sz="1600"/>
                        <a:t>Limitations </a:t>
                      </a:r>
                    </a:p>
                  </a:txBody>
                  <a:tcPr marL="81140" marR="81140" marT="40570" marB="40570"/>
                </a:tc>
                <a:extLst>
                  <a:ext uri="{0D108BD9-81ED-4DB2-BD59-A6C34878D82A}">
                    <a16:rowId xmlns:a16="http://schemas.microsoft.com/office/drawing/2014/main" val="1974905628"/>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2139936336"/>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2948512081"/>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180370828"/>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2032075515"/>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2410875957"/>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1981344714"/>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3778400134"/>
                  </a:ext>
                </a:extLst>
              </a:tr>
              <a:tr h="479450">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tc>
                  <a:txBody>
                    <a:bodyPr/>
                    <a:lstStyle/>
                    <a:p>
                      <a:endParaRPr lang="en-GB" sz="1600"/>
                    </a:p>
                  </a:txBody>
                  <a:tcPr marL="81140" marR="81140" marT="40570" marB="40570"/>
                </a:tc>
                <a:extLst>
                  <a:ext uri="{0D108BD9-81ED-4DB2-BD59-A6C34878D82A}">
                    <a16:rowId xmlns:a16="http://schemas.microsoft.com/office/drawing/2014/main" val="511713006"/>
                  </a:ext>
                </a:extLst>
              </a:tr>
            </a:tbl>
          </a:graphicData>
        </a:graphic>
      </p:graphicFrame>
    </p:spTree>
    <p:extLst>
      <p:ext uri="{BB962C8B-B14F-4D97-AF65-F5344CB8AC3E}">
        <p14:creationId xmlns:p14="http://schemas.microsoft.com/office/powerpoint/2010/main" val="3376300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F6F1-E6D2-4719-AA75-3B013C91B195}"/>
              </a:ext>
            </a:extLst>
          </p:cNvPr>
          <p:cNvSpPr>
            <a:spLocks noGrp="1"/>
          </p:cNvSpPr>
          <p:nvPr>
            <p:ph type="title"/>
          </p:nvPr>
        </p:nvSpPr>
        <p:spPr/>
        <p:txBody>
          <a:bodyPr/>
          <a:lstStyle/>
          <a:p>
            <a:pPr algn="l"/>
            <a:r>
              <a:rPr lang="en-US" dirty="0">
                <a:cs typeface="Calibri"/>
              </a:rPr>
              <a:t>Identifying limitations </a:t>
            </a:r>
          </a:p>
        </p:txBody>
      </p:sp>
      <p:sp>
        <p:nvSpPr>
          <p:cNvPr id="4" name="Content Placeholder 3">
            <a:extLst>
              <a:ext uri="{FF2B5EF4-FFF2-40B4-BE49-F238E27FC236}">
                <a16:creationId xmlns:a16="http://schemas.microsoft.com/office/drawing/2014/main" id="{B8D9FECC-C3C4-483B-984D-B1C3B7F462A9}"/>
              </a:ext>
            </a:extLst>
          </p:cNvPr>
          <p:cNvSpPr>
            <a:spLocks noGrp="1"/>
          </p:cNvSpPr>
          <p:nvPr>
            <p:ph idx="1"/>
          </p:nvPr>
        </p:nvSpPr>
        <p:spPr/>
        <p:txBody>
          <a:bodyPr vert="horz" lIns="91440" tIns="45720" rIns="91440" bIns="45720" rtlCol="0" anchor="t">
            <a:normAutofit/>
          </a:bodyPr>
          <a:lstStyle/>
          <a:p>
            <a:pPr marL="457200" lvl="1" indent="0">
              <a:buNone/>
            </a:pPr>
            <a:r>
              <a:rPr lang="en-GB" dirty="0">
                <a:ea typeface="+mn-lt"/>
                <a:cs typeface="+mn-lt"/>
              </a:rPr>
              <a:t>All research has limitations (even great research);</a:t>
            </a:r>
            <a:endParaRPr lang="en-US"/>
          </a:p>
          <a:p>
            <a:pPr lvl="1">
              <a:buChar char="•"/>
            </a:pPr>
            <a:r>
              <a:rPr lang="en-GB" dirty="0">
                <a:ea typeface="+mn-lt"/>
                <a:cs typeface="+mn-lt"/>
              </a:rPr>
              <a:t>Think about all you have learnt about research methods and question the methods in papers you read e.g. sample size, response rate, interview questions, etc.</a:t>
            </a:r>
            <a:endParaRPr lang="en-US" dirty="0">
              <a:cs typeface="Calibri"/>
            </a:endParaRPr>
          </a:p>
          <a:p>
            <a:pPr lvl="1">
              <a:buFont typeface="Arial,Sans-Serif"/>
              <a:buChar char="•"/>
            </a:pPr>
            <a:r>
              <a:rPr lang="en-GB" dirty="0">
                <a:ea typeface="+mn-lt"/>
                <a:cs typeface="+mn-lt"/>
              </a:rPr>
              <a:t>Single method of data collection, self-reporting </a:t>
            </a:r>
            <a:endParaRPr lang="en-US" dirty="0">
              <a:ea typeface="+mn-lt"/>
              <a:cs typeface="+mn-lt"/>
            </a:endParaRPr>
          </a:p>
          <a:p>
            <a:pPr lvl="1">
              <a:buChar char="•"/>
            </a:pPr>
            <a:r>
              <a:rPr lang="en-GB" dirty="0">
                <a:ea typeface="+mn-lt"/>
                <a:cs typeface="+mn-lt"/>
              </a:rPr>
              <a:t>Perhaps the source is outdated (this is a judgement based on the field)</a:t>
            </a:r>
            <a:endParaRPr lang="en-US" dirty="0">
              <a:ea typeface="+mn-lt"/>
              <a:cs typeface="+mn-lt"/>
            </a:endParaRPr>
          </a:p>
          <a:p>
            <a:pPr lvl="1">
              <a:buChar char="•"/>
            </a:pPr>
            <a:r>
              <a:rPr lang="en-US" dirty="0">
                <a:ea typeface="+mn-lt"/>
                <a:cs typeface="+mn-lt"/>
              </a:rPr>
              <a:t>Perhaps the focus is different (limitations are relative) </a:t>
            </a:r>
            <a:endParaRPr lang="en-GB" dirty="0">
              <a:ea typeface="+mn-lt"/>
              <a:cs typeface="+mn-lt"/>
            </a:endParaRPr>
          </a:p>
          <a:p>
            <a:pPr lvl="1">
              <a:buChar char="•"/>
            </a:pPr>
            <a:r>
              <a:rPr lang="en-GB" dirty="0">
                <a:ea typeface="+mn-lt"/>
                <a:cs typeface="+mn-lt"/>
              </a:rPr>
              <a:t>Location e.g. this research was undertaken in Beijing a more international approach is necessary to get a sense of the wider applications of these findings. </a:t>
            </a:r>
          </a:p>
          <a:p>
            <a:pPr marL="457200" lvl="1" indent="0">
              <a:buNone/>
            </a:pPr>
            <a:endParaRPr lang="en-GB" dirty="0">
              <a:cs typeface="Calibri"/>
            </a:endParaRPr>
          </a:p>
        </p:txBody>
      </p:sp>
      <p:sp>
        <p:nvSpPr>
          <p:cNvPr id="7" name="Slide Number Placeholder 6">
            <a:extLst>
              <a:ext uri="{FF2B5EF4-FFF2-40B4-BE49-F238E27FC236}">
                <a16:creationId xmlns:a16="http://schemas.microsoft.com/office/drawing/2014/main" id="{03A86AB8-18DE-4D5D-9C4E-E9F9867B3E87}"/>
              </a:ext>
            </a:extLst>
          </p:cNvPr>
          <p:cNvSpPr>
            <a:spLocks noGrp="1"/>
          </p:cNvSpPr>
          <p:nvPr>
            <p:ph type="sldNum" sz="quarter" idx="12"/>
          </p:nvPr>
        </p:nvSpPr>
        <p:spPr/>
        <p:txBody>
          <a:bodyPr/>
          <a:lstStyle/>
          <a:p>
            <a:fld id="{1A35A356-0C23-8E4C-B6B6-F6E8CB2ACEC8}" type="slidenum">
              <a:rPr lang="en-US" smtClean="0"/>
              <a:pPr/>
              <a:t>21</a:t>
            </a:fld>
            <a:endParaRPr lang="en-US"/>
          </a:p>
        </p:txBody>
      </p:sp>
    </p:spTree>
    <p:extLst>
      <p:ext uri="{BB962C8B-B14F-4D97-AF65-F5344CB8AC3E}">
        <p14:creationId xmlns:p14="http://schemas.microsoft.com/office/powerpoint/2010/main" val="2289286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F0DF-963B-427C-9D1B-374C195E79D3}"/>
              </a:ext>
            </a:extLst>
          </p:cNvPr>
          <p:cNvSpPr>
            <a:spLocks noGrp="1"/>
          </p:cNvSpPr>
          <p:nvPr>
            <p:ph type="title"/>
          </p:nvPr>
        </p:nvSpPr>
        <p:spPr/>
        <p:txBody>
          <a:bodyPr/>
          <a:lstStyle/>
          <a:p>
            <a:pPr algn="l"/>
            <a:r>
              <a:rPr lang="en-GB" dirty="0"/>
              <a:t>Critique this mini review</a:t>
            </a:r>
          </a:p>
        </p:txBody>
      </p:sp>
      <p:graphicFrame>
        <p:nvGraphicFramePr>
          <p:cNvPr id="5" name="Content Placeholder 4">
            <a:extLst>
              <a:ext uri="{FF2B5EF4-FFF2-40B4-BE49-F238E27FC236}">
                <a16:creationId xmlns:a16="http://schemas.microsoft.com/office/drawing/2014/main" id="{10285E66-A04D-47D0-A735-5A17BE0D955F}"/>
              </a:ext>
            </a:extLst>
          </p:cNvPr>
          <p:cNvGraphicFramePr>
            <a:graphicFrameLocks noGrp="1"/>
          </p:cNvGraphicFramePr>
          <p:nvPr>
            <p:ph idx="1"/>
          </p:nvPr>
        </p:nvGraphicFramePr>
        <p:xfrm>
          <a:off x="998805" y="1378634"/>
          <a:ext cx="10905328" cy="5289452"/>
        </p:xfrm>
        <a:graphic>
          <a:graphicData uri="http://schemas.openxmlformats.org/drawingml/2006/table">
            <a:tbl>
              <a:tblPr>
                <a:tableStyleId>{E8B1032C-EA38-4F05-BA0D-38AFFFC7BED3}</a:tableStyleId>
              </a:tblPr>
              <a:tblGrid>
                <a:gridCol w="2726332">
                  <a:extLst>
                    <a:ext uri="{9D8B030D-6E8A-4147-A177-3AD203B41FA5}">
                      <a16:colId xmlns:a16="http://schemas.microsoft.com/office/drawing/2014/main" val="2930087732"/>
                    </a:ext>
                  </a:extLst>
                </a:gridCol>
                <a:gridCol w="2726332">
                  <a:extLst>
                    <a:ext uri="{9D8B030D-6E8A-4147-A177-3AD203B41FA5}">
                      <a16:colId xmlns:a16="http://schemas.microsoft.com/office/drawing/2014/main" val="1791326319"/>
                    </a:ext>
                  </a:extLst>
                </a:gridCol>
                <a:gridCol w="2726332">
                  <a:extLst>
                    <a:ext uri="{9D8B030D-6E8A-4147-A177-3AD203B41FA5}">
                      <a16:colId xmlns:a16="http://schemas.microsoft.com/office/drawing/2014/main" val="620413006"/>
                    </a:ext>
                  </a:extLst>
                </a:gridCol>
                <a:gridCol w="2726332">
                  <a:extLst>
                    <a:ext uri="{9D8B030D-6E8A-4147-A177-3AD203B41FA5}">
                      <a16:colId xmlns:a16="http://schemas.microsoft.com/office/drawing/2014/main" val="2030617010"/>
                    </a:ext>
                  </a:extLst>
                </a:gridCol>
              </a:tblGrid>
              <a:tr h="370886">
                <a:tc>
                  <a:txBody>
                    <a:bodyPr/>
                    <a:lstStyle/>
                    <a:p>
                      <a:pPr algn="l" rtl="0" fontAlgn="base"/>
                      <a:r>
                        <a:rPr lang="en-GB" sz="1800" b="0">
                          <a:effectLst/>
                        </a:rPr>
                        <a:t>Author, year, location  </a:t>
                      </a:r>
                      <a:endParaRPr lang="en-GB" sz="1800" b="0" i="0">
                        <a:effectLst/>
                      </a:endParaRPr>
                    </a:p>
                  </a:txBody>
                  <a:tcPr/>
                </a:tc>
                <a:tc>
                  <a:txBody>
                    <a:bodyPr/>
                    <a:lstStyle/>
                    <a:p>
                      <a:pPr algn="l" rtl="0" fontAlgn="base"/>
                      <a:r>
                        <a:rPr lang="en-GB" sz="1800" b="0">
                          <a:effectLst/>
                        </a:rPr>
                        <a:t>Methods   </a:t>
                      </a:r>
                      <a:endParaRPr lang="en-GB" sz="1800" b="0" i="0">
                        <a:effectLst/>
                      </a:endParaRPr>
                    </a:p>
                  </a:txBody>
                  <a:tcPr/>
                </a:tc>
                <a:tc>
                  <a:txBody>
                    <a:bodyPr/>
                    <a:lstStyle/>
                    <a:p>
                      <a:pPr algn="l" rtl="0" fontAlgn="base"/>
                      <a:r>
                        <a:rPr lang="en-GB" sz="1800" b="0">
                          <a:effectLst/>
                        </a:rPr>
                        <a:t>Findings  </a:t>
                      </a:r>
                      <a:endParaRPr lang="en-GB" sz="1800" b="0" i="0">
                        <a:effectLst/>
                      </a:endParaRPr>
                    </a:p>
                  </a:txBody>
                  <a:tcPr/>
                </a:tc>
                <a:tc>
                  <a:txBody>
                    <a:bodyPr/>
                    <a:lstStyle/>
                    <a:p>
                      <a:pPr algn="l" rtl="0" fontAlgn="base"/>
                      <a:r>
                        <a:rPr lang="en-GB" sz="1800" b="0">
                          <a:effectLst/>
                        </a:rPr>
                        <a:t>Limitations </a:t>
                      </a:r>
                      <a:endParaRPr lang="en-GB" sz="1800" b="0" i="0">
                        <a:effectLst/>
                      </a:endParaRPr>
                    </a:p>
                  </a:txBody>
                  <a:tcPr/>
                </a:tc>
                <a:extLst>
                  <a:ext uri="{0D108BD9-81ED-4DB2-BD59-A6C34878D82A}">
                    <a16:rowId xmlns:a16="http://schemas.microsoft.com/office/drawing/2014/main" val="1460592665"/>
                  </a:ext>
                </a:extLst>
              </a:tr>
              <a:tr h="834493">
                <a:tc>
                  <a:txBody>
                    <a:bodyPr/>
                    <a:lstStyle/>
                    <a:p>
                      <a:pPr algn="l" rtl="0" fontAlgn="base"/>
                      <a:r>
                        <a:rPr lang="en-GB" sz="1800" b="0" dirty="0" err="1">
                          <a:effectLst/>
                        </a:rPr>
                        <a:t>Defourney</a:t>
                      </a:r>
                      <a:r>
                        <a:rPr lang="en-GB" sz="1800" b="0" dirty="0">
                          <a:effectLst/>
                        </a:rPr>
                        <a:t> (2011) Eastern Asia  </a:t>
                      </a:r>
                      <a:endParaRPr lang="en-GB" sz="1800" b="0" i="0" dirty="0">
                        <a:effectLst/>
                      </a:endParaRPr>
                    </a:p>
                  </a:txBody>
                  <a:tcPr/>
                </a:tc>
                <a:tc>
                  <a:txBody>
                    <a:bodyPr/>
                    <a:lstStyle/>
                    <a:p>
                      <a:pPr algn="l" rtl="0" fontAlgn="base"/>
                      <a:r>
                        <a:rPr lang="en-GB" sz="1800" b="0">
                          <a:effectLst/>
                        </a:rPr>
                        <a:t>Case study  </a:t>
                      </a:r>
                      <a:endParaRPr lang="en-GB" sz="1800" b="0" i="0">
                        <a:effectLst/>
                      </a:endParaRPr>
                    </a:p>
                  </a:txBody>
                  <a:tcPr/>
                </a:tc>
                <a:tc>
                  <a:txBody>
                    <a:bodyPr/>
                    <a:lstStyle/>
                    <a:p>
                      <a:pPr algn="l" rtl="0" fontAlgn="base"/>
                      <a:r>
                        <a:rPr lang="en-GB" sz="1800" b="0">
                          <a:effectLst/>
                        </a:rPr>
                        <a:t>Five models identified, differences from western models </a:t>
                      </a:r>
                      <a:endParaRPr lang="en-GB" sz="1800" b="0" i="0">
                        <a:effectLst/>
                      </a:endParaRPr>
                    </a:p>
                  </a:txBody>
                  <a:tcPr/>
                </a:tc>
                <a:tc>
                  <a:txBody>
                    <a:bodyPr/>
                    <a:lstStyle/>
                    <a:p>
                      <a:pPr algn="l" rtl="0" fontAlgn="base"/>
                      <a:r>
                        <a:rPr lang="en-GB" sz="1800" b="0">
                          <a:effectLst/>
                        </a:rPr>
                        <a:t>Lacking practical outcomes for businesses </a:t>
                      </a:r>
                      <a:endParaRPr lang="en-GB" sz="1800" b="0" i="0">
                        <a:effectLst/>
                      </a:endParaRPr>
                    </a:p>
                  </a:txBody>
                  <a:tcPr/>
                </a:tc>
                <a:extLst>
                  <a:ext uri="{0D108BD9-81ED-4DB2-BD59-A6C34878D82A}">
                    <a16:rowId xmlns:a16="http://schemas.microsoft.com/office/drawing/2014/main" val="1440254195"/>
                  </a:ext>
                </a:extLst>
              </a:tr>
              <a:tr h="1298100">
                <a:tc>
                  <a:txBody>
                    <a:bodyPr/>
                    <a:lstStyle/>
                    <a:p>
                      <a:pPr algn="l" rtl="0" fontAlgn="base"/>
                      <a:r>
                        <a:rPr lang="en-GB" sz="1800" b="0">
                          <a:effectLst/>
                        </a:rPr>
                        <a:t>Kerlin (2012) International perspective </a:t>
                      </a:r>
                      <a:endParaRPr lang="en-GB" sz="1800" b="0" i="0">
                        <a:effectLst/>
                      </a:endParaRPr>
                    </a:p>
                  </a:txBody>
                  <a:tcPr/>
                </a:tc>
                <a:tc>
                  <a:txBody>
                    <a:bodyPr/>
                    <a:lstStyle/>
                    <a:p>
                      <a:pPr algn="l" rtl="0" fontAlgn="base"/>
                      <a:r>
                        <a:rPr lang="en-GB" sz="1800" b="0" dirty="0">
                          <a:effectLst/>
                        </a:rPr>
                        <a:t>Conceptual discussion </a:t>
                      </a:r>
                      <a:endParaRPr lang="en-GB" sz="1800" b="0" i="0" dirty="0">
                        <a:effectLst/>
                      </a:endParaRPr>
                    </a:p>
                  </a:txBody>
                  <a:tcPr/>
                </a:tc>
                <a:tc>
                  <a:txBody>
                    <a:bodyPr/>
                    <a:lstStyle/>
                    <a:p>
                      <a:pPr algn="l" rtl="0" fontAlgn="base"/>
                      <a:r>
                        <a:rPr lang="en-GB" sz="1800" b="0">
                          <a:effectLst/>
                        </a:rPr>
                        <a:t>Presents a model for development of social enterprise models based on state structures.   </a:t>
                      </a:r>
                      <a:endParaRPr lang="en-GB" sz="1800" b="0" i="0">
                        <a:effectLst/>
                      </a:endParaRPr>
                    </a:p>
                  </a:txBody>
                  <a:tcPr/>
                </a:tc>
                <a:tc>
                  <a:txBody>
                    <a:bodyPr/>
                    <a:lstStyle/>
                    <a:p>
                      <a:pPr algn="l" rtl="0" fontAlgn="base"/>
                      <a:r>
                        <a:rPr lang="en-GB" sz="1800" b="0" dirty="0">
                          <a:effectLst/>
                        </a:rPr>
                        <a:t>No new data. Does not explore practical implications of differences in model. </a:t>
                      </a:r>
                      <a:endParaRPr lang="en-GB" sz="1800" b="0" i="0" dirty="0">
                        <a:effectLst/>
                      </a:endParaRPr>
                    </a:p>
                  </a:txBody>
                  <a:tcPr/>
                </a:tc>
                <a:extLst>
                  <a:ext uri="{0D108BD9-81ED-4DB2-BD59-A6C34878D82A}">
                    <a16:rowId xmlns:a16="http://schemas.microsoft.com/office/drawing/2014/main" val="361048379"/>
                  </a:ext>
                </a:extLst>
              </a:tr>
              <a:tr h="1243026">
                <a:tc>
                  <a:txBody>
                    <a:bodyPr/>
                    <a:lstStyle/>
                    <a:p>
                      <a:pPr algn="l" rtl="0" fontAlgn="base"/>
                      <a:r>
                        <a:rPr lang="en-GB" sz="1800" b="0" dirty="0" err="1">
                          <a:effectLst/>
                        </a:rPr>
                        <a:t>Defourney</a:t>
                      </a:r>
                      <a:r>
                        <a:rPr lang="en-GB" sz="1800" b="0" dirty="0">
                          <a:effectLst/>
                        </a:rPr>
                        <a:t> (2008) European perspective </a:t>
                      </a:r>
                      <a:endParaRPr lang="en-GB" sz="1800" b="0" i="0" dirty="0">
                        <a:effectLst/>
                      </a:endParaRPr>
                    </a:p>
                  </a:txBody>
                  <a:tcPr/>
                </a:tc>
                <a:tc>
                  <a:txBody>
                    <a:bodyPr/>
                    <a:lstStyle/>
                    <a:p>
                      <a:pPr algn="l" rtl="0" fontAlgn="base"/>
                      <a:r>
                        <a:rPr lang="en-GB" sz="1800" b="0" dirty="0">
                          <a:effectLst/>
                        </a:rPr>
                        <a:t>Case study </a:t>
                      </a:r>
                      <a:endParaRPr lang="en-GB" sz="1800" b="0" i="0" dirty="0">
                        <a:effectLst/>
                      </a:endParaRPr>
                    </a:p>
                  </a:txBody>
                  <a:tcPr/>
                </a:tc>
                <a:tc>
                  <a:txBody>
                    <a:bodyPr/>
                    <a:lstStyle/>
                    <a:p>
                      <a:pPr algn="l" rtl="0" fontAlgn="base"/>
                      <a:r>
                        <a:rPr lang="en-GB" sz="1800" b="0" dirty="0">
                          <a:effectLst/>
                        </a:rPr>
                        <a:t>Growth of SEs in all countries. Understanding of social enterprise variable across Europe. </a:t>
                      </a:r>
                      <a:endParaRPr lang="en-GB" sz="1800" b="0" i="0" dirty="0">
                        <a:effectLst/>
                      </a:endParaRPr>
                    </a:p>
                  </a:txBody>
                  <a:tcPr/>
                </a:tc>
                <a:tc>
                  <a:txBody>
                    <a:bodyPr/>
                    <a:lstStyle/>
                    <a:p>
                      <a:pPr algn="l" rtl="0" fontAlgn="base"/>
                      <a:r>
                        <a:rPr lang="en-GB" sz="1800" b="0" dirty="0">
                          <a:effectLst/>
                        </a:rPr>
                        <a:t>Lacking practical outcomes for businesses </a:t>
                      </a:r>
                      <a:endParaRPr lang="en-GB" sz="1800" b="0" i="0" dirty="0">
                        <a:effectLst/>
                      </a:endParaRPr>
                    </a:p>
                  </a:txBody>
                  <a:tcPr/>
                </a:tc>
                <a:extLst>
                  <a:ext uri="{0D108BD9-81ED-4DB2-BD59-A6C34878D82A}">
                    <a16:rowId xmlns:a16="http://schemas.microsoft.com/office/drawing/2014/main" val="2568247971"/>
                  </a:ext>
                </a:extLst>
              </a:tr>
              <a:tr h="1298100">
                <a:tc>
                  <a:txBody>
                    <a:bodyPr/>
                    <a:lstStyle/>
                    <a:p>
                      <a:pPr algn="l" rtl="0" fontAlgn="base"/>
                      <a:r>
                        <a:rPr lang="en-GB" sz="1800" b="0">
                          <a:effectLst/>
                        </a:rPr>
                        <a:t>Galera (2009) International perspective </a:t>
                      </a:r>
                      <a:endParaRPr lang="en-GB" sz="1800" b="0" i="0">
                        <a:effectLst/>
                      </a:endParaRPr>
                    </a:p>
                  </a:txBody>
                  <a:tcPr/>
                </a:tc>
                <a:tc>
                  <a:txBody>
                    <a:bodyPr/>
                    <a:lstStyle/>
                    <a:p>
                      <a:pPr algn="l" rtl="0" fontAlgn="base"/>
                      <a:r>
                        <a:rPr lang="en-GB" sz="1800" b="0">
                          <a:effectLst/>
                        </a:rPr>
                        <a:t>Review </a:t>
                      </a:r>
                      <a:endParaRPr lang="en-GB" sz="1800" b="0" i="0">
                        <a:effectLst/>
                      </a:endParaRPr>
                    </a:p>
                  </a:txBody>
                  <a:tcPr/>
                </a:tc>
                <a:tc>
                  <a:txBody>
                    <a:bodyPr/>
                    <a:lstStyle/>
                    <a:p>
                      <a:pPr algn="l" rtl="0" fontAlgn="base"/>
                      <a:r>
                        <a:rPr lang="en-GB" sz="1800" b="0" dirty="0">
                          <a:effectLst/>
                        </a:rPr>
                        <a:t>Lack of common understanding of social enterprises. Legal recognition contributes to clarity   </a:t>
                      </a:r>
                      <a:endParaRPr lang="en-GB" sz="1800" b="0" i="0" dirty="0">
                        <a:effectLst/>
                      </a:endParaRPr>
                    </a:p>
                  </a:txBody>
                  <a:tcPr/>
                </a:tc>
                <a:tc>
                  <a:txBody>
                    <a:bodyPr/>
                    <a:lstStyle/>
                    <a:p>
                      <a:pPr algn="l" rtl="0" fontAlgn="base"/>
                      <a:r>
                        <a:rPr lang="en-GB" sz="1800" b="0" dirty="0">
                          <a:effectLst/>
                        </a:rPr>
                        <a:t>Lacking practical outcomes for businesses </a:t>
                      </a:r>
                      <a:endParaRPr lang="en-GB" sz="1800" b="0" i="0" dirty="0">
                        <a:effectLst/>
                      </a:endParaRPr>
                    </a:p>
                  </a:txBody>
                  <a:tcPr/>
                </a:tc>
                <a:extLst>
                  <a:ext uri="{0D108BD9-81ED-4DB2-BD59-A6C34878D82A}">
                    <a16:rowId xmlns:a16="http://schemas.microsoft.com/office/drawing/2014/main" val="1916832649"/>
                  </a:ext>
                </a:extLst>
              </a:tr>
            </a:tbl>
          </a:graphicData>
        </a:graphic>
      </p:graphicFrame>
      <p:sp>
        <p:nvSpPr>
          <p:cNvPr id="4" name="Slide Number Placeholder 3">
            <a:extLst>
              <a:ext uri="{FF2B5EF4-FFF2-40B4-BE49-F238E27FC236}">
                <a16:creationId xmlns:a16="http://schemas.microsoft.com/office/drawing/2014/main" id="{7239F26A-2BF4-4C66-9D66-06DFD366AE43}"/>
              </a:ext>
            </a:extLst>
          </p:cNvPr>
          <p:cNvSpPr>
            <a:spLocks noGrp="1"/>
          </p:cNvSpPr>
          <p:nvPr>
            <p:ph type="sldNum" sz="quarter" idx="12"/>
          </p:nvPr>
        </p:nvSpPr>
        <p:spPr/>
        <p:txBody>
          <a:bodyPr/>
          <a:lstStyle/>
          <a:p>
            <a:fld id="{1A35A356-0C23-8E4C-B6B6-F6E8CB2ACEC8}" type="slidenum">
              <a:rPr lang="en-US" smtClean="0"/>
              <a:pPr/>
              <a:t>22</a:t>
            </a:fld>
            <a:endParaRPr lang="en-US"/>
          </a:p>
        </p:txBody>
      </p:sp>
    </p:spTree>
    <p:extLst>
      <p:ext uri="{BB962C8B-B14F-4D97-AF65-F5344CB8AC3E}">
        <p14:creationId xmlns:p14="http://schemas.microsoft.com/office/powerpoint/2010/main" val="1396639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894A8-3B7E-4DBC-AD71-C58208F8AFDD}"/>
              </a:ext>
            </a:extLst>
          </p:cNvPr>
          <p:cNvSpPr>
            <a:spLocks noGrp="1"/>
          </p:cNvSpPr>
          <p:nvPr>
            <p:ph type="title"/>
          </p:nvPr>
        </p:nvSpPr>
        <p:spPr/>
        <p:txBody>
          <a:bodyPr/>
          <a:lstStyle/>
          <a:p>
            <a:pPr algn="l"/>
            <a:r>
              <a:rPr lang="en-US" dirty="0">
                <a:cs typeface="Calibri"/>
              </a:rPr>
              <a:t>What is meant by knowledge? </a:t>
            </a:r>
            <a:endParaRPr lang="en-US" dirty="0"/>
          </a:p>
        </p:txBody>
      </p:sp>
      <p:sp>
        <p:nvSpPr>
          <p:cNvPr id="3" name="Content Placeholder 2">
            <a:extLst>
              <a:ext uri="{FF2B5EF4-FFF2-40B4-BE49-F238E27FC236}">
                <a16:creationId xmlns:a16="http://schemas.microsoft.com/office/drawing/2014/main" id="{78C506F7-448B-4E43-900B-F0D21B60306C}"/>
              </a:ext>
            </a:extLst>
          </p:cNvPr>
          <p:cNvSpPr>
            <a:spLocks noGrp="1"/>
          </p:cNvSpPr>
          <p:nvPr>
            <p:ph idx="1"/>
          </p:nvPr>
        </p:nvSpPr>
        <p:spPr>
          <a:xfrm>
            <a:off x="609600" y="1980934"/>
            <a:ext cx="11294533" cy="4145230"/>
          </a:xfrm>
        </p:spPr>
        <p:txBody>
          <a:bodyPr vert="horz" lIns="91440" tIns="45720" rIns="91440" bIns="45720" rtlCol="0" anchor="t">
            <a:normAutofit/>
          </a:bodyPr>
          <a:lstStyle/>
          <a:p>
            <a:endParaRPr lang="en-US" sz="2800" dirty="0">
              <a:cs typeface="Calibri"/>
            </a:endParaRPr>
          </a:p>
          <a:p>
            <a:r>
              <a:rPr lang="en-US" sz="2800" dirty="0">
                <a:cs typeface="Calibri"/>
              </a:rPr>
              <a:t>In this context... </a:t>
            </a:r>
            <a:endParaRPr lang="en-US" dirty="0"/>
          </a:p>
          <a:p>
            <a:r>
              <a:rPr lang="en-US" sz="2800" dirty="0">
                <a:cs typeface="Calibri"/>
              </a:rPr>
              <a:t>Knowledge is a judgement on how accurately you present the information in your work</a:t>
            </a:r>
            <a:endParaRPr lang="en-US" dirty="0"/>
          </a:p>
          <a:p>
            <a:r>
              <a:rPr lang="en-US" sz="2800" dirty="0">
                <a:cs typeface="Calibri"/>
              </a:rPr>
              <a:t>Also, how well informed you are about the field you are researching</a:t>
            </a:r>
          </a:p>
          <a:p>
            <a:endParaRPr lang="en-US" sz="2800" dirty="0">
              <a:cs typeface="Calibri"/>
            </a:endParaRPr>
          </a:p>
        </p:txBody>
      </p:sp>
      <p:sp>
        <p:nvSpPr>
          <p:cNvPr id="4" name="Slide Number Placeholder 3">
            <a:extLst>
              <a:ext uri="{FF2B5EF4-FFF2-40B4-BE49-F238E27FC236}">
                <a16:creationId xmlns:a16="http://schemas.microsoft.com/office/drawing/2014/main" id="{0C480C47-904E-406F-9DB8-DF805ECDE3D0}"/>
              </a:ext>
            </a:extLst>
          </p:cNvPr>
          <p:cNvSpPr>
            <a:spLocks noGrp="1"/>
          </p:cNvSpPr>
          <p:nvPr>
            <p:ph type="sldNum" sz="quarter" idx="12"/>
          </p:nvPr>
        </p:nvSpPr>
        <p:spPr/>
        <p:txBody>
          <a:bodyPr/>
          <a:lstStyle/>
          <a:p>
            <a:fld id="{1A35A356-0C23-8E4C-B6B6-F6E8CB2ACEC8}" type="slidenum">
              <a:rPr lang="en-US" smtClean="0"/>
              <a:pPr/>
              <a:t>23</a:t>
            </a:fld>
            <a:endParaRPr lang="en-US"/>
          </a:p>
        </p:txBody>
      </p:sp>
    </p:spTree>
    <p:extLst>
      <p:ext uri="{BB962C8B-B14F-4D97-AF65-F5344CB8AC3E}">
        <p14:creationId xmlns:p14="http://schemas.microsoft.com/office/powerpoint/2010/main" val="3335571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2E2A-DAAA-4E18-9591-B098072DB0C5}"/>
              </a:ext>
            </a:extLst>
          </p:cNvPr>
          <p:cNvSpPr>
            <a:spLocks noGrp="1"/>
          </p:cNvSpPr>
          <p:nvPr>
            <p:ph type="title"/>
          </p:nvPr>
        </p:nvSpPr>
        <p:spPr/>
        <p:txBody>
          <a:bodyPr>
            <a:normAutofit/>
          </a:bodyPr>
          <a:lstStyle/>
          <a:p>
            <a:pPr algn="l"/>
            <a:r>
              <a:rPr lang="en-US" dirty="0">
                <a:cs typeface="Calibri"/>
              </a:rPr>
              <a:t>How to demonstrate knowledge </a:t>
            </a:r>
          </a:p>
        </p:txBody>
      </p:sp>
      <p:sp>
        <p:nvSpPr>
          <p:cNvPr id="3" name="Content Placeholder 2">
            <a:extLst>
              <a:ext uri="{FF2B5EF4-FFF2-40B4-BE49-F238E27FC236}">
                <a16:creationId xmlns:a16="http://schemas.microsoft.com/office/drawing/2014/main" id="{08D0106D-16F3-4D39-8EE7-557C8DFA186B}"/>
              </a:ext>
            </a:extLst>
          </p:cNvPr>
          <p:cNvSpPr>
            <a:spLocks noGrp="1"/>
          </p:cNvSpPr>
          <p:nvPr>
            <p:ph idx="1"/>
          </p:nvPr>
        </p:nvSpPr>
        <p:spPr>
          <a:xfrm>
            <a:off x="609600" y="1794029"/>
            <a:ext cx="11294533" cy="4332135"/>
          </a:xfrm>
        </p:spPr>
        <p:txBody>
          <a:bodyPr vert="horz" lIns="91440" tIns="45720" rIns="91440" bIns="45720" rtlCol="0" anchor="t">
            <a:normAutofit/>
          </a:bodyPr>
          <a:lstStyle/>
          <a:p>
            <a:r>
              <a:rPr lang="en-US" sz="2800" dirty="0">
                <a:cs typeface="Calibri"/>
              </a:rPr>
              <a:t>By understanding the field e.g. the issues, the disagreements and the direction</a:t>
            </a:r>
            <a:endParaRPr lang="en-US" sz="2800" dirty="0">
              <a:ea typeface="+mn-lt"/>
              <a:cs typeface="+mn-lt"/>
            </a:endParaRPr>
          </a:p>
          <a:p>
            <a:r>
              <a:rPr lang="en-US" sz="2800" dirty="0">
                <a:ea typeface="+mn-lt"/>
                <a:cs typeface="+mn-lt"/>
              </a:rPr>
              <a:t>Avoid inaccuracies – these may cause doubt of your level of knowledge  </a:t>
            </a:r>
            <a:endParaRPr lang="en-US" sz="2800" dirty="0">
              <a:cs typeface="Calibri"/>
            </a:endParaRPr>
          </a:p>
        </p:txBody>
      </p:sp>
      <p:sp>
        <p:nvSpPr>
          <p:cNvPr id="4" name="Slide Number Placeholder 3">
            <a:extLst>
              <a:ext uri="{FF2B5EF4-FFF2-40B4-BE49-F238E27FC236}">
                <a16:creationId xmlns:a16="http://schemas.microsoft.com/office/drawing/2014/main" id="{2DE460E9-0347-4B8D-8F96-7EFA924CA723}"/>
              </a:ext>
            </a:extLst>
          </p:cNvPr>
          <p:cNvSpPr>
            <a:spLocks noGrp="1"/>
          </p:cNvSpPr>
          <p:nvPr>
            <p:ph type="sldNum" sz="quarter" idx="12"/>
          </p:nvPr>
        </p:nvSpPr>
        <p:spPr/>
        <p:txBody>
          <a:bodyPr/>
          <a:lstStyle/>
          <a:p>
            <a:fld id="{1A35A356-0C23-8E4C-B6B6-F6E8CB2ACEC8}" type="slidenum">
              <a:rPr lang="en-US" smtClean="0"/>
              <a:pPr/>
              <a:t>24</a:t>
            </a:fld>
            <a:endParaRPr lang="en-US"/>
          </a:p>
        </p:txBody>
      </p:sp>
    </p:spTree>
    <p:extLst>
      <p:ext uri="{BB962C8B-B14F-4D97-AF65-F5344CB8AC3E}">
        <p14:creationId xmlns:p14="http://schemas.microsoft.com/office/powerpoint/2010/main" val="55927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B2E2A-DAAA-4E18-9591-B098072DB0C5}"/>
              </a:ext>
            </a:extLst>
          </p:cNvPr>
          <p:cNvSpPr>
            <a:spLocks noGrp="1"/>
          </p:cNvSpPr>
          <p:nvPr>
            <p:ph type="title"/>
          </p:nvPr>
        </p:nvSpPr>
        <p:spPr>
          <a:xfrm>
            <a:off x="3454400" y="147882"/>
            <a:ext cx="8449733" cy="1218693"/>
          </a:xfrm>
        </p:spPr>
        <p:txBody>
          <a:bodyPr>
            <a:normAutofit/>
          </a:bodyPr>
          <a:lstStyle/>
          <a:p>
            <a:pPr algn="l"/>
            <a:r>
              <a:rPr lang="en-US" dirty="0">
                <a:cs typeface="Calibri"/>
              </a:rPr>
              <a:t>What is meant by complexity</a:t>
            </a:r>
            <a:endParaRPr lang="en-US" dirty="0"/>
          </a:p>
        </p:txBody>
      </p:sp>
      <p:sp>
        <p:nvSpPr>
          <p:cNvPr id="3" name="Content Placeholder 2">
            <a:extLst>
              <a:ext uri="{FF2B5EF4-FFF2-40B4-BE49-F238E27FC236}">
                <a16:creationId xmlns:a16="http://schemas.microsoft.com/office/drawing/2014/main" id="{08D0106D-16F3-4D39-8EE7-557C8DFA186B}"/>
              </a:ext>
            </a:extLst>
          </p:cNvPr>
          <p:cNvSpPr>
            <a:spLocks noGrp="1"/>
          </p:cNvSpPr>
          <p:nvPr>
            <p:ph idx="1"/>
          </p:nvPr>
        </p:nvSpPr>
        <p:spPr>
          <a:xfrm>
            <a:off x="609600" y="1650256"/>
            <a:ext cx="11294533" cy="4964738"/>
          </a:xfrm>
        </p:spPr>
        <p:txBody>
          <a:bodyPr vert="horz" lIns="91440" tIns="45720" rIns="91440" bIns="45720" rtlCol="0" anchor="t">
            <a:normAutofit/>
          </a:bodyPr>
          <a:lstStyle/>
          <a:p>
            <a:r>
              <a:rPr lang="en-US" sz="2800" dirty="0">
                <a:cs typeface="Calibri"/>
              </a:rPr>
              <a:t>There is often plenty of complexity when writing a lit review</a:t>
            </a:r>
          </a:p>
          <a:p>
            <a:r>
              <a:rPr lang="en-US" sz="2800" dirty="0">
                <a:cs typeface="Calibri"/>
              </a:rPr>
              <a:t>In this context complexity could be;</a:t>
            </a:r>
          </a:p>
          <a:p>
            <a:pPr lvl="1"/>
            <a:r>
              <a:rPr lang="en-US" sz="2400" dirty="0">
                <a:cs typeface="Calibri"/>
              </a:rPr>
              <a:t>Bringing together findings across different research strands</a:t>
            </a:r>
          </a:p>
          <a:p>
            <a:pPr lvl="1"/>
            <a:r>
              <a:rPr lang="en-US" sz="2400" dirty="0">
                <a:cs typeface="Calibri"/>
              </a:rPr>
              <a:t>Engaging with theoretical debate and ideas in the literature </a:t>
            </a:r>
          </a:p>
          <a:p>
            <a:pPr lvl="1"/>
            <a:r>
              <a:rPr lang="en-US" sz="2400" dirty="0" err="1">
                <a:cs typeface="Calibri"/>
              </a:rPr>
              <a:t>Recognising</a:t>
            </a:r>
            <a:r>
              <a:rPr lang="en-US" sz="2400" dirty="0">
                <a:cs typeface="Calibri"/>
              </a:rPr>
              <a:t> that multiple factors impact phenomena in the real world</a:t>
            </a:r>
          </a:p>
          <a:p>
            <a:pPr lvl="1"/>
            <a:r>
              <a:rPr lang="en-US" sz="2400" dirty="0">
                <a:cs typeface="Calibri"/>
              </a:rPr>
              <a:t>Engaging with the methodological ideas and uncertainty when finding limitations</a:t>
            </a:r>
          </a:p>
          <a:p>
            <a:pPr lvl="1"/>
            <a:r>
              <a:rPr lang="en-US" sz="2400" dirty="0">
                <a:ea typeface="+mn-lt"/>
                <a:cs typeface="+mn-lt"/>
              </a:rPr>
              <a:t>Understanding statistical data being able to compare and differentiate</a:t>
            </a:r>
          </a:p>
          <a:p>
            <a:pPr lvl="1"/>
            <a:r>
              <a:rPr lang="en-US" sz="2400" dirty="0">
                <a:cs typeface="Calibri"/>
              </a:rPr>
              <a:t>Being a critical writer and thinker often requires engaging with complexity</a:t>
            </a:r>
          </a:p>
          <a:p>
            <a:pPr marL="457200" lvl="1" indent="0">
              <a:buNone/>
            </a:pPr>
            <a:endParaRPr lang="en-US" sz="2400" dirty="0">
              <a:cs typeface="Calibri"/>
            </a:endParaRPr>
          </a:p>
          <a:p>
            <a:r>
              <a:rPr lang="en-US" sz="2800" dirty="0">
                <a:cs typeface="Calibri"/>
              </a:rPr>
              <a:t>Avoid oversimplification – these may cause doubt of your ability to handle complex ideas/issues</a:t>
            </a:r>
            <a:endParaRPr lang="en-US" sz="2800" dirty="0">
              <a:ea typeface="+mn-lt"/>
              <a:cs typeface="+mn-lt"/>
            </a:endParaRPr>
          </a:p>
          <a:p>
            <a:pPr lvl="1"/>
            <a:endParaRPr lang="en-US" dirty="0">
              <a:cs typeface="Calibri"/>
            </a:endParaRPr>
          </a:p>
          <a:p>
            <a:pPr lvl="1"/>
            <a:endParaRPr lang="en-US" sz="2400" dirty="0">
              <a:cs typeface="Calibri"/>
            </a:endParaRPr>
          </a:p>
          <a:p>
            <a:endParaRPr lang="en-US" sz="2800" dirty="0">
              <a:cs typeface="Calibri"/>
            </a:endParaRPr>
          </a:p>
          <a:p>
            <a:endParaRPr lang="en-US" sz="2800" dirty="0">
              <a:cs typeface="Calibri"/>
            </a:endParaRPr>
          </a:p>
        </p:txBody>
      </p:sp>
      <p:sp>
        <p:nvSpPr>
          <p:cNvPr id="4" name="Slide Number Placeholder 3">
            <a:extLst>
              <a:ext uri="{FF2B5EF4-FFF2-40B4-BE49-F238E27FC236}">
                <a16:creationId xmlns:a16="http://schemas.microsoft.com/office/drawing/2014/main" id="{2DE460E9-0347-4B8D-8F96-7EFA924CA723}"/>
              </a:ext>
            </a:extLst>
          </p:cNvPr>
          <p:cNvSpPr>
            <a:spLocks noGrp="1"/>
          </p:cNvSpPr>
          <p:nvPr>
            <p:ph type="sldNum" sz="quarter" idx="12"/>
          </p:nvPr>
        </p:nvSpPr>
        <p:spPr/>
        <p:txBody>
          <a:bodyPr/>
          <a:lstStyle/>
          <a:p>
            <a:fld id="{1A35A356-0C23-8E4C-B6B6-F6E8CB2ACEC8}" type="slidenum">
              <a:rPr lang="en-US" smtClean="0"/>
              <a:pPr/>
              <a:t>25</a:t>
            </a:fld>
            <a:endParaRPr lang="en-US"/>
          </a:p>
        </p:txBody>
      </p:sp>
    </p:spTree>
    <p:extLst>
      <p:ext uri="{BB962C8B-B14F-4D97-AF65-F5344CB8AC3E}">
        <p14:creationId xmlns:p14="http://schemas.microsoft.com/office/powerpoint/2010/main" val="7666547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62708"/>
            <a:ext cx="11294533" cy="5122889"/>
          </a:xfrm>
        </p:spPr>
        <p:txBody>
          <a:bodyPr vert="horz" lIns="91440" tIns="45720" rIns="91440" bIns="45720" rtlCol="0" anchor="t">
            <a:normAutofit/>
          </a:bodyPr>
          <a:lstStyle/>
          <a:p>
            <a:pPr>
              <a:lnSpc>
                <a:spcPct val="120000"/>
              </a:lnSpc>
            </a:pPr>
            <a:r>
              <a:rPr lang="en-GB" sz="2800" dirty="0"/>
              <a:t>Making comparisons</a:t>
            </a:r>
            <a:endParaRPr lang="en-GB" sz="2800" dirty="0">
              <a:cs typeface="Calibri"/>
            </a:endParaRPr>
          </a:p>
          <a:p>
            <a:pPr lvl="1">
              <a:lnSpc>
                <a:spcPct val="120000"/>
              </a:lnSpc>
              <a:buChar char="•"/>
            </a:pPr>
            <a:r>
              <a:rPr lang="en-GB" dirty="0"/>
              <a:t>This could be between different ideas, theories, research methods and findings</a:t>
            </a:r>
            <a:endParaRPr lang="en-US" dirty="0">
              <a:ea typeface="+mn-lt"/>
              <a:cs typeface="+mn-lt"/>
            </a:endParaRPr>
          </a:p>
          <a:p>
            <a:pPr lvl="1">
              <a:lnSpc>
                <a:spcPct val="120000"/>
              </a:lnSpc>
              <a:buChar char="•"/>
            </a:pPr>
            <a:r>
              <a:rPr lang="en-US" dirty="0">
                <a:ea typeface="+mn-lt"/>
                <a:cs typeface="+mn-lt"/>
              </a:rPr>
              <a:t>Are there contradictions between papers/authors?</a:t>
            </a:r>
            <a:endParaRPr lang="en-GB" dirty="0">
              <a:ea typeface="+mn-lt"/>
              <a:cs typeface="+mn-lt"/>
            </a:endParaRPr>
          </a:p>
          <a:p>
            <a:pPr lvl="1">
              <a:lnSpc>
                <a:spcPct val="120000"/>
              </a:lnSpc>
              <a:buChar char="•"/>
            </a:pPr>
            <a:r>
              <a:rPr lang="en-US" dirty="0">
                <a:ea typeface="+mn-lt"/>
                <a:cs typeface="+mn-lt"/>
              </a:rPr>
              <a:t>Has one study improved on another?</a:t>
            </a:r>
            <a:endParaRPr lang="en-US" dirty="0">
              <a:cs typeface="Calibri"/>
            </a:endParaRPr>
          </a:p>
          <a:p>
            <a:pPr lvl="1">
              <a:lnSpc>
                <a:spcPct val="120000"/>
              </a:lnSpc>
              <a:buFont typeface="Arial"/>
              <a:buChar char="•"/>
            </a:pPr>
            <a:endParaRPr lang="en-US" dirty="0">
              <a:ea typeface="+mn-lt"/>
              <a:cs typeface="+mn-lt"/>
            </a:endParaRPr>
          </a:p>
          <a:p>
            <a:pPr>
              <a:lnSpc>
                <a:spcPct val="120000"/>
              </a:lnSpc>
              <a:buFont typeface="Arial" panose="020B0604020202020204" pitchFamily="34" charset="0"/>
              <a:buChar char="•"/>
            </a:pPr>
            <a:r>
              <a:rPr lang="en-US" sz="2800" dirty="0">
                <a:ea typeface="+mn-lt"/>
                <a:cs typeface="+mn-lt"/>
              </a:rPr>
              <a:t>Making insights that require in-depth thought</a:t>
            </a:r>
            <a:endParaRPr lang="en-US" sz="2800">
              <a:cs typeface="Calibri"/>
            </a:endParaRPr>
          </a:p>
          <a:p>
            <a:pPr lvl="1">
              <a:lnSpc>
                <a:spcPct val="120000"/>
              </a:lnSpc>
              <a:buFont typeface="Arial" panose="020B0604020202020204" pitchFamily="34" charset="0"/>
              <a:buChar char="–"/>
            </a:pPr>
            <a:r>
              <a:rPr lang="en-US" dirty="0">
                <a:ea typeface="+mn-lt"/>
                <a:cs typeface="+mn-lt"/>
              </a:rPr>
              <a:t>What is new, different, or controversial? </a:t>
            </a:r>
          </a:p>
          <a:p>
            <a:pPr lvl="1">
              <a:lnSpc>
                <a:spcPct val="120000"/>
              </a:lnSpc>
              <a:buFont typeface="Arial" panose="020B0604020202020204" pitchFamily="34" charset="0"/>
              <a:buChar char="–"/>
            </a:pPr>
            <a:r>
              <a:rPr lang="en-US" dirty="0">
                <a:ea typeface="+mn-lt"/>
                <a:cs typeface="+mn-lt"/>
              </a:rPr>
              <a:t>What views need further testing?</a:t>
            </a:r>
          </a:p>
          <a:p>
            <a:pPr lvl="1">
              <a:lnSpc>
                <a:spcPct val="120000"/>
              </a:lnSpc>
              <a:buFont typeface="Arial" panose="020B0604020202020204" pitchFamily="34" charset="0"/>
              <a:buChar char="–"/>
            </a:pPr>
            <a:r>
              <a:rPr lang="en-US" dirty="0">
                <a:ea typeface="+mn-lt"/>
                <a:cs typeface="+mn-lt"/>
              </a:rPr>
              <a:t>What evidence is lacking, inconclusive, or too limited?</a:t>
            </a:r>
          </a:p>
          <a:p>
            <a:pPr marL="857250" lvl="2" indent="0">
              <a:lnSpc>
                <a:spcPct val="120000"/>
              </a:lnSpc>
              <a:buNone/>
            </a:pPr>
            <a:endParaRPr lang="en-US" sz="2800" dirty="0">
              <a:ea typeface="+mn-lt"/>
              <a:cs typeface="+mn-lt"/>
            </a:endParaRPr>
          </a:p>
          <a:p>
            <a:pPr marL="379095" lvl="3" indent="0">
              <a:buNone/>
            </a:pPr>
            <a:endParaRPr lang="en-US" sz="2800" dirty="0">
              <a:cs typeface="Calibri"/>
            </a:endParaRPr>
          </a:p>
          <a:p>
            <a:pPr marL="457200" lvl="1" indent="0">
              <a:lnSpc>
                <a:spcPct val="150000"/>
              </a:lnSpc>
              <a:buNone/>
            </a:pPr>
            <a:endParaRPr lang="en-GB" sz="320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26</a:t>
            </a:fld>
            <a:endParaRPr lang="en-US"/>
          </a:p>
        </p:txBody>
      </p:sp>
      <p:sp>
        <p:nvSpPr>
          <p:cNvPr id="2" name="Title 1">
            <a:extLst>
              <a:ext uri="{FF2B5EF4-FFF2-40B4-BE49-F238E27FC236}">
                <a16:creationId xmlns:a16="http://schemas.microsoft.com/office/drawing/2014/main" id="{51237CAC-EDB9-4697-940E-C6B126F8BD3D}"/>
              </a:ext>
            </a:extLst>
          </p:cNvPr>
          <p:cNvSpPr>
            <a:spLocks noGrp="1"/>
          </p:cNvSpPr>
          <p:nvPr>
            <p:ph type="title"/>
          </p:nvPr>
        </p:nvSpPr>
        <p:spPr>
          <a:xfrm>
            <a:off x="3454400" y="147882"/>
            <a:ext cx="8449733" cy="1218693"/>
          </a:xfrm>
        </p:spPr>
        <p:txBody>
          <a:bodyPr>
            <a:normAutofit fontScale="90000"/>
          </a:bodyPr>
          <a:lstStyle/>
          <a:p>
            <a:pPr algn="l"/>
            <a:r>
              <a:rPr lang="en-US" dirty="0">
                <a:cs typeface="Calibri"/>
              </a:rPr>
              <a:t>How to demonstrate you can handle complexity</a:t>
            </a:r>
            <a:endParaRPr lang="en-US" dirty="0"/>
          </a:p>
        </p:txBody>
      </p:sp>
    </p:spTree>
    <p:extLst>
      <p:ext uri="{BB962C8B-B14F-4D97-AF65-F5344CB8AC3E}">
        <p14:creationId xmlns:p14="http://schemas.microsoft.com/office/powerpoint/2010/main" val="767050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372754"/>
            <a:ext cx="11252048" cy="4736471"/>
          </a:xfrm>
        </p:spPr>
        <p:txBody>
          <a:bodyPr vert="horz" lIns="91440" tIns="45720" rIns="91440" bIns="45720" rtlCol="0" anchor="t">
            <a:normAutofit/>
          </a:bodyPr>
          <a:lstStyle/>
          <a:p>
            <a:pPr marL="0" indent="0" algn="just">
              <a:lnSpc>
                <a:spcPct val="150000"/>
              </a:lnSpc>
              <a:buNone/>
            </a:pPr>
            <a:r>
              <a:rPr lang="en-GB" dirty="0"/>
              <a:t>Analytical writing:</a:t>
            </a:r>
            <a:endParaRPr lang="en-GB" dirty="0">
              <a:cs typeface="Calibri"/>
            </a:endParaRPr>
          </a:p>
          <a:p>
            <a:pPr lvl="1" algn="just">
              <a:lnSpc>
                <a:spcPct val="150000"/>
              </a:lnSpc>
              <a:buFont typeface="Arial" panose="020B0604020202020204" pitchFamily="34" charset="0"/>
              <a:buChar char="•"/>
            </a:pPr>
            <a:r>
              <a:rPr lang="en-GB" sz="3200" dirty="0"/>
              <a:t>Exploring relationships of ideas or parts of something</a:t>
            </a:r>
            <a:endParaRPr lang="en-GB" sz="3200" dirty="0">
              <a:cs typeface="Calibri"/>
            </a:endParaRPr>
          </a:p>
          <a:p>
            <a:pPr lvl="1" algn="just">
              <a:lnSpc>
                <a:spcPct val="150000"/>
              </a:lnSpc>
              <a:buFont typeface="Arial" panose="020B0604020202020204" pitchFamily="34" charset="0"/>
              <a:buChar char="•"/>
            </a:pPr>
            <a:r>
              <a:rPr lang="en-GB" sz="3200" dirty="0"/>
              <a:t>Providing possible situations and alternative responses </a:t>
            </a:r>
            <a:endParaRPr lang="en-GB" sz="3200" dirty="0">
              <a:cs typeface="Calibri"/>
            </a:endParaRPr>
          </a:p>
          <a:p>
            <a:pPr lvl="1" algn="just">
              <a:lnSpc>
                <a:spcPct val="150000"/>
              </a:lnSpc>
              <a:buFont typeface="Arial" panose="020B0604020202020204" pitchFamily="34" charset="0"/>
              <a:buChar char="•"/>
            </a:pPr>
            <a:r>
              <a:rPr lang="en-GB" sz="3200" dirty="0"/>
              <a:t>Comparing and contrasting</a:t>
            </a:r>
            <a:endParaRPr lang="en-GB" sz="3200"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27</a:t>
            </a:fld>
            <a:endParaRPr lang="en-US"/>
          </a:p>
        </p:txBody>
      </p:sp>
      <p:sp>
        <p:nvSpPr>
          <p:cNvPr id="2" name="Title 1">
            <a:extLst>
              <a:ext uri="{FF2B5EF4-FFF2-40B4-BE49-F238E27FC236}">
                <a16:creationId xmlns:a16="http://schemas.microsoft.com/office/drawing/2014/main" id="{0B847732-60CF-4523-A3D5-E395315406AC}"/>
              </a:ext>
            </a:extLst>
          </p:cNvPr>
          <p:cNvSpPr>
            <a:spLocks noGrp="1"/>
          </p:cNvSpPr>
          <p:nvPr>
            <p:ph type="title"/>
          </p:nvPr>
        </p:nvSpPr>
        <p:spPr>
          <a:xfrm>
            <a:off x="3454400" y="147882"/>
            <a:ext cx="8449733" cy="1218693"/>
          </a:xfrm>
        </p:spPr>
        <p:txBody>
          <a:bodyPr>
            <a:normAutofit fontScale="90000"/>
          </a:bodyPr>
          <a:lstStyle/>
          <a:p>
            <a:pPr algn="l"/>
            <a:r>
              <a:rPr lang="en-US" dirty="0">
                <a:cs typeface="Calibri"/>
              </a:rPr>
              <a:t>How to demonstrate you can handle complexity</a:t>
            </a:r>
            <a:endParaRPr lang="en-US" dirty="0"/>
          </a:p>
        </p:txBody>
      </p:sp>
    </p:spTree>
    <p:extLst>
      <p:ext uri="{BB962C8B-B14F-4D97-AF65-F5344CB8AC3E}">
        <p14:creationId xmlns:p14="http://schemas.microsoft.com/office/powerpoint/2010/main" val="471732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617170"/>
            <a:ext cx="11252048" cy="5081527"/>
          </a:xfrm>
        </p:spPr>
        <p:txBody>
          <a:bodyPr vert="horz" lIns="91440" tIns="45720" rIns="91440" bIns="45720" rtlCol="0" anchor="t">
            <a:normAutofit/>
          </a:bodyPr>
          <a:lstStyle/>
          <a:p>
            <a:pPr marL="0" indent="0" algn="just">
              <a:lnSpc>
                <a:spcPct val="150000"/>
              </a:lnSpc>
              <a:buNone/>
            </a:pPr>
            <a:r>
              <a:rPr lang="en-GB" dirty="0"/>
              <a:t>Phrases that can be used for an analytical writing are: </a:t>
            </a:r>
            <a:endParaRPr lang="en-US">
              <a:cs typeface="Calibri"/>
            </a:endParaRPr>
          </a:p>
          <a:p>
            <a:pPr lvl="1" algn="just">
              <a:lnSpc>
                <a:spcPct val="150000"/>
              </a:lnSpc>
              <a:buFont typeface="Arial" panose="020B0604020202020204" pitchFamily="34" charset="0"/>
              <a:buChar char="•"/>
            </a:pPr>
            <a:r>
              <a:rPr lang="en-GB" sz="3200" i="1" dirty="0"/>
              <a:t>A possible explanation for this might be that… </a:t>
            </a:r>
            <a:endParaRPr lang="en-GB" sz="3200" i="1" dirty="0">
              <a:cs typeface="Calibri"/>
            </a:endParaRPr>
          </a:p>
          <a:p>
            <a:pPr lvl="1" algn="just">
              <a:lnSpc>
                <a:spcPct val="150000"/>
              </a:lnSpc>
              <a:buFont typeface="Arial" panose="020B0604020202020204" pitchFamily="34" charset="0"/>
              <a:buChar char="•"/>
            </a:pPr>
            <a:r>
              <a:rPr lang="en-GB" sz="3200" i="1" dirty="0"/>
              <a:t>This result may be explained by the fact that… </a:t>
            </a:r>
            <a:endParaRPr lang="en-GB" sz="3200" i="1" dirty="0">
              <a:cs typeface="Calibri"/>
            </a:endParaRPr>
          </a:p>
          <a:p>
            <a:pPr lvl="1" algn="just">
              <a:lnSpc>
                <a:spcPct val="150000"/>
              </a:lnSpc>
              <a:buFont typeface="Arial" panose="020B0604020202020204" pitchFamily="34" charset="0"/>
              <a:buChar char="•"/>
            </a:pPr>
            <a:r>
              <a:rPr lang="en-GB" sz="3200" i="1" dirty="0"/>
              <a:t>These difference can be explained by… </a:t>
            </a:r>
            <a:endParaRPr lang="en-GB" sz="3200" i="1" dirty="0">
              <a:cs typeface="Calibri"/>
            </a:endParaRPr>
          </a:p>
          <a:p>
            <a:pPr lvl="1" algn="just">
              <a:lnSpc>
                <a:spcPct val="150000"/>
              </a:lnSpc>
              <a:buFont typeface="Arial" panose="020B0604020202020204" pitchFamily="34" charset="0"/>
              <a:buChar char="•"/>
            </a:pPr>
            <a:r>
              <a:rPr lang="en-GB" sz="3200" i="1" dirty="0"/>
              <a:t>This inconsistency may be due to …</a:t>
            </a:r>
            <a:endParaRPr lang="en-GB" sz="3200" i="1"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28</a:t>
            </a:fld>
            <a:endParaRPr lang="en-US"/>
          </a:p>
        </p:txBody>
      </p:sp>
      <p:sp>
        <p:nvSpPr>
          <p:cNvPr id="2" name="Title 1">
            <a:extLst>
              <a:ext uri="{FF2B5EF4-FFF2-40B4-BE49-F238E27FC236}">
                <a16:creationId xmlns:a16="http://schemas.microsoft.com/office/drawing/2014/main" id="{AA5BF381-93D7-45B6-AA13-9AC6CB19F900}"/>
              </a:ext>
            </a:extLst>
          </p:cNvPr>
          <p:cNvSpPr>
            <a:spLocks noGrp="1"/>
          </p:cNvSpPr>
          <p:nvPr>
            <p:ph type="title"/>
          </p:nvPr>
        </p:nvSpPr>
        <p:spPr>
          <a:xfrm>
            <a:off x="3454400" y="147882"/>
            <a:ext cx="8449733" cy="1218693"/>
          </a:xfrm>
        </p:spPr>
        <p:txBody>
          <a:bodyPr>
            <a:normAutofit fontScale="90000"/>
          </a:bodyPr>
          <a:lstStyle/>
          <a:p>
            <a:pPr algn="l"/>
            <a:r>
              <a:rPr lang="en-US" dirty="0">
                <a:cs typeface="Calibri"/>
              </a:rPr>
              <a:t>How to demonstrate you can handle complexity</a:t>
            </a:r>
            <a:endParaRPr lang="en-US" dirty="0"/>
          </a:p>
        </p:txBody>
      </p:sp>
    </p:spTree>
    <p:extLst>
      <p:ext uri="{BB962C8B-B14F-4D97-AF65-F5344CB8AC3E}">
        <p14:creationId xmlns:p14="http://schemas.microsoft.com/office/powerpoint/2010/main" val="3726116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545283"/>
            <a:ext cx="11252048" cy="5081527"/>
          </a:xfrm>
        </p:spPr>
        <p:txBody>
          <a:bodyPr vert="horz" lIns="91440" tIns="45720" rIns="91440" bIns="45720" rtlCol="0" anchor="t">
            <a:normAutofit/>
          </a:bodyPr>
          <a:lstStyle/>
          <a:p>
            <a:pPr marL="0" indent="0" algn="just">
              <a:lnSpc>
                <a:spcPct val="150000"/>
              </a:lnSpc>
              <a:buNone/>
            </a:pPr>
            <a:r>
              <a:rPr lang="en-GB" dirty="0"/>
              <a:t>Evaluative writing:</a:t>
            </a:r>
            <a:endParaRPr lang="en-US" dirty="0"/>
          </a:p>
          <a:p>
            <a:pPr lvl="1" algn="just">
              <a:lnSpc>
                <a:spcPct val="150000"/>
              </a:lnSpc>
              <a:buFont typeface="Arial" panose="020B0604020202020204" pitchFamily="34" charset="0"/>
              <a:buChar char="•"/>
            </a:pPr>
            <a:r>
              <a:rPr lang="en-GB" sz="3200" dirty="0"/>
              <a:t>making a judgement on the quality of something;</a:t>
            </a:r>
            <a:endParaRPr lang="en-GB" sz="3200" dirty="0">
              <a:cs typeface="Calibri"/>
            </a:endParaRPr>
          </a:p>
          <a:p>
            <a:pPr lvl="1" algn="just">
              <a:lnSpc>
                <a:spcPct val="150000"/>
              </a:lnSpc>
              <a:buFont typeface="Arial" panose="020B0604020202020204" pitchFamily="34" charset="0"/>
              <a:buChar char="•"/>
            </a:pPr>
            <a:r>
              <a:rPr lang="en-GB" sz="3200" dirty="0"/>
              <a:t>outlines implications and solutions, draws conclusions</a:t>
            </a:r>
            <a:endParaRPr lang="en-GB" sz="3200" dirty="0">
              <a:cs typeface="Calibri"/>
            </a:endParaRPr>
          </a:p>
          <a:p>
            <a:pPr lvl="1" algn="just">
              <a:lnSpc>
                <a:spcPct val="150000"/>
              </a:lnSpc>
              <a:buFont typeface="Arial" panose="020B0604020202020204" pitchFamily="34" charset="0"/>
              <a:buChar char="•"/>
            </a:pPr>
            <a:r>
              <a:rPr lang="en-GB" sz="3200" dirty="0"/>
              <a:t>makes recommendations; and</a:t>
            </a:r>
            <a:endParaRPr lang="en-GB" sz="3200" dirty="0">
              <a:cs typeface="Calibri"/>
            </a:endParaRPr>
          </a:p>
          <a:p>
            <a:pPr lvl="1" algn="just">
              <a:lnSpc>
                <a:spcPct val="150000"/>
              </a:lnSpc>
              <a:buFont typeface="Arial" panose="020B0604020202020204" pitchFamily="34" charset="0"/>
              <a:buChar char="•"/>
            </a:pPr>
            <a:r>
              <a:rPr lang="en-GB" sz="3200" dirty="0"/>
              <a:t>views something from many different angles.</a:t>
            </a:r>
            <a:endParaRPr lang="en-GB" sz="3200"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29</a:t>
            </a:fld>
            <a:endParaRPr lang="en-US"/>
          </a:p>
        </p:txBody>
      </p:sp>
      <p:sp>
        <p:nvSpPr>
          <p:cNvPr id="2" name="Title 1">
            <a:extLst>
              <a:ext uri="{FF2B5EF4-FFF2-40B4-BE49-F238E27FC236}">
                <a16:creationId xmlns:a16="http://schemas.microsoft.com/office/drawing/2014/main" id="{FE2174DA-B603-4825-9F0C-BCE0851A26A2}"/>
              </a:ext>
            </a:extLst>
          </p:cNvPr>
          <p:cNvSpPr>
            <a:spLocks noGrp="1"/>
          </p:cNvSpPr>
          <p:nvPr>
            <p:ph type="title"/>
          </p:nvPr>
        </p:nvSpPr>
        <p:spPr>
          <a:xfrm>
            <a:off x="3454400" y="147882"/>
            <a:ext cx="8449733" cy="1218693"/>
          </a:xfrm>
        </p:spPr>
        <p:txBody>
          <a:bodyPr>
            <a:normAutofit fontScale="90000"/>
          </a:bodyPr>
          <a:lstStyle/>
          <a:p>
            <a:pPr algn="l"/>
            <a:r>
              <a:rPr lang="en-US" dirty="0">
                <a:cs typeface="Calibri"/>
              </a:rPr>
              <a:t>How to demonstrate you can handle complexity</a:t>
            </a:r>
            <a:endParaRPr lang="en-US" dirty="0"/>
          </a:p>
        </p:txBody>
      </p:sp>
    </p:spTree>
    <p:extLst>
      <p:ext uri="{BB962C8B-B14F-4D97-AF65-F5344CB8AC3E}">
        <p14:creationId xmlns:p14="http://schemas.microsoft.com/office/powerpoint/2010/main" val="3064277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6021" y="1344000"/>
            <a:ext cx="11252048" cy="5515606"/>
          </a:xfrm>
        </p:spPr>
        <p:txBody>
          <a:bodyPr vert="horz" lIns="91440" tIns="45720" rIns="91440" bIns="45720" rtlCol="0" anchor="t">
            <a:normAutofit/>
          </a:bodyPr>
          <a:lstStyle/>
          <a:p>
            <a:pPr marL="0" indent="0" algn="just">
              <a:lnSpc>
                <a:spcPct val="120000"/>
              </a:lnSpc>
              <a:buNone/>
            </a:pPr>
            <a:r>
              <a:rPr lang="en-GB" dirty="0"/>
              <a:t>Phrases that can be used for an evaluative writing are: </a:t>
            </a:r>
            <a:endParaRPr lang="en-US"/>
          </a:p>
          <a:p>
            <a:pPr lvl="1" algn="just">
              <a:lnSpc>
                <a:spcPct val="120000"/>
              </a:lnSpc>
              <a:buFont typeface="Arial" panose="020B0604020202020204" pitchFamily="34" charset="0"/>
              <a:buChar char="•"/>
            </a:pPr>
            <a:r>
              <a:rPr lang="en-GB" sz="3000" i="1" dirty="0"/>
              <a:t>This method of research can be criticised for… </a:t>
            </a:r>
            <a:endParaRPr lang="en-GB" sz="3000" i="1" dirty="0">
              <a:cs typeface="Calibri"/>
            </a:endParaRPr>
          </a:p>
          <a:p>
            <a:pPr lvl="1" algn="just">
              <a:lnSpc>
                <a:spcPct val="120000"/>
              </a:lnSpc>
              <a:buFont typeface="Arial" panose="020B0604020202020204" pitchFamily="34" charset="0"/>
              <a:buChar char="•"/>
            </a:pPr>
            <a:r>
              <a:rPr lang="en-GB" sz="3000" i="1" dirty="0"/>
              <a:t>These findings support the ideas suggested by… </a:t>
            </a:r>
            <a:endParaRPr lang="en-GB" sz="3000" i="1" dirty="0">
              <a:cs typeface="Calibri"/>
            </a:endParaRPr>
          </a:p>
          <a:p>
            <a:pPr lvl="1" algn="just">
              <a:lnSpc>
                <a:spcPct val="120000"/>
              </a:lnSpc>
              <a:buFont typeface="Arial" panose="020B0604020202020204" pitchFamily="34" charset="0"/>
              <a:buChar char="•"/>
            </a:pPr>
            <a:r>
              <a:rPr lang="en-GB" sz="3000" i="1" dirty="0"/>
              <a:t>These findings provide a basis for understanding…</a:t>
            </a:r>
            <a:endParaRPr lang="en-GB" sz="3000" i="1" dirty="0">
              <a:cs typeface="Calibri"/>
            </a:endParaRPr>
          </a:p>
          <a:p>
            <a:pPr lvl="1" algn="just">
              <a:lnSpc>
                <a:spcPct val="120000"/>
              </a:lnSpc>
              <a:buFont typeface="Arial" panose="020B0604020202020204" pitchFamily="34" charset="0"/>
              <a:buChar char="•"/>
            </a:pPr>
            <a:r>
              <a:rPr lang="en-GB" sz="3000" i="1" dirty="0"/>
              <a:t>This finding has implications for understanding how… </a:t>
            </a:r>
            <a:endParaRPr lang="en-GB" sz="3000" i="1" dirty="0">
              <a:cs typeface="Calibri"/>
            </a:endParaRPr>
          </a:p>
          <a:p>
            <a:pPr lvl="1" algn="just">
              <a:lnSpc>
                <a:spcPct val="120000"/>
              </a:lnSpc>
              <a:buFont typeface="Arial" panose="020B0604020202020204" pitchFamily="34" charset="0"/>
              <a:buChar char="•"/>
            </a:pPr>
            <a:r>
              <a:rPr lang="en-GB" sz="3000" i="1" dirty="0"/>
              <a:t>These findings raise the possibility that…</a:t>
            </a:r>
            <a:endParaRPr lang="en-GB" sz="2100"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30</a:t>
            </a:fld>
            <a:endParaRPr lang="en-US"/>
          </a:p>
        </p:txBody>
      </p:sp>
      <p:sp>
        <p:nvSpPr>
          <p:cNvPr id="2" name="Title 1">
            <a:extLst>
              <a:ext uri="{FF2B5EF4-FFF2-40B4-BE49-F238E27FC236}">
                <a16:creationId xmlns:a16="http://schemas.microsoft.com/office/drawing/2014/main" id="{6E7B59CE-95C9-4FBE-AE5B-865904052A7D}"/>
              </a:ext>
            </a:extLst>
          </p:cNvPr>
          <p:cNvSpPr>
            <a:spLocks noGrp="1"/>
          </p:cNvSpPr>
          <p:nvPr>
            <p:ph type="title"/>
          </p:nvPr>
        </p:nvSpPr>
        <p:spPr>
          <a:xfrm>
            <a:off x="3454400" y="147882"/>
            <a:ext cx="8449733" cy="1218693"/>
          </a:xfrm>
        </p:spPr>
        <p:txBody>
          <a:bodyPr>
            <a:normAutofit fontScale="90000"/>
          </a:bodyPr>
          <a:lstStyle/>
          <a:p>
            <a:pPr algn="l"/>
            <a:r>
              <a:rPr lang="en-US" dirty="0">
                <a:cs typeface="Calibri"/>
              </a:rPr>
              <a:t>How to demonstrate you can handle complexity</a:t>
            </a:r>
            <a:endParaRPr lang="en-US" dirty="0"/>
          </a:p>
        </p:txBody>
      </p:sp>
    </p:spTree>
    <p:extLst>
      <p:ext uri="{BB962C8B-B14F-4D97-AF65-F5344CB8AC3E}">
        <p14:creationId xmlns:p14="http://schemas.microsoft.com/office/powerpoint/2010/main" val="2245677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A35A356-0C23-8E4C-B6B6-F6E8CB2ACEC8}" type="slidenum">
              <a:rPr lang="en-US" smtClean="0"/>
              <a:pPr/>
              <a:t>31</a:t>
            </a:fld>
            <a:endParaRPr lang="en-US"/>
          </a:p>
        </p:txBody>
      </p:sp>
      <p:sp>
        <p:nvSpPr>
          <p:cNvPr id="5" name="Title 1">
            <a:extLst>
              <a:ext uri="{FF2B5EF4-FFF2-40B4-BE49-F238E27FC236}">
                <a16:creationId xmlns:a16="http://schemas.microsoft.com/office/drawing/2014/main" id="{3931BDA0-98E1-4B4F-981F-5C00E10B103D}"/>
              </a:ext>
            </a:extLst>
          </p:cNvPr>
          <p:cNvSpPr>
            <a:spLocks noGrp="1"/>
          </p:cNvSpPr>
          <p:nvPr>
            <p:ph type="title"/>
          </p:nvPr>
        </p:nvSpPr>
        <p:spPr>
          <a:xfrm>
            <a:off x="3454400" y="147882"/>
            <a:ext cx="8449733" cy="974278"/>
          </a:xfrm>
        </p:spPr>
        <p:txBody>
          <a:bodyPr>
            <a:normAutofit/>
          </a:bodyPr>
          <a:lstStyle/>
          <a:p>
            <a:pPr algn="l"/>
            <a:r>
              <a:rPr lang="en-US" dirty="0"/>
              <a:t>Practice for success</a:t>
            </a:r>
          </a:p>
        </p:txBody>
      </p:sp>
      <p:sp>
        <p:nvSpPr>
          <p:cNvPr id="7" name="Content Placeholder 2">
            <a:extLst>
              <a:ext uri="{FF2B5EF4-FFF2-40B4-BE49-F238E27FC236}">
                <a16:creationId xmlns:a16="http://schemas.microsoft.com/office/drawing/2014/main" id="{FF0827ED-E80F-495B-9A4B-A00778573409}"/>
              </a:ext>
            </a:extLst>
          </p:cNvPr>
          <p:cNvSpPr txBox="1">
            <a:spLocks/>
          </p:cNvSpPr>
          <p:nvPr/>
        </p:nvSpPr>
        <p:spPr>
          <a:xfrm>
            <a:off x="609600" y="1341550"/>
            <a:ext cx="11294533" cy="508830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nSpc>
                <a:spcPct val="130000"/>
              </a:lnSpc>
              <a:buNone/>
            </a:pPr>
            <a:r>
              <a:rPr lang="en-GB" sz="3000" b="1" dirty="0"/>
              <a:t>Example: </a:t>
            </a:r>
            <a:r>
              <a:rPr lang="en-GB" sz="3000" b="1" u="sng" dirty="0"/>
              <a:t>Read and reflect on the style of writing:</a:t>
            </a:r>
          </a:p>
          <a:p>
            <a:pPr marL="0" indent="0" algn="just">
              <a:buFont typeface="Arial"/>
              <a:buNone/>
            </a:pPr>
            <a:r>
              <a:rPr lang="en-GB" dirty="0"/>
              <a:t>In the popular media both in the UK and worldwide, a variety of claims about the causes of childhood obesity can be found, for example blaming childhood obesity on parent’s neglect (Martin, 2007), lack of children’s exercise (Hawkes, 2007) and ineffective government intervention (Rodgers, 2007). Many of these claims appear to be emotive and simplistic, however, and careful scrutiny is required to assess the validity of these.</a:t>
            </a:r>
            <a:endParaRPr lang="en-US" dirty="0"/>
          </a:p>
        </p:txBody>
      </p:sp>
    </p:spTree>
    <p:extLst>
      <p:ext uri="{BB962C8B-B14F-4D97-AF65-F5344CB8AC3E}">
        <p14:creationId xmlns:p14="http://schemas.microsoft.com/office/powerpoint/2010/main" val="15676099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Practice for success</a:t>
            </a:r>
          </a:p>
        </p:txBody>
      </p:sp>
      <p:sp>
        <p:nvSpPr>
          <p:cNvPr id="3" name="Content Placeholder 2"/>
          <p:cNvSpPr>
            <a:spLocks noGrp="1"/>
          </p:cNvSpPr>
          <p:nvPr>
            <p:ph idx="1"/>
          </p:nvPr>
        </p:nvSpPr>
        <p:spPr>
          <a:xfrm>
            <a:off x="580398" y="1027698"/>
            <a:ext cx="11252048" cy="5515606"/>
          </a:xfrm>
        </p:spPr>
        <p:txBody>
          <a:bodyPr vert="horz" lIns="91440" tIns="45720" rIns="91440" bIns="45720" rtlCol="0" anchor="t">
            <a:normAutofit fontScale="92500"/>
          </a:bodyPr>
          <a:lstStyle/>
          <a:p>
            <a:pPr marL="0" indent="0" algn="just">
              <a:lnSpc>
                <a:spcPct val="120000"/>
              </a:lnSpc>
              <a:buNone/>
            </a:pPr>
            <a:r>
              <a:rPr lang="en-GB" b="1" dirty="0"/>
              <a:t>Read this paragraph. Is </a:t>
            </a:r>
            <a:r>
              <a:rPr lang="en-GB" b="1" dirty="0">
                <a:latin typeface="Calibri"/>
                <a:cs typeface="Calibri"/>
              </a:rPr>
              <a:t>it more critical or more descriptive?</a:t>
            </a:r>
            <a:endParaRPr lang="en-US" b="1">
              <a:cs typeface="Calibri"/>
            </a:endParaRPr>
          </a:p>
          <a:p>
            <a:pPr marL="457200" indent="-457200" algn="just">
              <a:lnSpc>
                <a:spcPct val="120000"/>
              </a:lnSpc>
              <a:buFont typeface="+mj-lt"/>
              <a:buAutoNum type="arabicPeriod"/>
            </a:pPr>
            <a:r>
              <a:rPr lang="en-GB" sz="2400" dirty="0"/>
              <a:t>In the popular media both in the UK and worldwide, a variety of claims about the causes of childhood obesity can be found, for example blaming childhood obesity on parent’s neglect (Martin, 2007), lack of children’s exercise (Hawkes, 2007) and ineffective government intervention (Rodgers, 2007). </a:t>
            </a:r>
            <a:r>
              <a:rPr lang="en-GB" sz="2400" i="1" dirty="0"/>
              <a:t>Many of these claims appear to be emotive and simplistic, </a:t>
            </a:r>
            <a:r>
              <a:rPr lang="en-GB" sz="2400" dirty="0"/>
              <a:t>however, and careful scrutiny is required to assess the validity of these. A broader search is therefore required in order to gain a more balanced and evidence-based perspectives on the causes of childhood obesity. Whiting (2008) provides a useful summary of the cause of childhood obesity, suggesting that the majority of children who become obese do so as a result of inappropriate diet and lack of physical exercise. Interestingly, Lempert (2005) suggests that marketing by food companies may be a factor in causing the rise of childhood obesity. It should be noted that although he is writing from a US perspective, his comments may nevertheless be relevant to the UK. </a:t>
            </a:r>
            <a:endParaRPr lang="en-GB" sz="2400"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32</a:t>
            </a:fld>
            <a:endParaRPr lang="en-US"/>
          </a:p>
        </p:txBody>
      </p:sp>
    </p:spTree>
    <p:extLst>
      <p:ext uri="{BB962C8B-B14F-4D97-AF65-F5344CB8AC3E}">
        <p14:creationId xmlns:p14="http://schemas.microsoft.com/office/powerpoint/2010/main" val="4946461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Practice for success</a:t>
            </a:r>
          </a:p>
        </p:txBody>
      </p:sp>
      <p:sp>
        <p:nvSpPr>
          <p:cNvPr id="3" name="Content Placeholder 2"/>
          <p:cNvSpPr>
            <a:spLocks noGrp="1"/>
          </p:cNvSpPr>
          <p:nvPr>
            <p:ph idx="1"/>
          </p:nvPr>
        </p:nvSpPr>
        <p:spPr>
          <a:xfrm>
            <a:off x="580398" y="1027698"/>
            <a:ext cx="11252048" cy="5515606"/>
          </a:xfrm>
        </p:spPr>
        <p:txBody>
          <a:bodyPr vert="horz" lIns="91440" tIns="45720" rIns="91440" bIns="45720" rtlCol="0" anchor="t">
            <a:normAutofit fontScale="92500"/>
          </a:bodyPr>
          <a:lstStyle/>
          <a:p>
            <a:pPr marL="0" indent="0" algn="just">
              <a:lnSpc>
                <a:spcPct val="120000"/>
              </a:lnSpc>
              <a:buNone/>
            </a:pPr>
            <a:r>
              <a:rPr lang="en-GB" sz="2800" b="1" dirty="0">
                <a:cs typeface="Calibri"/>
              </a:rPr>
              <a:t>ANSWER: Critical </a:t>
            </a:r>
          </a:p>
          <a:p>
            <a:pPr marL="457200" indent="-457200" algn="just">
              <a:lnSpc>
                <a:spcPct val="120000"/>
              </a:lnSpc>
              <a:buFont typeface="+mj-lt"/>
              <a:buAutoNum type="arabicPeriod"/>
            </a:pPr>
            <a:r>
              <a:rPr lang="en-GB" sz="2400" dirty="0"/>
              <a:t>In the popular media both in the UK and worldwide, a variety of claims about the causes of childhood obesity can be found, for example blaming childhood obesity on parent’s neglect (Martin, 2007), lack of children’s exercise (Hawkes, 2007) and ineffective government intervention (Rodgers, 2007). </a:t>
            </a:r>
            <a:r>
              <a:rPr lang="en-GB" sz="2400" i="1" dirty="0">
                <a:solidFill>
                  <a:srgbClr val="FF0000"/>
                </a:solidFill>
              </a:rPr>
              <a:t>Many of these claims appear to be emotive and simplistic</a:t>
            </a:r>
            <a:r>
              <a:rPr lang="en-GB" sz="2400" i="1" dirty="0"/>
              <a:t>, </a:t>
            </a:r>
            <a:r>
              <a:rPr lang="en-GB" sz="2400" u="sng" dirty="0">
                <a:solidFill>
                  <a:srgbClr val="00B050"/>
                </a:solidFill>
              </a:rPr>
              <a:t>however, and careful scrutiny is required to assess the validity of these</a:t>
            </a:r>
            <a:r>
              <a:rPr lang="en-GB" sz="2400" dirty="0">
                <a:solidFill>
                  <a:srgbClr val="00B050"/>
                </a:solidFill>
              </a:rPr>
              <a:t>. </a:t>
            </a:r>
            <a:r>
              <a:rPr lang="en-GB" sz="2400" u="sng" dirty="0">
                <a:solidFill>
                  <a:srgbClr val="00B050"/>
                </a:solidFill>
              </a:rPr>
              <a:t>A broader search is therefore required in order to gain a more balanced and evidence-based perspectives on the causes of childhood obesity.</a:t>
            </a:r>
            <a:r>
              <a:rPr lang="en-GB" sz="2400" dirty="0">
                <a:solidFill>
                  <a:srgbClr val="00B050"/>
                </a:solidFill>
              </a:rPr>
              <a:t> </a:t>
            </a:r>
            <a:r>
              <a:rPr lang="en-GB" sz="2400" dirty="0"/>
              <a:t>Whiting (2008) provides a useful summary of the cause of childhood obesity, suggesting that the majority of children who become obese do so as a result of inappropriate diet and lack of physical exercise. Interestingly, Lempert (2005) suggests that marketing by food companies may be a factor in causing the rise of childhood obesity. </a:t>
            </a:r>
            <a:r>
              <a:rPr lang="en-GB" sz="2400" u="sng" dirty="0">
                <a:solidFill>
                  <a:srgbClr val="00B050"/>
                </a:solidFill>
              </a:rPr>
              <a:t>It should be noted that although he is writing from a US perspective, his comments may nevertheless be relevant to the UK. </a:t>
            </a:r>
            <a:endParaRPr lang="en-GB" sz="2400" u="sng" dirty="0">
              <a:solidFill>
                <a:srgbClr val="00B050"/>
              </a:solidFill>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33</a:t>
            </a:fld>
            <a:endParaRPr lang="en-US"/>
          </a:p>
        </p:txBody>
      </p:sp>
    </p:spTree>
    <p:extLst>
      <p:ext uri="{BB962C8B-B14F-4D97-AF65-F5344CB8AC3E}">
        <p14:creationId xmlns:p14="http://schemas.microsoft.com/office/powerpoint/2010/main" val="423664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9976" y="1434905"/>
            <a:ext cx="11252048" cy="4517556"/>
          </a:xfrm>
        </p:spPr>
        <p:txBody>
          <a:bodyPr vert="horz" lIns="91440" tIns="45720" rIns="91440" bIns="45720" rtlCol="0" anchor="t">
            <a:normAutofit fontScale="92500"/>
          </a:bodyPr>
          <a:lstStyle/>
          <a:p>
            <a:pPr algn="just">
              <a:buNone/>
            </a:pPr>
            <a:r>
              <a:rPr lang="en-GB" sz="2400" b="1" dirty="0">
                <a:ea typeface="+mn-lt"/>
                <a:cs typeface="+mn-lt"/>
              </a:rPr>
              <a:t>Read this paragraph. Is </a:t>
            </a:r>
            <a:r>
              <a:rPr lang="en-GB" sz="2400" b="1" dirty="0">
                <a:cs typeface="Calibri"/>
              </a:rPr>
              <a:t>more critical or more descriptive?</a:t>
            </a:r>
            <a:endParaRPr lang="en-GB" sz="2400" dirty="0">
              <a:ea typeface="+mn-lt"/>
              <a:cs typeface="+mn-lt"/>
            </a:endParaRPr>
          </a:p>
          <a:p>
            <a:pPr marL="457200" indent="-457200" algn="just">
              <a:lnSpc>
                <a:spcPct val="120000"/>
              </a:lnSpc>
              <a:buAutoNum type="arabicPeriod" startAt="2"/>
            </a:pPr>
            <a:r>
              <a:rPr lang="en-GB" sz="2400" dirty="0"/>
              <a:t>Whilst Parahoo et al. (2000) argue that evidence-based practice is some way off being a reality in learning disability nursing, more recent work by Mckendry and Boyd (2006) has suggested a more optimistic perspective. The latter paper used a questionnaire to investigate attitudes towards research among learning disability nurses in Scotland and England. </a:t>
            </a:r>
            <a:r>
              <a:rPr lang="en-GB" sz="2400" i="1" dirty="0"/>
              <a:t>Research utilisation amongst this population seemed to be much higher than was the case with Parahoo’s sample from Northern Ireland. Both papers used the same method  of research, but Mckendry and Boyd were able to draw conclusions from a much greater number of respondents, 632 as opposed to 87. </a:t>
            </a:r>
            <a:r>
              <a:rPr lang="en-GB" sz="2400" dirty="0"/>
              <a:t>This is likely to mean their findings are more robust</a:t>
            </a:r>
            <a:endParaRPr lang="en-GB" sz="2400" strike="sngStrike"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34</a:t>
            </a:fld>
            <a:endParaRPr lang="en-US"/>
          </a:p>
        </p:txBody>
      </p:sp>
      <p:sp>
        <p:nvSpPr>
          <p:cNvPr id="2" name="Title 1">
            <a:extLst>
              <a:ext uri="{FF2B5EF4-FFF2-40B4-BE49-F238E27FC236}">
                <a16:creationId xmlns:a16="http://schemas.microsoft.com/office/drawing/2014/main" id="{AEB8A052-7D07-45B0-80A3-08D9B1FF84DA}"/>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5497790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9976" y="1434905"/>
            <a:ext cx="11252048" cy="4517556"/>
          </a:xfrm>
        </p:spPr>
        <p:txBody>
          <a:bodyPr vert="horz" lIns="91440" tIns="45720" rIns="91440" bIns="45720" rtlCol="0" anchor="t">
            <a:normAutofit fontScale="92500"/>
          </a:bodyPr>
          <a:lstStyle/>
          <a:p>
            <a:pPr algn="just">
              <a:buNone/>
            </a:pPr>
            <a:r>
              <a:rPr lang="en-GB" sz="2400" b="1" dirty="0">
                <a:ea typeface="+mn-lt"/>
                <a:cs typeface="+mn-lt"/>
              </a:rPr>
              <a:t>ANSWER: Critical </a:t>
            </a:r>
            <a:endParaRPr lang="en-GB" sz="2400" dirty="0">
              <a:ea typeface="+mn-lt"/>
              <a:cs typeface="+mn-lt"/>
            </a:endParaRPr>
          </a:p>
          <a:p>
            <a:pPr marL="457200" indent="-457200" algn="just">
              <a:lnSpc>
                <a:spcPct val="120000"/>
              </a:lnSpc>
              <a:buAutoNum type="arabicPeriod" startAt="2"/>
            </a:pPr>
            <a:r>
              <a:rPr lang="en-GB" sz="2400" dirty="0"/>
              <a:t>Whilst Parahoo et al. (2000) argue that evidence-based practice is some way off being a reality in learning disability nursing, more recent work by Mckendry and Boyd (2006) has suggested a more optimistic perspective. The latter paper used a questionnaire to investigate attitudes towards research among learning disability nurses in Scotland and England. </a:t>
            </a:r>
            <a:r>
              <a:rPr lang="en-GB" sz="2400" i="1" dirty="0">
                <a:solidFill>
                  <a:srgbClr val="FF0000"/>
                </a:solidFill>
              </a:rPr>
              <a:t>Research utilisation amongst this population seemed to be much higher than was the case with Parahoo’s sample from Northern Ireland. Both papers used the same method  of research, but Mckendry and Boyd were able to draw conclusions from a much greater number of respondents, 632 as opposed to 87. </a:t>
            </a:r>
            <a:r>
              <a:rPr lang="en-GB" sz="2400" u="sng" dirty="0">
                <a:solidFill>
                  <a:srgbClr val="00B050"/>
                </a:solidFill>
              </a:rPr>
              <a:t>This is likely to mean their findings are more robust</a:t>
            </a:r>
            <a:endParaRPr lang="en-GB" sz="2400" strike="sngStrike"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35</a:t>
            </a:fld>
            <a:endParaRPr lang="en-US"/>
          </a:p>
        </p:txBody>
      </p:sp>
      <p:sp>
        <p:nvSpPr>
          <p:cNvPr id="2" name="Title 1">
            <a:extLst>
              <a:ext uri="{FF2B5EF4-FFF2-40B4-BE49-F238E27FC236}">
                <a16:creationId xmlns:a16="http://schemas.microsoft.com/office/drawing/2014/main" id="{22BF075D-438B-44B0-A3D8-680FB4D57903}"/>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18317562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9976" y="1434905"/>
            <a:ext cx="11252048" cy="4517556"/>
          </a:xfrm>
        </p:spPr>
        <p:txBody>
          <a:bodyPr vert="horz" lIns="91440" tIns="45720" rIns="91440" bIns="45720" rtlCol="0" anchor="t">
            <a:normAutofit fontScale="92500"/>
          </a:bodyPr>
          <a:lstStyle/>
          <a:p>
            <a:pPr algn="just">
              <a:buNone/>
            </a:pPr>
            <a:r>
              <a:rPr lang="en-GB" sz="2400" b="1" dirty="0">
                <a:ea typeface="+mn-lt"/>
                <a:cs typeface="+mn-lt"/>
              </a:rPr>
              <a:t>Read this paragraph. Is </a:t>
            </a:r>
            <a:r>
              <a:rPr lang="en-GB" sz="2400" b="1" dirty="0">
                <a:cs typeface="Calibri"/>
              </a:rPr>
              <a:t>more critical or more descriptive?</a:t>
            </a:r>
            <a:endParaRPr lang="en-GB" sz="2400" dirty="0">
              <a:ea typeface="+mn-lt"/>
              <a:cs typeface="+mn-lt"/>
            </a:endParaRPr>
          </a:p>
          <a:p>
            <a:pPr marL="457200" indent="-457200" algn="just">
              <a:lnSpc>
                <a:spcPct val="120000"/>
              </a:lnSpc>
              <a:buAutoNum type="arabicPeriod" startAt="2"/>
            </a:pPr>
            <a:r>
              <a:rPr lang="en-GB" sz="2400" dirty="0"/>
              <a:t>Whilst Parahoo et al. (2000) argue that evidence-based practice is some way off being a reality in learning disability nursing, more recent work by Mckendry and Boyd (2006) has suggested a more optimistic perspective. The latter paper used a questionnaire to investigate attitudes towards research among learning disability nurses in Scotland and England. </a:t>
            </a:r>
            <a:r>
              <a:rPr lang="en-GB" sz="2400" i="1" dirty="0"/>
              <a:t>Research utilisation amongst this population seemed to be much higher than was the case with Parahoo’s sample from Northern Ireland. Both papers used the same method  of research, but Mckendry and Boyd were able to draw conclusions from a much greater number of respondents, 632 as opposed to 87. </a:t>
            </a:r>
            <a:r>
              <a:rPr lang="en-GB" sz="2400" dirty="0"/>
              <a:t>This is likely to mean their findings are more robust</a:t>
            </a:r>
            <a:endParaRPr lang="en-GB" sz="2400" strike="sngStrike"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36</a:t>
            </a:fld>
            <a:endParaRPr lang="en-US"/>
          </a:p>
        </p:txBody>
      </p:sp>
      <p:sp>
        <p:nvSpPr>
          <p:cNvPr id="2" name="Title 1">
            <a:extLst>
              <a:ext uri="{FF2B5EF4-FFF2-40B4-BE49-F238E27FC236}">
                <a16:creationId xmlns:a16="http://schemas.microsoft.com/office/drawing/2014/main" id="{AEB8A052-7D07-45B0-80A3-08D9B1FF84DA}"/>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42940668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9976" y="1434905"/>
            <a:ext cx="11252048" cy="4517556"/>
          </a:xfrm>
        </p:spPr>
        <p:txBody>
          <a:bodyPr vert="horz" lIns="91440" tIns="45720" rIns="91440" bIns="45720" rtlCol="0" anchor="t">
            <a:normAutofit fontScale="92500"/>
          </a:bodyPr>
          <a:lstStyle/>
          <a:p>
            <a:pPr algn="just">
              <a:buNone/>
            </a:pPr>
            <a:r>
              <a:rPr lang="en-GB" sz="2400" b="1" dirty="0">
                <a:ea typeface="+mn-lt"/>
                <a:cs typeface="+mn-lt"/>
              </a:rPr>
              <a:t>ANSWER: Critical </a:t>
            </a:r>
            <a:endParaRPr lang="en-GB" sz="2400" dirty="0">
              <a:ea typeface="+mn-lt"/>
              <a:cs typeface="+mn-lt"/>
            </a:endParaRPr>
          </a:p>
          <a:p>
            <a:pPr marL="457200" indent="-457200" algn="just">
              <a:lnSpc>
                <a:spcPct val="120000"/>
              </a:lnSpc>
              <a:buAutoNum type="arabicPeriod" startAt="2"/>
            </a:pPr>
            <a:r>
              <a:rPr lang="en-GB" sz="2400" dirty="0"/>
              <a:t>Whilst Parahoo et al. (2000) argue that evidence-based practice is some way off being a reality in learning disability nursing, more recent work by Mckendry and Boyd (2006) has suggested a more optimistic perspective. The latter paper used a questionnaire to investigate attitudes towards research among learning disability nurses in Scotland and England. </a:t>
            </a:r>
            <a:r>
              <a:rPr lang="en-GB" sz="2400" i="1" dirty="0">
                <a:solidFill>
                  <a:srgbClr val="FF0000"/>
                </a:solidFill>
              </a:rPr>
              <a:t>Research utilisation amongst this population seemed to be much higher than was the case with Parahoo’s sample from Northern Ireland. Both papers used the same method  of research, but Mckendry and Boyd were able to draw conclusions from a much greater number of respondents, 632 as opposed to 87. </a:t>
            </a:r>
            <a:r>
              <a:rPr lang="en-GB" sz="2400" u="sng" dirty="0">
                <a:solidFill>
                  <a:srgbClr val="00B050"/>
                </a:solidFill>
              </a:rPr>
              <a:t>This is likely to mean their findings are more robust</a:t>
            </a:r>
            <a:endParaRPr lang="en-GB" sz="2400" strike="sngStrike" dirty="0">
              <a:cs typeface="Calibri"/>
            </a:endParaRPr>
          </a:p>
        </p:txBody>
      </p:sp>
      <p:sp>
        <p:nvSpPr>
          <p:cNvPr id="4" name="Slide Number Placeholder 3"/>
          <p:cNvSpPr>
            <a:spLocks noGrp="1"/>
          </p:cNvSpPr>
          <p:nvPr>
            <p:ph type="sldNum" sz="quarter" idx="12"/>
          </p:nvPr>
        </p:nvSpPr>
        <p:spPr/>
        <p:txBody>
          <a:bodyPr/>
          <a:lstStyle/>
          <a:p>
            <a:fld id="{1A35A356-0C23-8E4C-B6B6-F6E8CB2ACEC8}" type="slidenum">
              <a:rPr lang="en-US" smtClean="0"/>
              <a:pPr/>
              <a:t>37</a:t>
            </a:fld>
            <a:endParaRPr lang="en-US"/>
          </a:p>
        </p:txBody>
      </p:sp>
      <p:sp>
        <p:nvSpPr>
          <p:cNvPr id="2" name="Title 1">
            <a:extLst>
              <a:ext uri="{FF2B5EF4-FFF2-40B4-BE49-F238E27FC236}">
                <a16:creationId xmlns:a16="http://schemas.microsoft.com/office/drawing/2014/main" id="{22BF075D-438B-44B0-A3D8-680FB4D57903}"/>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227108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027698"/>
            <a:ext cx="11252048" cy="5515606"/>
          </a:xfrm>
        </p:spPr>
        <p:txBody>
          <a:bodyPr vert="horz" lIns="91440" tIns="45720" rIns="91440" bIns="45720" rtlCol="0" anchor="t">
            <a:normAutofit/>
          </a:bodyPr>
          <a:lstStyle/>
          <a:p>
            <a:pPr algn="just">
              <a:buNone/>
            </a:pPr>
            <a:r>
              <a:rPr lang="en-GB" sz="2400" b="1" dirty="0">
                <a:cs typeface="Calibri"/>
              </a:rPr>
              <a:t>Read this paragraph. Is </a:t>
            </a:r>
            <a:r>
              <a:rPr lang="en-GB" sz="2400" b="1" dirty="0">
                <a:ea typeface="+mn-lt"/>
                <a:cs typeface="+mn-lt"/>
              </a:rPr>
              <a:t>more critical or more descriptive?</a:t>
            </a:r>
            <a:endParaRPr lang="en-GB" sz="2400" dirty="0">
              <a:ea typeface="+mn-lt"/>
              <a:cs typeface="+mn-lt"/>
            </a:endParaRPr>
          </a:p>
          <a:p>
            <a:pPr marL="457200" indent="-457200" algn="just">
              <a:lnSpc>
                <a:spcPct val="150000"/>
              </a:lnSpc>
              <a:buAutoNum type="arabicPeriod" startAt="3"/>
            </a:pPr>
            <a:r>
              <a:rPr lang="en-GB" sz="2400" dirty="0"/>
              <a:t>BSC system was introduced by Robert S. Kaplan (professor of accounting at Harvard Business School), and David P. Norton (consultant in Nolan company). The first appearance of BSC was in Harvard Business School journal January-February 1992, within an article entitled (The Balanced Scorecard-Measures that drive performance). Since its emergence, BSC has engaged a considerable attention whether in practice or among academic research (Liu et al., 2014; Perkins et al., 2014; Giannopoulos et al., 2013; Islam &amp; Tadros, 2012; Soderberg et al., 2011; Macnab, 2011; Khan et al., 2010; </a:t>
            </a:r>
            <a:r>
              <a:rPr lang="en-GB" sz="2400" dirty="0" err="1"/>
              <a:t>Speckbacher</a:t>
            </a:r>
            <a:r>
              <a:rPr lang="en-GB" sz="2400" dirty="0"/>
              <a:t> et al., 2003).</a:t>
            </a:r>
            <a:endParaRPr lang="en-GB"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38</a:t>
            </a:fld>
            <a:endParaRPr lang="en-US"/>
          </a:p>
        </p:txBody>
      </p:sp>
      <p:sp>
        <p:nvSpPr>
          <p:cNvPr id="2" name="Title 1">
            <a:extLst>
              <a:ext uri="{FF2B5EF4-FFF2-40B4-BE49-F238E27FC236}">
                <a16:creationId xmlns:a16="http://schemas.microsoft.com/office/drawing/2014/main" id="{819F55FE-38B0-4407-AE1C-968ADC11E422}"/>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10065147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0398" y="1027698"/>
            <a:ext cx="11252048" cy="5515606"/>
          </a:xfrm>
        </p:spPr>
        <p:txBody>
          <a:bodyPr vert="horz" lIns="91440" tIns="45720" rIns="91440" bIns="45720" rtlCol="0" anchor="t">
            <a:normAutofit/>
          </a:bodyPr>
          <a:lstStyle/>
          <a:p>
            <a:pPr algn="just">
              <a:buNone/>
            </a:pPr>
            <a:r>
              <a:rPr lang="en-GB" sz="2400" b="1" dirty="0">
                <a:cs typeface="Calibri"/>
              </a:rPr>
              <a:t>ANSWER: Descriptive </a:t>
            </a:r>
            <a:endParaRPr lang="en-GB" sz="2400" dirty="0">
              <a:ea typeface="+mn-lt"/>
              <a:cs typeface="+mn-lt"/>
            </a:endParaRPr>
          </a:p>
          <a:p>
            <a:pPr marL="457200" indent="-457200" algn="just">
              <a:lnSpc>
                <a:spcPct val="150000"/>
              </a:lnSpc>
              <a:buAutoNum type="arabicPeriod" startAt="3"/>
            </a:pPr>
            <a:r>
              <a:rPr lang="en-GB" sz="2400" dirty="0"/>
              <a:t>BSC system was introduced by Robert S. Kaplan (professor of accounting at Harvard Business School), and David P. Norton (consultant in Nolan company). The first appearance of BSC was in Harvard Business School journal January-February 1992, within an article entitled (The Balanced Scorecard-Measures that drive performance). Since its emergence, BSC has engaged a considerable attention whether in practice or among academic research (Liu et al., 2014; Perkins et al., 2014; Giannopoulos et al., 2013; Islam &amp; Tadros, 2012; Soderberg et al., 2011; Macnab, 2011; Khan et al., 2010; </a:t>
            </a:r>
            <a:r>
              <a:rPr lang="en-GB" sz="2400" dirty="0" err="1"/>
              <a:t>Speckbacher</a:t>
            </a:r>
            <a:r>
              <a:rPr lang="en-GB" sz="2400" dirty="0"/>
              <a:t> et al., 2003).</a:t>
            </a:r>
            <a:endParaRPr lang="en-GB" dirty="0"/>
          </a:p>
        </p:txBody>
      </p:sp>
      <p:sp>
        <p:nvSpPr>
          <p:cNvPr id="4" name="Slide Number Placeholder 3"/>
          <p:cNvSpPr>
            <a:spLocks noGrp="1"/>
          </p:cNvSpPr>
          <p:nvPr>
            <p:ph type="sldNum" sz="quarter" idx="12"/>
          </p:nvPr>
        </p:nvSpPr>
        <p:spPr/>
        <p:txBody>
          <a:bodyPr/>
          <a:lstStyle/>
          <a:p>
            <a:fld id="{1A35A356-0C23-8E4C-B6B6-F6E8CB2ACEC8}" type="slidenum">
              <a:rPr lang="en-US" smtClean="0"/>
              <a:pPr/>
              <a:t>39</a:t>
            </a:fld>
            <a:endParaRPr lang="en-US"/>
          </a:p>
        </p:txBody>
      </p:sp>
      <p:sp>
        <p:nvSpPr>
          <p:cNvPr id="2" name="Title 1">
            <a:extLst>
              <a:ext uri="{FF2B5EF4-FFF2-40B4-BE49-F238E27FC236}">
                <a16:creationId xmlns:a16="http://schemas.microsoft.com/office/drawing/2014/main" id="{819F55FE-38B0-4407-AE1C-968ADC11E422}"/>
              </a:ext>
            </a:extLst>
          </p:cNvPr>
          <p:cNvSpPr>
            <a:spLocks noGrp="1"/>
          </p:cNvSpPr>
          <p:nvPr>
            <p:ph type="title"/>
          </p:nvPr>
        </p:nvSpPr>
        <p:spPr>
          <a:xfrm>
            <a:off x="3454400" y="147882"/>
            <a:ext cx="8449733" cy="974278"/>
          </a:xfrm>
        </p:spPr>
        <p:txBody>
          <a:bodyPr/>
          <a:lstStyle/>
          <a:p>
            <a:pPr algn="l"/>
            <a:r>
              <a:rPr lang="en-US" dirty="0"/>
              <a:t>Practice for success</a:t>
            </a:r>
          </a:p>
        </p:txBody>
      </p:sp>
    </p:spTree>
    <p:extLst>
      <p:ext uri="{BB962C8B-B14F-4D97-AF65-F5344CB8AC3E}">
        <p14:creationId xmlns:p14="http://schemas.microsoft.com/office/powerpoint/2010/main" val="1033777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894CA-8E7A-48A7-8650-E143DD3D3F7F}"/>
              </a:ext>
            </a:extLst>
          </p:cNvPr>
          <p:cNvSpPr>
            <a:spLocks noGrp="1"/>
          </p:cNvSpPr>
          <p:nvPr>
            <p:ph type="title"/>
          </p:nvPr>
        </p:nvSpPr>
        <p:spPr/>
        <p:txBody>
          <a:bodyPr/>
          <a:lstStyle/>
          <a:p>
            <a:pPr algn="l"/>
            <a:r>
              <a:rPr lang="en-US" dirty="0">
                <a:cs typeface="Calibri"/>
              </a:rPr>
              <a:t>Literature review findings </a:t>
            </a:r>
          </a:p>
        </p:txBody>
      </p:sp>
      <p:sp>
        <p:nvSpPr>
          <p:cNvPr id="3" name="Content Placeholder 2">
            <a:extLst>
              <a:ext uri="{FF2B5EF4-FFF2-40B4-BE49-F238E27FC236}">
                <a16:creationId xmlns:a16="http://schemas.microsoft.com/office/drawing/2014/main" id="{89BF1B89-5588-4600-814D-B8C35B9B0F4A}"/>
              </a:ext>
            </a:extLst>
          </p:cNvPr>
          <p:cNvSpPr>
            <a:spLocks noGrp="1"/>
          </p:cNvSpPr>
          <p:nvPr>
            <p:ph idx="1"/>
          </p:nvPr>
        </p:nvSpPr>
        <p:spPr>
          <a:xfrm>
            <a:off x="609600" y="1348331"/>
            <a:ext cx="11294533" cy="5281040"/>
          </a:xfrm>
        </p:spPr>
        <p:txBody>
          <a:bodyPr vert="horz" lIns="91440" tIns="45720" rIns="91440" bIns="45720" rtlCol="0" anchor="t">
            <a:normAutofit fontScale="92500" lnSpcReduction="20000"/>
          </a:bodyPr>
          <a:lstStyle/>
          <a:p>
            <a:r>
              <a:rPr lang="en-US" dirty="0">
                <a:cs typeface="Calibri"/>
              </a:rPr>
              <a:t>Your chapter should end with findings i.e. what have you learnt about the </a:t>
            </a:r>
            <a:r>
              <a:rPr lang="en-US">
                <a:cs typeface="Calibri"/>
              </a:rPr>
              <a:t>research on this topic to date</a:t>
            </a:r>
            <a:endParaRPr lang="en-US" dirty="0">
              <a:cs typeface="Calibri"/>
            </a:endParaRPr>
          </a:p>
          <a:p>
            <a:r>
              <a:rPr lang="en-US">
                <a:cs typeface="Calibri"/>
              </a:rPr>
              <a:t>The outcomes of the lit review</a:t>
            </a:r>
          </a:p>
          <a:p>
            <a:r>
              <a:rPr lang="en-US" dirty="0">
                <a:cs typeface="Calibri"/>
              </a:rPr>
              <a:t>These should be specific </a:t>
            </a:r>
          </a:p>
          <a:p>
            <a:r>
              <a:rPr lang="en-US">
                <a:cs typeface="Calibri"/>
              </a:rPr>
              <a:t>They should help justify your research</a:t>
            </a:r>
          </a:p>
          <a:p>
            <a:pPr marL="0" indent="0" algn="just">
              <a:buNone/>
            </a:pPr>
            <a:r>
              <a:rPr lang="en-US">
                <a:cs typeface="Calibri"/>
              </a:rPr>
              <a:t>E.g. </a:t>
            </a:r>
            <a:endParaRPr lang="en-US">
              <a:ea typeface="+mn-lt"/>
              <a:cs typeface="+mn-lt"/>
            </a:endParaRPr>
          </a:p>
          <a:p>
            <a:pPr marL="457200" indent="-457200" algn="just"/>
            <a:r>
              <a:rPr lang="en-GB">
                <a:ea typeface="+mn-lt"/>
                <a:cs typeface="+mn-lt"/>
              </a:rPr>
              <a:t>Current research on social enterprises is</a:t>
            </a:r>
            <a:r>
              <a:rPr lang="en-GB" dirty="0">
                <a:ea typeface="+mn-lt"/>
                <a:cs typeface="+mn-lt"/>
              </a:rPr>
              <a:t> international in scope</a:t>
            </a:r>
            <a:endParaRPr lang="en-US">
              <a:ea typeface="+mn-lt"/>
              <a:cs typeface="+mn-lt"/>
            </a:endParaRPr>
          </a:p>
          <a:p>
            <a:pPr algn="just"/>
            <a:r>
              <a:rPr lang="en-GB" dirty="0">
                <a:ea typeface="+mn-lt"/>
                <a:cs typeface="+mn-lt"/>
              </a:rPr>
              <a:t>There is significant and unresolved discussion about the definition and categorisation of social enterprises</a:t>
            </a:r>
            <a:endParaRPr lang="en-US" dirty="0">
              <a:ea typeface="+mn-lt"/>
              <a:cs typeface="+mn-lt"/>
            </a:endParaRPr>
          </a:p>
          <a:p>
            <a:pPr algn="just"/>
            <a:r>
              <a:rPr lang="en-GB" dirty="0">
                <a:ea typeface="+mn-lt"/>
                <a:cs typeface="+mn-lt"/>
              </a:rPr>
              <a:t>A paucity of research identifying differences between social enterprises types and the challenges they encounter</a:t>
            </a:r>
            <a:endParaRPr lang="en-US" dirty="0">
              <a:ea typeface="+mn-lt"/>
              <a:cs typeface="+mn-lt"/>
            </a:endParaRPr>
          </a:p>
          <a:p>
            <a:pPr algn="just"/>
            <a:r>
              <a:rPr lang="en-GB" dirty="0">
                <a:ea typeface="+mn-lt"/>
                <a:cs typeface="+mn-lt"/>
              </a:rPr>
              <a:t>A paucity of qualitative and longitudinal studies</a:t>
            </a:r>
            <a:endParaRPr lang="en-US" dirty="0">
              <a:ea typeface="+mn-lt"/>
              <a:cs typeface="+mn-lt"/>
            </a:endParaRPr>
          </a:p>
          <a:p>
            <a:pPr algn="just"/>
            <a:r>
              <a:rPr lang="en-GB" dirty="0">
                <a:ea typeface="+mn-lt"/>
                <a:cs typeface="+mn-lt"/>
              </a:rPr>
              <a:t>No studies comparing social enterprise and social business</a:t>
            </a:r>
            <a:endParaRPr lang="en-US" dirty="0">
              <a:ea typeface="+mn-lt"/>
              <a:cs typeface="+mn-lt"/>
            </a:endParaRPr>
          </a:p>
          <a:p>
            <a:endParaRPr lang="en-US" dirty="0">
              <a:cs typeface="Calibri"/>
            </a:endParaRPr>
          </a:p>
        </p:txBody>
      </p:sp>
      <p:sp>
        <p:nvSpPr>
          <p:cNvPr id="4" name="Slide Number Placeholder 3">
            <a:extLst>
              <a:ext uri="{FF2B5EF4-FFF2-40B4-BE49-F238E27FC236}">
                <a16:creationId xmlns:a16="http://schemas.microsoft.com/office/drawing/2014/main" id="{75A446BE-7543-41D8-AFFD-E835311B4454}"/>
              </a:ext>
            </a:extLst>
          </p:cNvPr>
          <p:cNvSpPr>
            <a:spLocks noGrp="1"/>
          </p:cNvSpPr>
          <p:nvPr>
            <p:ph type="sldNum" sz="quarter" idx="12"/>
          </p:nvPr>
        </p:nvSpPr>
        <p:spPr/>
        <p:txBody>
          <a:bodyPr/>
          <a:lstStyle/>
          <a:p>
            <a:fld id="{1A35A356-0C23-8E4C-B6B6-F6E8CB2ACEC8}" type="slidenum">
              <a:rPr lang="en-US" smtClean="0"/>
              <a:pPr/>
              <a:t>40</a:t>
            </a:fld>
            <a:endParaRPr lang="en-US"/>
          </a:p>
        </p:txBody>
      </p:sp>
    </p:spTree>
    <p:extLst>
      <p:ext uri="{BB962C8B-B14F-4D97-AF65-F5344CB8AC3E}">
        <p14:creationId xmlns:p14="http://schemas.microsoft.com/office/powerpoint/2010/main" val="33210265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CFC9-4F76-41E5-8A7D-1234F28C0721}"/>
              </a:ext>
            </a:extLst>
          </p:cNvPr>
          <p:cNvSpPr>
            <a:spLocks noGrp="1"/>
          </p:cNvSpPr>
          <p:nvPr>
            <p:ph type="title"/>
          </p:nvPr>
        </p:nvSpPr>
        <p:spPr/>
        <p:txBody>
          <a:bodyPr/>
          <a:lstStyle/>
          <a:p>
            <a:pPr algn="l"/>
            <a:r>
              <a:rPr lang="en-US" dirty="0">
                <a:cs typeface="Calibri"/>
              </a:rPr>
              <a:t>What is expected of me?</a:t>
            </a:r>
          </a:p>
        </p:txBody>
      </p:sp>
      <p:sp>
        <p:nvSpPr>
          <p:cNvPr id="4" name="Slide Number Placeholder 3">
            <a:extLst>
              <a:ext uri="{FF2B5EF4-FFF2-40B4-BE49-F238E27FC236}">
                <a16:creationId xmlns:a16="http://schemas.microsoft.com/office/drawing/2014/main" id="{076087B8-E9ED-4ACE-B24C-1B98162416F8}"/>
              </a:ext>
            </a:extLst>
          </p:cNvPr>
          <p:cNvSpPr>
            <a:spLocks noGrp="1"/>
          </p:cNvSpPr>
          <p:nvPr>
            <p:ph type="sldNum" sz="quarter" idx="12"/>
          </p:nvPr>
        </p:nvSpPr>
        <p:spPr/>
        <p:txBody>
          <a:bodyPr/>
          <a:lstStyle/>
          <a:p>
            <a:fld id="{1A35A356-0C23-8E4C-B6B6-F6E8CB2ACEC8}" type="slidenum">
              <a:rPr lang="en-US" smtClean="0"/>
              <a:pPr/>
              <a:t>41</a:t>
            </a:fld>
            <a:endParaRPr lang="en-US"/>
          </a:p>
        </p:txBody>
      </p:sp>
      <p:sp>
        <p:nvSpPr>
          <p:cNvPr id="39" name="Content Placeholder 38">
            <a:extLst>
              <a:ext uri="{FF2B5EF4-FFF2-40B4-BE49-F238E27FC236}">
                <a16:creationId xmlns:a16="http://schemas.microsoft.com/office/drawing/2014/main" id="{30140C23-6DDD-4686-AC09-BDBF4E4FFBE9}"/>
              </a:ext>
            </a:extLst>
          </p:cNvPr>
          <p:cNvSpPr>
            <a:spLocks noGrp="1"/>
          </p:cNvSpPr>
          <p:nvPr>
            <p:ph idx="1"/>
          </p:nvPr>
        </p:nvSpPr>
        <p:spPr/>
        <p:txBody>
          <a:bodyPr vert="horz" lIns="91440" tIns="45720" rIns="91440" bIns="45720" rtlCol="0" anchor="t">
            <a:normAutofit/>
          </a:bodyPr>
          <a:lstStyle/>
          <a:p>
            <a:r>
              <a:rPr lang="en-US" b="1" dirty="0">
                <a:cs typeface="Calibri"/>
              </a:rPr>
              <a:t>Depth and breadth</a:t>
            </a:r>
            <a:r>
              <a:rPr lang="en-US" dirty="0">
                <a:cs typeface="Calibri"/>
              </a:rPr>
              <a:t>  -   is it excellent, good or limited?</a:t>
            </a:r>
          </a:p>
          <a:p>
            <a:endParaRPr lang="en-US" dirty="0">
              <a:cs typeface="Calibri"/>
            </a:endParaRPr>
          </a:p>
          <a:p>
            <a:r>
              <a:rPr lang="en-US" b="1" dirty="0">
                <a:cs typeface="Calibri"/>
              </a:rPr>
              <a:t>Critical evaluation</a:t>
            </a:r>
            <a:r>
              <a:rPr lang="en-US" dirty="0">
                <a:cs typeface="Calibri"/>
              </a:rPr>
              <a:t>  -  is it highly critical, includes some critical aspects or purely descriptive ?</a:t>
            </a:r>
          </a:p>
          <a:p>
            <a:endParaRPr lang="en-US" dirty="0">
              <a:cs typeface="Calibri"/>
            </a:endParaRPr>
          </a:p>
          <a:p>
            <a:r>
              <a:rPr lang="en-US" b="1" dirty="0">
                <a:cs typeface="Calibri"/>
              </a:rPr>
              <a:t>Knowledge and handling complex ideas</a:t>
            </a:r>
            <a:r>
              <a:rPr lang="en-US" dirty="0">
                <a:cs typeface="Calibri"/>
              </a:rPr>
              <a:t>  - excellent and handling of complexity or lack of knowledge and oversimplifying complexity</a:t>
            </a:r>
          </a:p>
        </p:txBody>
      </p:sp>
    </p:spTree>
    <p:extLst>
      <p:ext uri="{BB962C8B-B14F-4D97-AF65-F5344CB8AC3E}">
        <p14:creationId xmlns:p14="http://schemas.microsoft.com/office/powerpoint/2010/main" val="8320974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4961-C2DD-497D-B192-A228EC9EE880}"/>
              </a:ext>
            </a:extLst>
          </p:cNvPr>
          <p:cNvSpPr>
            <a:spLocks noGrp="1"/>
          </p:cNvSpPr>
          <p:nvPr>
            <p:ph type="title"/>
          </p:nvPr>
        </p:nvSpPr>
        <p:spPr/>
        <p:txBody>
          <a:bodyPr>
            <a:normAutofit/>
          </a:bodyPr>
          <a:lstStyle/>
          <a:p>
            <a:pPr algn="l"/>
            <a:r>
              <a:rPr lang="en-GB" dirty="0">
                <a:cs typeface="Calibri"/>
              </a:rPr>
              <a:t>How to succeed</a:t>
            </a:r>
            <a:endParaRPr lang="en-US" dirty="0"/>
          </a:p>
        </p:txBody>
      </p:sp>
      <p:sp>
        <p:nvSpPr>
          <p:cNvPr id="3" name="Content Placeholder 2">
            <a:extLst>
              <a:ext uri="{FF2B5EF4-FFF2-40B4-BE49-F238E27FC236}">
                <a16:creationId xmlns:a16="http://schemas.microsoft.com/office/drawing/2014/main" id="{06887D3A-6AA8-439C-AD97-DE09D126A9B6}"/>
              </a:ext>
            </a:extLst>
          </p:cNvPr>
          <p:cNvSpPr>
            <a:spLocks noGrp="1"/>
          </p:cNvSpPr>
          <p:nvPr>
            <p:ph idx="1"/>
          </p:nvPr>
        </p:nvSpPr>
        <p:spPr>
          <a:xfrm>
            <a:off x="609601" y="1348331"/>
            <a:ext cx="8187043" cy="5352927"/>
          </a:xfrm>
        </p:spPr>
        <p:txBody>
          <a:bodyPr vert="horz" lIns="91440" tIns="45720" rIns="91440" bIns="45720" rtlCol="0" anchor="t">
            <a:normAutofit/>
          </a:bodyPr>
          <a:lstStyle/>
          <a:p>
            <a:r>
              <a:rPr lang="en-GB" sz="2800" dirty="0">
                <a:solidFill>
                  <a:srgbClr val="292934"/>
                </a:solidFill>
              </a:rPr>
              <a:t>Writing a critical literature review is not easy</a:t>
            </a:r>
            <a:endParaRPr lang="en-US" sz="2800" b="0" dirty="0">
              <a:solidFill>
                <a:srgbClr val="292934"/>
              </a:solidFill>
              <a:effectLst/>
              <a:cs typeface="Calibri"/>
            </a:endParaRPr>
          </a:p>
          <a:p>
            <a:pPr>
              <a:buFont typeface="Arial" panose="020B0604020202020204" pitchFamily="34" charset="0"/>
              <a:buChar char="•"/>
            </a:pPr>
            <a:r>
              <a:rPr lang="en-GB" sz="2800" dirty="0">
                <a:solidFill>
                  <a:srgbClr val="292934"/>
                </a:solidFill>
              </a:rPr>
              <a:t>At times you may feel confused and challenged</a:t>
            </a:r>
            <a:endParaRPr lang="en-GB" sz="2800" dirty="0">
              <a:solidFill>
                <a:srgbClr val="292934"/>
              </a:solidFill>
              <a:cs typeface="Calibri"/>
            </a:endParaRPr>
          </a:p>
          <a:p>
            <a:pPr fontAlgn="base">
              <a:buFont typeface="Arial" panose="020B0604020202020204" pitchFamily="34" charset="0"/>
              <a:buChar char="•"/>
            </a:pPr>
            <a:endParaRPr lang="en-GB" sz="2800" dirty="0">
              <a:solidFill>
                <a:srgbClr val="292934"/>
              </a:solidFill>
              <a:cs typeface="Calibri"/>
            </a:endParaRPr>
          </a:p>
          <a:p>
            <a:pPr>
              <a:buFont typeface="Arial" panose="020B0604020202020204" pitchFamily="34" charset="0"/>
              <a:buChar char="•"/>
            </a:pPr>
            <a:r>
              <a:rPr lang="en-GB" sz="2800" dirty="0">
                <a:solidFill>
                  <a:srgbClr val="292934"/>
                </a:solidFill>
              </a:rPr>
              <a:t>Expect to find it difficult at times</a:t>
            </a:r>
            <a:endParaRPr lang="en-GB" sz="2800" dirty="0">
              <a:solidFill>
                <a:srgbClr val="292934"/>
              </a:solidFill>
              <a:cs typeface="Calibri"/>
            </a:endParaRPr>
          </a:p>
          <a:p>
            <a:r>
              <a:rPr lang="en-GB" sz="2800" b="0" i="0" dirty="0">
                <a:solidFill>
                  <a:srgbClr val="292934"/>
                </a:solidFill>
                <a:effectLst/>
              </a:rPr>
              <a:t>Reflect on </a:t>
            </a:r>
            <a:r>
              <a:rPr lang="en-GB" sz="2800" dirty="0">
                <a:solidFill>
                  <a:srgbClr val="292934"/>
                </a:solidFill>
              </a:rPr>
              <a:t>what is</a:t>
            </a:r>
            <a:r>
              <a:rPr lang="en-GB" sz="2800" b="0" i="0" dirty="0">
                <a:solidFill>
                  <a:srgbClr val="292934"/>
                </a:solidFill>
                <a:effectLst/>
              </a:rPr>
              <a:t> </a:t>
            </a:r>
            <a:r>
              <a:rPr lang="en-GB" sz="2800" dirty="0">
                <a:solidFill>
                  <a:srgbClr val="292934"/>
                </a:solidFill>
              </a:rPr>
              <a:t>making</a:t>
            </a:r>
            <a:r>
              <a:rPr lang="en-GB" sz="2800" b="0" i="0" dirty="0">
                <a:solidFill>
                  <a:srgbClr val="292934"/>
                </a:solidFill>
                <a:effectLst/>
              </a:rPr>
              <a:t> it difficult</a:t>
            </a:r>
            <a:r>
              <a:rPr lang="en-GB" sz="2800" dirty="0">
                <a:solidFill>
                  <a:srgbClr val="292934"/>
                </a:solidFill>
              </a:rPr>
              <a:t> </a:t>
            </a:r>
            <a:endParaRPr lang="en-GB">
              <a:solidFill>
                <a:srgbClr val="292934"/>
              </a:solidFill>
              <a:latin typeface="Arial"/>
              <a:cs typeface="Arial"/>
            </a:endParaRPr>
          </a:p>
          <a:p>
            <a:r>
              <a:rPr lang="en-GB" sz="2800" dirty="0">
                <a:solidFill>
                  <a:srgbClr val="292934"/>
                </a:solidFill>
                <a:cs typeface="Calibri"/>
              </a:rPr>
              <a:t>Take time out</a:t>
            </a:r>
            <a:endParaRPr lang="en-GB" sz="2800" dirty="0">
              <a:solidFill>
                <a:srgbClr val="292934"/>
              </a:solidFill>
            </a:endParaRPr>
          </a:p>
          <a:p>
            <a:r>
              <a:rPr lang="en-GB" sz="2800" dirty="0">
                <a:solidFill>
                  <a:srgbClr val="292934"/>
                </a:solidFill>
                <a:cs typeface="Calibri"/>
              </a:rPr>
              <a:t>Use the criteria and align your work</a:t>
            </a:r>
            <a:endParaRPr lang="en-GB" sz="2800" dirty="0">
              <a:solidFill>
                <a:srgbClr val="292934"/>
              </a:solidFill>
            </a:endParaRPr>
          </a:p>
          <a:p>
            <a:r>
              <a:rPr lang="en-GB" sz="2800" dirty="0">
                <a:solidFill>
                  <a:srgbClr val="292934"/>
                </a:solidFill>
                <a:ea typeface="+mn-lt"/>
                <a:cs typeface="+mn-lt"/>
              </a:rPr>
              <a:t>Access the guidance available through the library</a:t>
            </a:r>
            <a:endParaRPr lang="en-GB" sz="2800" dirty="0">
              <a:solidFill>
                <a:srgbClr val="292934"/>
              </a:solidFill>
            </a:endParaRPr>
          </a:p>
          <a:p>
            <a:r>
              <a:rPr lang="en-GB" sz="2800" b="0" i="0" dirty="0">
                <a:solidFill>
                  <a:srgbClr val="292934"/>
                </a:solidFill>
                <a:effectLst/>
              </a:rPr>
              <a:t>Persevere</a:t>
            </a:r>
            <a:endParaRPr lang="en-GB" b="0" i="0" dirty="0">
              <a:solidFill>
                <a:srgbClr val="292934"/>
              </a:solidFill>
              <a:effectLst/>
              <a:latin typeface="Arial"/>
              <a:cs typeface="Arial"/>
            </a:endParaRPr>
          </a:p>
        </p:txBody>
      </p:sp>
      <p:sp>
        <p:nvSpPr>
          <p:cNvPr id="4" name="Slide Number Placeholder 3">
            <a:extLst>
              <a:ext uri="{FF2B5EF4-FFF2-40B4-BE49-F238E27FC236}">
                <a16:creationId xmlns:a16="http://schemas.microsoft.com/office/drawing/2014/main" id="{34C75841-8526-448F-8F1E-206CA1DB6756}"/>
              </a:ext>
            </a:extLst>
          </p:cNvPr>
          <p:cNvSpPr>
            <a:spLocks noGrp="1"/>
          </p:cNvSpPr>
          <p:nvPr>
            <p:ph type="sldNum" sz="quarter" idx="12"/>
          </p:nvPr>
        </p:nvSpPr>
        <p:spPr/>
        <p:txBody>
          <a:bodyPr/>
          <a:lstStyle/>
          <a:p>
            <a:fld id="{1A35A356-0C23-8E4C-B6B6-F6E8CB2ACEC8}" type="slidenum">
              <a:rPr lang="en-US" smtClean="0"/>
              <a:pPr/>
              <a:t>42</a:t>
            </a:fld>
            <a:endParaRPr lang="en-US"/>
          </a:p>
        </p:txBody>
      </p:sp>
      <p:pic>
        <p:nvPicPr>
          <p:cNvPr id="4098" name="Picture 2">
            <a:extLst>
              <a:ext uri="{FF2B5EF4-FFF2-40B4-BE49-F238E27FC236}">
                <a16:creationId xmlns:a16="http://schemas.microsoft.com/office/drawing/2014/main" id="{FCE78CFE-5686-473F-A1A2-03B195CB7E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5361" y="1886889"/>
            <a:ext cx="3239403" cy="3084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2714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4102</Words>
  <Application>Microsoft Office PowerPoint</Application>
  <PresentationFormat>Widescreen</PresentationFormat>
  <Paragraphs>391</Paragraphs>
  <Slides>42</Slides>
  <Notes>42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Aptos</vt:lpstr>
      <vt:lpstr>Aptos Display</vt:lpstr>
      <vt:lpstr>Arial</vt:lpstr>
      <vt:lpstr>Arial,Sans-Serif</vt:lpstr>
      <vt:lpstr>Calibri</vt:lpstr>
      <vt:lpstr>Wingdings</vt:lpstr>
      <vt:lpstr>Office Theme</vt:lpstr>
      <vt:lpstr>Critical Literature Review</vt:lpstr>
      <vt:lpstr>What is a Literature Review?</vt:lpstr>
      <vt:lpstr>Read the sentences. Which ones describe the key purposes of a literature review?</vt:lpstr>
      <vt:lpstr>Which of the following are most useful for literature reviews?</vt:lpstr>
      <vt:lpstr>Demonstrating Breadth </vt:lpstr>
      <vt:lpstr>How many references should I include?</vt:lpstr>
      <vt:lpstr>Expect challenges and overcome them</vt:lpstr>
      <vt:lpstr>Make a review table and add to it when you read a new article - whatever method you use be systematic. I have provided various templates, particularly from Mike Wallace and Alison Wray in weeks 3/4</vt:lpstr>
      <vt:lpstr>Demonstrating depth</vt:lpstr>
      <vt:lpstr>Focus on a research article (depth) </vt:lpstr>
      <vt:lpstr>Find insights in the research field in general </vt:lpstr>
      <vt:lpstr>Map the literature </vt:lpstr>
      <vt:lpstr>Find a justification for your research  (this could be a gap)</vt:lpstr>
      <vt:lpstr>What is Critical thinking?</vt:lpstr>
      <vt:lpstr>Ask questions when you read</vt:lpstr>
      <vt:lpstr>PowerPoint Presentation</vt:lpstr>
      <vt:lpstr>PowerPoint Presentation</vt:lpstr>
      <vt:lpstr>What is Critical Writing?</vt:lpstr>
      <vt:lpstr>What to avoid</vt:lpstr>
      <vt:lpstr>How to make sure your review is critical </vt:lpstr>
      <vt:lpstr>Identifying limitations </vt:lpstr>
      <vt:lpstr>Critique this mini review</vt:lpstr>
      <vt:lpstr>What is meant by knowledge? </vt:lpstr>
      <vt:lpstr>How to demonstrate knowledge </vt:lpstr>
      <vt:lpstr>What is meant by complexity</vt:lpstr>
      <vt:lpstr>How to demonstrate you can handle complexity</vt:lpstr>
      <vt:lpstr>How to demonstrate you can handle complexity</vt:lpstr>
      <vt:lpstr>How to demonstrate you can handle complexity</vt:lpstr>
      <vt:lpstr>How to demonstrate you can handle complexity</vt:lpstr>
      <vt:lpstr>How to demonstrate you can handle complexity</vt:lpstr>
      <vt:lpstr>Practice for success</vt:lpstr>
      <vt:lpstr>Practice for success</vt:lpstr>
      <vt:lpstr>Practice for success</vt:lpstr>
      <vt:lpstr>Practice for success</vt:lpstr>
      <vt:lpstr>Practice for success</vt:lpstr>
      <vt:lpstr>Practice for success</vt:lpstr>
      <vt:lpstr>Practice for success</vt:lpstr>
      <vt:lpstr>Practice for success</vt:lpstr>
      <vt:lpstr>Practice for success</vt:lpstr>
      <vt:lpstr>Literature review findings </vt:lpstr>
      <vt:lpstr>What is expected of me?</vt:lpstr>
      <vt:lpstr>How to succeed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Stephen Malone</dc:creator>
  <cp:lastModifiedBy>Stephen Malone</cp:lastModifiedBy>
  <cp:revision>1</cp:revision>
  <dcterms:created xsi:type="dcterms:W3CDTF">2026-06-02T07:49:56Z</dcterms:created>
  <dcterms:modified xsi:type="dcterms:W3CDTF">2026-06-02T08:02:22Z</dcterms:modified>
</cp:coreProperties>
</file>