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6" r:id="rId1"/>
  </p:sldMasterIdLst>
  <p:notesMasterIdLst>
    <p:notesMasterId r:id="rId13"/>
  </p:notesMasterIdLst>
  <p:sldIdLst>
    <p:sldId id="256" r:id="rId2"/>
    <p:sldId id="257" r:id="rId3"/>
    <p:sldId id="258" r:id="rId4"/>
    <p:sldId id="264" r:id="rId5"/>
    <p:sldId id="259" r:id="rId6"/>
    <p:sldId id="260" r:id="rId7"/>
    <p:sldId id="262" r:id="rId8"/>
    <p:sldId id="267" r:id="rId9"/>
    <p:sldId id="268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313D95-944D-4C87-B8ED-08D60983215A}" v="58" dt="2025-11-03T12:39:28.9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617" autoAdjust="0"/>
    <p:restoredTop sz="96283" autoAdjust="0"/>
  </p:normalViewPr>
  <p:slideViewPr>
    <p:cSldViewPr snapToGrid="0">
      <p:cViewPr varScale="1">
        <p:scale>
          <a:sx n="51" d="100"/>
          <a:sy n="51" d="100"/>
        </p:scale>
        <p:origin x="660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e Keenan" userId="5af9b97490bccb54" providerId="LiveId" clId="{7B8E01D1-C035-4EA8-8B86-1E69F91FE09F}"/>
    <pc:docChg chg="undo custSel addSld delSld modSld sldOrd">
      <pc:chgData name="Nicole Keenan" userId="5af9b97490bccb54" providerId="LiveId" clId="{7B8E01D1-C035-4EA8-8B86-1E69F91FE09F}" dt="2025-11-09T19:16:23.416" v="3558"/>
      <pc:docMkLst>
        <pc:docMk/>
      </pc:docMkLst>
      <pc:sldChg chg="modSp mod ord">
        <pc:chgData name="Nicole Keenan" userId="5af9b97490bccb54" providerId="LiveId" clId="{7B8E01D1-C035-4EA8-8B86-1E69F91FE09F}" dt="2025-11-09T19:12:47.448" v="3541" actId="1076"/>
        <pc:sldMkLst>
          <pc:docMk/>
          <pc:sldMk cId="2563627717" sldId="256"/>
        </pc:sldMkLst>
        <pc:spChg chg="mod">
          <ac:chgData name="Nicole Keenan" userId="5af9b97490bccb54" providerId="LiveId" clId="{7B8E01D1-C035-4EA8-8B86-1E69F91FE09F}" dt="2025-11-09T19:12:47.448" v="3541" actId="1076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ord">
        <pc:chgData name="Nicole Keenan" userId="5af9b97490bccb54" providerId="LiveId" clId="{7B8E01D1-C035-4EA8-8B86-1E69F91FE09F}" dt="2025-11-09T19:11:13.415" v="3526"/>
        <pc:sldMkLst>
          <pc:docMk/>
          <pc:sldMk cId="2715806010" sldId="257"/>
        </pc:sldMkLst>
        <pc:spChg chg="mod">
          <ac:chgData name="Nicole Keenan" userId="5af9b97490bccb54" providerId="LiveId" clId="{7B8E01D1-C035-4EA8-8B86-1E69F91FE09F}" dt="2025-11-03T12:32:50.935" v="1625" actId="255"/>
          <ac:spMkLst>
            <pc:docMk/>
            <pc:sldMk cId="2715806010" sldId="257"/>
            <ac:spMk id="2" creationId="{84E262C7-2C0D-83A7-4B68-88CCFBE724BB}"/>
          </ac:spMkLst>
        </pc:spChg>
        <pc:spChg chg="mod">
          <ac:chgData name="Nicole Keenan" userId="5af9b97490bccb54" providerId="LiveId" clId="{7B8E01D1-C035-4EA8-8B86-1E69F91FE09F}" dt="2025-11-03T12:32:35.770" v="1623" actId="255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 ord">
        <pc:chgData name="Nicole Keenan" userId="5af9b97490bccb54" providerId="LiveId" clId="{7B8E01D1-C035-4EA8-8B86-1E69F91FE09F}" dt="2025-11-09T19:15:30.944" v="3552" actId="1076"/>
        <pc:sldMkLst>
          <pc:docMk/>
          <pc:sldMk cId="2897957523" sldId="258"/>
        </pc:sldMkLst>
        <pc:spChg chg="mod">
          <ac:chgData name="Nicole Keenan" userId="5af9b97490bccb54" providerId="LiveId" clId="{7B8E01D1-C035-4EA8-8B86-1E69F91FE09F}" dt="2025-11-09T19:15:30.944" v="3552" actId="1076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Nicole Keenan" userId="5af9b97490bccb54" providerId="LiveId" clId="{7B8E01D1-C035-4EA8-8B86-1E69F91FE09F}" dt="2025-11-09T19:15:26.298" v="3551" actId="1076"/>
          <ac:spMkLst>
            <pc:docMk/>
            <pc:sldMk cId="2897957523" sldId="258"/>
            <ac:spMk id="3" creationId="{028A8359-438A-7EDF-F235-AE5BAE7FB208}"/>
          </ac:spMkLst>
        </pc:spChg>
      </pc:sldChg>
      <pc:sldChg chg="addSp modSp mod">
        <pc:chgData name="Nicole Keenan" userId="5af9b97490bccb54" providerId="LiveId" clId="{7B8E01D1-C035-4EA8-8B86-1E69F91FE09F}" dt="2025-11-09T19:12:59.537" v="3545" actId="20577"/>
        <pc:sldMkLst>
          <pc:docMk/>
          <pc:sldMk cId="1748499028" sldId="259"/>
        </pc:sldMkLst>
        <pc:spChg chg="mod">
          <ac:chgData name="Nicole Keenan" userId="5af9b97490bccb54" providerId="LiveId" clId="{7B8E01D1-C035-4EA8-8B86-1E69F91FE09F}" dt="2025-11-09T19:09:54.825" v="3520" actId="1076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Nicole Keenan" userId="5af9b97490bccb54" providerId="LiveId" clId="{7B8E01D1-C035-4EA8-8B86-1E69F91FE09F}" dt="2025-11-09T19:12:59.537" v="3545" actId="20577"/>
          <ac:spMkLst>
            <pc:docMk/>
            <pc:sldMk cId="1748499028" sldId="259"/>
            <ac:spMk id="3" creationId="{F9C1CCB3-874D-5E4A-629C-E7AA4A8AB46C}"/>
          </ac:spMkLst>
        </pc:spChg>
        <pc:picChg chg="add mod">
          <ac:chgData name="Nicole Keenan" userId="5af9b97490bccb54" providerId="LiveId" clId="{7B8E01D1-C035-4EA8-8B86-1E69F91FE09F}" dt="2025-11-03T12:37:32.413" v="1701" actId="1076"/>
          <ac:picMkLst>
            <pc:docMk/>
            <pc:sldMk cId="1748499028" sldId="259"/>
            <ac:picMk id="4" creationId="{CDFB94C1-8158-D688-E4F2-BE6D3F4A107F}"/>
          </ac:picMkLst>
        </pc:picChg>
      </pc:sldChg>
      <pc:sldChg chg="modSp mod ord">
        <pc:chgData name="Nicole Keenan" userId="5af9b97490bccb54" providerId="LiveId" clId="{7B8E01D1-C035-4EA8-8B86-1E69F91FE09F}" dt="2025-11-09T19:11:03.251" v="3524" actId="313"/>
        <pc:sldMkLst>
          <pc:docMk/>
          <pc:sldMk cId="1424087263" sldId="260"/>
        </pc:sldMkLst>
        <pc:spChg chg="mod">
          <ac:chgData name="Nicole Keenan" userId="5af9b97490bccb54" providerId="LiveId" clId="{7B8E01D1-C035-4EA8-8B86-1E69F91FE09F}" dt="2025-11-03T12:41:57.052" v="1806" actId="20577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Nicole Keenan" userId="5af9b97490bccb54" providerId="LiveId" clId="{7B8E01D1-C035-4EA8-8B86-1E69F91FE09F}" dt="2025-11-09T19:11:03.251" v="3524" actId="313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Nicole Keenan" userId="5af9b97490bccb54" providerId="LiveId" clId="{7B8E01D1-C035-4EA8-8B86-1E69F91FE09F}" dt="2025-11-09T19:13:14.244" v="3546" actId="1076"/>
        <pc:sldMkLst>
          <pc:docMk/>
          <pc:sldMk cId="1382716628" sldId="262"/>
        </pc:sldMkLst>
        <pc:spChg chg="mod">
          <ac:chgData name="Nicole Keenan" userId="5af9b97490bccb54" providerId="LiveId" clId="{7B8E01D1-C035-4EA8-8B86-1E69F91FE09F}" dt="2025-11-09T19:08:14.682" v="3507" actId="1076"/>
          <ac:spMkLst>
            <pc:docMk/>
            <pc:sldMk cId="1382716628" sldId="262"/>
            <ac:spMk id="2" creationId="{536300BE-D96C-22F6-553D-690EEFFC5D51}"/>
          </ac:spMkLst>
        </pc:spChg>
        <pc:spChg chg="mod">
          <ac:chgData name="Nicole Keenan" userId="5af9b97490bccb54" providerId="LiveId" clId="{7B8E01D1-C035-4EA8-8B86-1E69F91FE09F}" dt="2025-11-09T19:13:14.244" v="3546" actId="1076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 ord">
        <pc:chgData name="Nicole Keenan" userId="5af9b97490bccb54" providerId="LiveId" clId="{7B8E01D1-C035-4EA8-8B86-1E69F91FE09F}" dt="2025-11-09T19:16:23.416" v="3558"/>
        <pc:sldMkLst>
          <pc:docMk/>
          <pc:sldMk cId="3970473306" sldId="264"/>
        </pc:sldMkLst>
        <pc:spChg chg="mod">
          <ac:chgData name="Nicole Keenan" userId="5af9b97490bccb54" providerId="LiveId" clId="{7B8E01D1-C035-4EA8-8B86-1E69F91FE09F}" dt="2025-11-03T12:31:49.449" v="1621" actId="33524"/>
          <ac:spMkLst>
            <pc:docMk/>
            <pc:sldMk cId="3970473306" sldId="264"/>
            <ac:spMk id="3" creationId="{4A53051C-8483-F6FD-7AB5-FC885653EC99}"/>
          </ac:spMkLst>
        </pc:spChg>
      </pc:sldChg>
      <pc:sldChg chg="addSp delSp modSp mod">
        <pc:chgData name="Nicole Keenan" userId="5af9b97490bccb54" providerId="LiveId" clId="{7B8E01D1-C035-4EA8-8B86-1E69F91FE09F}" dt="2025-11-09T19:06:53.225" v="3493" actId="115"/>
        <pc:sldMkLst>
          <pc:docMk/>
          <pc:sldMk cId="359125969" sldId="265"/>
        </pc:sldMkLst>
        <pc:spChg chg="mod">
          <ac:chgData name="Nicole Keenan" userId="5af9b97490bccb54" providerId="LiveId" clId="{7B8E01D1-C035-4EA8-8B86-1E69F91FE09F}" dt="2025-11-03T10:12:33.592" v="171" actId="107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Nicole Keenan" userId="5af9b97490bccb54" providerId="LiveId" clId="{7B8E01D1-C035-4EA8-8B86-1E69F91FE09F}" dt="2025-11-09T19:06:53.225" v="3493" actId="115"/>
          <ac:spMkLst>
            <pc:docMk/>
            <pc:sldMk cId="359125969" sldId="265"/>
            <ac:spMk id="3" creationId="{5F8D0C3B-0DFC-3E5A-28D7-AC7CD95B6A10}"/>
          </ac:spMkLst>
        </pc:spChg>
      </pc:sldChg>
      <pc:sldChg chg="addSp delSp modSp mod">
        <pc:chgData name="Nicole Keenan" userId="5af9b97490bccb54" providerId="LiveId" clId="{7B8E01D1-C035-4EA8-8B86-1E69F91FE09F}" dt="2025-11-03T12:30:41.979" v="1611" actId="1076"/>
        <pc:sldMkLst>
          <pc:docMk/>
          <pc:sldMk cId="2850782885" sldId="266"/>
        </pc:sldMkLst>
        <pc:spChg chg="mod">
          <ac:chgData name="Nicole Keenan" userId="5af9b97490bccb54" providerId="LiveId" clId="{7B8E01D1-C035-4EA8-8B86-1E69F91FE09F}" dt="2025-11-03T12:30:41.979" v="1611" actId="1076"/>
          <ac:spMkLst>
            <pc:docMk/>
            <pc:sldMk cId="2850782885" sldId="266"/>
            <ac:spMk id="2" creationId="{522107DF-28D1-AECE-299A-375E6A01AF85}"/>
          </ac:spMkLst>
        </pc:spChg>
        <pc:picChg chg="add mod modCrop">
          <ac:chgData name="Nicole Keenan" userId="5af9b97490bccb54" providerId="LiveId" clId="{7B8E01D1-C035-4EA8-8B86-1E69F91FE09F}" dt="2025-11-03T12:30:38.187" v="1610" actId="1076"/>
          <ac:picMkLst>
            <pc:docMk/>
            <pc:sldMk cId="2850782885" sldId="266"/>
            <ac:picMk id="4" creationId="{350B320A-A962-C12A-6473-5894D40900D0}"/>
          </ac:picMkLst>
        </pc:picChg>
      </pc:sldChg>
      <pc:sldChg chg="modSp mod">
        <pc:chgData name="Nicole Keenan" userId="5af9b97490bccb54" providerId="LiveId" clId="{7B8E01D1-C035-4EA8-8B86-1E69F91FE09F}" dt="2025-11-09T19:07:50.759" v="3504" actId="1076"/>
        <pc:sldMkLst>
          <pc:docMk/>
          <pc:sldMk cId="1917974163" sldId="267"/>
        </pc:sldMkLst>
        <pc:spChg chg="mod">
          <ac:chgData name="Nicole Keenan" userId="5af9b97490bccb54" providerId="LiveId" clId="{7B8E01D1-C035-4EA8-8B86-1E69F91FE09F}" dt="2025-11-09T19:07:46.027" v="3503" actId="107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Nicole Keenan" userId="5af9b97490bccb54" providerId="LiveId" clId="{7B8E01D1-C035-4EA8-8B86-1E69F91FE09F}" dt="2025-11-09T19:07:50.759" v="3504" actId="1076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">
        <pc:chgData name="Nicole Keenan" userId="5af9b97490bccb54" providerId="LiveId" clId="{7B8E01D1-C035-4EA8-8B86-1E69F91FE09F}" dt="2025-11-03T12:08:04.085" v="1432"/>
        <pc:sldMkLst>
          <pc:docMk/>
          <pc:sldMk cId="3645478630" sldId="268"/>
        </pc:sldMkLst>
        <pc:spChg chg="add mod">
          <ac:chgData name="Nicole Keenan" userId="5af9b97490bccb54" providerId="LiveId" clId="{7B8E01D1-C035-4EA8-8B86-1E69F91FE09F}" dt="2025-11-03T12:00:28.480" v="1339" actId="1076"/>
          <ac:spMkLst>
            <pc:docMk/>
            <pc:sldMk cId="3645478630" sldId="268"/>
            <ac:spMk id="7" creationId="{D945088A-5554-1DD4-5ED4-3FAA8F72B8E8}"/>
          </ac:spMkLst>
        </pc:spChg>
        <pc:spChg chg="add mod">
          <ac:chgData name="Nicole Keenan" userId="5af9b97490bccb54" providerId="LiveId" clId="{7B8E01D1-C035-4EA8-8B86-1E69F91FE09F}" dt="2025-11-03T12:07:49.989" v="1428" actId="113"/>
          <ac:spMkLst>
            <pc:docMk/>
            <pc:sldMk cId="3645478630" sldId="268"/>
            <ac:spMk id="15" creationId="{C10E5C04-8B4D-AE89-A593-0D5E4F3E03B2}"/>
          </ac:spMkLst>
        </pc:spChg>
        <pc:spChg chg="add mod">
          <ac:chgData name="Nicole Keenan" userId="5af9b97490bccb54" providerId="LiveId" clId="{7B8E01D1-C035-4EA8-8B86-1E69F91FE09F}" dt="2025-11-03T11:56:28.453" v="1308" actId="1076"/>
          <ac:spMkLst>
            <pc:docMk/>
            <pc:sldMk cId="3645478630" sldId="268"/>
            <ac:spMk id="18" creationId="{9194D4A7-9A31-0BDA-A29D-4D708600D2A6}"/>
          </ac:spMkLst>
        </pc:spChg>
        <pc:spChg chg="add mod">
          <ac:chgData name="Nicole Keenan" userId="5af9b97490bccb54" providerId="LiveId" clId="{7B8E01D1-C035-4EA8-8B86-1E69F91FE09F}" dt="2025-11-03T11:56:35.545" v="1309" actId="1076"/>
          <ac:spMkLst>
            <pc:docMk/>
            <pc:sldMk cId="3645478630" sldId="268"/>
            <ac:spMk id="20" creationId="{79F9D594-9B69-3621-9C1E-5FBAFA5CE15E}"/>
          </ac:spMkLst>
        </pc:spChg>
        <pc:spChg chg="add mod">
          <ac:chgData name="Nicole Keenan" userId="5af9b97490bccb54" providerId="LiveId" clId="{7B8E01D1-C035-4EA8-8B86-1E69F91FE09F}" dt="2025-11-03T12:06:25.774" v="1416" actId="14100"/>
          <ac:spMkLst>
            <pc:docMk/>
            <pc:sldMk cId="3645478630" sldId="268"/>
            <ac:spMk id="28" creationId="{14B041B4-B385-AA40-14B4-BE3902AA124C}"/>
          </ac:spMkLst>
        </pc:spChg>
        <pc:spChg chg="add mod">
          <ac:chgData name="Nicole Keenan" userId="5af9b97490bccb54" providerId="LiveId" clId="{7B8E01D1-C035-4EA8-8B86-1E69F91FE09F}" dt="2025-11-03T12:02:20.406" v="1359" actId="207"/>
          <ac:spMkLst>
            <pc:docMk/>
            <pc:sldMk cId="3645478630" sldId="268"/>
            <ac:spMk id="29" creationId="{3E66DEA5-E97D-E4DD-AF55-3D6B7CC76377}"/>
          </ac:spMkLst>
        </pc:spChg>
        <pc:spChg chg="add mod">
          <ac:chgData name="Nicole Keenan" userId="5af9b97490bccb54" providerId="LiveId" clId="{7B8E01D1-C035-4EA8-8B86-1E69F91FE09F}" dt="2025-11-03T12:06:53.549" v="1419" actId="1076"/>
          <ac:spMkLst>
            <pc:docMk/>
            <pc:sldMk cId="3645478630" sldId="268"/>
            <ac:spMk id="30" creationId="{A66FB15A-8762-F69D-DF11-AA86C236C5C5}"/>
          </ac:spMkLst>
        </pc:spChg>
        <pc:spChg chg="add mod">
          <ac:chgData name="Nicole Keenan" userId="5af9b97490bccb54" providerId="LiveId" clId="{7B8E01D1-C035-4EA8-8B86-1E69F91FE09F}" dt="2025-11-03T12:07:32.914" v="1426" actId="207"/>
          <ac:spMkLst>
            <pc:docMk/>
            <pc:sldMk cId="3645478630" sldId="268"/>
            <ac:spMk id="31" creationId="{79F537EA-0668-D5D1-4C12-60EA27612E61}"/>
          </ac:spMkLst>
        </pc:spChg>
        <pc:spChg chg="add del mod">
          <ac:chgData name="Nicole Keenan" userId="5af9b97490bccb54" providerId="LiveId" clId="{7B8E01D1-C035-4EA8-8B86-1E69F91FE09F}" dt="2025-11-03T11:53:45.815" v="1275" actId="1076"/>
          <ac:spMkLst>
            <pc:docMk/>
            <pc:sldMk cId="3645478630" sldId="268"/>
            <ac:spMk id="42" creationId="{1B4035FE-3847-078C-8101-71FDBA93A700}"/>
          </ac:spMkLst>
        </pc:spChg>
        <pc:spChg chg="mod">
          <ac:chgData name="Nicole Keenan" userId="5af9b97490bccb54" providerId="LiveId" clId="{7B8E01D1-C035-4EA8-8B86-1E69F91FE09F}" dt="2025-11-03T11:59:39.258" v="1331" actId="1076"/>
          <ac:spMkLst>
            <pc:docMk/>
            <pc:sldMk cId="3645478630" sldId="268"/>
            <ac:spMk id="47" creationId="{874C2CA7-9024-06A6-EFEC-03F2C5F6164A}"/>
          </ac:spMkLst>
        </pc:spChg>
        <pc:spChg chg="mod">
          <ac:chgData name="Nicole Keenan" userId="5af9b97490bccb54" providerId="LiveId" clId="{7B8E01D1-C035-4EA8-8B86-1E69F91FE09F}" dt="2025-11-03T12:06:32.520" v="1417" actId="1076"/>
          <ac:spMkLst>
            <pc:docMk/>
            <pc:sldMk cId="3645478630" sldId="268"/>
            <ac:spMk id="48" creationId="{6915DB39-8720-82EF-FC44-900C2A547888}"/>
          </ac:spMkLst>
        </pc:spChg>
        <pc:spChg chg="add del mod">
          <ac:chgData name="Nicole Keenan" userId="5af9b97490bccb54" providerId="LiveId" clId="{7B8E01D1-C035-4EA8-8B86-1E69F91FE09F}" dt="2025-11-03T12:07:19.907" v="1425" actId="1076"/>
          <ac:spMkLst>
            <pc:docMk/>
            <pc:sldMk cId="3645478630" sldId="268"/>
            <ac:spMk id="49" creationId="{93A74995-7F76-DF6C-D2EF-F061C63E1708}"/>
          </ac:spMkLst>
        </pc:spChg>
        <pc:spChg chg="mod">
          <ac:chgData name="Nicole Keenan" userId="5af9b97490bccb54" providerId="LiveId" clId="{7B8E01D1-C035-4EA8-8B86-1E69F91FE09F}" dt="2025-11-03T12:04:28.694" v="1395" actId="1076"/>
          <ac:spMkLst>
            <pc:docMk/>
            <pc:sldMk cId="3645478630" sldId="268"/>
            <ac:spMk id="54" creationId="{C3608F55-A776-664D-1048-1426897D2055}"/>
          </ac:spMkLst>
        </pc:spChg>
        <pc:cxnChg chg="mod">
          <ac:chgData name="Nicole Keenan" userId="5af9b97490bccb54" providerId="LiveId" clId="{7B8E01D1-C035-4EA8-8B86-1E69F91FE09F}" dt="2025-11-03T11:56:22.568" v="1306" actId="14100"/>
          <ac:cxnSpMkLst>
            <pc:docMk/>
            <pc:sldMk cId="3645478630" sldId="268"/>
            <ac:cxnSpMk id="8" creationId="{76C662DA-FCA2-4055-E0C4-CDAD80390250}"/>
          </ac:cxnSpMkLst>
        </pc:cxnChg>
        <pc:cxnChg chg="mod">
          <ac:chgData name="Nicole Keenan" userId="5af9b97490bccb54" providerId="LiveId" clId="{7B8E01D1-C035-4EA8-8B86-1E69F91FE09F}" dt="2025-11-03T12:04:49.870" v="1399" actId="14100"/>
          <ac:cxnSpMkLst>
            <pc:docMk/>
            <pc:sldMk cId="3645478630" sldId="268"/>
            <ac:cxnSpMk id="11" creationId="{9D340193-A060-B364-5B70-B56B4B025622}"/>
          </ac:cxnSpMkLst>
        </pc:cxnChg>
        <pc:cxnChg chg="mod">
          <ac:chgData name="Nicole Keenan" userId="5af9b97490bccb54" providerId="LiveId" clId="{7B8E01D1-C035-4EA8-8B86-1E69F91FE09F}" dt="2025-11-03T12:01:07.909" v="1340" actId="1076"/>
          <ac:cxnSpMkLst>
            <pc:docMk/>
            <pc:sldMk cId="3645478630" sldId="268"/>
            <ac:cxnSpMk id="21" creationId="{F9296110-FFB2-91ED-CE4E-09A84866F696}"/>
          </ac:cxnSpMkLst>
        </pc:cxnChg>
        <pc:cxnChg chg="mod">
          <ac:chgData name="Nicole Keenan" userId="5af9b97490bccb54" providerId="LiveId" clId="{7B8E01D1-C035-4EA8-8B86-1E69F91FE09F}" dt="2025-11-03T12:00:22.090" v="1338" actId="1076"/>
          <ac:cxnSpMkLst>
            <pc:docMk/>
            <pc:sldMk cId="3645478630" sldId="268"/>
            <ac:cxnSpMk id="23" creationId="{53BC15E0-7F8D-3E02-5381-101025C23226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4884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51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810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0762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383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925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29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985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313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397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817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478634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738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026165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5160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1814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583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718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7" r:id="rId1"/>
    <p:sldLayoutId id="2147483838" r:id="rId2"/>
    <p:sldLayoutId id="2147483839" r:id="rId3"/>
    <p:sldLayoutId id="2147483840" r:id="rId4"/>
    <p:sldLayoutId id="2147483841" r:id="rId5"/>
    <p:sldLayoutId id="2147483842" r:id="rId6"/>
    <p:sldLayoutId id="2147483843" r:id="rId7"/>
    <p:sldLayoutId id="2147483844" r:id="rId8"/>
    <p:sldLayoutId id="2147483845" r:id="rId9"/>
    <p:sldLayoutId id="2147483846" r:id="rId10"/>
    <p:sldLayoutId id="2147483847" r:id="rId11"/>
    <p:sldLayoutId id="2147483848" r:id="rId12"/>
    <p:sldLayoutId id="2147483849" r:id="rId13"/>
    <p:sldLayoutId id="2147483850" r:id="rId14"/>
    <p:sldLayoutId id="2147483851" r:id="rId15"/>
    <p:sldLayoutId id="214748385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ocu.com/en-gb/messages/question/14170067/green-haven-florists-pestels-analiys#acceptedAnswer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56767" y="1474940"/>
            <a:ext cx="6526061" cy="2727269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NAME: Problem solving and decision making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CODE:LCLM404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 :Mary Nicole Keenan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ID :2413808</a:t>
            </a:r>
            <a:br>
              <a:rPr lang="en-GB" sz="2000" b="1" dirty="0">
                <a:latin typeface="A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LECTURER: Anita Nan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2361" y="-292746"/>
            <a:ext cx="8534401" cy="868680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07074" y="727670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Havern florists</a:t>
            </a:r>
          </a:p>
          <a:p>
            <a:r>
              <a:rPr lang="en-GB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Norwich,United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kingdom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30% decrease in sales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Green Haven Florists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5688" y="224661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14395" y="1584109"/>
            <a:ext cx="10232571" cy="4491446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Green Havern Florists</a:t>
            </a:r>
            <a:endParaRPr lang="en-GB" sz="2400" dirty="0">
              <a:solidFill>
                <a:srgbClr val="C00000"/>
              </a:solidFill>
              <a:latin typeface="Roboto"/>
              <a:ea typeface="Roboto"/>
              <a:cs typeface="Roboto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Known for custom floral arrangements.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Facing 30% decline in store sales, higher costs, and increased competition.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This presentation analysis the issues faced, the enviourmental factors impacting the business and approaches to improve sustainability.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9240" y="1691640"/>
            <a:ext cx="9965371" cy="4325112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conclusion, Green Havern florist's loss in sales and gained profit is due to the environmental changes around the area.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Due to the nearby businesses closing it has made the town much quieter, meaning fewer walk-in costumers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Outdated methods, Limited use of marketing technology making it harder to reach customers.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move forward Green Havern florists should focus more on marketing, special offers attracting reliable and consistent costumers, By creating a new updated boutique website and spreading it globally.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Due to poor management system it’s harder to check sales history, tracking sales or check of stock.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fix this Green Havern florists should be more organised and train new employees how to be organised.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9113" y="80338"/>
            <a:ext cx="8915399" cy="756339"/>
          </a:xfrm>
        </p:spPr>
        <p:txBody>
          <a:bodyPr>
            <a:normAutofit/>
          </a:bodyPr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79113" y="1627047"/>
            <a:ext cx="8915398" cy="439427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Green Haven Florists</a:t>
            </a:r>
            <a:endParaRPr lang="en-GB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The company was 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The company owners are Liam and Priya Patel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Green Haven is a Flower boutique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The green Haven Florists have strong online community Ties.</a:t>
            </a:r>
          </a:p>
          <a:p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FB94C1-8158-D688-E4F2-BE6D3F4A10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60" t="20343" r="27517" b="15115"/>
          <a:stretch>
            <a:fillRect/>
          </a:stretch>
        </p:blipFill>
        <p:spPr>
          <a:xfrm>
            <a:off x="9130670" y="255447"/>
            <a:ext cx="2840434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9380" y="-140116"/>
            <a:ext cx="8915399" cy="713232"/>
          </a:xfrm>
        </p:spPr>
        <p:txBody>
          <a:bodyPr>
            <a:normAutofit/>
          </a:bodyPr>
          <a:lstStyle/>
          <a:p>
            <a:r>
              <a:rPr lang="en-GB" b="1" dirty="0"/>
              <a:t>Nature and scope of the problem: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85000" lnSpcReduction="2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What: Green Haven florists is experiencing a drop in shop sales and overall business performance.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Why: Increased competition from other online flower shops.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Who: The owners, Liam and Priya Patel and their team are affected the most, as there are less customers.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Where: The issue is happening at Green Haven florists flower shop based in </a:t>
            </a:r>
            <a:r>
              <a:rPr lang="en-GB" sz="2800" b="1" dirty="0" err="1">
                <a:solidFill>
                  <a:srgbClr val="FF0000"/>
                </a:solidFill>
              </a:rPr>
              <a:t>Norwhich,United</a:t>
            </a:r>
            <a:r>
              <a:rPr lang="en-GB" sz="2800" b="1" dirty="0">
                <a:solidFill>
                  <a:srgbClr val="FF0000"/>
                </a:solidFill>
              </a:rPr>
              <a:t> Kingdom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When: Has been noticed over the past year, with a drop in 30% in sales.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How: The business has an out-of-date website, little social media marketing, and fewer walk ins.</a:t>
            </a:r>
          </a:p>
          <a:p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157" y="678186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9459" y="1137725"/>
            <a:ext cx="11237843" cy="6145523"/>
          </a:xfrm>
        </p:spPr>
        <p:txBody>
          <a:bodyPr>
            <a:normAutofit fontScale="40000" lnSpcReduction="20000"/>
          </a:bodyPr>
          <a:lstStyle/>
          <a:p>
            <a:r>
              <a:rPr lang="en-GB" sz="4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 Factors</a:t>
            </a:r>
          </a:p>
          <a:p>
            <a:r>
              <a:rPr lang="en-GB" sz="4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Trade Policies: Trade Policies such as taxes on imported flowers and plants, can impact over all costs and can influence how high prices are set.</a:t>
            </a:r>
          </a:p>
          <a:p>
            <a:r>
              <a:rPr lang="en-GB" sz="4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Regulations: </a:t>
            </a:r>
            <a:r>
              <a:rPr lang="en-GB" sz="4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trade policies can result in an easier or a harder way to order different types of flowers from abroad. This could affect the price of flowers or whether flowers are available.</a:t>
            </a:r>
          </a:p>
          <a:p>
            <a:r>
              <a:rPr lang="en-GB" sz="4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Factors</a:t>
            </a:r>
          </a:p>
          <a:p>
            <a:r>
              <a:rPr lang="en-GB" sz="4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Seasonality: </a:t>
            </a:r>
            <a:r>
              <a:rPr lang="en-GB" sz="4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Flowers sales increase as it heads to Festival season, meaning the owners will need more time to manage orders that are placed and to make sure there is enough stock.</a:t>
            </a:r>
          </a:p>
          <a:p>
            <a:r>
              <a:rPr lang="en-GB" sz="4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conditions: </a:t>
            </a:r>
            <a:r>
              <a:rPr lang="en-GB" sz="4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While the economy isn’t doing its best, customers slow down orders when flowers aren’t a necessity. Meaning fewer sales made, resulting in less money for the company.</a:t>
            </a:r>
          </a:p>
          <a:p>
            <a:r>
              <a:rPr lang="en-GB" sz="4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and cultural Factors: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GB" sz="4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of different cultures have their own traditions</a:t>
            </a:r>
            <a:r>
              <a:rPr lang="en-GB" sz="4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</a:t>
            </a:r>
            <a:r>
              <a:rPr lang="en-GB" sz="4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affects what the florist's boutique can offer, especially customised orders.</a:t>
            </a:r>
          </a:p>
          <a:p>
            <a:r>
              <a:rPr lang="en-GB" sz="4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 trends: Customers prefer eco friendly flowers so florists may need to expand their products to eco friendly offers. (StuDocu,2025)</a:t>
            </a:r>
          </a:p>
          <a:p>
            <a:endParaRPr lang="en-GB" sz="4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484" y="260855"/>
            <a:ext cx="9921394" cy="1280890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9877" y="1039086"/>
            <a:ext cx="8932245" cy="5699916"/>
          </a:xfrm>
        </p:spPr>
        <p:txBody>
          <a:bodyPr>
            <a:normAutofit fontScale="47500" lnSpcReduction="20000"/>
          </a:bodyPr>
          <a:lstStyle/>
          <a:p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TECHNOLOGICAL FACTORS</a:t>
            </a:r>
          </a:p>
          <a:p>
            <a:pPr marL="0" indent="0"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E-commerce: As online shopping grows, florists need to customise a strong online presence using digital tools to attract more customers.</a:t>
            </a:r>
          </a:p>
          <a:p>
            <a:pPr marL="0" indent="0"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Supply chain Technology: Using ways to manage deliveries can help keep flowers fresh and high quality by making things a faster process and organised.</a:t>
            </a:r>
          </a:p>
          <a:p>
            <a:pPr marL="0" indent="0">
              <a:buNone/>
            </a:pP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LEGAL FACTORS</a:t>
            </a:r>
          </a:p>
          <a:p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HEALTH and safety regulations for selling flowers, ensure that the products are stored in safe and clean conditions, and for the shop to be non hazardous conditions.</a:t>
            </a:r>
          </a:p>
          <a:p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Intellectual property: With increasing concern for the </a:t>
            </a:r>
            <a:r>
              <a:rPr lang="en-GB" sz="3800" b="1" dirty="0" err="1">
                <a:latin typeface="Arial" panose="020B0604020202020204" pitchFamily="34" charset="0"/>
                <a:cs typeface="Arial" panose="020B0604020202020204" pitchFamily="34" charset="0"/>
              </a:rPr>
              <a:t>enviorment</a:t>
            </a: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, florists can appeal to customers by providing eco friendly sources and packages</a:t>
            </a:r>
          </a:p>
          <a:p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FACTORS</a:t>
            </a:r>
          </a:p>
          <a:p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Sustainability: With increasing concern for the environment, florists can appeal to customers by providing eco-friendly sources and packages.</a:t>
            </a:r>
          </a:p>
          <a:p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Intellectual property: Protecting unique floral designs or branding is important for competition advantage.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>
            <a:normAutofit/>
          </a:bodyPr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F5291A7-C82F-D2A9-673D-CF5B84F682FE}"/>
              </a:ext>
            </a:extLst>
          </p:cNvPr>
          <p:cNvCxnSpPr>
            <a:cxnSpLocks/>
          </p:cNvCxnSpPr>
          <p:nvPr/>
        </p:nvCxnSpPr>
        <p:spPr>
          <a:xfrm>
            <a:off x="1903956" y="3131507"/>
            <a:ext cx="811686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6C662DA-FCA2-4055-E0C4-CDAD80390250}"/>
              </a:ext>
            </a:extLst>
          </p:cNvPr>
          <p:cNvCxnSpPr>
            <a:cxnSpLocks/>
          </p:cNvCxnSpPr>
          <p:nvPr/>
        </p:nvCxnSpPr>
        <p:spPr>
          <a:xfrm>
            <a:off x="6764867" y="1393950"/>
            <a:ext cx="1752832" cy="171250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340193-A060-B364-5B70-B56B4B025622}"/>
              </a:ext>
            </a:extLst>
          </p:cNvPr>
          <p:cNvCxnSpPr>
            <a:cxnSpLocks/>
          </p:cNvCxnSpPr>
          <p:nvPr/>
        </p:nvCxnSpPr>
        <p:spPr>
          <a:xfrm flipH="1">
            <a:off x="7443150" y="3106455"/>
            <a:ext cx="1074549" cy="20840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9296110-FFB2-91ED-CE4E-09A84866F696}"/>
              </a:ext>
            </a:extLst>
          </p:cNvPr>
          <p:cNvCxnSpPr>
            <a:cxnSpLocks/>
          </p:cNvCxnSpPr>
          <p:nvPr/>
        </p:nvCxnSpPr>
        <p:spPr>
          <a:xfrm flipH="1">
            <a:off x="1862256" y="3125015"/>
            <a:ext cx="1519400" cy="223445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3BC15E0-7F8D-3E02-5381-101025C23226}"/>
              </a:ext>
            </a:extLst>
          </p:cNvPr>
          <p:cNvCxnSpPr>
            <a:cxnSpLocks/>
          </p:cNvCxnSpPr>
          <p:nvPr/>
        </p:nvCxnSpPr>
        <p:spPr>
          <a:xfrm>
            <a:off x="875076" y="1408694"/>
            <a:ext cx="2489658" cy="17466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1B4035FE-3847-078C-8101-71FDBA93A700}"/>
              </a:ext>
            </a:extLst>
          </p:cNvPr>
          <p:cNvSpPr/>
          <p:nvPr/>
        </p:nvSpPr>
        <p:spPr>
          <a:xfrm rot="5400000">
            <a:off x="9936452" y="2410015"/>
            <a:ext cx="1629768" cy="1608349"/>
          </a:xfrm>
          <a:prstGeom prst="triangle">
            <a:avLst>
              <a:gd name="adj" fmla="val 54216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74C2CA7-9024-06A6-EFEC-03F2C5F6164A}"/>
              </a:ext>
            </a:extLst>
          </p:cNvPr>
          <p:cNvSpPr txBox="1"/>
          <p:nvPr/>
        </p:nvSpPr>
        <p:spPr>
          <a:xfrm>
            <a:off x="7701933" y="752402"/>
            <a:ext cx="44450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Marketing</a:t>
            </a:r>
          </a:p>
          <a:p>
            <a:r>
              <a:rPr lang="en-GB" dirty="0"/>
              <a:t>Weak online presence with minimal social media activity</a:t>
            </a:r>
          </a:p>
          <a:p>
            <a:r>
              <a:rPr lang="en-GB" dirty="0"/>
              <a:t>Not enough advertising or collaboration with local businesses.</a:t>
            </a:r>
          </a:p>
          <a:p>
            <a:r>
              <a:rPr lang="en-GB" dirty="0"/>
              <a:t>No loyalty schemes or special offers to attract customers.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915DB39-8720-82EF-FC44-900C2A547888}"/>
              </a:ext>
            </a:extLst>
          </p:cNvPr>
          <p:cNvSpPr txBox="1"/>
          <p:nvPr/>
        </p:nvSpPr>
        <p:spPr>
          <a:xfrm>
            <a:off x="2927196" y="3781786"/>
            <a:ext cx="339678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Methods:</a:t>
            </a:r>
          </a:p>
          <a:p>
            <a:r>
              <a:rPr lang="en-GB" dirty="0"/>
              <a:t>Outdated website and slow making it difficult to use.</a:t>
            </a:r>
          </a:p>
          <a:p>
            <a:r>
              <a:rPr lang="en-GB" dirty="0"/>
              <a:t>No flexible options like subscriptions or same day delivery.</a:t>
            </a:r>
          </a:p>
          <a:p>
            <a:r>
              <a:rPr lang="en-GB" dirty="0"/>
              <a:t>The business highly depends on word-of-mouth repeated costumers.</a:t>
            </a:r>
          </a:p>
          <a:p>
            <a:endParaRPr lang="en-GB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3A74995-7F76-DF6C-D2EF-F061C63E1708}"/>
              </a:ext>
            </a:extLst>
          </p:cNvPr>
          <p:cNvSpPr txBox="1"/>
          <p:nvPr/>
        </p:nvSpPr>
        <p:spPr>
          <a:xfrm>
            <a:off x="8849782" y="4391418"/>
            <a:ext cx="339678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Equipment/technology:</a:t>
            </a:r>
          </a:p>
          <a:p>
            <a:r>
              <a:rPr lang="en-GB" dirty="0"/>
              <a:t>No modern systems for online orders or tracking.</a:t>
            </a:r>
          </a:p>
          <a:p>
            <a:r>
              <a:rPr lang="en-GB" dirty="0"/>
              <a:t>Website not user friendly.</a:t>
            </a:r>
          </a:p>
          <a:p>
            <a:r>
              <a:rPr lang="en-GB" dirty="0"/>
              <a:t>No data system to collect or analyse customer feedback and buying trends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C3608F55-A776-664D-1048-1426897D2055}"/>
              </a:ext>
            </a:extLst>
          </p:cNvPr>
          <p:cNvSpPr txBox="1"/>
          <p:nvPr/>
        </p:nvSpPr>
        <p:spPr>
          <a:xfrm>
            <a:off x="2847624" y="792855"/>
            <a:ext cx="3757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People</a:t>
            </a:r>
          </a:p>
          <a:p>
            <a:r>
              <a:rPr lang="en-GB" dirty="0"/>
              <a:t>Owners manage most tasks; lack of digital skills.</a:t>
            </a:r>
          </a:p>
          <a:p>
            <a:r>
              <a:rPr lang="en-GB" dirty="0"/>
              <a:t>Staff may lack training in online sales and social media.</a:t>
            </a:r>
          </a:p>
          <a:p>
            <a:r>
              <a:rPr lang="en-US" dirty="0"/>
              <a:t>More customers prefer online shopping.</a:t>
            </a:r>
          </a:p>
          <a:p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945088A-5554-1DD4-5ED4-3FAA8F72B8E8}"/>
              </a:ext>
            </a:extLst>
          </p:cNvPr>
          <p:cNvSpPr/>
          <p:nvPr/>
        </p:nvSpPr>
        <p:spPr>
          <a:xfrm>
            <a:off x="547920" y="1047879"/>
            <a:ext cx="1597288" cy="464921"/>
          </a:xfrm>
          <a:prstGeom prst="roundRect">
            <a:avLst>
              <a:gd name="adj" fmla="val 8915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10E5C04-8B4D-AE89-A593-0D5E4F3E03B2}"/>
              </a:ext>
            </a:extLst>
          </p:cNvPr>
          <p:cNvSpPr txBox="1"/>
          <p:nvPr/>
        </p:nvSpPr>
        <p:spPr>
          <a:xfrm>
            <a:off x="9978727" y="2783727"/>
            <a:ext cx="1134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Drop</a:t>
            </a:r>
          </a:p>
          <a:p>
            <a:r>
              <a:rPr lang="en-GB" b="1" dirty="0">
                <a:solidFill>
                  <a:schemeClr val="bg1"/>
                </a:solidFill>
              </a:rPr>
              <a:t>In sales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9194D4A7-9A31-0BDA-A29D-4D708600D2A6}"/>
              </a:ext>
            </a:extLst>
          </p:cNvPr>
          <p:cNvSpPr/>
          <p:nvPr/>
        </p:nvSpPr>
        <p:spPr>
          <a:xfrm>
            <a:off x="6161844" y="1057846"/>
            <a:ext cx="1443272" cy="42104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9F9D594-9B69-3621-9C1E-5FBAFA5CE15E}"/>
              </a:ext>
            </a:extLst>
          </p:cNvPr>
          <p:cNvSpPr txBox="1"/>
          <p:nvPr/>
        </p:nvSpPr>
        <p:spPr>
          <a:xfrm>
            <a:off x="6258661" y="1074170"/>
            <a:ext cx="1392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Marketing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14B041B4-B385-AA40-14B4-BE3902AA124C}"/>
              </a:ext>
            </a:extLst>
          </p:cNvPr>
          <p:cNvSpPr/>
          <p:nvPr/>
        </p:nvSpPr>
        <p:spPr>
          <a:xfrm>
            <a:off x="1080111" y="5147299"/>
            <a:ext cx="1543819" cy="66282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E66DEA5-E97D-E4DD-AF55-3D6B7CC76377}"/>
              </a:ext>
            </a:extLst>
          </p:cNvPr>
          <p:cNvSpPr txBox="1"/>
          <p:nvPr/>
        </p:nvSpPr>
        <p:spPr>
          <a:xfrm>
            <a:off x="1155827" y="5324075"/>
            <a:ext cx="1695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Methods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66FB15A-8762-F69D-DF11-AA86C236C5C5}"/>
              </a:ext>
            </a:extLst>
          </p:cNvPr>
          <p:cNvSpPr/>
          <p:nvPr/>
        </p:nvSpPr>
        <p:spPr>
          <a:xfrm>
            <a:off x="6096000" y="4945890"/>
            <a:ext cx="2747251" cy="50219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9F537EA-0668-D5D1-4C12-60EA27612E61}"/>
              </a:ext>
            </a:extLst>
          </p:cNvPr>
          <p:cNvSpPr txBox="1"/>
          <p:nvPr/>
        </p:nvSpPr>
        <p:spPr>
          <a:xfrm>
            <a:off x="6102531" y="4986060"/>
            <a:ext cx="2857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Equipment/Technology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7457" y="0"/>
            <a:ext cx="8915399" cy="860400"/>
          </a:xfrm>
        </p:spPr>
        <p:txBody>
          <a:bodyPr>
            <a:normAutofit/>
          </a:bodyPr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3563" y="1426403"/>
            <a:ext cx="9224874" cy="4488952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b="1" u="sng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sz="1800" b="1" i="1" u="sng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Find More Calculator</a:t>
            </a:r>
            <a:r>
              <a:rPr lang="en-GB" sz="1800" b="1" u="sng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sz="1800" u="sng" dirty="0">
                <a:solidFill>
                  <a:schemeClr val="tx1"/>
                </a:solidFill>
                <a:latin typeface="Arial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Drop in Sales Calculator &amp; Formula Online Calculator Ultra</a:t>
            </a:r>
            <a:r>
              <a:rPr lang="en-GB" sz="1800" b="1" i="1" u="sng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sz="1800" b="1" u="sng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(Accessed:  6 October 2025).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b="1" u="sng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Green Haven florists case study.(2025).{</a:t>
            </a:r>
            <a:r>
              <a:rPr lang="en-GB" sz="1800" b="1" u="sng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onlineimage</a:t>
            </a:r>
            <a:r>
              <a:rPr lang="en-GB" sz="1800" b="1" u="sng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} Available at://https://www.eliteasetheticacademy.co.uk/(accessed:27 October 27 October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StuDocu</a:t>
            </a:r>
            <a:r>
              <a:rPr lang="en-GB" sz="18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.(</a:t>
            </a:r>
            <a:r>
              <a:rPr lang="en-GB" sz="1800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en-GB" sz="18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).Green Haven Florists Pestel analysis.(online</a:t>
            </a:r>
            <a:r>
              <a:rPr lang="en-GB" sz="18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Available at: </a:t>
            </a:r>
            <a:r>
              <a:rPr lang="en-GB" sz="18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https://www.studocu.com/en-gb/messages/question/14170067/green-haven-florists-pestels-analiys#acceptedAnswer</a:t>
            </a:r>
            <a:r>
              <a:rPr lang="en-GB" sz="18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8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Accessesed</a:t>
            </a:r>
            <a:r>
              <a:rPr lang="en-GB" sz="18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13 oct.2025]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b="1" u="sng" dirty="0">
                <a:solidFill>
                  <a:schemeClr val="tx1"/>
                </a:solidFill>
              </a:rPr>
              <a:t>Flor G,2025.Pictures of flower shops [online image].Available at: https://ph.pinterest.com/pin/13792342604106427/&gt; [Accessed 3 November 2025].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b="1" u="sng" dirty="0" err="1">
                <a:solidFill>
                  <a:schemeClr val="tx1"/>
                </a:solidFill>
              </a:rPr>
              <a:t>Buisness</a:t>
            </a:r>
            <a:r>
              <a:rPr lang="en-GB" sz="1800" b="1" u="sng" dirty="0">
                <a:solidFill>
                  <a:schemeClr val="tx1"/>
                </a:solidFill>
              </a:rPr>
              <a:t> Gateway.(2025)Improving sales through digital marketing for small businesses.[online]Available at htttps://www.bgateway.com/resources/improving-sales-through-digital-marketing&gt;[acessesed 8 November 2025]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800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1862" y="0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/>
              <a:t>Questions 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50B320A-A962-C12A-6473-5894D40900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66" t="34813" r="34131" b="24194"/>
          <a:stretch>
            <a:fillRect/>
          </a:stretch>
        </p:blipFill>
        <p:spPr>
          <a:xfrm>
            <a:off x="1722783" y="290186"/>
            <a:ext cx="4200938" cy="3138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850</TotalTime>
  <Words>1033</Words>
  <Application>Microsoft Office PowerPoint</Application>
  <PresentationFormat>Widescreen</PresentationFormat>
  <Paragraphs>95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Wingdings</vt:lpstr>
      <vt:lpstr>Wingdings 3</vt:lpstr>
      <vt:lpstr>Wisp</vt:lpstr>
      <vt:lpstr>MODULE NAME: Problem solving and decision making MODULE CODE:LCLM404 STUDENT NAME :Mary Nicole Keenan STUDENT ID :2413808 LECTURER: Anita Nan Assignment 1: Presentation</vt:lpstr>
      <vt:lpstr>OVERVIEW</vt:lpstr>
      <vt:lpstr>Introduction</vt:lpstr>
      <vt:lpstr>Conclusion</vt:lpstr>
      <vt:lpstr>Company background</vt:lpstr>
      <vt:lpstr>Nature and scope of the problem:</vt:lpstr>
      <vt:lpstr>PESTLE ANALYSIS: Green Haven Florists </vt:lpstr>
      <vt:lpstr>PESTLE ANALYSIS: Green Haven Florists </vt:lpstr>
      <vt:lpstr>Cause and effect analysis: Fishbone diagram </vt:lpstr>
      <vt:lpstr>References </vt:lpstr>
      <vt:lpstr>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Nicole Keenan</cp:lastModifiedBy>
  <cp:revision>92</cp:revision>
  <dcterms:created xsi:type="dcterms:W3CDTF">2024-10-08T15:58:04Z</dcterms:created>
  <dcterms:modified xsi:type="dcterms:W3CDTF">2025-11-09T19:16:26Z</dcterms:modified>
</cp:coreProperties>
</file>