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7"/>
  </p:notesMasterIdLst>
  <p:sldIdLst>
    <p:sldId id="256" r:id="rId2"/>
    <p:sldId id="259" r:id="rId3"/>
    <p:sldId id="257" r:id="rId4"/>
    <p:sldId id="258" r:id="rId5"/>
    <p:sldId id="262" r:id="rId6"/>
    <p:sldId id="263" r:id="rId7"/>
    <p:sldId id="267" r:id="rId8"/>
    <p:sldId id="265" r:id="rId9"/>
    <p:sldId id="268" r:id="rId10"/>
    <p:sldId id="269" r:id="rId11"/>
    <p:sldId id="264" r:id="rId12"/>
    <p:sldId id="270" r:id="rId13"/>
    <p:sldId id="266" r:id="rId14"/>
    <p:sldId id="260"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92" autoAdjust="0"/>
    <p:restoredTop sz="73086" autoAdjust="0"/>
  </p:normalViewPr>
  <p:slideViewPr>
    <p:cSldViewPr snapToGrid="0">
      <p:cViewPr varScale="1">
        <p:scale>
          <a:sx n="83" d="100"/>
          <a:sy n="83" d="100"/>
        </p:scale>
        <p:origin x="164" y="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34D673-5A0C-4A23-A5F7-10AF28500B80}" type="datetimeFigureOut">
              <a:rPr lang="en-GB" smtClean="0"/>
              <a:t>30/11/2022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E88B08-4704-416C-B57C-0DC2CDA55A25}" type="slidenum">
              <a:rPr lang="en-GB" smtClean="0"/>
              <a:t>‹#›</a:t>
            </a:fld>
            <a:endParaRPr lang="en-GB"/>
          </a:p>
        </p:txBody>
      </p:sp>
    </p:spTree>
    <p:extLst>
      <p:ext uri="{BB962C8B-B14F-4D97-AF65-F5344CB8AC3E}">
        <p14:creationId xmlns:p14="http://schemas.microsoft.com/office/powerpoint/2010/main" val="12445191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00000"/>
                </a:solidFill>
                <a:effectLst/>
                <a:latin typeface="Times New Roman" panose="02020603050405020304" pitchFamily="18" charset="0"/>
              </a:rPr>
              <a:t>This important South-Wales historic landscape represents one of the largest and best-known mining conurbations and coalfield communities in Britain.</a:t>
            </a:r>
          </a:p>
          <a:p>
            <a:endParaRPr lang="en-GB" b="0" i="0" dirty="0">
              <a:solidFill>
                <a:srgbClr val="000000"/>
              </a:solidFill>
              <a:effectLst/>
              <a:latin typeface="Times New Roman" panose="02020603050405020304" pitchFamily="18" charset="0"/>
            </a:endParaRPr>
          </a:p>
          <a:p>
            <a:r>
              <a:rPr lang="en-GB" dirty="0"/>
              <a:t>Rhondda Borough Council could hardly have adopted a more appropriate motto for its crest than the words "Hwy Clod Na </a:t>
            </a:r>
            <a:r>
              <a:rPr lang="en-GB" dirty="0" err="1"/>
              <a:t>Golud</a:t>
            </a:r>
            <a:r>
              <a:rPr lang="en-GB" dirty="0"/>
              <a:t>" (Fame Outlasts Wealth) for those words </a:t>
            </a:r>
            <a:r>
              <a:rPr lang="en-GB" dirty="0" err="1"/>
              <a:t>encapture</a:t>
            </a:r>
            <a:r>
              <a:rPr lang="en-GB" dirty="0"/>
              <a:t> all that Rhondda stands for. Long after the heyday of the coal industry, the Rhondda will be remembered; the miner may now have gone but the unique community spirit and cultural heritage lives on.</a:t>
            </a:r>
          </a:p>
          <a:p>
            <a:endParaRPr lang="en-GB" dirty="0"/>
          </a:p>
          <a:p>
            <a:r>
              <a:rPr lang="en-GB" dirty="0"/>
              <a:t>The name "Rhondda" is a compound word that derives from </a:t>
            </a:r>
            <a:r>
              <a:rPr lang="en-GB" dirty="0" err="1"/>
              <a:t>rhawdd</a:t>
            </a:r>
            <a:r>
              <a:rPr lang="en-GB" dirty="0"/>
              <a:t> and the old </a:t>
            </a:r>
            <a:r>
              <a:rPr lang="en-GB" dirty="0" err="1"/>
              <a:t>Eelsh</a:t>
            </a:r>
            <a:r>
              <a:rPr lang="en-GB" dirty="0"/>
              <a:t> adjective </a:t>
            </a:r>
            <a:r>
              <a:rPr lang="en-GB" dirty="0" err="1"/>
              <a:t>gnou</a:t>
            </a:r>
            <a:r>
              <a:rPr lang="en-GB" dirty="0"/>
              <a:t>. It is thought that "</a:t>
            </a:r>
            <a:r>
              <a:rPr lang="en-GB" dirty="0" err="1"/>
              <a:t>rhawdd</a:t>
            </a:r>
            <a:r>
              <a:rPr lang="en-GB" dirty="0"/>
              <a:t>" is comparable to ad-</a:t>
            </a:r>
            <a:r>
              <a:rPr lang="en-GB" dirty="0" err="1"/>
              <a:t>rawdd</a:t>
            </a:r>
            <a:r>
              <a:rPr lang="en-GB" dirty="0"/>
              <a:t> which means to recite or relate; thus the river by its sound is speaking aloud. The second syllable, </a:t>
            </a:r>
            <a:r>
              <a:rPr lang="en-GB" dirty="0" err="1"/>
              <a:t>gnou</a:t>
            </a:r>
            <a:r>
              <a:rPr lang="en-GB" dirty="0"/>
              <a:t>, becomes </a:t>
            </a:r>
            <a:r>
              <a:rPr lang="en-GB" dirty="0" err="1"/>
              <a:t>gnau</a:t>
            </a:r>
            <a:r>
              <a:rPr lang="en-GB" dirty="0"/>
              <a:t> or </a:t>
            </a:r>
            <a:r>
              <a:rPr lang="en-GB" dirty="0" err="1"/>
              <a:t>gno</a:t>
            </a:r>
            <a:r>
              <a:rPr lang="en-GB" dirty="0"/>
              <a:t> (as in </a:t>
            </a:r>
            <a:r>
              <a:rPr lang="en-GB" dirty="0" err="1"/>
              <a:t>Gwynddneu</a:t>
            </a:r>
            <a:r>
              <a:rPr lang="en-GB" dirty="0"/>
              <a:t> or </a:t>
            </a:r>
            <a:r>
              <a:rPr lang="en-GB" dirty="0" err="1"/>
              <a:t>Gwyddno</a:t>
            </a:r>
            <a:r>
              <a:rPr lang="en-GB" dirty="0"/>
              <a:t>) and so in this way, </a:t>
            </a:r>
            <a:r>
              <a:rPr lang="en-GB" dirty="0" err="1"/>
              <a:t>Rhoddneu</a:t>
            </a:r>
            <a:r>
              <a:rPr lang="en-GB" dirty="0"/>
              <a:t> becomes </a:t>
            </a:r>
            <a:r>
              <a:rPr lang="en-GB" dirty="0" err="1"/>
              <a:t>Rhoddna</a:t>
            </a:r>
            <a:r>
              <a:rPr lang="en-GB" dirty="0"/>
              <a:t>. It is not unusual in the </a:t>
            </a:r>
            <a:r>
              <a:rPr lang="en-GB" dirty="0" err="1"/>
              <a:t>Gwentian</a:t>
            </a:r>
            <a:r>
              <a:rPr lang="en-GB" dirty="0"/>
              <a:t> dialect to have '</a:t>
            </a:r>
            <a:r>
              <a:rPr lang="en-GB" dirty="0" err="1"/>
              <a:t>dn</a:t>
            </a:r>
            <a:r>
              <a:rPr lang="en-GB" dirty="0"/>
              <a:t>' or '</a:t>
            </a:r>
            <a:r>
              <a:rPr lang="en-GB" dirty="0" err="1"/>
              <a:t>ddn</a:t>
            </a:r>
            <a:r>
              <a:rPr lang="en-GB" dirty="0"/>
              <a:t>' metathesised into "</a:t>
            </a:r>
            <a:r>
              <a:rPr lang="en-GB" dirty="0" err="1"/>
              <a:t>ndd</a:t>
            </a:r>
            <a:r>
              <a:rPr lang="en-GB" dirty="0"/>
              <a:t>" which gives a local plural and, thus, </a:t>
            </a:r>
            <a:r>
              <a:rPr lang="en-GB" dirty="0" err="1"/>
              <a:t>Rhonddna</a:t>
            </a:r>
            <a:r>
              <a:rPr lang="en-GB" dirty="0"/>
              <a:t> became RHONDDA.</a:t>
            </a:r>
          </a:p>
          <a:p>
            <a:endParaRPr lang="en-GB" dirty="0"/>
          </a:p>
          <a:p>
            <a:r>
              <a:rPr lang="en-GB" dirty="0"/>
              <a:t>The industrial history of the Rhondda, which has covered the last 150 years, has, to a great extent, overshadowed the earlier periods in the development of the valley communities. The story, in fact, began some 6,000 years ago when the valley was inhabited by immigrants during the Mesolithic period, these first residents building sites for themselves on the mountain tops. Later in the Bronze Age (some 2.000 years ago), dense forest of oak, elm and alder filled the valleys, and pine and birch woods extended up the mountain slopes. Then, nomadic tribes built cairns on the hilltops and they built standing stones and stone circles of which Hen </a:t>
            </a:r>
            <a:r>
              <a:rPr lang="en-GB" dirty="0" err="1"/>
              <a:t>Dre'r</a:t>
            </a:r>
            <a:r>
              <a:rPr lang="en-GB" dirty="0"/>
              <a:t> </a:t>
            </a:r>
            <a:r>
              <a:rPr lang="en-GB" dirty="0" err="1"/>
              <a:t>Gelli</a:t>
            </a:r>
            <a:r>
              <a:rPr lang="en-GB" dirty="0"/>
              <a:t> is an excellent example.</a:t>
            </a:r>
          </a:p>
        </p:txBody>
      </p:sp>
      <p:sp>
        <p:nvSpPr>
          <p:cNvPr id="4" name="Slide Number Placeholder 3"/>
          <p:cNvSpPr>
            <a:spLocks noGrp="1"/>
          </p:cNvSpPr>
          <p:nvPr>
            <p:ph type="sldNum" sz="quarter" idx="5"/>
          </p:nvPr>
        </p:nvSpPr>
        <p:spPr/>
        <p:txBody>
          <a:bodyPr/>
          <a:lstStyle/>
          <a:p>
            <a:fld id="{F4E88B08-4704-416C-B57C-0DC2CDA55A25}" type="slidenum">
              <a:rPr lang="en-GB" smtClean="0"/>
              <a:t>3</a:t>
            </a:fld>
            <a:endParaRPr lang="en-GB"/>
          </a:p>
        </p:txBody>
      </p:sp>
    </p:spTree>
    <p:extLst>
      <p:ext uri="{BB962C8B-B14F-4D97-AF65-F5344CB8AC3E}">
        <p14:creationId xmlns:p14="http://schemas.microsoft.com/office/powerpoint/2010/main" val="62980400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dirty="0"/>
              <a:t>The Geological Background</a:t>
            </a:r>
          </a:p>
          <a:p>
            <a:pPr algn="just"/>
            <a:r>
              <a:rPr lang="en-GB" b="0" i="0" dirty="0">
                <a:solidFill>
                  <a:srgbClr val="000000"/>
                </a:solidFill>
                <a:effectLst/>
                <a:latin typeface="Times New Roman" panose="02020603050405020304" pitchFamily="18" charset="0"/>
              </a:rPr>
              <a:t>The historic landscape area is situated within the South Wales Coalfield; the geology of which belongs to the Carboniferous System. The Rhondda Valleys are located within the Coal Measures near the middle of the Carboniferous syncline. Secondary upfolds or anticlines, running approximately east-west, have complicated the geology of the area and acted to bring the numerous coal seams of the area nearer to the surface. When the geological conditions of the area were discovered during the mid-nineteenth century, the Rhondda Coalfield was rapidly developed, and the coal industry of the region, previously restricted to the Lower Rhondda, was extended into both valleys.</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Coal Measures comprise three series; the Upper Coal, Pennant and Lower Coal Series, only the latter two occur in the Rhondda Valleys. The Pennant Series comprises sandstones and grits, known commonly as Pennant Sandstone; the shales belonging to this series are less significant in the Rhondda, though the series does contain two seams of bituminous coal, suitable for heating and the production of gas, No. 1 and No. 2 Rhondda Seams. The Lower Coal Series includes all the high-grade bituminous and steam coals, on which the fame of the Rhondda was ultimately built. Rhondda No. 3, the highest seam of the series, was essentially a domestic and coking fuel. It was the deeper steam coals, with their high carbon and calorific content and smokeless nature, however, which were the prime objectives of the coal industry. The steam coal seams comprised the </a:t>
            </a:r>
            <a:r>
              <a:rPr lang="en-GB" b="0" i="0" dirty="0" err="1">
                <a:solidFill>
                  <a:srgbClr val="000000"/>
                </a:solidFill>
                <a:effectLst/>
                <a:latin typeface="Times New Roman" panose="02020603050405020304" pitchFamily="18" charset="0"/>
              </a:rPr>
              <a:t>Abergorchi</a:t>
            </a:r>
            <a:r>
              <a:rPr lang="en-GB" b="0" i="0" dirty="0">
                <a:solidFill>
                  <a:srgbClr val="000000"/>
                </a:solidFill>
                <a:effectLst/>
                <a:latin typeface="Times New Roman" panose="02020603050405020304" pitchFamily="18" charset="0"/>
              </a:rPr>
              <a:t>, the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the Pentre, the </a:t>
            </a:r>
            <a:r>
              <a:rPr lang="en-GB" b="0" i="0" dirty="0" err="1">
                <a:solidFill>
                  <a:srgbClr val="000000"/>
                </a:solidFill>
                <a:effectLst/>
                <a:latin typeface="Times New Roman" panose="02020603050405020304" pitchFamily="18" charset="0"/>
              </a:rPr>
              <a:t>Gorllwyn</a:t>
            </a:r>
            <a:r>
              <a:rPr lang="en-GB" b="0" i="0" dirty="0">
                <a:solidFill>
                  <a:srgbClr val="000000"/>
                </a:solidFill>
                <a:effectLst/>
                <a:latin typeface="Times New Roman" panose="02020603050405020304" pitchFamily="18" charset="0"/>
              </a:rPr>
              <a:t>, and the deeper, Two-Feet-Nine, the Four Feet, the Six Feet, the Red Vein, the Nine Feet, the Bute, the Five Feet, and the </a:t>
            </a:r>
            <a:r>
              <a:rPr lang="en-GB" b="0" i="0" dirty="0" err="1">
                <a:solidFill>
                  <a:srgbClr val="000000"/>
                </a:solidFill>
                <a:effectLst/>
                <a:latin typeface="Times New Roman" panose="02020603050405020304" pitchFamily="18" charset="0"/>
              </a:rPr>
              <a:t>Gellideg</a:t>
            </a:r>
            <a:r>
              <a:rPr lang="en-GB" b="0" i="0" dirty="0">
                <a:solidFill>
                  <a:srgbClr val="000000"/>
                </a:solidFill>
                <a:effectLst/>
                <a:latin typeface="Times New Roman" panose="02020603050405020304" pitchFamily="18" charset="0"/>
              </a:rPr>
              <a: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A number of geological problems beset the mining of coal within the Rhondda area. Lewis identifies these as follows: 'pressure' which caused the tendency of roof subsidence with the removal of coal; gas explosions; loosely jointed coal subject to collapse; 'washouts' or the thinning and disappearance of seams; and adverse geological faulting, the three main faults affecting the Rhondda area being the Ty-</a:t>
            </a:r>
            <a:r>
              <a:rPr lang="en-GB" b="0" i="0" dirty="0" err="1">
                <a:solidFill>
                  <a:srgbClr val="000000"/>
                </a:solidFill>
                <a:effectLst/>
                <a:latin typeface="Times New Roman" panose="02020603050405020304" pitchFamily="18" charset="0"/>
              </a:rPr>
              <a:t>mawr</a:t>
            </a:r>
            <a:r>
              <a:rPr lang="en-GB" b="0" i="0" dirty="0">
                <a:solidFill>
                  <a:srgbClr val="000000"/>
                </a:solidFill>
                <a:effectLst/>
                <a:latin typeface="Times New Roman" panose="02020603050405020304" pitchFamily="18" charset="0"/>
              </a:rPr>
              <a:t> or </a:t>
            </a:r>
            <a:r>
              <a:rPr lang="en-GB" b="0" i="0" dirty="0" err="1">
                <a:solidFill>
                  <a:srgbClr val="000000"/>
                </a:solidFill>
                <a:effectLst/>
                <a:latin typeface="Times New Roman" panose="02020603050405020304" pitchFamily="18" charset="0"/>
              </a:rPr>
              <a:t>Llanwynno</a:t>
            </a:r>
            <a:r>
              <a:rPr lang="en-GB" b="0" i="0" dirty="0">
                <a:solidFill>
                  <a:srgbClr val="000000"/>
                </a:solidFill>
                <a:effectLst/>
                <a:latin typeface="Times New Roman" panose="02020603050405020304" pitchFamily="18" charset="0"/>
              </a:rPr>
              <a:t> Fault along the east, the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(Dinas) Fault in the centre and the Dinas (</a:t>
            </a:r>
            <a:r>
              <a:rPr lang="en-GB" b="0" i="0" dirty="0" err="1">
                <a:solidFill>
                  <a:srgbClr val="000000"/>
                </a:solidFill>
                <a:effectLst/>
                <a:latin typeface="Times New Roman" panose="02020603050405020304" pitchFamily="18" charset="0"/>
              </a:rPr>
              <a:t>Penygraig</a:t>
            </a:r>
            <a:r>
              <a:rPr lang="en-GB" b="0" i="0" dirty="0">
                <a:solidFill>
                  <a:srgbClr val="000000"/>
                </a:solidFill>
                <a:effectLst/>
                <a:latin typeface="Times New Roman" panose="02020603050405020304" pitchFamily="18" charset="0"/>
              </a:rPr>
              <a:t>) Fault in the west (Lewis 1959)</a:t>
            </a: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4</a:t>
            </a:fld>
            <a:endParaRPr lang="en-GB"/>
          </a:p>
        </p:txBody>
      </p:sp>
    </p:spTree>
    <p:extLst>
      <p:ext uri="{BB962C8B-B14F-4D97-AF65-F5344CB8AC3E}">
        <p14:creationId xmlns:p14="http://schemas.microsoft.com/office/powerpoint/2010/main" val="2160253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 earliest evidence of human settlement in the Rhondda area is represented by finds of material dating to the Mesolithic period (10000-4400BC) recovered over an extensive area. The material includes assemblages and individual finds of flint, including cores, blades, flakes, scrapers and microliths often associated with charcoal. The distribution appears to indicate considerable occupation of the higher ground particularly at the upper reaches of the Rhondda valleys. Possible Mesolithic settlement sites include, </a:t>
            </a:r>
            <a:r>
              <a:rPr lang="en-GB" b="0" i="0" dirty="0" err="1">
                <a:solidFill>
                  <a:srgbClr val="000000"/>
                </a:solidFill>
                <a:effectLst/>
                <a:latin typeface="Times New Roman" panose="02020603050405020304" pitchFamily="18" charset="0"/>
              </a:rPr>
              <a:t>Cefn-glas</a:t>
            </a:r>
            <a:r>
              <a:rPr lang="en-GB" b="0" i="0" dirty="0">
                <a:solidFill>
                  <a:srgbClr val="000000"/>
                </a:solidFill>
                <a:effectLst/>
                <a:latin typeface="Times New Roman" panose="02020603050405020304" pitchFamily="18" charset="0"/>
              </a:rPr>
              <a:t>, Cwm </a:t>
            </a:r>
            <a:r>
              <a:rPr lang="en-GB" b="0" i="0" dirty="0" err="1">
                <a:solidFill>
                  <a:srgbClr val="000000"/>
                </a:solidFill>
                <a:effectLst/>
                <a:latin typeface="Times New Roman" panose="02020603050405020304" pitchFamily="18" charset="0"/>
              </a:rPr>
              <a:t>Saerbren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Fforch</a:t>
            </a:r>
            <a:r>
              <a:rPr lang="en-GB" b="0" i="0" dirty="0">
                <a:solidFill>
                  <a:srgbClr val="000000"/>
                </a:solidFill>
                <a:effectLst/>
                <a:latin typeface="Times New Roman" panose="02020603050405020304" pitchFamily="18" charset="0"/>
              </a:rPr>
              <a:t> above </a:t>
            </a:r>
            <a:r>
              <a:rPr lang="en-GB" b="0" i="0" dirty="0" err="1">
                <a:solidFill>
                  <a:srgbClr val="000000"/>
                </a:solidFill>
                <a:effectLst/>
                <a:latin typeface="Times New Roman" panose="02020603050405020304" pitchFamily="18" charset="0"/>
              </a:rPr>
              <a:t>Cwmparc</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Gwyneb</a:t>
            </a:r>
            <a:r>
              <a:rPr lang="en-GB" b="0" i="0" dirty="0">
                <a:solidFill>
                  <a:srgbClr val="000000"/>
                </a:solidFill>
                <a:effectLst/>
                <a:latin typeface="Times New Roman" panose="02020603050405020304" pitchFamily="18" charset="0"/>
              </a:rPr>
              <a:t>-</a:t>
            </a:r>
            <a:r>
              <a:rPr lang="en-GB" b="0" i="0" dirty="0" err="1">
                <a:solidFill>
                  <a:srgbClr val="000000"/>
                </a:solidFill>
                <a:effectLst/>
                <a:latin typeface="Times New Roman" panose="02020603050405020304" pitchFamily="18" charset="0"/>
              </a:rPr>
              <a:t>yr</a:t>
            </a:r>
            <a:r>
              <a:rPr lang="en-GB" b="0" i="0" dirty="0">
                <a:solidFill>
                  <a:srgbClr val="000000"/>
                </a:solidFill>
                <a:effectLst/>
                <a:latin typeface="Times New Roman" panose="02020603050405020304" pitchFamily="18" charset="0"/>
              </a:rPr>
              <a:t>-haul,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Beili-glas</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Ton,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Tyle-</a:t>
            </a:r>
            <a:r>
              <a:rPr lang="en-GB" b="0" i="0" dirty="0" err="1">
                <a:solidFill>
                  <a:srgbClr val="000000"/>
                </a:solidFill>
                <a:effectLst/>
                <a:latin typeface="Times New Roman" panose="02020603050405020304" pitchFamily="18" charset="0"/>
              </a:rPr>
              <a:t>coch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Ystradffernol</a:t>
            </a:r>
            <a:r>
              <a:rPr lang="en-GB" b="0" i="0" dirty="0">
                <a:solidFill>
                  <a:srgbClr val="000000"/>
                </a:solidFill>
                <a:effectLst/>
                <a:latin typeface="Times New Roman" panose="02020603050405020304" pitchFamily="18" charset="0"/>
              </a:rPr>
              <a:t>, Nant </a:t>
            </a:r>
            <a:r>
              <a:rPr lang="en-GB" b="0" i="0" dirty="0" err="1">
                <a:solidFill>
                  <a:srgbClr val="000000"/>
                </a:solidFill>
                <a:effectLst/>
                <a:latin typeface="Times New Roman" panose="02020603050405020304" pitchFamily="18" charset="0"/>
              </a:rPr>
              <a:t>Lluest</a:t>
            </a:r>
            <a:r>
              <a:rPr lang="en-GB" b="0" i="0" dirty="0">
                <a:solidFill>
                  <a:srgbClr val="000000"/>
                </a:solidFill>
                <a:effectLst/>
                <a:latin typeface="Times New Roman" panose="02020603050405020304" pitchFamily="18" charset="0"/>
              </a:rPr>
              <a:t>, Nant-y-</a:t>
            </a:r>
            <a:r>
              <a:rPr lang="en-GB" b="0" i="0" dirty="0" err="1">
                <a:solidFill>
                  <a:srgbClr val="000000"/>
                </a:solidFill>
                <a:effectLst/>
                <a:latin typeface="Times New Roman" panose="02020603050405020304" pitchFamily="18" charset="0"/>
              </a:rPr>
              <a:t>gwair</a:t>
            </a:r>
            <a:r>
              <a:rPr lang="en-GB" b="0" i="0" dirty="0">
                <a:solidFill>
                  <a:srgbClr val="000000"/>
                </a:solidFill>
                <a:effectLst/>
                <a:latin typeface="Times New Roman" panose="02020603050405020304" pitchFamily="18" charset="0"/>
              </a:rPr>
              <a:t> and the area around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Reservoir where flint assemblages and stray finds have been recorded. Little systematic investigation has been carried out on settlement of the period, apart from the excavation at Craig-y-llyn (</a:t>
            </a:r>
            <a:r>
              <a:rPr lang="en-GB" b="0" i="0" dirty="0" err="1">
                <a:solidFill>
                  <a:srgbClr val="000000"/>
                </a:solidFill>
                <a:effectLst/>
                <a:latin typeface="Times New Roman" panose="02020603050405020304" pitchFamily="18" charset="0"/>
              </a:rPr>
              <a:t>Lacaille</a:t>
            </a:r>
            <a:r>
              <a:rPr lang="en-GB" b="0" i="0" dirty="0">
                <a:solidFill>
                  <a:srgbClr val="000000"/>
                </a:solidFill>
                <a:effectLst/>
                <a:latin typeface="Times New Roman" panose="02020603050405020304" pitchFamily="18" charset="0"/>
              </a:rPr>
              <a:t> in 1962). It is considered that this evidence of human activity represents temporary upland hunting camps, occupied by hunter-gatherer groups as part of a seasonal migration pattern between the coastal lowlands and the upland Blaenau.</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Settlement of the Neolithic (4400-2300BC), is again largely represented by stylistically dated finds of flint tools including petit tranchet </a:t>
            </a:r>
            <a:r>
              <a:rPr lang="en-GB" b="0" i="0" dirty="0" err="1">
                <a:solidFill>
                  <a:srgbClr val="000000"/>
                </a:solidFill>
                <a:effectLst/>
                <a:latin typeface="Times New Roman" panose="02020603050405020304" pitchFamily="18" charset="0"/>
              </a:rPr>
              <a:t>axeheads</a:t>
            </a:r>
            <a:r>
              <a:rPr lang="en-GB" b="0" i="0" dirty="0">
                <a:solidFill>
                  <a:srgbClr val="000000"/>
                </a:solidFill>
                <a:effectLst/>
                <a:latin typeface="Times New Roman" panose="02020603050405020304" pitchFamily="18" charset="0"/>
              </a:rPr>
              <a:t>, and petit tranchet and leaf shaped arrowheads. These finds are similarly frequently associated with charcoal. Site distribution is similar to that noted for the Mesolithic, and includes finds from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y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Ystradffernol</a:t>
            </a:r>
            <a:r>
              <a:rPr lang="en-GB" b="0" i="0" dirty="0">
                <a:solidFill>
                  <a:srgbClr val="000000"/>
                </a:solidFill>
                <a:effectLst/>
                <a:latin typeface="Times New Roman" panose="02020603050405020304" pitchFamily="18" charset="0"/>
              </a:rPr>
              <a:t>, Tarren </a:t>
            </a:r>
            <a:r>
              <a:rPr lang="en-GB" b="0" i="0" dirty="0" err="1">
                <a:solidFill>
                  <a:srgbClr val="000000"/>
                </a:solidFill>
                <a:effectLst/>
                <a:latin typeface="Times New Roman" panose="02020603050405020304" pitchFamily="18" charset="0"/>
              </a:rPr>
              <a:t>Pantyffin</a:t>
            </a:r>
            <a:r>
              <a:rPr lang="en-GB" b="0" i="0" dirty="0">
                <a:solidFill>
                  <a:srgbClr val="000000"/>
                </a:solidFill>
                <a:effectLst/>
                <a:latin typeface="Times New Roman" panose="02020603050405020304" pitchFamily="18" charset="0"/>
              </a:rPr>
              <a:t> and the find of a petit tranchet </a:t>
            </a:r>
            <a:r>
              <a:rPr lang="en-GB" b="0" i="0" dirty="0" err="1">
                <a:solidFill>
                  <a:srgbClr val="000000"/>
                </a:solidFill>
                <a:effectLst/>
                <a:latin typeface="Times New Roman" panose="02020603050405020304" pitchFamily="18" charset="0"/>
              </a:rPr>
              <a:t>axehead</a:t>
            </a:r>
            <a:r>
              <a:rPr lang="en-GB" b="0" i="0" dirty="0">
                <a:solidFill>
                  <a:srgbClr val="000000"/>
                </a:solidFill>
                <a:effectLst/>
                <a:latin typeface="Times New Roman" panose="02020603050405020304" pitchFamily="18" charset="0"/>
              </a:rPr>
              <a:t> find from the slopes of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Ynysfelo</a:t>
            </a:r>
            <a:r>
              <a:rPr lang="en-GB" b="0" i="0" dirty="0">
                <a:solidFill>
                  <a:srgbClr val="000000"/>
                </a:solidFill>
                <a:effectLst/>
                <a:latin typeface="Times New Roman" panose="02020603050405020304" pitchFamily="18" charset="0"/>
              </a:rPr>
              <a:t>. Flint processing is also recorded on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Ty-</a:t>
            </a:r>
            <a:r>
              <a:rPr lang="en-GB" b="0" i="0" dirty="0" err="1">
                <a:solidFill>
                  <a:srgbClr val="000000"/>
                </a:solidFill>
                <a:effectLst/>
                <a:latin typeface="Times New Roman" panose="02020603050405020304" pitchFamily="18" charset="0"/>
              </a:rPr>
              <a:t>newydd</a:t>
            </a:r>
            <a:r>
              <a:rPr lang="en-GB" b="0" i="0" dirty="0">
                <a:solidFill>
                  <a:srgbClr val="000000"/>
                </a:solidFill>
                <a:effectLst/>
                <a:latin typeface="Times New Roman" panose="02020603050405020304" pitchFamily="18" charset="0"/>
              </a:rPr>
              <a:t>, and above Cwm Parc, while also of considerable interest is the dated late Neolithic hut floor located at </a:t>
            </a:r>
            <a:r>
              <a:rPr lang="en-GB" b="0" i="0" dirty="0" err="1">
                <a:solidFill>
                  <a:srgbClr val="000000"/>
                </a:solidFill>
                <a:effectLst/>
                <a:latin typeface="Times New Roman" panose="02020603050405020304" pitchFamily="18" charset="0"/>
              </a:rPr>
              <a:t>Cefn-glas</a:t>
            </a:r>
            <a:r>
              <a:rPr lang="en-GB" b="0" i="0" dirty="0">
                <a:solidFill>
                  <a:srgbClr val="000000"/>
                </a:solidFill>
                <a:effectLst/>
                <a:latin typeface="Times New Roman" panose="02020603050405020304" pitchFamily="18" charset="0"/>
              </a:rPr>
              <a: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There is significant evidence for activity in the Rhondda during the Bronze Age (2300-800BC); however this is predominantly related to upland funerary monuments. The whereabouts of settlement is largely based on stray finds of flint tools, the distribution being similar to earlier periods. Bronze Age finds include a bronze tanged spearhead with ribbed blade from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an arrowhead from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y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and a hoard of bronzes from the quarry also on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A more tangible indication of settlement is perhaps the burnt mound site on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Maendy</a:t>
            </a:r>
            <a:r>
              <a:rPr lang="en-GB" b="0" i="0" dirty="0">
                <a:solidFill>
                  <a:srgbClr val="000000"/>
                </a:solidFill>
                <a:effectLst/>
                <a:latin typeface="Times New Roman" panose="02020603050405020304" pitchFamily="18" charset="0"/>
              </a:rPr>
              <a:t> (Arch </a:t>
            </a:r>
            <a:r>
              <a:rPr lang="en-GB" b="0" i="0" dirty="0" err="1">
                <a:solidFill>
                  <a:srgbClr val="000000"/>
                </a:solidFill>
                <a:effectLst/>
                <a:latin typeface="Times New Roman" panose="02020603050405020304" pitchFamily="18" charset="0"/>
              </a:rPr>
              <a:t>Camb</a:t>
            </a:r>
            <a:r>
              <a:rPr lang="en-GB" b="0" i="0" dirty="0">
                <a:solidFill>
                  <a:srgbClr val="000000"/>
                </a:solidFill>
                <a:effectLst/>
                <a:latin typeface="Times New Roman" panose="02020603050405020304" pitchFamily="18" charset="0"/>
              </a:rPr>
              <a:t>. 1902, p. 258), this site type, characteristic of the Bronze Age, is thought to be associated with cooking.</a:t>
            </a: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5</a:t>
            </a:fld>
            <a:endParaRPr lang="en-GB"/>
          </a:p>
        </p:txBody>
      </p:sp>
    </p:spTree>
    <p:extLst>
      <p:ext uri="{BB962C8B-B14F-4D97-AF65-F5344CB8AC3E}">
        <p14:creationId xmlns:p14="http://schemas.microsoft.com/office/powerpoint/2010/main" val="586733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Piecemeal remnants of the agricultural landscape survive in areas away from the valley bottom, primarily on the steeper slopes and the upland ridges, where later industrial incursion has been less intense. While the traditional agriculture of the Rhondda area was based on a system of mixed farming, it is the pastoral element, the rearing of livestock, which has always been predominant and the archaeological record reflects this; for example the Iron Age hillfort of </a:t>
            </a:r>
            <a:r>
              <a:rPr lang="en-GB" b="0" i="0" dirty="0" err="1">
                <a:solidFill>
                  <a:srgbClr val="000000"/>
                </a:solidFill>
                <a:effectLst/>
                <a:latin typeface="Times New Roman" panose="02020603050405020304" pitchFamily="18" charset="0"/>
              </a:rPr>
              <a:t>Maendy</a:t>
            </a:r>
            <a:r>
              <a:rPr lang="en-GB" b="0" i="0" dirty="0">
                <a:solidFill>
                  <a:srgbClr val="000000"/>
                </a:solidFill>
                <a:effectLst/>
                <a:latin typeface="Times New Roman" panose="02020603050405020304" pitchFamily="18" charset="0"/>
              </a:rPr>
              <a:t> Camp, is characterised as being a 'pastoral' type, its layout more suited to corralling cattle than the defence of an area. The late prehistoric/Romano-British upland settlements of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Hendre-Gelli</a:t>
            </a:r>
            <a:r>
              <a:rPr lang="en-GB" b="0" i="0" dirty="0">
                <a:solidFill>
                  <a:srgbClr val="000000"/>
                </a:solidFill>
                <a:effectLst/>
                <a:latin typeface="Times New Roman" panose="02020603050405020304" pitchFamily="18" charset="0"/>
              </a:rPr>
              <a:t> are both associated with enclosures and are perhaps best interpreted as seasonally occupied settlements associated with the use of upland pasture during the summer months.</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As outlined in the settlement section above, this seasonal use is continued into the medieval period; the remains of medieval platform houses, associated relict field systems (e.g. the settlement at </a:t>
            </a:r>
            <a:r>
              <a:rPr lang="en-GB" b="0" i="0" dirty="0" err="1">
                <a:solidFill>
                  <a:srgbClr val="000000"/>
                </a:solidFill>
                <a:effectLst/>
                <a:latin typeface="Times New Roman" panose="02020603050405020304" pitchFamily="18" charset="0"/>
              </a:rPr>
              <a:t>Carn</a:t>
            </a:r>
            <a:r>
              <a:rPr lang="en-GB" b="0" i="0" dirty="0">
                <a:solidFill>
                  <a:srgbClr val="000000"/>
                </a:solidFill>
                <a:effectLst/>
                <a:latin typeface="Times New Roman" panose="02020603050405020304" pitchFamily="18" charset="0"/>
              </a:rPr>
              <a:t>-y-</a:t>
            </a:r>
            <a:r>
              <a:rPr lang="en-GB" b="0" i="0" dirty="0" err="1">
                <a:solidFill>
                  <a:srgbClr val="000000"/>
                </a:solidFill>
                <a:effectLst/>
                <a:latin typeface="Times New Roman" panose="02020603050405020304" pitchFamily="18" charset="0"/>
              </a:rPr>
              <a:t>wiwer</a:t>
            </a:r>
            <a:r>
              <a:rPr lang="en-GB" b="0" i="0" dirty="0">
                <a:solidFill>
                  <a:srgbClr val="000000"/>
                </a:solidFill>
                <a:effectLst/>
                <a:latin typeface="Times New Roman" panose="02020603050405020304" pitchFamily="18" charset="0"/>
              </a:rPr>
              <a:t>), enclosures and </a:t>
            </a:r>
            <a:r>
              <a:rPr lang="en-GB" b="0" i="0" dirty="0" err="1">
                <a:solidFill>
                  <a:srgbClr val="000000"/>
                </a:solidFill>
                <a:effectLst/>
                <a:latin typeface="Times New Roman" panose="02020603050405020304" pitchFamily="18" charset="0"/>
              </a:rPr>
              <a:t>hafodau</a:t>
            </a:r>
            <a:r>
              <a:rPr lang="en-GB" b="0" i="0" dirty="0">
                <a:solidFill>
                  <a:srgbClr val="000000"/>
                </a:solidFill>
                <a:effectLst/>
                <a:latin typeface="Times New Roman" panose="02020603050405020304" pitchFamily="18" charset="0"/>
              </a:rPr>
              <a:t>, (e.g. at </a:t>
            </a:r>
            <a:r>
              <a:rPr lang="en-GB" b="0" i="0" dirty="0" err="1">
                <a:solidFill>
                  <a:srgbClr val="000000"/>
                </a:solidFill>
                <a:effectLst/>
                <a:latin typeface="Times New Roman" panose="02020603050405020304" pitchFamily="18" charset="0"/>
              </a:rPr>
              <a:t>Garreg</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Lwyd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and in </a:t>
            </a:r>
            <a:r>
              <a:rPr lang="en-GB" b="0" i="0" dirty="0" err="1">
                <a:solidFill>
                  <a:srgbClr val="000000"/>
                </a:solidFill>
                <a:effectLst/>
                <a:latin typeface="Times New Roman" panose="02020603050405020304" pitchFamily="18" charset="0"/>
              </a:rPr>
              <a:t>Blaenycwm</a:t>
            </a:r>
            <a:r>
              <a:rPr lang="en-GB" b="0" i="0" dirty="0">
                <a:solidFill>
                  <a:srgbClr val="000000"/>
                </a:solidFill>
                <a:effectLst/>
                <a:latin typeface="Times New Roman" panose="02020603050405020304" pitchFamily="18" charset="0"/>
              </a:rPr>
              <a:t>) attest to this continued use; while indications of the whereabouts of the main winter settlements, or </a:t>
            </a:r>
            <a:r>
              <a:rPr lang="en-GB" b="0" i="0" dirty="0" err="1">
                <a:solidFill>
                  <a:srgbClr val="000000"/>
                </a:solidFill>
                <a:effectLst/>
                <a:latin typeface="Times New Roman" panose="02020603050405020304" pitchFamily="18" charset="0"/>
              </a:rPr>
              <a:t>hendre</a:t>
            </a:r>
            <a:r>
              <a:rPr lang="en-GB" b="0" i="0" dirty="0">
                <a:solidFill>
                  <a:srgbClr val="000000"/>
                </a:solidFill>
                <a:effectLst/>
                <a:latin typeface="Times New Roman" panose="02020603050405020304" pitchFamily="18" charset="0"/>
              </a:rPr>
              <a:t>, of the valley bottom are preserved by the early cartographic evidence. The stock would have been predominantly cattle, but sheep are also evident during the medieval period, especially on the land of the former monastic grange of </a:t>
            </a:r>
            <a:r>
              <a:rPr lang="en-GB" b="0" i="0" dirty="0" err="1">
                <a:solidFill>
                  <a:srgbClr val="000000"/>
                </a:solidFill>
                <a:effectLst/>
                <a:latin typeface="Times New Roman" panose="02020603050405020304" pitchFamily="18" charset="0"/>
              </a:rPr>
              <a:t>Mynachdy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Penrhys</a:t>
            </a:r>
            <a:r>
              <a:rPr lang="en-GB" b="0" i="0" dirty="0">
                <a:solidFill>
                  <a:srgbClr val="000000"/>
                </a:solidFill>
                <a:effectLst/>
                <a:latin typeface="Times New Roman" panose="02020603050405020304" pitchFamily="18" charset="0"/>
              </a:rPr>
              <a:t>, where the Cistercians carried out sheep farming until the early 14th century. Interestingly the division of the monastic holding of </a:t>
            </a:r>
            <a:r>
              <a:rPr lang="en-GB" b="0" i="0" dirty="0" err="1">
                <a:solidFill>
                  <a:srgbClr val="000000"/>
                </a:solidFill>
                <a:effectLst/>
                <a:latin typeface="Times New Roman" panose="02020603050405020304" pitchFamily="18" charset="0"/>
              </a:rPr>
              <a:t>Penrhys</a:t>
            </a:r>
            <a:r>
              <a:rPr lang="en-GB" b="0" i="0" dirty="0">
                <a:solidFill>
                  <a:srgbClr val="000000"/>
                </a:solidFill>
                <a:effectLst/>
                <a:latin typeface="Times New Roman" panose="02020603050405020304" pitchFamily="18" charset="0"/>
              </a:rPr>
              <a:t>, into leaseholds, which occurred at the time, is considered to have resulted in the construction of boundaries. It is unclear, however, whether these boundaries remain as features in the landscape. It may be significant that a more regular pattern of larger fields is seen in the area of the grange. Generally, however, the surviving enclosure of the Rhondda, is predominantly characterised by a patchwork of small and medium sized irregular fields, as depicted on the Tithe and 1st edition OS maps, with the steeper slopes, especially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for the most part densely covered by woodland. Boundaries, marking the extent of late medieval and early post-medieval encroachment and enclosure on the slopes, are mainly of dry stone construction, though </a:t>
            </a:r>
            <a:r>
              <a:rPr lang="en-GB" b="0" i="1" dirty="0" err="1">
                <a:solidFill>
                  <a:srgbClr val="000000"/>
                </a:solidFill>
                <a:effectLst/>
                <a:latin typeface="Times New Roman" panose="02020603050405020304" pitchFamily="18" charset="0"/>
              </a:rPr>
              <a:t>cloddiau</a:t>
            </a:r>
            <a:r>
              <a:rPr lang="en-GB" b="0" i="0" dirty="0">
                <a:solidFill>
                  <a:srgbClr val="000000"/>
                </a:solidFill>
                <a:effectLst/>
                <a:latin typeface="Times New Roman" panose="02020603050405020304" pitchFamily="18" charset="0"/>
              </a:rPr>
              <a:t> and hedged banks are also evident.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Physical reminders of post-medieval agriculture include sheepfolds, sheep shelters, beast-houses and </a:t>
            </a:r>
            <a:r>
              <a:rPr lang="en-GB" b="0" i="1" dirty="0" err="1">
                <a:solidFill>
                  <a:srgbClr val="000000"/>
                </a:solidFill>
                <a:effectLst/>
                <a:latin typeface="Times New Roman" panose="02020603050405020304" pitchFamily="18" charset="0"/>
              </a:rPr>
              <a:t>lluest</a:t>
            </a:r>
            <a:r>
              <a:rPr lang="en-GB" b="0" i="0" dirty="0">
                <a:solidFill>
                  <a:srgbClr val="000000"/>
                </a:solidFill>
                <a:effectLst/>
                <a:latin typeface="Times New Roman" panose="02020603050405020304" pitchFamily="18" charset="0"/>
              </a:rPr>
              <a:t> sites. The latter were upland shelters probably used by individual shepherds on a seasonal basis; and indeed a tradition exists which supports this. Although cattle production continued during the post-medieval period, sheep farming became the mainstay of agriculture, in the Rhondda as elsewhere in the Blaenau region. The farmers of the region frequented the markets or fairs at Neath, Merthyr, Llantrisant, </a:t>
            </a:r>
            <a:r>
              <a:rPr lang="en-GB" b="0" i="0" dirty="0" err="1">
                <a:solidFill>
                  <a:srgbClr val="000000"/>
                </a:solidFill>
                <a:effectLst/>
                <a:latin typeface="Times New Roman" panose="02020603050405020304" pitchFamily="18" charset="0"/>
              </a:rPr>
              <a:t>Ynysybwl</a:t>
            </a:r>
            <a:r>
              <a:rPr lang="en-GB" b="0" i="0" dirty="0">
                <a:solidFill>
                  <a:srgbClr val="000000"/>
                </a:solidFill>
                <a:effectLst/>
                <a:latin typeface="Times New Roman" panose="02020603050405020304" pitchFamily="18" charset="0"/>
              </a:rPr>
              <a:t> and Llandaff, using </a:t>
            </a:r>
            <a:r>
              <a:rPr lang="en-GB" b="0" i="1" dirty="0" err="1">
                <a:solidFill>
                  <a:srgbClr val="000000"/>
                </a:solidFill>
                <a:effectLst/>
                <a:latin typeface="Times New Roman" panose="02020603050405020304" pitchFamily="18" charset="0"/>
              </a:rPr>
              <a:t>Porthmyn</a:t>
            </a:r>
            <a:r>
              <a:rPr lang="en-GB" b="0" i="0" dirty="0">
                <a:solidFill>
                  <a:srgbClr val="000000"/>
                </a:solidFill>
                <a:effectLst/>
                <a:latin typeface="Times New Roman" panose="02020603050405020304" pitchFamily="18" charset="0"/>
              </a:rPr>
              <a:t> or drovers, whenever it was necessary to convey stock to markets further a field; the main routes used by the drovers out of the Rhondda were to the north, via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Hirwaun</a:t>
            </a:r>
            <a:r>
              <a:rPr lang="en-GB" b="0" i="0" dirty="0">
                <a:solidFill>
                  <a:srgbClr val="000000"/>
                </a:solidFill>
                <a:effectLst/>
                <a:latin typeface="Times New Roman" panose="02020603050405020304" pitchFamily="18" charset="0"/>
              </a:rPr>
              <a:t> Common to Hereford and to the south via Llantrisant.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Although predominantly pastoral, a limited, though sufficient, amount of arable production was maintained, chiefly oats, barley and wheat and also the traditional root crops. Corn was grown in the more fertile fields on the alluvial flats and meadows of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at </a:t>
            </a:r>
            <a:r>
              <a:rPr lang="en-GB" b="0" i="0" dirty="0" err="1">
                <a:solidFill>
                  <a:srgbClr val="000000"/>
                </a:solidFill>
                <a:effectLst/>
                <a:latin typeface="Times New Roman" panose="02020603050405020304" pitchFamily="18" charset="0"/>
              </a:rPr>
              <a:t>Penyrenglyn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Llwynypia</a:t>
            </a:r>
            <a:r>
              <a:rPr lang="en-GB" b="0" i="0" dirty="0">
                <a:solidFill>
                  <a:srgbClr val="000000"/>
                </a:solidFill>
                <a:effectLst/>
                <a:latin typeface="Times New Roman" panose="02020603050405020304" pitchFamily="18" charset="0"/>
              </a:rPr>
              <a:t> and in the lateral valleys of </a:t>
            </a:r>
            <a:r>
              <a:rPr lang="en-GB" b="0" i="0" dirty="0" err="1">
                <a:solidFill>
                  <a:srgbClr val="000000"/>
                </a:solidFill>
                <a:effectLst/>
                <a:latin typeface="Times New Roman" panose="02020603050405020304" pitchFamily="18" charset="0"/>
              </a:rPr>
              <a:t>Cwmparc</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Fforch</a:t>
            </a:r>
            <a:r>
              <a:rPr lang="en-GB" b="0" i="0" dirty="0">
                <a:solidFill>
                  <a:srgbClr val="000000"/>
                </a:solidFill>
                <a:effectLst/>
                <a:latin typeface="Times New Roman" panose="02020603050405020304" pitchFamily="18" charset="0"/>
              </a:rPr>
              <a:t>. Within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the lowland meadowlands were restricted to the area of Ynys-hir; elsewhere the cereal production was carried out on valley side terraces, where the farms were generally located. Oats were frequently cultivated in the valleys, and the </a:t>
            </a:r>
            <a:r>
              <a:rPr lang="en-GB" b="0" i="0" dirty="0" err="1">
                <a:solidFill>
                  <a:srgbClr val="000000"/>
                </a:solidFill>
                <a:effectLst/>
                <a:latin typeface="Times New Roman" panose="02020603050405020304" pitchFamily="18" charset="0"/>
              </a:rPr>
              <a:t>Glynrhondda</a:t>
            </a:r>
            <a:r>
              <a:rPr lang="en-GB" b="0" i="0" dirty="0">
                <a:solidFill>
                  <a:srgbClr val="000000"/>
                </a:solidFill>
                <a:effectLst/>
                <a:latin typeface="Times New Roman" panose="02020603050405020304" pitchFamily="18" charset="0"/>
              </a:rPr>
              <a:t> area was frequently referred to colloquially as </a:t>
            </a:r>
            <a:r>
              <a:rPr lang="en-GB" b="0" i="0" dirty="0" err="1">
                <a:solidFill>
                  <a:srgbClr val="000000"/>
                </a:solidFill>
                <a:effectLst/>
                <a:latin typeface="Times New Roman" panose="02020603050405020304" pitchFamily="18" charset="0"/>
              </a:rPr>
              <a:t>Gwlad</a:t>
            </a:r>
            <a:r>
              <a:rPr lang="en-GB" b="0" i="0" dirty="0">
                <a:solidFill>
                  <a:srgbClr val="000000"/>
                </a:solidFill>
                <a:effectLst/>
                <a:latin typeface="Times New Roman" panose="02020603050405020304" pitchFamily="18" charset="0"/>
              </a:rPr>
              <a:t> y </a:t>
            </a:r>
            <a:r>
              <a:rPr lang="en-GB" b="0" i="0" dirty="0" err="1">
                <a:solidFill>
                  <a:srgbClr val="000000"/>
                </a:solidFill>
                <a:effectLst/>
                <a:latin typeface="Times New Roman" panose="02020603050405020304" pitchFamily="18" charset="0"/>
              </a:rPr>
              <a:t>Gyrchen</a:t>
            </a:r>
            <a:r>
              <a:rPr lang="en-GB" b="0" i="0" dirty="0">
                <a:solidFill>
                  <a:srgbClr val="000000"/>
                </a:solidFill>
                <a:effectLst/>
                <a:latin typeface="Times New Roman" panose="02020603050405020304" pitchFamily="18" charset="0"/>
              </a:rPr>
              <a:t> (the Land of the Oat) in tradition. John Leland, who visited the area during the 16th century, noted that it was '…</a:t>
            </a:r>
            <a:r>
              <a:rPr lang="en-GB" b="0" i="0" dirty="0" err="1">
                <a:solidFill>
                  <a:srgbClr val="000000"/>
                </a:solidFill>
                <a:effectLst/>
                <a:latin typeface="Times New Roman" panose="02020603050405020304" pitchFamily="18" charset="0"/>
              </a:rPr>
              <a:t>meatly</a:t>
            </a:r>
            <a:r>
              <a:rPr lang="en-GB" b="0" i="0" dirty="0">
                <a:solidFill>
                  <a:srgbClr val="000000"/>
                </a:solidFill>
                <a:effectLst/>
                <a:latin typeface="Times New Roman" panose="02020603050405020304" pitchFamily="18" charset="0"/>
              </a:rPr>
              <a:t> good for </a:t>
            </a:r>
            <a:r>
              <a:rPr lang="en-GB" b="0" i="0" dirty="0" err="1">
                <a:solidFill>
                  <a:srgbClr val="000000"/>
                </a:solidFill>
                <a:effectLst/>
                <a:latin typeface="Times New Roman" panose="02020603050405020304" pitchFamily="18" charset="0"/>
              </a:rPr>
              <a:t>Barle</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Otes</a:t>
            </a:r>
            <a:r>
              <a:rPr lang="en-GB" b="0" i="0" dirty="0">
                <a:solidFill>
                  <a:srgbClr val="000000"/>
                </a:solidFill>
                <a:effectLst/>
                <a:latin typeface="Times New Roman" panose="02020603050405020304" pitchFamily="18" charset="0"/>
              </a:rPr>
              <a:t> but little </a:t>
            </a:r>
            <a:r>
              <a:rPr lang="en-GB" b="0" i="0" dirty="0" err="1">
                <a:solidFill>
                  <a:srgbClr val="000000"/>
                </a:solidFill>
                <a:effectLst/>
                <a:latin typeface="Times New Roman" panose="02020603050405020304" pitchFamily="18" charset="0"/>
              </a:rPr>
              <a:t>Whete</a:t>
            </a:r>
            <a:r>
              <a:rPr lang="en-GB" b="0" i="0" dirty="0">
                <a:solidFill>
                  <a:srgbClr val="000000"/>
                </a:solidFill>
                <a:effectLst/>
                <a:latin typeface="Times New Roman" panose="02020603050405020304" pitchFamily="18" charset="0"/>
              </a:rPr>
              <a:t>'. The high plateau itself was seldom cultivated, only during times of extreme hardship; as a result of shortages of cereals brought on by the long wars against France and the restrictions of the Corn Laws, rye and oats were both cultivated at altitudes of 275m, at </a:t>
            </a:r>
            <a:r>
              <a:rPr lang="en-GB" b="0" i="0" dirty="0" err="1">
                <a:solidFill>
                  <a:srgbClr val="000000"/>
                </a:solidFill>
                <a:effectLst/>
                <a:latin typeface="Times New Roman" panose="02020603050405020304" pitchFamily="18" charset="0"/>
              </a:rPr>
              <a:t>Penrhys</a:t>
            </a:r>
            <a:r>
              <a:rPr lang="en-GB" b="0" i="0" dirty="0">
                <a:solidFill>
                  <a:srgbClr val="000000"/>
                </a:solidFill>
                <a:effectLst/>
                <a:latin typeface="Times New Roman" panose="02020603050405020304" pitchFamily="18" charset="0"/>
              </a:rPr>
              <a:t>, and above </a:t>
            </a:r>
            <a:r>
              <a:rPr lang="en-GB" b="0" i="0" dirty="0" err="1">
                <a:solidFill>
                  <a:srgbClr val="000000"/>
                </a:solidFill>
                <a:effectLst/>
                <a:latin typeface="Times New Roman" panose="02020603050405020304" pitchFamily="18" charset="0"/>
              </a:rPr>
              <a:t>Glynfach</a:t>
            </a:r>
            <a:r>
              <a:rPr lang="en-GB" b="0" i="0" dirty="0">
                <a:solidFill>
                  <a:srgbClr val="000000"/>
                </a:solidFill>
                <a:effectLst/>
                <a:latin typeface="Times New Roman" panose="02020603050405020304" pitchFamily="18" charset="0"/>
              </a:rPr>
              <a:t> Farm, Porth.</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Farming as practised in the Rhondda continued along traditional lines during first half of the 19th century; the old Welsh plough drawn by a pair of oxen remained in use, while </a:t>
            </a:r>
            <a:r>
              <a:rPr lang="en-GB" b="0" i="1" dirty="0">
                <a:solidFill>
                  <a:srgbClr val="000000"/>
                </a:solidFill>
                <a:effectLst/>
                <a:latin typeface="Times New Roman" panose="02020603050405020304" pitchFamily="18" charset="0"/>
              </a:rPr>
              <a:t>car </a:t>
            </a:r>
            <a:r>
              <a:rPr lang="en-GB" b="0" i="1" dirty="0" err="1">
                <a:solidFill>
                  <a:srgbClr val="000000"/>
                </a:solidFill>
                <a:effectLst/>
                <a:latin typeface="Times New Roman" panose="02020603050405020304" pitchFamily="18" charset="0"/>
              </a:rPr>
              <a:t>llusg</a:t>
            </a:r>
            <a:r>
              <a:rPr lang="en-GB" b="0" i="0" dirty="0">
                <a:solidFill>
                  <a:srgbClr val="000000"/>
                </a:solidFill>
                <a:effectLst/>
                <a:latin typeface="Times New Roman" panose="02020603050405020304" pitchFamily="18" charset="0"/>
              </a:rPr>
              <a:t> (sleds) and traditional flails also continued to be used. The state of agriculture in the Rhondda improved only after 1850, with increasing industrial markets and the end of the agricultural depression. Likewise the Rhondda retained a predominantly rural character with its extensive mixed woodland and barren upland landscape until the mid-nineteenth century and the development of the coal industry. At the start of the 19th century the only exceptions to the rural scene were a few small mining villages, such as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and Dinas in the Lower Rhondda and the even smaller mining settlements in the </a:t>
            </a:r>
            <a:r>
              <a:rPr lang="en-GB" b="0" i="0" dirty="0" err="1">
                <a:solidFill>
                  <a:srgbClr val="000000"/>
                </a:solidFill>
                <a:effectLst/>
                <a:latin typeface="Times New Roman" panose="02020603050405020304" pitchFamily="18" charset="0"/>
              </a:rPr>
              <a:t>Clydach</a:t>
            </a:r>
            <a:r>
              <a:rPr lang="en-GB" b="0" i="0" dirty="0">
                <a:solidFill>
                  <a:srgbClr val="000000"/>
                </a:solidFill>
                <a:effectLst/>
                <a:latin typeface="Times New Roman" panose="02020603050405020304" pitchFamily="18" charset="0"/>
              </a:rPr>
              <a:t> Valley and at Ynys-hir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Benjamin Heath Malkin (1769-1842), writing in 1803, remarked upon the absence of settlement of any consequence in the area beyond occasional groups of labourers' cottages as at </a:t>
            </a:r>
            <a:r>
              <a:rPr lang="en-GB" b="0" i="0" dirty="0" err="1">
                <a:solidFill>
                  <a:srgbClr val="000000"/>
                </a:solidFill>
                <a:effectLst/>
                <a:latin typeface="Times New Roman" panose="02020603050405020304" pitchFamily="18" charset="0"/>
              </a:rPr>
              <a:t>Penyrenglyn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Ystrad</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a:t>
            </a:r>
          </a:p>
          <a:p>
            <a:pPr algn="just"/>
            <a:endParaRPr lang="en-GB" b="0" i="0" dirty="0">
              <a:solidFill>
                <a:srgbClr val="000000"/>
              </a:solidFill>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4E88B08-4704-416C-B57C-0DC2CDA55A2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391831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Agriculture fostered a variety of crafts, trades and small-scale industries, characteristic of a self-contained and secluded rural community, these including blacksmiths, masons, sawyers, hoopers, woollen manufacturer, weaver, tailor, thatcher and shoemaker. During the first half of the 19th century water grind mills were used to process wheat, barley and oats; with mills located at </a:t>
            </a:r>
            <a:r>
              <a:rPr lang="en-GB" b="0" i="0" dirty="0" err="1">
                <a:solidFill>
                  <a:srgbClr val="000000"/>
                </a:solidFill>
                <a:effectLst/>
                <a:latin typeface="Times New Roman" panose="02020603050405020304" pitchFamily="18" charset="0"/>
              </a:rPr>
              <a:t>Cwmsaerbren</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Glyncoli</a:t>
            </a:r>
            <a:r>
              <a:rPr lang="en-GB" b="0" i="0" dirty="0">
                <a:solidFill>
                  <a:srgbClr val="000000"/>
                </a:solidFill>
                <a:effectLst/>
                <a:latin typeface="Times New Roman" panose="02020603050405020304" pitchFamily="18" charset="0"/>
              </a:rPr>
              <a:t> in the upper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Melin</a:t>
            </a:r>
            <a:r>
              <a:rPr lang="en-GB" b="0" i="0" dirty="0">
                <a:solidFill>
                  <a:srgbClr val="000000"/>
                </a:solidFill>
                <a:effectLst/>
                <a:latin typeface="Times New Roman" panose="02020603050405020304" pitchFamily="18" charset="0"/>
              </a:rPr>
              <a:t>-</a:t>
            </a:r>
            <a:r>
              <a:rPr lang="en-GB" b="0" i="0" dirty="0" err="1">
                <a:solidFill>
                  <a:srgbClr val="000000"/>
                </a:solidFill>
                <a:effectLst/>
                <a:latin typeface="Times New Roman" panose="02020603050405020304" pitchFamily="18" charset="0"/>
              </a:rPr>
              <a:t>yr</a:t>
            </a:r>
            <a:r>
              <a:rPr lang="en-GB" b="0" i="0" dirty="0">
                <a:solidFill>
                  <a:srgbClr val="000000"/>
                </a:solidFill>
                <a:effectLst/>
                <a:latin typeface="Times New Roman" panose="02020603050405020304" pitchFamily="18" charset="0"/>
              </a:rPr>
              <a:t>-Om (the medieval mill associated with the monastic grange of </a:t>
            </a:r>
            <a:r>
              <a:rPr lang="en-GB" b="0" i="0" dirty="0" err="1">
                <a:solidFill>
                  <a:srgbClr val="000000"/>
                </a:solidFill>
                <a:effectLst/>
                <a:latin typeface="Times New Roman" panose="02020603050405020304" pitchFamily="18" charset="0"/>
              </a:rPr>
              <a:t>Penrhys</a:t>
            </a:r>
            <a:r>
              <a:rPr lang="en-GB" b="0" i="0" dirty="0">
                <a:solidFill>
                  <a:srgbClr val="000000"/>
                </a:solidFill>
                <a:effectLst/>
                <a:latin typeface="Times New Roman" panose="02020603050405020304" pitchFamily="18" charset="0"/>
              </a:rPr>
              <a:t>) in the mid Rhondda, while the lower Rhondda was served by mills at Pandy, Dinas and </a:t>
            </a:r>
            <a:r>
              <a:rPr lang="en-GB" b="0" i="0" dirty="0" err="1">
                <a:solidFill>
                  <a:srgbClr val="000000"/>
                </a:solidFill>
                <a:effectLst/>
                <a:latin typeface="Times New Roman" panose="02020603050405020304" pitchFamily="18" charset="0"/>
              </a:rPr>
              <a:t>Ty'n</a:t>
            </a:r>
            <a:r>
              <a:rPr lang="en-GB" b="0" i="0" dirty="0">
                <a:solidFill>
                  <a:srgbClr val="000000"/>
                </a:solidFill>
                <a:effectLst/>
                <a:latin typeface="Times New Roman" panose="02020603050405020304" pitchFamily="18" charset="0"/>
              </a:rPr>
              <a:t>-y-</a:t>
            </a:r>
            <a:r>
              <a:rPr lang="en-GB" b="0" i="0" dirty="0" err="1">
                <a:solidFill>
                  <a:srgbClr val="000000"/>
                </a:solidFill>
                <a:effectLst/>
                <a:latin typeface="Times New Roman" panose="02020603050405020304" pitchFamily="18" charset="0"/>
              </a:rPr>
              <a:t>cymer</a:t>
            </a:r>
            <a:r>
              <a:rPr lang="en-GB" b="0" i="0" dirty="0">
                <a:solidFill>
                  <a:srgbClr val="000000"/>
                </a:solidFill>
                <a:effectLst/>
                <a:latin typeface="Times New Roman" panose="02020603050405020304" pitchFamily="18" charset="0"/>
              </a:rPr>
              <a:t>. The shearing of sheep was carried out in a communal fashion, and while black wool was set aside for knitting stockings, the remainder was either spun into yarn on domestic spinning wheels or woven into cloth or flannel; the finished product then taken to the pandy or fulling mill, in this case to the woollen '</a:t>
            </a:r>
            <a:r>
              <a:rPr lang="en-GB" b="0" i="0" dirty="0" err="1">
                <a:solidFill>
                  <a:srgbClr val="000000"/>
                </a:solidFill>
                <a:effectLst/>
                <a:latin typeface="Times New Roman" panose="02020603050405020304" pitchFamily="18" charset="0"/>
              </a:rPr>
              <a:t>manufacturi</a:t>
            </a:r>
            <a:r>
              <a:rPr lang="en-GB" b="0" i="0" dirty="0">
                <a:solidFill>
                  <a:srgbClr val="000000"/>
                </a:solidFill>
                <a:effectLst/>
                <a:latin typeface="Times New Roman" panose="02020603050405020304" pitchFamily="18" charset="0"/>
              </a:rPr>
              <a:t>' and </a:t>
            </a:r>
            <a:r>
              <a:rPr lang="en-GB" b="0" i="1" dirty="0">
                <a:solidFill>
                  <a:srgbClr val="000000"/>
                </a:solidFill>
                <a:effectLst/>
                <a:latin typeface="Times New Roman" panose="02020603050405020304" pitchFamily="18" charset="0"/>
              </a:rPr>
              <a:t>pandy</a:t>
            </a:r>
            <a:r>
              <a:rPr lang="en-GB" b="0" i="0" dirty="0">
                <a:solidFill>
                  <a:srgbClr val="000000"/>
                </a:solidFill>
                <a:effectLst/>
                <a:latin typeface="Times New Roman" panose="02020603050405020304" pitchFamily="18" charset="0"/>
              </a:rPr>
              <a:t> at </a:t>
            </a:r>
            <a:r>
              <a:rPr lang="en-GB" b="0" i="0" dirty="0" err="1">
                <a:solidFill>
                  <a:srgbClr val="000000"/>
                </a:solidFill>
                <a:effectLst/>
                <a:latin typeface="Times New Roman" panose="02020603050405020304" pitchFamily="18" charset="0"/>
              </a:rPr>
              <a:t>Tonypandy</a:t>
            </a:r>
            <a:r>
              <a:rPr lang="en-GB" b="0" i="0" dirty="0">
                <a:solidFill>
                  <a:srgbClr val="000000"/>
                </a:solidFill>
                <a:effectLst/>
                <a:latin typeface="Times New Roman" panose="02020603050405020304" pitchFamily="18" charset="0"/>
              </a:rPr>
              <a:t>, which had been established in 1738 by Harri David.</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forests of the area also played an important role in the local rural economy. The cartographic evidence, such as the OS maps of 1814, or Colby's map of 1833, reveals both main valleys were 'luxuriously wooded'; this fact was supported by descriptions of travellers to the area from Thomas Leland to Thomas Roscoe and attested to by place-name evidence, such as the numerous </a:t>
            </a:r>
            <a:r>
              <a:rPr lang="en-GB" b="0" i="1" dirty="0" err="1">
                <a:solidFill>
                  <a:srgbClr val="000000"/>
                </a:solidFill>
                <a:effectLst/>
                <a:latin typeface="Times New Roman" panose="02020603050405020304" pitchFamily="18" charset="0"/>
              </a:rPr>
              <a:t>coed</a:t>
            </a:r>
            <a:r>
              <a:rPr lang="en-GB" b="0" i="0" dirty="0">
                <a:solidFill>
                  <a:srgbClr val="000000"/>
                </a:solidFill>
                <a:effectLst/>
                <a:latin typeface="Times New Roman" panose="02020603050405020304" pitchFamily="18" charset="0"/>
              </a:rPr>
              <a:t>, </a:t>
            </a:r>
            <a:r>
              <a:rPr lang="en-GB" b="0" i="1" dirty="0" err="1">
                <a:solidFill>
                  <a:srgbClr val="000000"/>
                </a:solidFill>
                <a:effectLst/>
                <a:latin typeface="Times New Roman" panose="02020603050405020304" pitchFamily="18" charset="0"/>
              </a:rPr>
              <a:t>coedcae</a:t>
            </a:r>
            <a:r>
              <a:rPr lang="en-GB" b="0" i="0" dirty="0">
                <a:solidFill>
                  <a:srgbClr val="000000"/>
                </a:solidFill>
                <a:effectLst/>
                <a:latin typeface="Times New Roman" panose="02020603050405020304" pitchFamily="18" charset="0"/>
              </a:rPr>
              <a:t> and </a:t>
            </a:r>
            <a:r>
              <a:rPr lang="en-GB" b="0" i="1"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names. Forestry in the area was flourishing during the early 19th century; Rhondda timber was supplied to the Royal Navy during the Napoleonic Wars. Other timber based industries included charcoal production, several platforms or </a:t>
            </a:r>
            <a:r>
              <a:rPr lang="en-GB" b="0" i="1" dirty="0" err="1">
                <a:solidFill>
                  <a:srgbClr val="000000"/>
                </a:solidFill>
                <a:effectLst/>
                <a:latin typeface="Times New Roman" panose="02020603050405020304" pitchFamily="18" charset="0"/>
              </a:rPr>
              <a:t>aelwyd</a:t>
            </a:r>
            <a:r>
              <a:rPr lang="en-GB" b="0" i="1" dirty="0">
                <a:solidFill>
                  <a:srgbClr val="000000"/>
                </a:solidFill>
                <a:effectLst/>
                <a:latin typeface="Times New Roman" panose="02020603050405020304" pitchFamily="18" charset="0"/>
              </a:rPr>
              <a:t> </a:t>
            </a:r>
            <a:r>
              <a:rPr lang="en-GB" b="0" i="1" dirty="0" err="1">
                <a:solidFill>
                  <a:srgbClr val="000000"/>
                </a:solidFill>
                <a:effectLst/>
                <a:latin typeface="Times New Roman" panose="02020603050405020304" pitchFamily="18" charset="0"/>
              </a:rPr>
              <a:t>gols</a:t>
            </a:r>
            <a:r>
              <a:rPr lang="en-GB" b="0" i="0" dirty="0">
                <a:solidFill>
                  <a:srgbClr val="000000"/>
                </a:solidFill>
                <a:effectLst/>
                <a:latin typeface="Times New Roman" panose="02020603050405020304" pitchFamily="18" charset="0"/>
              </a:rPr>
              <a:t> associated with charcoal burning survive in the area, e.g. at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while bark was used by the tanning industry. Though the uplands have been extensively planted with conifers during the latter part of the 20th century, what remains today of the Rhondda's formerly extensive mixed-woodland today is a mere remnant, regenerated following the demise of the area's coal industry and once exploitation, primarily for pit-props, had ceased.</a:t>
            </a:r>
          </a:p>
        </p:txBody>
      </p:sp>
      <p:sp>
        <p:nvSpPr>
          <p:cNvPr id="4" name="Slide Number Placeholder 3"/>
          <p:cNvSpPr>
            <a:spLocks noGrp="1"/>
          </p:cNvSpPr>
          <p:nvPr>
            <p:ph type="sldNum" sz="quarter" idx="5"/>
          </p:nvPr>
        </p:nvSpPr>
        <p:spPr/>
        <p:txBody>
          <a:bodyPr/>
          <a:lstStyle/>
          <a:p>
            <a:fld id="{F4E88B08-4704-416C-B57C-0DC2CDA55A25}" type="slidenum">
              <a:rPr lang="en-GB" smtClean="0"/>
              <a:t>7</a:t>
            </a:fld>
            <a:endParaRPr lang="en-GB"/>
          </a:p>
        </p:txBody>
      </p:sp>
    </p:spTree>
    <p:extLst>
      <p:ext uri="{BB962C8B-B14F-4D97-AF65-F5344CB8AC3E}">
        <p14:creationId xmlns:p14="http://schemas.microsoft.com/office/powerpoint/2010/main" val="42061830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Prior to the emergence of the coal industry as the dominant industry, the Rhondda was relatively un-industrialised. Apart from small local stone quarries used for small-scale agricultural and domestic extraction, and typical rural industries such as timber, charcoal, fulling and milling mentioned above, the only other early industrial concern appears to have been a small ironworks at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 noted as an old furnace on the first edition OS map (1875 surveyed, 1884).</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Some limited exploitation of the area's coal reserves was occurring from at least the 17th century, later small-scale extraction is evidenced by 18th and 19th century estate maps. Lewis notes that the development of the coal industry falls into two distinct phases; the sinking of the first steam-coal pit in 1855 at </a:t>
            </a:r>
            <a:r>
              <a:rPr lang="en-GB" b="0" i="0" dirty="0" err="1">
                <a:solidFill>
                  <a:srgbClr val="000000"/>
                </a:solidFill>
                <a:effectLst/>
                <a:latin typeface="Times New Roman" panose="02020603050405020304" pitchFamily="18" charset="0"/>
              </a:rPr>
              <a:t>Cwmsaerbren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being the dividing line. The first period of industrial extraction, c. 1809 and 1855, was typified by the exploitation of bituminous seams of the lower Rhondda area by means of small levels and shallow pits, pioneered by a few individual speculators; the second, 1855-1924, saw the accelerated growth of the industry throughout the Rhondda valleys, following the proving of high quality steam coal and the construction of the supporting rail infrastructure. Also notable with the urban and industrial development is the rapid increase in the number of stone quarries, particularly visible on the 2nd and 3rd edition OS maps, which supplied the local construction industry with ever increasing quantities of the local Pennant Sandstone.</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opening of the Glamorganshire Canal from Merthyr Tydfil to Cardiff in 1798 was the first effective stimulus for the industrial penetration of the Rhondda; the linking of the Glamorganshire Canal at </a:t>
            </a:r>
            <a:r>
              <a:rPr lang="en-GB" b="0" i="0" dirty="0" err="1">
                <a:solidFill>
                  <a:srgbClr val="000000"/>
                </a:solidFill>
                <a:effectLst/>
                <a:latin typeface="Times New Roman" panose="02020603050405020304" pitchFamily="18" charset="0"/>
              </a:rPr>
              <a:t>Trefforest</a:t>
            </a:r>
            <a:r>
              <a:rPr lang="en-GB" b="0" i="0" dirty="0">
                <a:solidFill>
                  <a:srgbClr val="000000"/>
                </a:solidFill>
                <a:effectLst/>
                <a:latin typeface="Times New Roman" panose="02020603050405020304" pitchFamily="18" charset="0"/>
              </a:rPr>
              <a:t> to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via Broadway by </a:t>
            </a:r>
            <a:r>
              <a:rPr lang="en-GB" b="0" i="0" dirty="0" err="1">
                <a:solidFill>
                  <a:srgbClr val="000000"/>
                </a:solidFill>
                <a:effectLst/>
                <a:latin typeface="Times New Roman" panose="02020603050405020304" pitchFamily="18" charset="0"/>
              </a:rPr>
              <a:t>Dr.</a:t>
            </a:r>
            <a:r>
              <a:rPr lang="en-GB" b="0" i="0" dirty="0">
                <a:solidFill>
                  <a:srgbClr val="000000"/>
                </a:solidFill>
                <a:effectLst/>
                <a:latin typeface="Times New Roman" panose="02020603050405020304" pitchFamily="18" charset="0"/>
              </a:rPr>
              <a:t> Richard Griffiths' tramroad by 1790 and the leasing of the mineral rights to Jeremiah </a:t>
            </a:r>
            <a:r>
              <a:rPr lang="en-GB" b="0" i="0" dirty="0" err="1">
                <a:solidFill>
                  <a:srgbClr val="000000"/>
                </a:solidFill>
                <a:effectLst/>
                <a:latin typeface="Times New Roman" panose="02020603050405020304" pitchFamily="18" charset="0"/>
              </a:rPr>
              <a:t>Homfrey</a:t>
            </a:r>
            <a:r>
              <a:rPr lang="en-GB" b="0" i="0" dirty="0">
                <a:solidFill>
                  <a:srgbClr val="000000"/>
                </a:solidFill>
                <a:effectLst/>
                <a:latin typeface="Times New Roman" panose="02020603050405020304" pitchFamily="18" charset="0"/>
              </a:rPr>
              <a:t> of part of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farm were crucial factors in the opening up of the Rhondda.</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While Jeremiah </a:t>
            </a:r>
            <a:r>
              <a:rPr lang="en-GB" b="0" i="0" dirty="0" err="1">
                <a:solidFill>
                  <a:srgbClr val="000000"/>
                </a:solidFill>
                <a:effectLst/>
                <a:latin typeface="Times New Roman" panose="02020603050405020304" pitchFamily="18" charset="0"/>
              </a:rPr>
              <a:t>Homfrey</a:t>
            </a:r>
            <a:r>
              <a:rPr lang="en-GB" b="0" i="0" dirty="0">
                <a:solidFill>
                  <a:srgbClr val="000000"/>
                </a:solidFill>
                <a:effectLst/>
                <a:latin typeface="Times New Roman" panose="02020603050405020304" pitchFamily="18" charset="0"/>
              </a:rPr>
              <a:t> worked the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Level from 1809 until his bankruptcy in 1813, it is Walter Coffin (1785-1867), who is regarded as the first and foremost of the industrial pioneers of the Rhondda and it is he who established the reputation of the Rhondda as the source of finest quality bituminous coal in South Wales. Coffin was the first to open levels, with at least five are known, and by 1811 had connected his workings at Dinas, </a:t>
            </a:r>
            <a:r>
              <a:rPr lang="en-GB" b="0" i="0" dirty="0" err="1">
                <a:solidFill>
                  <a:srgbClr val="000000"/>
                </a:solidFill>
                <a:effectLst/>
                <a:latin typeface="Times New Roman" panose="02020603050405020304" pitchFamily="18" charset="0"/>
              </a:rPr>
              <a:t>Gwaunadda</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Graig-ddu</a:t>
            </a:r>
            <a:r>
              <a:rPr lang="en-GB" b="0" i="0" dirty="0">
                <a:solidFill>
                  <a:srgbClr val="000000"/>
                </a:solidFill>
                <a:effectLst/>
                <a:latin typeface="Times New Roman" panose="02020603050405020304" pitchFamily="18" charset="0"/>
              </a:rPr>
              <a:t> by tramroad to Griffiths' tramroad. His first pit, Dinas Lower Colliery, sunk in 1812 and the first in the Rhondda, resulted in the discovery of the Rhondda No. 3 seam. The coal from the seam, initially marketed as '</a:t>
            </a:r>
            <a:r>
              <a:rPr lang="en-GB" b="0" i="0" dirty="0" err="1">
                <a:solidFill>
                  <a:srgbClr val="000000"/>
                </a:solidFill>
                <a:effectLst/>
                <a:latin typeface="Times New Roman" panose="02020603050405020304" pitchFamily="18" charset="0"/>
              </a:rPr>
              <a:t>Dynas</a:t>
            </a:r>
            <a:r>
              <a:rPr lang="en-GB" b="0" i="0" dirty="0">
                <a:solidFill>
                  <a:srgbClr val="000000"/>
                </a:solidFill>
                <a:effectLst/>
                <a:latin typeface="Times New Roman" panose="02020603050405020304" pitchFamily="18" charset="0"/>
              </a:rPr>
              <a:t> No. 3', was to become famous as 'Coffin's celebrated coal', with a reputation for coking and </a:t>
            </a:r>
            <a:r>
              <a:rPr lang="en-GB" b="0" i="0" dirty="0" err="1">
                <a:solidFill>
                  <a:srgbClr val="000000"/>
                </a:solidFill>
                <a:effectLst/>
                <a:latin typeface="Times New Roman" panose="02020603050405020304" pitchFamily="18" charset="0"/>
              </a:rPr>
              <a:t>smithying</a:t>
            </a:r>
            <a:r>
              <a:rPr lang="en-GB" b="0" i="0" dirty="0">
                <a:solidFill>
                  <a:srgbClr val="000000"/>
                </a:solidFill>
                <a:effectLst/>
                <a:latin typeface="Times New Roman" panose="02020603050405020304" pitchFamily="18" charset="0"/>
              </a:rPr>
              <a:t> purposes. The enterprise expanded with the opening of successive workings, the Dinas Middle Colliery (1832), </a:t>
            </a:r>
            <a:r>
              <a:rPr lang="en-GB" b="0" i="0" dirty="0" err="1">
                <a:solidFill>
                  <a:srgbClr val="000000"/>
                </a:solidFill>
                <a:effectLst/>
                <a:latin typeface="Times New Roman" panose="02020603050405020304" pitchFamily="18" charset="0"/>
              </a:rPr>
              <a:t>Brithweunydd</a:t>
            </a:r>
            <a:r>
              <a:rPr lang="en-GB" b="0" i="0" dirty="0">
                <a:solidFill>
                  <a:srgbClr val="000000"/>
                </a:solidFill>
                <a:effectLst/>
                <a:latin typeface="Times New Roman" panose="02020603050405020304" pitchFamily="18" charset="0"/>
              </a:rPr>
              <a:t> Level (1839) and </a:t>
            </a:r>
            <a:r>
              <a:rPr lang="en-GB" b="0" i="0" dirty="0" err="1">
                <a:solidFill>
                  <a:srgbClr val="000000"/>
                </a:solidFill>
                <a:effectLst/>
                <a:latin typeface="Times New Roman" panose="02020603050405020304" pitchFamily="18" charset="0"/>
              </a:rPr>
              <a:t>Gellifaelog</a:t>
            </a:r>
            <a:r>
              <a:rPr lang="en-GB" b="0" i="0" dirty="0">
                <a:solidFill>
                  <a:srgbClr val="000000"/>
                </a:solidFill>
                <a:effectLst/>
                <a:latin typeface="Times New Roman" panose="02020603050405020304" pitchFamily="18" charset="0"/>
              </a:rPr>
              <a:t> Colliery (1845), the linking of the Coffin tramroad with the Taff Vale Railway (TVR) at </a:t>
            </a:r>
            <a:r>
              <a:rPr lang="en-GB" b="0" i="0" dirty="0" err="1">
                <a:solidFill>
                  <a:srgbClr val="000000"/>
                </a:solidFill>
                <a:effectLst/>
                <a:latin typeface="Times New Roman" panose="02020603050405020304" pitchFamily="18" charset="0"/>
              </a:rPr>
              <a:t>Eirw</a:t>
            </a:r>
            <a:r>
              <a:rPr lang="en-GB" b="0" i="0" dirty="0">
                <a:solidFill>
                  <a:srgbClr val="000000"/>
                </a:solidFill>
                <a:effectLst/>
                <a:latin typeface="Times New Roman" panose="02020603050405020304" pitchFamily="18" charset="0"/>
              </a:rPr>
              <a:t> and increased overseas markets. By 1845 Dinas was the largest 'sea coal' colliery (i.e. not connected with ironworks) in the Glamorgan uplands with an annual production exceeding 50,000 tons.</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During the 1840s a combination of factors such as the extension of the TVR into the lower Rhondda, improved mining techniques, the opening of the West Bute Dock in Cardiff and increasing demand, encouraged further development of the coal seams within the lower Rhondda. From 1844 George Insole and his son James Harvey Insole operated at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initially driving the South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Level to the No. 2 Rhondda seam. In 1847 they sank the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Old Pit to the No. 3 seam, followed by the Upper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Colliery (</a:t>
            </a:r>
            <a:r>
              <a:rPr lang="en-GB" b="0" i="0" dirty="0" err="1">
                <a:solidFill>
                  <a:srgbClr val="000000"/>
                </a:solidFill>
                <a:effectLst/>
                <a:latin typeface="Times New Roman" panose="02020603050405020304" pitchFamily="18" charset="0"/>
              </a:rPr>
              <a:t>Haine's</a:t>
            </a:r>
            <a:r>
              <a:rPr lang="en-GB" b="0" i="0" dirty="0">
                <a:solidFill>
                  <a:srgbClr val="000000"/>
                </a:solidFill>
                <a:effectLst/>
                <a:latin typeface="Times New Roman" panose="02020603050405020304" pitchFamily="18" charset="0"/>
              </a:rPr>
              <a:t> Pit) and later in 1855 by the New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Colliery. Many other individual speculators opened small levels and pits in the surrounding area, at </a:t>
            </a:r>
            <a:r>
              <a:rPr lang="en-GB" b="0" i="0" dirty="0" err="1">
                <a:solidFill>
                  <a:srgbClr val="000000"/>
                </a:solidFill>
                <a:effectLst/>
                <a:latin typeface="Times New Roman" panose="02020603050405020304" pitchFamily="18" charset="0"/>
              </a:rPr>
              <a:t>Glynfach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Bedw</a:t>
            </a:r>
            <a:r>
              <a:rPr lang="en-GB" b="0" i="0" dirty="0">
                <a:solidFill>
                  <a:srgbClr val="000000"/>
                </a:solidFill>
                <a:effectLst/>
                <a:latin typeface="Times New Roman" panose="02020603050405020304" pitchFamily="18" charset="0"/>
              </a:rPr>
              <a:t>, Porth, </a:t>
            </a:r>
            <a:r>
              <a:rPr lang="en-GB" b="0" i="0" dirty="0" err="1">
                <a:solidFill>
                  <a:srgbClr val="000000"/>
                </a:solidFill>
                <a:effectLst/>
                <a:latin typeface="Times New Roman" panose="02020603050405020304" pitchFamily="18" charset="0"/>
              </a:rPr>
              <a:t>Llwyncelyn</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Nythbran</a:t>
            </a:r>
            <a:r>
              <a:rPr lang="en-GB" b="0" i="0" dirty="0">
                <a:solidFill>
                  <a:srgbClr val="000000"/>
                </a:solidFill>
                <a:effectLst/>
                <a:latin typeface="Times New Roman" panose="02020603050405020304" pitchFamily="18" charset="0"/>
              </a:rPr>
              <a:t>. The boom year of 1845 witnessed the opening of the </a:t>
            </a:r>
            <a:r>
              <a:rPr lang="en-GB" b="0" i="0" dirty="0" err="1">
                <a:solidFill>
                  <a:srgbClr val="000000"/>
                </a:solidFill>
                <a:effectLst/>
                <a:latin typeface="Times New Roman" panose="02020603050405020304" pitchFamily="18" charset="0"/>
              </a:rPr>
              <a:t>Gyfeillion</a:t>
            </a:r>
            <a:r>
              <a:rPr lang="en-GB" b="0" i="0" dirty="0">
                <a:solidFill>
                  <a:srgbClr val="000000"/>
                </a:solidFill>
                <a:effectLst/>
                <a:latin typeface="Times New Roman" panose="02020603050405020304" pitchFamily="18" charset="0"/>
              </a:rPr>
              <a:t> Colliery of John Calvert, while others were opened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and at </a:t>
            </a:r>
            <a:r>
              <a:rPr lang="en-GB" b="0" i="0" dirty="0" err="1">
                <a:solidFill>
                  <a:srgbClr val="000000"/>
                </a:solidFill>
                <a:effectLst/>
                <a:latin typeface="Times New Roman" panose="02020603050405020304" pitchFamily="18" charset="0"/>
              </a:rPr>
              <a:t>Cwmclydach</a:t>
            </a:r>
            <a:r>
              <a:rPr lang="en-GB" b="0" i="0" dirty="0">
                <a:solidFill>
                  <a:srgbClr val="000000"/>
                </a:solidFill>
                <a:effectLst/>
                <a:latin typeface="Times New Roman" panose="02020603050405020304" pitchFamily="18" charset="0"/>
              </a:rPr>
              <a:t>, such as the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Coal Company of Messrs Shepherd and Evans, the </a:t>
            </a:r>
            <a:r>
              <a:rPr lang="en-GB" b="0" i="0" dirty="0" err="1">
                <a:solidFill>
                  <a:srgbClr val="000000"/>
                </a:solidFill>
                <a:effectLst/>
                <a:latin typeface="Times New Roman" panose="02020603050405020304" pitchFamily="18" charset="0"/>
              </a:rPr>
              <a:t>Troedyrhiw</a:t>
            </a:r>
            <a:r>
              <a:rPr lang="en-GB" b="0" i="0" dirty="0">
                <a:solidFill>
                  <a:srgbClr val="000000"/>
                </a:solidFill>
                <a:effectLst/>
                <a:latin typeface="Times New Roman" panose="02020603050405020304" pitchFamily="18" charset="0"/>
              </a:rPr>
              <a:t> pit of Leonard J Hadley &amp; Co. and the Ty-</a:t>
            </a:r>
            <a:r>
              <a:rPr lang="en-GB" b="0" i="0" dirty="0" err="1">
                <a:solidFill>
                  <a:srgbClr val="000000"/>
                </a:solidFill>
                <a:effectLst/>
                <a:latin typeface="Times New Roman" panose="02020603050405020304" pitchFamily="18" charset="0"/>
              </a:rPr>
              <a:t>newydd</a:t>
            </a:r>
            <a:r>
              <a:rPr lang="en-GB" b="0" i="0" dirty="0">
                <a:solidFill>
                  <a:srgbClr val="000000"/>
                </a:solidFill>
                <a:effectLst/>
                <a:latin typeface="Times New Roman" panose="02020603050405020304" pitchFamily="18" charset="0"/>
              </a:rPr>
              <a:t> Colliery of James Thomas, who was responsible also for the expansion of </a:t>
            </a:r>
            <a:r>
              <a:rPr lang="en-GB" b="0" i="0" dirty="0" err="1">
                <a:solidFill>
                  <a:srgbClr val="000000"/>
                </a:solidFill>
                <a:effectLst/>
                <a:latin typeface="Times New Roman" panose="02020603050405020304" pitchFamily="18" charset="0"/>
              </a:rPr>
              <a:t>Troedyrhiw</a:t>
            </a:r>
            <a:r>
              <a:rPr lang="en-GB" b="0" i="0" dirty="0">
                <a:solidFill>
                  <a:srgbClr val="000000"/>
                </a:solidFill>
                <a:effectLst/>
                <a:latin typeface="Times New Roman" panose="02020603050405020304" pitchFamily="18" charset="0"/>
              </a:rPr>
              <a:t>, while William Perch &amp; Co were operating in </a:t>
            </a:r>
            <a:r>
              <a:rPr lang="en-GB" b="0" i="0" dirty="0" err="1">
                <a:solidFill>
                  <a:srgbClr val="000000"/>
                </a:solidFill>
                <a:effectLst/>
                <a:latin typeface="Times New Roman" panose="02020603050405020304" pitchFamily="18" charset="0"/>
              </a:rPr>
              <a:t>Cwmclydach</a:t>
            </a:r>
            <a:r>
              <a:rPr lang="en-GB" b="0" i="0" dirty="0">
                <a:solidFill>
                  <a:srgbClr val="000000"/>
                </a:solidFill>
                <a:effectLst/>
                <a:latin typeface="Times New Roman" panose="02020603050405020304" pitchFamily="18" charset="0"/>
              </a:rPr>
              <a:t> around the middle of the century.</a:t>
            </a:r>
          </a:p>
          <a:p>
            <a:pPr algn="just"/>
            <a:endParaRPr lang="en-GB" b="0" i="0" dirty="0">
              <a:solidFill>
                <a:srgbClr val="000000"/>
              </a:solidFill>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8</a:t>
            </a:fld>
            <a:endParaRPr lang="en-GB"/>
          </a:p>
        </p:txBody>
      </p:sp>
    </p:spTree>
    <p:extLst>
      <p:ext uri="{BB962C8B-B14F-4D97-AF65-F5344CB8AC3E}">
        <p14:creationId xmlns:p14="http://schemas.microsoft.com/office/powerpoint/2010/main" val="19010036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Before 1855 mining of the deeper steam coal seams, extensively exploited in the neighbouring Aberdare Valley, was generally thought to be untenable in the Rhondda. Following the TVR's offer of £500 to the first to sink a pit to a depth of 120 yards below the river bed in the upper Rhondda, the Bute estate was the first to explore the full potential of the area, sinking a trial pit on its Cwm </a:t>
            </a:r>
            <a:r>
              <a:rPr lang="en-GB" b="0" i="0" dirty="0" err="1">
                <a:solidFill>
                  <a:srgbClr val="000000"/>
                </a:solidFill>
                <a:effectLst/>
                <a:latin typeface="Times New Roman" panose="02020603050405020304" pitchFamily="18" charset="0"/>
              </a:rPr>
              <a:t>Searbren</a:t>
            </a:r>
            <a:r>
              <a:rPr lang="en-GB" b="0" i="0" dirty="0">
                <a:solidFill>
                  <a:srgbClr val="000000"/>
                </a:solidFill>
                <a:effectLst/>
                <a:latin typeface="Times New Roman" panose="02020603050405020304" pitchFamily="18" charset="0"/>
              </a:rPr>
              <a:t> property in 1851 on the advice of their mineral agent, WS Clarke. The steam coal of the upper four-feet seam was eventually reached at a depth of 125yrds and on December 21st, 1855 the first steam coal dispatched to Cardiff on the recently extended TVR; a significant milestone in the exploration of the Rhondda's coal resources. On the success of the Bute estate, David Davis, a colliery owner in Aberdare, began exploratory sinking at </a:t>
            </a:r>
            <a:r>
              <a:rPr lang="en-GB" b="0" i="0" dirty="0" err="1">
                <a:solidFill>
                  <a:srgbClr val="000000"/>
                </a:solidFill>
                <a:effectLst/>
                <a:latin typeface="Times New Roman" panose="02020603050405020304" pitchFamily="18" charset="0"/>
              </a:rPr>
              <a:t>Blaenllechau</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in 1857. After considerable difficulty the four-feet seam was reached in 1862, at the increased depth of 278 yards. The TVR was simultaneously extended as far as </a:t>
            </a:r>
            <a:r>
              <a:rPr lang="en-GB" b="0" i="0" dirty="0" err="1">
                <a:solidFill>
                  <a:srgbClr val="000000"/>
                </a:solidFill>
                <a:effectLst/>
                <a:latin typeface="Times New Roman" panose="02020603050405020304" pitchFamily="18" charset="0"/>
              </a:rPr>
              <a:t>Blaenllechau</a:t>
            </a:r>
            <a:r>
              <a:rPr lang="en-GB" b="0" i="0" dirty="0">
                <a:solidFill>
                  <a:srgbClr val="000000"/>
                </a:solidFill>
                <a:effectLst/>
                <a:latin typeface="Times New Roman" panose="02020603050405020304" pitchFamily="18" charset="0"/>
              </a:rPr>
              <a: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exploitation of this newly proven steam coal resource was initially slow, only three new undertakings, Bute Merthyr, Tyle-</a:t>
            </a:r>
            <a:r>
              <a:rPr lang="en-GB" b="0" i="0" dirty="0" err="1">
                <a:solidFill>
                  <a:srgbClr val="000000"/>
                </a:solidFill>
                <a:effectLst/>
                <a:latin typeface="Times New Roman" panose="02020603050405020304" pitchFamily="18" charset="0"/>
              </a:rPr>
              <a:t>coch</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Ynysfeio</a:t>
            </a:r>
            <a:r>
              <a:rPr lang="en-GB" b="0" i="0" dirty="0">
                <a:solidFill>
                  <a:srgbClr val="000000"/>
                </a:solidFill>
                <a:effectLst/>
                <a:latin typeface="Times New Roman" panose="02020603050405020304" pitchFamily="18" charset="0"/>
              </a:rPr>
              <a:t>, being sunk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before 1864, while entrepreneurs tended to concentrate their efforts on winning the upper coals in particular at Pentre, </a:t>
            </a:r>
            <a:r>
              <a:rPr lang="en-GB" b="0" i="0" dirty="0" err="1">
                <a:solidFill>
                  <a:srgbClr val="000000"/>
                </a:solidFill>
                <a:effectLst/>
                <a:latin typeface="Times New Roman" panose="02020603050405020304" pitchFamily="18" charset="0"/>
              </a:rPr>
              <a:t>Bodringallt</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Llwynypia</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Penygraig</a:t>
            </a:r>
            <a:r>
              <a:rPr lang="en-GB" b="0" i="0" dirty="0">
                <a:solidFill>
                  <a:srgbClr val="000000"/>
                </a:solidFill>
                <a:effectLst/>
                <a:latin typeface="Times New Roman" panose="02020603050405020304" pitchFamily="18" charset="0"/>
              </a:rPr>
              <a:t>. Only after 1870 did exploitation of the steam coal of the area increase, with rapidly growing demand, principally from the steamship companies and the British Navy, but also industrial installations in France and from the railways of Europe and South America, and the decrease in supply from traditional sources such as the Aberdare Valley. Other factors during the 1870s and 80s included general improvements in rail and docking facilities (i.e. the extension of the TVR along the entire length of both main valleys by 1870, the construction of the Barry Railway and opening of the Barry Docks in 1889), and within the mines themselves the application of mechanical power and a greater use of explosives. A total of 24 new pits were opened in the Rhondda valleys between 1870 and 1884 with a combined annual output of almost three million tons, the total output of the Rhondda coalfield being five and a half million tons. While few new pits were sunk in the years between 1884 and 1913, the intensive working and extension of existing concerns had increased coal production to its maximum level of 9,610,705 tons by 1913.</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largest of the mining concerns in the Rhondda during the period were: the Glamorgan Coal Company, </a:t>
            </a:r>
            <a:r>
              <a:rPr lang="en-GB" b="0" i="0" dirty="0" err="1">
                <a:solidFill>
                  <a:srgbClr val="000000"/>
                </a:solidFill>
                <a:effectLst/>
                <a:latin typeface="Times New Roman" panose="02020603050405020304" pitchFamily="18" charset="0"/>
              </a:rPr>
              <a:t>Llwynypia</a:t>
            </a:r>
            <a:r>
              <a:rPr lang="en-GB" b="0" i="0" dirty="0">
                <a:solidFill>
                  <a:srgbClr val="000000"/>
                </a:solidFill>
                <a:effectLst/>
                <a:latin typeface="Times New Roman" panose="02020603050405020304" pitchFamily="18" charset="0"/>
              </a:rPr>
              <a:t> founded by Archibald Hood; the Ocean Coal Company with pits at Ton Pentre and </a:t>
            </a:r>
            <a:r>
              <a:rPr lang="en-GB" b="0" i="0" dirty="0" err="1">
                <a:solidFill>
                  <a:srgbClr val="000000"/>
                </a:solidFill>
                <a:effectLst/>
                <a:latin typeface="Times New Roman" panose="02020603050405020304" pitchFamily="18" charset="0"/>
              </a:rPr>
              <a:t>Cwmparc</a:t>
            </a:r>
            <a:r>
              <a:rPr lang="en-GB" b="0" i="0" dirty="0">
                <a:solidFill>
                  <a:srgbClr val="000000"/>
                </a:solidFill>
                <a:effectLst/>
                <a:latin typeface="Times New Roman" panose="02020603050405020304" pitchFamily="18" charset="0"/>
              </a:rPr>
              <a:t> founded by David Davies; the Fernhill collieries at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founded by Thomas Joseph and Ebenezer Lewis; the Cambrian Colliery Company, </a:t>
            </a:r>
            <a:r>
              <a:rPr lang="en-GB" b="0" i="0" dirty="0" err="1">
                <a:solidFill>
                  <a:srgbClr val="000000"/>
                </a:solidFill>
                <a:effectLst/>
                <a:latin typeface="Times New Roman" panose="02020603050405020304" pitchFamily="18" charset="0"/>
              </a:rPr>
              <a:t>Clydach</a:t>
            </a:r>
            <a:r>
              <a:rPr lang="en-GB" b="0" i="0" dirty="0">
                <a:solidFill>
                  <a:srgbClr val="000000"/>
                </a:solidFill>
                <a:effectLst/>
                <a:latin typeface="Times New Roman" panose="02020603050405020304" pitchFamily="18" charset="0"/>
              </a:rPr>
              <a:t> Vale opened by Samuel Tomas; the Naval Colliery Company at </a:t>
            </a:r>
            <a:r>
              <a:rPr lang="en-GB" b="0" i="0" dirty="0" err="1">
                <a:solidFill>
                  <a:srgbClr val="000000"/>
                </a:solidFill>
                <a:effectLst/>
                <a:latin typeface="Times New Roman" panose="02020603050405020304" pitchFamily="18" charset="0"/>
              </a:rPr>
              <a:t>Penygraig</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Tonypandy</a:t>
            </a:r>
            <a:r>
              <a:rPr lang="en-GB" b="0" i="0" dirty="0">
                <a:solidFill>
                  <a:srgbClr val="000000"/>
                </a:solidFill>
                <a:effectLst/>
                <a:latin typeface="Times New Roman" panose="02020603050405020304" pitchFamily="18" charset="0"/>
              </a:rPr>
              <a:t>; and Cory Brothers and Company at Pentre and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The main concern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was that of David Davis and Sons Ltd, who had 9 pits, by the last decade of the century these were joined by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(Mardy) collieries, founded by Mordecai Jones, the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collieries of James Thomas and the National at </a:t>
            </a:r>
            <a:r>
              <a:rPr lang="en-GB" b="0" i="0" dirty="0" err="1">
                <a:solidFill>
                  <a:srgbClr val="000000"/>
                </a:solidFill>
                <a:effectLst/>
                <a:latin typeface="Times New Roman" panose="02020603050405020304" pitchFamily="18" charset="0"/>
              </a:rPr>
              <a:t>Wattstown</a:t>
            </a:r>
            <a:r>
              <a:rPr lang="en-GB" b="0" i="0" dirty="0">
                <a:solidFill>
                  <a:srgbClr val="000000"/>
                </a:solidFill>
                <a:effectLst/>
                <a:latin typeface="Times New Roman" panose="02020603050405020304" pitchFamily="18" charset="0"/>
              </a:rPr>
              <a:t>. While in the lower Rhondda Insoles Ltd had extended the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concern, sinking to the steam coal seams and with a new undertaking at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known later as Lewis Merthyr Collieries, opened by William Thomas Lewis (later Lord Merthyr).</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Despite a slight fall in output during the early years of the First World War, recovering with the imposition of government control in 1917, production continued at the high level of eight and a half million tons to meet the demands of the Royal Navy, the first decline coming in 1921. The depth of the problem was at first concealed by a prolonged dispute in the US Coal industry and the French occupation of the Ruhr, to the extent that almost 40,000 miners were in employment and the population of the Rhondda reached an all time high of </a:t>
            </a:r>
            <a:r>
              <a:rPr lang="en-GB" b="0" i="1" dirty="0">
                <a:solidFill>
                  <a:srgbClr val="000000"/>
                </a:solidFill>
                <a:effectLst/>
                <a:latin typeface="Times New Roman" panose="02020603050405020304" pitchFamily="18" charset="0"/>
              </a:rPr>
              <a:t>c</a:t>
            </a:r>
            <a:r>
              <a:rPr lang="en-GB" b="0" i="0" dirty="0">
                <a:solidFill>
                  <a:srgbClr val="000000"/>
                </a:solidFill>
                <a:effectLst/>
                <a:latin typeface="Times New Roman" panose="02020603050405020304" pitchFamily="18" charset="0"/>
              </a:rPr>
              <a:t>. 169,000.</a:t>
            </a:r>
          </a:p>
          <a:p>
            <a:pPr algn="just"/>
            <a:endParaRPr lang="en-GB" b="0" i="0" dirty="0">
              <a:solidFill>
                <a:srgbClr val="000000"/>
              </a:solidFill>
              <a:effectLst/>
              <a:latin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9</a:t>
            </a:fld>
            <a:endParaRPr lang="en-GB"/>
          </a:p>
        </p:txBody>
      </p:sp>
    </p:spTree>
    <p:extLst>
      <p:ext uri="{BB962C8B-B14F-4D97-AF65-F5344CB8AC3E}">
        <p14:creationId xmlns:p14="http://schemas.microsoft.com/office/powerpoint/2010/main" val="3320553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By the end of 1924 the coal industry was in depression brought about by factors such as loss of markets due to the Versailles reparations policy, the restoration of the gold standard, the development of hydroelectric power and above all the replacing of coal by oil as the main marine fuel. This depression was only relieved by the outbreak of World War II, and despite the high hopes generated with nationalisation in 1947, the coalmining bonanza of the Rhondda had effectively ended in 1924. During the latter half of the twentieth century the industry was plagued by geological problems, and many pits closed during the 1930s and 40s, and during the rationalisation, which followed nationalisation. Industrial unrest was also a common occurrence during the period, which culminated in the miners' strike of 1984.</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last remaining working pit in the Rhondda, Mardy Colliery, was finally closed on 21 December 1990, and in March 1996 the site was cleared to make way for an industrial unit. Today the most complete surviving example of a colliery in the Rhondda is the Lewis Merthyr Colliery, now the Rhondda Heritage Park Museum at </a:t>
            </a:r>
            <a:r>
              <a:rPr lang="en-GB" b="0" i="0" dirty="0" err="1">
                <a:solidFill>
                  <a:srgbClr val="000000"/>
                </a:solidFill>
                <a:effectLst/>
                <a:latin typeface="Times New Roman" panose="02020603050405020304" pitchFamily="18" charset="0"/>
              </a:rPr>
              <a:t>Trehafod</a:t>
            </a:r>
            <a:r>
              <a:rPr lang="en-GB" b="0" i="0" dirty="0">
                <a:solidFill>
                  <a:srgbClr val="000000"/>
                </a:solidFill>
                <a:effectLst/>
                <a:latin typeface="Times New Roman" panose="02020603050405020304" pitchFamily="18" charset="0"/>
              </a:rPr>
              <a:t>, near Porth.</a:t>
            </a: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10</a:t>
            </a:fld>
            <a:endParaRPr lang="en-GB"/>
          </a:p>
        </p:txBody>
      </p:sp>
    </p:spTree>
    <p:extLst>
      <p:ext uri="{BB962C8B-B14F-4D97-AF65-F5344CB8AC3E}">
        <p14:creationId xmlns:p14="http://schemas.microsoft.com/office/powerpoint/2010/main" val="19709485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i="0" dirty="0">
                <a:solidFill>
                  <a:srgbClr val="000000"/>
                </a:solidFill>
                <a:effectLst/>
                <a:latin typeface="Times New Roman" panose="02020603050405020304" pitchFamily="18" charset="0"/>
              </a:rPr>
              <a:t>Transport and Communication</a:t>
            </a:r>
          </a:p>
          <a:p>
            <a:pPr algn="just"/>
            <a:r>
              <a:rPr lang="en-GB" b="0" i="0" dirty="0">
                <a:solidFill>
                  <a:srgbClr val="000000"/>
                </a:solidFill>
                <a:effectLst/>
                <a:latin typeface="Times New Roman" panose="02020603050405020304" pitchFamily="18" charset="0"/>
              </a:rPr>
              <a:t>The earliest communication networks known in the area are the ridge way routes, </a:t>
            </a:r>
            <a:r>
              <a:rPr lang="en-GB" b="0" i="1" dirty="0" err="1">
                <a:solidFill>
                  <a:srgbClr val="000000"/>
                </a:solidFill>
                <a:effectLst/>
                <a:latin typeface="Times New Roman" panose="02020603050405020304" pitchFamily="18" charset="0"/>
              </a:rPr>
              <a:t>cefn-ffyrdd</a:t>
            </a:r>
            <a:r>
              <a:rPr lang="en-GB" b="0" i="0" dirty="0">
                <a:solidFill>
                  <a:srgbClr val="000000"/>
                </a:solidFill>
                <a:effectLst/>
                <a:latin typeface="Times New Roman" panose="02020603050405020304" pitchFamily="18" charset="0"/>
              </a:rPr>
              <a:t> (e.g. </a:t>
            </a:r>
            <a:r>
              <a:rPr lang="en-GB" b="0" i="0" dirty="0" err="1">
                <a:solidFill>
                  <a:srgbClr val="000000"/>
                </a:solidFill>
                <a:effectLst/>
                <a:latin typeface="Times New Roman" panose="02020603050405020304" pitchFamily="18" charset="0"/>
              </a:rPr>
              <a:t>Heol</a:t>
            </a:r>
            <a:r>
              <a:rPr lang="en-GB" b="0" i="0" dirty="0">
                <a:solidFill>
                  <a:srgbClr val="000000"/>
                </a:solidFill>
                <a:effectLst/>
                <a:latin typeface="Times New Roman" panose="02020603050405020304" pitchFamily="18" charset="0"/>
              </a:rPr>
              <a:t> Adam), which run the length of the three south-east-aligned ridges of </a:t>
            </a:r>
            <a:r>
              <a:rPr lang="en-GB" b="0" i="0" dirty="0" err="1">
                <a:solidFill>
                  <a:srgbClr val="000000"/>
                </a:solidFill>
                <a:effectLst/>
                <a:latin typeface="Times New Roman" panose="02020603050405020304" pitchFamily="18" charset="0"/>
              </a:rPr>
              <a:t>Cefn-gwyngul</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Cefn</a:t>
            </a:r>
            <a:r>
              <a:rPr lang="en-GB" b="0" i="0" dirty="0">
                <a:solidFill>
                  <a:srgbClr val="000000"/>
                </a:solidFill>
                <a:effectLst/>
                <a:latin typeface="Times New Roman" panose="02020603050405020304" pitchFamily="18" charset="0"/>
              </a:rPr>
              <a:t>-Rhondda and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Meyrick and east-west routes across the north of the area above Llyn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via </a:t>
            </a:r>
            <a:r>
              <a:rPr lang="en-GB" b="0" i="0" dirty="0" err="1">
                <a:solidFill>
                  <a:srgbClr val="000000"/>
                </a:solidFill>
                <a:effectLst/>
                <a:latin typeface="Times New Roman" panose="02020603050405020304" pitchFamily="18" charset="0"/>
              </a:rPr>
              <a:t>Maendy</a:t>
            </a:r>
            <a:r>
              <a:rPr lang="en-GB" b="0" i="0" dirty="0">
                <a:solidFill>
                  <a:srgbClr val="000000"/>
                </a:solidFill>
                <a:effectLst/>
                <a:latin typeface="Times New Roman" panose="02020603050405020304" pitchFamily="18" charset="0"/>
              </a:rPr>
              <a:t> over </a:t>
            </a:r>
            <a:r>
              <a:rPr lang="en-GB" b="0" i="0" dirty="0" err="1">
                <a:solidFill>
                  <a:srgbClr val="000000"/>
                </a:solidFill>
                <a:effectLst/>
                <a:latin typeface="Times New Roman" panose="02020603050405020304" pitchFamily="18" charset="0"/>
              </a:rPr>
              <a:t>Bwlch</a:t>
            </a:r>
            <a:r>
              <a:rPr lang="en-GB" b="0" i="0" dirty="0">
                <a:solidFill>
                  <a:srgbClr val="000000"/>
                </a:solidFill>
                <a:effectLst/>
                <a:latin typeface="Times New Roman" panose="02020603050405020304" pitchFamily="18" charset="0"/>
              </a:rPr>
              <a:t>-y-</a:t>
            </a:r>
            <a:r>
              <a:rPr lang="en-GB" b="0" i="0" dirty="0" err="1">
                <a:solidFill>
                  <a:srgbClr val="000000"/>
                </a:solidFill>
                <a:effectLst/>
                <a:latin typeface="Times New Roman" panose="02020603050405020304" pitchFamily="18" charset="0"/>
              </a:rPr>
              <a:t>clawdd</a:t>
            </a:r>
            <a:r>
              <a:rPr lang="en-GB" b="0" i="0" dirty="0">
                <a:solidFill>
                  <a:srgbClr val="000000"/>
                </a:solidFill>
                <a:effectLst/>
                <a:latin typeface="Times New Roman" panose="02020603050405020304" pitchFamily="18" charset="0"/>
              </a:rPr>
              <a:t> into the </a:t>
            </a:r>
            <a:r>
              <a:rPr lang="en-GB" b="0" i="0" dirty="0" err="1">
                <a:solidFill>
                  <a:srgbClr val="000000"/>
                </a:solidFill>
                <a:effectLst/>
                <a:latin typeface="Times New Roman" panose="02020603050405020304" pitchFamily="18" charset="0"/>
              </a:rPr>
              <a:t>Garw</a:t>
            </a:r>
            <a:r>
              <a:rPr lang="en-GB" b="0" i="0" dirty="0">
                <a:solidFill>
                  <a:srgbClr val="000000"/>
                </a:solidFill>
                <a:effectLst/>
                <a:latin typeface="Times New Roman" panose="02020603050405020304" pitchFamily="18" charset="0"/>
              </a:rPr>
              <a:t> Valley. It is considered likely that these routes have been in use since prehistoric times, and that the Roman Road between the forts at Neath and </a:t>
            </a:r>
            <a:r>
              <a:rPr lang="en-GB" b="0" i="0" dirty="0" err="1">
                <a:solidFill>
                  <a:srgbClr val="000000"/>
                </a:solidFill>
                <a:effectLst/>
                <a:latin typeface="Times New Roman" panose="02020603050405020304" pitchFamily="18" charset="0"/>
              </a:rPr>
              <a:t>Penydarren</a:t>
            </a:r>
            <a:r>
              <a:rPr lang="en-GB" b="0" i="0" dirty="0">
                <a:solidFill>
                  <a:srgbClr val="000000"/>
                </a:solidFill>
                <a:effectLst/>
                <a:latin typeface="Times New Roman" panose="02020603050405020304" pitchFamily="18" charset="0"/>
              </a:rPr>
              <a:t> follows the line of one of these. These routes appear to survive into the medieval period, with access along them controlled by a system of early medieval cross dykes (8th-9th century), i.e. </a:t>
            </a:r>
            <a:r>
              <a:rPr lang="en-GB" b="0" i="0" dirty="0" err="1">
                <a:solidFill>
                  <a:srgbClr val="000000"/>
                </a:solidFill>
                <a:effectLst/>
                <a:latin typeface="Times New Roman" panose="02020603050405020304" pitchFamily="18" charset="0"/>
              </a:rPr>
              <a:t>Ffos</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Toncenglau</a:t>
            </a:r>
            <a:r>
              <a:rPr lang="en-GB" b="0" i="0" dirty="0">
                <a:solidFill>
                  <a:srgbClr val="000000"/>
                </a:solidFill>
                <a:effectLst/>
                <a:latin typeface="Times New Roman" panose="02020603050405020304" pitchFamily="18" charset="0"/>
              </a:rPr>
              <a:t> (SAM Gm 118) another near </a:t>
            </a:r>
            <a:r>
              <a:rPr lang="en-GB" b="0" i="0" dirty="0" err="1">
                <a:solidFill>
                  <a:srgbClr val="000000"/>
                </a:solidFill>
                <a:effectLst/>
                <a:latin typeface="Times New Roman" panose="02020603050405020304" pitchFamily="18" charset="0"/>
              </a:rPr>
              <a:t>Bedd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Eiddil</a:t>
            </a:r>
            <a:r>
              <a:rPr lang="en-GB" b="0" i="0" dirty="0">
                <a:solidFill>
                  <a:srgbClr val="000000"/>
                </a:solidFill>
                <a:effectLst/>
                <a:latin typeface="Times New Roman" panose="02020603050405020304" pitchFamily="18" charset="0"/>
              </a:rPr>
              <a:t> at Bryn-du (SAM Gm 285), at </a:t>
            </a:r>
            <a:r>
              <a:rPr lang="en-GB" b="0" i="0" dirty="0" err="1">
                <a:solidFill>
                  <a:srgbClr val="000000"/>
                </a:solidFill>
                <a:effectLst/>
                <a:latin typeface="Times New Roman" panose="02020603050405020304" pitchFamily="18" charset="0"/>
              </a:rPr>
              <a:t>Bwlch-yr-Afan</a:t>
            </a:r>
            <a:r>
              <a:rPr lang="en-GB" b="0" i="0" dirty="0">
                <a:solidFill>
                  <a:srgbClr val="000000"/>
                </a:solidFill>
                <a:effectLst/>
                <a:latin typeface="Times New Roman" panose="02020603050405020304" pitchFamily="18" charset="0"/>
              </a:rPr>
              <a:t> (SAM Gm 246) and at </a:t>
            </a:r>
            <a:r>
              <a:rPr lang="en-GB" b="0" i="0" dirty="0" err="1">
                <a:solidFill>
                  <a:srgbClr val="000000"/>
                </a:solidFill>
                <a:effectLst/>
                <a:latin typeface="Times New Roman" panose="02020603050405020304" pitchFamily="18" charset="0"/>
              </a:rPr>
              <a:t>Bwlch</a:t>
            </a:r>
            <a:r>
              <a:rPr lang="en-GB" b="0" i="0" dirty="0">
                <a:solidFill>
                  <a:srgbClr val="000000"/>
                </a:solidFill>
                <a:effectLst/>
                <a:latin typeface="Times New Roman" panose="02020603050405020304" pitchFamily="18" charset="0"/>
              </a:rPr>
              <a:t>-y-</a:t>
            </a:r>
            <a:r>
              <a:rPr lang="en-GB" b="0" i="0" dirty="0" err="1">
                <a:solidFill>
                  <a:srgbClr val="000000"/>
                </a:solidFill>
                <a:effectLst/>
                <a:latin typeface="Times New Roman" panose="02020603050405020304" pitchFamily="18" charset="0"/>
              </a:rPr>
              <a:t>Clawdd</a:t>
            </a:r>
            <a:r>
              <a:rPr lang="en-GB" b="0" i="0" dirty="0">
                <a:solidFill>
                  <a:srgbClr val="000000"/>
                </a:solidFill>
                <a:effectLst/>
                <a:latin typeface="Times New Roman" panose="02020603050405020304" pitchFamily="18" charset="0"/>
              </a:rPr>
              <a:t> (SAM Gm 500), all placed at strategic positions on what appear to have been contemporary administrative boundaries.</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network of minor roads, tracks and paths leading over the valley sides into the uplands dates from the pre-industrial period, and are depicted on both the 1st edition OS, the Tithe map and earlier maps. Many of communication routes appear to have evolved to link early medieval and later medieval sites, such as the early medieval ecclesiastical centres of </a:t>
            </a:r>
            <a:r>
              <a:rPr lang="en-GB" b="0" i="0" dirty="0" err="1">
                <a:solidFill>
                  <a:srgbClr val="000000"/>
                </a:solidFill>
                <a:effectLst/>
                <a:latin typeface="Times New Roman" panose="02020603050405020304" pitchFamily="18" charset="0"/>
              </a:rPr>
              <a:t>Ystradyfodwg</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Llanwynno</a:t>
            </a:r>
            <a:r>
              <a:rPr lang="en-GB" b="0" i="0" dirty="0">
                <a:solidFill>
                  <a:srgbClr val="000000"/>
                </a:solidFill>
                <a:effectLst/>
                <a:latin typeface="Times New Roman" panose="02020603050405020304" pitchFamily="18" charset="0"/>
              </a:rPr>
              <a:t>; as well as civil administrative centres such as </a:t>
            </a:r>
            <a:r>
              <a:rPr lang="en-GB" b="0" i="0" dirty="0" err="1">
                <a:solidFill>
                  <a:srgbClr val="000000"/>
                </a:solidFill>
                <a:effectLst/>
                <a:latin typeface="Times New Roman" panose="02020603050405020304" pitchFamily="18" charset="0"/>
              </a:rPr>
              <a:t>Bodrhyngallt</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It is thought likely that this network had become more complex by the early post-medieval period to serve the many freehold agricultural holdings, which were being established at least from the late medieval period. Communication appears to have been a significant consideration in the location of the monastic grange of </a:t>
            </a:r>
            <a:r>
              <a:rPr lang="en-GB" b="0" i="0" dirty="0" err="1">
                <a:solidFill>
                  <a:srgbClr val="000000"/>
                </a:solidFill>
                <a:effectLst/>
                <a:latin typeface="Times New Roman" panose="02020603050405020304" pitchFamily="18" charset="0"/>
              </a:rPr>
              <a:t>Mynachdy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Penrhys</a:t>
            </a:r>
            <a:r>
              <a:rPr lang="en-GB" b="0" i="0" dirty="0">
                <a:solidFill>
                  <a:srgbClr val="000000"/>
                </a:solidFill>
                <a:effectLst/>
                <a:latin typeface="Times New Roman" panose="02020603050405020304" pitchFamily="18" charset="0"/>
              </a:rPr>
              <a:t> with its hostelry; the medieval pilgrimage centre would have been located on one of many pilgrimage routes, here no doubt following the traditional ridge way route, while also having access to its territory and the neighbouring valleys. The early ridge-way routes were only superseded as the main arterial routes through the area during the post-medieval period by the valley-bottom parish road, along which the industrial urban settlements eventually evolved.</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route traditionally used by drovers, </a:t>
            </a:r>
            <a:r>
              <a:rPr lang="en-GB" b="0" i="1" dirty="0" err="1">
                <a:solidFill>
                  <a:srgbClr val="000000"/>
                </a:solidFill>
                <a:effectLst/>
                <a:latin typeface="Times New Roman" panose="02020603050405020304" pitchFamily="18" charset="0"/>
              </a:rPr>
              <a:t>porthmyn</a:t>
            </a:r>
            <a:r>
              <a:rPr lang="en-GB" b="0" i="0" dirty="0">
                <a:solidFill>
                  <a:srgbClr val="000000"/>
                </a:solidFill>
                <a:effectLst/>
                <a:latin typeface="Times New Roman" panose="02020603050405020304" pitchFamily="18" charset="0"/>
              </a:rPr>
              <a:t>, during the post-medieval period is known to have exited the area to the north, via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Garreg</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Lwyd</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Mynydd</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Beili-glas</a:t>
            </a:r>
            <a:r>
              <a:rPr lang="en-GB" b="0" i="0" dirty="0">
                <a:solidFill>
                  <a:srgbClr val="000000"/>
                </a:solidFill>
                <a:effectLst/>
                <a:latin typeface="Times New Roman" panose="02020603050405020304" pitchFamily="18" charset="0"/>
              </a:rPr>
              <a:t> in the cartographic record. Other routes were no doubt also in use and the subject would repay further study.</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Many of the tourists and topographical writers who visited the Rhondda during the early 19th century complained about the poor state of the ridge-way routes and frequent record is made of the neglect of the duty of statutory road labour is alluded to by the Court Leet at Llantrisant and of the Overseers of the Highways; the latter reported in 1815 that the parish road in </a:t>
            </a:r>
            <a:r>
              <a:rPr lang="en-GB" b="0" i="0" dirty="0" err="1">
                <a:solidFill>
                  <a:srgbClr val="000000"/>
                </a:solidFill>
                <a:effectLst/>
                <a:latin typeface="Times New Roman" panose="02020603050405020304" pitchFamily="18" charset="0"/>
              </a:rPr>
              <a:t>Ystradyfodwg</a:t>
            </a:r>
            <a:r>
              <a:rPr lang="en-GB" b="0" i="0" dirty="0">
                <a:solidFill>
                  <a:srgbClr val="000000"/>
                </a:solidFill>
                <a:effectLst/>
                <a:latin typeface="Times New Roman" panose="02020603050405020304" pitchFamily="18" charset="0"/>
              </a:rPr>
              <a:t> was 'in a very ruinous state', while reports as late as 1845 confirm little had changed. Prior to 1860 a major obstacle to travel was the absence of good bridges; there were few bridges in the Rhondda, fords being the usual method of crossing the rivers of the area. During the first half of the 19th century the chief bridges of the area were the two bridges at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Y </a:t>
            </a:r>
            <a:r>
              <a:rPr lang="en-GB" b="0" i="0" dirty="0" err="1">
                <a:solidFill>
                  <a:srgbClr val="000000"/>
                </a:solidFill>
                <a:effectLst/>
                <a:latin typeface="Times New Roman" panose="02020603050405020304" pitchFamily="18" charset="0"/>
              </a:rPr>
              <a:t>Bont</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(of stone and rebuilt 1764, the repair of which, cost between £20 and £30 per annum) over the </a:t>
            </a:r>
            <a:r>
              <a:rPr lang="en-GB" b="0" i="0" dirty="0" err="1">
                <a:solidFill>
                  <a:srgbClr val="000000"/>
                </a:solidFill>
                <a:effectLst/>
                <a:latin typeface="Times New Roman" panose="02020603050405020304" pitchFamily="18" charset="0"/>
              </a:rPr>
              <a:t>Afon</a:t>
            </a:r>
            <a:r>
              <a:rPr lang="en-GB" b="0" i="0" dirty="0">
                <a:solidFill>
                  <a:srgbClr val="000000"/>
                </a:solidFill>
                <a:effectLst/>
                <a:latin typeface="Times New Roman" panose="02020603050405020304" pitchFamily="18" charset="0"/>
              </a:rPr>
              <a:t>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Y </a:t>
            </a:r>
            <a:r>
              <a:rPr lang="en-GB" b="0" i="0" dirty="0" err="1">
                <a:solidFill>
                  <a:srgbClr val="000000"/>
                </a:solidFill>
                <a:effectLst/>
                <a:latin typeface="Times New Roman" panose="02020603050405020304" pitchFamily="18" charset="0"/>
              </a:rPr>
              <a:t>Bont</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(of wood) of the </a:t>
            </a:r>
            <a:r>
              <a:rPr lang="en-GB" b="0" i="0" dirty="0" err="1">
                <a:solidFill>
                  <a:srgbClr val="000000"/>
                </a:solidFill>
                <a:effectLst/>
                <a:latin typeface="Times New Roman" panose="02020603050405020304" pitchFamily="18" charset="0"/>
              </a:rPr>
              <a:t>Afon</a:t>
            </a:r>
            <a:r>
              <a:rPr lang="en-GB" b="0" i="0" dirty="0">
                <a:solidFill>
                  <a:srgbClr val="000000"/>
                </a:solidFill>
                <a:effectLst/>
                <a:latin typeface="Times New Roman" panose="02020603050405020304" pitchFamily="18" charset="0"/>
              </a:rPr>
              <a:t>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and others at Pont Rhondda, </a:t>
            </a:r>
            <a:r>
              <a:rPr lang="en-GB" b="0" i="0" dirty="0" err="1">
                <a:solidFill>
                  <a:srgbClr val="000000"/>
                </a:solidFill>
                <a:effectLst/>
                <a:latin typeface="Times New Roman" panose="02020603050405020304" pitchFamily="18" charset="0"/>
              </a:rPr>
              <a:t>Clydach</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Ynyswen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Ystradyfodwg</a:t>
            </a:r>
            <a:r>
              <a:rPr lang="en-GB" b="0" i="0" dirty="0">
                <a:solidFill>
                  <a:srgbClr val="000000"/>
                </a:solidFill>
                <a:effectLst/>
                <a:latin typeface="Times New Roman" panose="02020603050405020304" pitchFamily="18" charset="0"/>
              </a:rPr>
              <a:t>, and Pont-</a:t>
            </a:r>
            <a:r>
              <a:rPr lang="en-GB" b="0" i="0" dirty="0" err="1">
                <a:solidFill>
                  <a:srgbClr val="000000"/>
                </a:solidFill>
                <a:effectLst/>
                <a:latin typeface="Times New Roman" panose="02020603050405020304" pitchFamily="18" charset="0"/>
              </a:rPr>
              <a:t>Rhyd</a:t>
            </a:r>
            <a:r>
              <a:rPr lang="en-GB" b="0" i="0" dirty="0">
                <a:solidFill>
                  <a:srgbClr val="000000"/>
                </a:solidFill>
                <a:effectLst/>
                <a:latin typeface="Times New Roman" panose="02020603050405020304" pitchFamily="18" charset="0"/>
              </a:rPr>
              <a:t>-Tew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at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 a late 18th century hump-backed bridge, and at Pont </a:t>
            </a:r>
            <a:r>
              <a:rPr lang="en-GB" b="0" i="0" dirty="0" err="1">
                <a:solidFill>
                  <a:srgbClr val="000000"/>
                </a:solidFill>
                <a:effectLst/>
                <a:latin typeface="Times New Roman" panose="02020603050405020304" pitchFamily="18" charset="0"/>
              </a:rPr>
              <a:t>Lluest</a:t>
            </a:r>
            <a:r>
              <a:rPr lang="en-GB" b="0" i="0" dirty="0">
                <a:solidFill>
                  <a:srgbClr val="000000"/>
                </a:solidFill>
                <a:effectLst/>
                <a:latin typeface="Times New Roman" panose="02020603050405020304" pitchFamily="18" charset="0"/>
              </a:rPr>
              <a:t>-wen, an early 19th century single-arched bridge. Though minor changes were made to the parish road, the construction of the Dinas tramroad and then the Taff Vale Railway became the main means of transport for the emerging industrialised area of the lower Rhondda.</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With the industrialisation of the upper Rhondda between 1860 and 1880, improvements to the road network gradually gathered pace; initiated by the Bute Trustees, who laid a road of 50ft width across their property, Bute Street,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High Street, Treorchy, along the route of the parish road. Later improvements include the surfacing of the roads within the area after the 1890s with tarred clinker and granite during the early years of the twentieth century. Subsidence from underground workings also became a perennial problem, resulting in the bridge and road reconstruction. The Pentre landslide of 1916 resulted in a major road construction, when communications between the upper and lower Rhondda were nearly severed. Later during the 1920s realignments of two of the traditional routes out of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at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(i.e. the present A4061), further upslope of the earlier track, and that via </a:t>
            </a:r>
            <a:r>
              <a:rPr lang="en-GB" b="0" i="0" dirty="0" err="1">
                <a:solidFill>
                  <a:srgbClr val="000000"/>
                </a:solidFill>
                <a:effectLst/>
                <a:latin typeface="Times New Roman" panose="02020603050405020304" pitchFamily="18" charset="0"/>
              </a:rPr>
              <a:t>Cwmparc</a:t>
            </a:r>
            <a:r>
              <a:rPr lang="en-GB" b="0" i="0" dirty="0">
                <a:solidFill>
                  <a:srgbClr val="000000"/>
                </a:solidFill>
                <a:effectLst/>
                <a:latin typeface="Times New Roman" panose="02020603050405020304" pitchFamily="18" charset="0"/>
              </a:rPr>
              <a:t>, the current A4061/A4107, into the neighbouring valleys of Cwm </a:t>
            </a:r>
            <a:r>
              <a:rPr lang="en-GB" b="0" i="0" dirty="0" err="1">
                <a:solidFill>
                  <a:srgbClr val="000000"/>
                </a:solidFill>
                <a:effectLst/>
                <a:latin typeface="Times New Roman" panose="02020603050405020304" pitchFamily="18" charset="0"/>
              </a:rPr>
              <a:t>Afan</a:t>
            </a:r>
            <a:r>
              <a:rPr lang="en-GB" b="0" i="0" dirty="0">
                <a:solidFill>
                  <a:srgbClr val="000000"/>
                </a:solidFill>
                <a:effectLst/>
                <a:latin typeface="Times New Roman" panose="02020603050405020304" pitchFamily="18" charset="0"/>
              </a:rPr>
              <a:t> and Cwm </a:t>
            </a:r>
            <a:r>
              <a:rPr lang="en-GB" b="0" i="0" dirty="0" err="1">
                <a:solidFill>
                  <a:srgbClr val="000000"/>
                </a:solidFill>
                <a:effectLst/>
                <a:latin typeface="Times New Roman" panose="02020603050405020304" pitchFamily="18" charset="0"/>
              </a:rPr>
              <a:t>Ogwr</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The early tramroads of Dr Griffiths, connecting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via the Doctor's Canal to the Glamorgan Canal at Treforest in 1809, and that of Walter Coffin opened by the end of 1810, have been mentioned already. These tramroads opened up the coal producing area of the lower Rhondda to its markets, even though later conflicts of interests arose over monopolies of transportation within the area.</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Undoubtedly the most significant transport development in the study area was the construction of the Taff Vale Railway (TVR) and later the Rhondda and Swansea Bay Railway (RSBR). The TVR, which had reached </a:t>
            </a:r>
            <a:r>
              <a:rPr lang="en-GB" b="0" i="0" dirty="0" err="1">
                <a:solidFill>
                  <a:srgbClr val="000000"/>
                </a:solidFill>
                <a:effectLst/>
                <a:latin typeface="Times New Roman" panose="02020603050405020304" pitchFamily="18" charset="0"/>
              </a:rPr>
              <a:t>Eirw</a:t>
            </a:r>
            <a:r>
              <a:rPr lang="en-GB" b="0" i="0" dirty="0">
                <a:solidFill>
                  <a:srgbClr val="000000"/>
                </a:solidFill>
                <a:effectLst/>
                <a:latin typeface="Times New Roman" panose="02020603050405020304" pitchFamily="18" charset="0"/>
              </a:rPr>
              <a:t> in 1841, had been extended throughout the entire length of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by 1856. Penetration of the lower Rhondda had begun in 1845 at the request of local coal entrepreneurs, Insole, Gethin and Lewis Edwards, who were about to open collieries at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Nythbran</a:t>
            </a:r>
            <a:r>
              <a:rPr lang="en-GB" b="0" i="0" dirty="0">
                <a:solidFill>
                  <a:srgbClr val="000000"/>
                </a:solidFill>
                <a:effectLst/>
                <a:latin typeface="Times New Roman" panose="02020603050405020304" pitchFamily="18" charset="0"/>
              </a:rPr>
              <a:t>. While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Branch had reached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by March 1849 and by May of the same year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Branch was at Dinas, a delay then occurred in further extension until the steam coal seams of the upper Rhondda had been proven in 1853. Thereafter, in accordance with the Extensions Act of 1846, the TVR Co. extended the line to Ty-</a:t>
            </a:r>
            <a:r>
              <a:rPr lang="en-GB" b="0" i="0" dirty="0" err="1">
                <a:solidFill>
                  <a:srgbClr val="000000"/>
                </a:solidFill>
                <a:effectLst/>
                <a:latin typeface="Times New Roman" panose="02020603050405020304" pitchFamily="18" charset="0"/>
              </a:rPr>
              <a:t>newydd</a:t>
            </a:r>
            <a:r>
              <a:rPr lang="en-GB" b="0" i="0" dirty="0">
                <a:solidFill>
                  <a:srgbClr val="000000"/>
                </a:solidFill>
                <a:effectLst/>
                <a:latin typeface="Times New Roman" panose="02020603050405020304" pitchFamily="18" charset="0"/>
              </a:rPr>
              <a:t>, reaching </a:t>
            </a:r>
            <a:r>
              <a:rPr lang="en-GB" b="0" i="0" dirty="0" err="1">
                <a:solidFill>
                  <a:srgbClr val="000000"/>
                </a:solidFill>
                <a:effectLst/>
                <a:latin typeface="Times New Roman" panose="02020603050405020304" pitchFamily="18" charset="0"/>
              </a:rPr>
              <a:t>Gelligaled</a:t>
            </a:r>
            <a:r>
              <a:rPr lang="en-GB" b="0" i="0" dirty="0">
                <a:solidFill>
                  <a:srgbClr val="000000"/>
                </a:solidFill>
                <a:effectLst/>
                <a:latin typeface="Times New Roman" panose="02020603050405020304" pitchFamily="18" charset="0"/>
              </a:rPr>
              <a:t> by December 1855 and the Bute Merthyr Colliery,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in early August of the following year. An additional branch line was constructed to link up with the </a:t>
            </a:r>
            <a:r>
              <a:rPr lang="en-GB" b="0" i="0" dirty="0" err="1">
                <a:solidFill>
                  <a:srgbClr val="000000"/>
                </a:solidFill>
                <a:effectLst/>
                <a:latin typeface="Times New Roman" panose="02020603050405020304" pitchFamily="18" charset="0"/>
              </a:rPr>
              <a:t>Cwmclydach</a:t>
            </a:r>
            <a:r>
              <a:rPr lang="en-GB" b="0" i="0" dirty="0">
                <a:solidFill>
                  <a:srgbClr val="000000"/>
                </a:solidFill>
                <a:effectLst/>
                <a:latin typeface="Times New Roman" panose="02020603050405020304" pitchFamily="18" charset="0"/>
              </a:rPr>
              <a:t> Colliery's incline at </a:t>
            </a:r>
            <a:r>
              <a:rPr lang="en-GB" b="0" i="0" dirty="0" err="1">
                <a:solidFill>
                  <a:srgbClr val="000000"/>
                </a:solidFill>
                <a:effectLst/>
                <a:latin typeface="Times New Roman" panose="02020603050405020304" pitchFamily="18" charset="0"/>
              </a:rPr>
              <a:t>Pwllyrhebog</a:t>
            </a:r>
            <a:r>
              <a:rPr lang="en-GB" b="0" i="0" dirty="0">
                <a:solidFill>
                  <a:srgbClr val="000000"/>
                </a:solidFill>
                <a:effectLst/>
                <a:latin typeface="Times New Roman" panose="02020603050405020304" pitchFamily="18" charset="0"/>
              </a:rPr>
              <a:t> after 1858 and the line extended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from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to </a:t>
            </a:r>
            <a:r>
              <a:rPr lang="en-GB" b="0" i="0" dirty="0" err="1">
                <a:solidFill>
                  <a:srgbClr val="000000"/>
                </a:solidFill>
                <a:effectLst/>
                <a:latin typeface="Times New Roman" panose="02020603050405020304" pitchFamily="18" charset="0"/>
              </a:rPr>
              <a:t>Blaenllechau</a:t>
            </a:r>
            <a:r>
              <a:rPr lang="en-GB" b="0" i="0" dirty="0">
                <a:solidFill>
                  <a:srgbClr val="000000"/>
                </a:solidFill>
                <a:effectLst/>
                <a:latin typeface="Times New Roman" panose="02020603050405020304" pitchFamily="18" charset="0"/>
              </a:rPr>
              <a:t>, the following year, encouraged by the speculation that the collieries at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 and Ferndale would be successful in locating the steam coal seams. The TVR, and the Bute West Dock, Cardiff, were instrumental in the Rhondda area's establishment as an important coal producing area. By 1862, the TVR had been extended to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Ferndale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with passenger services being initiated to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the following year and to Ferndale by 1876. A private line (owned by Mordecai Jones) was opened the following year between Ferndale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Ely Valley Railway between the South Wales Railway and the first coal Level at Pen-y-</a:t>
            </a:r>
            <a:r>
              <a:rPr lang="en-GB" b="0" i="0" dirty="0" err="1">
                <a:solidFill>
                  <a:srgbClr val="000000"/>
                </a:solidFill>
                <a:effectLst/>
                <a:latin typeface="Times New Roman" panose="02020603050405020304" pitchFamily="18" charset="0"/>
              </a:rPr>
              <a:t>graig</a:t>
            </a:r>
            <a:r>
              <a:rPr lang="en-GB" b="0" i="0" dirty="0">
                <a:solidFill>
                  <a:srgbClr val="000000"/>
                </a:solidFill>
                <a:effectLst/>
                <a:latin typeface="Times New Roman" panose="02020603050405020304" pitchFamily="18" charset="0"/>
              </a:rPr>
              <a:t> was incorporated on 13 July 1857, and completed in 1860. In 1877, this line was extended to the Cambrian Collieries in </a:t>
            </a:r>
            <a:r>
              <a:rPr lang="en-GB" b="0" i="0" dirty="0" err="1">
                <a:solidFill>
                  <a:srgbClr val="000000"/>
                </a:solidFill>
                <a:effectLst/>
                <a:latin typeface="Times New Roman" panose="02020603050405020304" pitchFamily="18" charset="0"/>
              </a:rPr>
              <a:t>Clydach</a:t>
            </a:r>
            <a:r>
              <a:rPr lang="en-GB" b="0" i="0" dirty="0">
                <a:solidFill>
                  <a:srgbClr val="000000"/>
                </a:solidFill>
                <a:effectLst/>
                <a:latin typeface="Times New Roman" panose="02020603050405020304" pitchFamily="18" charset="0"/>
              </a:rPr>
              <a:t> Vale. New railway networks, effectively breaking the TVR and Bute estate's monopoly on rail transport in the Rhondda appeared after 1880. First in the form of the Barry Railway and the Barry Docks, under the directorship of notable colliery owners and others, David Davies (the Ocean Colliery), Crawshaw Bailey (owner of extensive mineral properties), Lewis Davis (Ferndale), Archibald Hood (Llwyn-y-pia), John Cory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James Insole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and Edmund </a:t>
            </a:r>
            <a:r>
              <a:rPr lang="en-GB" b="0" i="0" dirty="0" err="1">
                <a:solidFill>
                  <a:srgbClr val="000000"/>
                </a:solidFill>
                <a:effectLst/>
                <a:latin typeface="Times New Roman" panose="02020603050405020304" pitchFamily="18" charset="0"/>
              </a:rPr>
              <a:t>Hanney</a:t>
            </a:r>
            <a:r>
              <a:rPr lang="en-GB" b="0" i="0" dirty="0">
                <a:solidFill>
                  <a:srgbClr val="000000"/>
                </a:solidFill>
                <a:effectLst/>
                <a:latin typeface="Times New Roman" panose="02020603050405020304" pitchFamily="18" charset="0"/>
              </a:rPr>
              <a:t> (the National, </a:t>
            </a:r>
            <a:r>
              <a:rPr lang="en-GB" b="0" i="0" dirty="0" err="1">
                <a:solidFill>
                  <a:srgbClr val="000000"/>
                </a:solidFill>
                <a:effectLst/>
                <a:latin typeface="Times New Roman" panose="02020603050405020304" pitchFamily="18" charset="0"/>
              </a:rPr>
              <a:t>Wattstown</a:t>
            </a:r>
            <a:r>
              <a:rPr lang="en-GB" b="0" i="0" dirty="0">
                <a:solidFill>
                  <a:srgbClr val="000000"/>
                </a:solidFill>
                <a:effectLst/>
                <a:latin typeface="Times New Roman" panose="02020603050405020304" pitchFamily="18" charset="0"/>
              </a:rPr>
              <a:t>). The line, completed from Barry to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in 1889, was key to the growth of Rhondda's coal industry from the 1880s, with coal and coke carried increasing from 720,347 and 9,171 tons respectively in December 1889 to 1,386,435 and 34,254 tons at its height in June 1892. While a scheme to link the Upper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with the Docks at Swansea never achieved the levels of success originally anticipated; this was the Rhondda and Swansea Bay Railway, incorporated August 1882, and constructed in stages, reaching the Upper Rhondda and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by means of the Rhondda Tunnel on 2 July 1890, and completed to Swansea in December 1894. Much of the area's rail network has been removed with the industrial decline of the area, with only the line between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Porth surviving, however, the former routes generally survive as cuttings and embankments.</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Often linked to the main rail network were numerous minor tramways and inclines associated with the various collieries and stone quarries of the area, these include the scheduled incline haulage system at </a:t>
            </a:r>
            <a:r>
              <a:rPr lang="en-GB" b="0" i="0" dirty="0" err="1">
                <a:solidFill>
                  <a:srgbClr val="000000"/>
                </a:solidFill>
                <a:effectLst/>
                <a:latin typeface="Times New Roman" panose="02020603050405020304" pitchFamily="18" charset="0"/>
              </a:rPr>
              <a:t>Cefn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Ynysfeio</a:t>
            </a:r>
            <a:r>
              <a:rPr lang="en-GB" b="0" i="0" dirty="0">
                <a:solidFill>
                  <a:srgbClr val="000000"/>
                </a:solidFill>
                <a:effectLst/>
                <a:latin typeface="Times New Roman" panose="02020603050405020304" pitchFamily="18" charset="0"/>
              </a:rPr>
              <a:t> (SAM Gm508), which retains its drum house among other buildings, incline and tramway of the National Colliery, </a:t>
            </a:r>
            <a:r>
              <a:rPr lang="en-GB" b="0" i="0" dirty="0" err="1">
                <a:solidFill>
                  <a:srgbClr val="000000"/>
                </a:solidFill>
                <a:effectLst/>
                <a:latin typeface="Times New Roman" panose="02020603050405020304" pitchFamily="18" charset="0"/>
              </a:rPr>
              <a:t>Wattstown</a:t>
            </a:r>
            <a:r>
              <a:rPr lang="en-GB" b="0" i="0" dirty="0">
                <a:solidFill>
                  <a:srgbClr val="000000"/>
                </a:solidFill>
                <a:effectLst/>
                <a:latin typeface="Times New Roman" panose="02020603050405020304" pitchFamily="18" charset="0"/>
              </a:rPr>
              <a:t>, the tramway incline (with engine house) to </a:t>
            </a:r>
            <a:r>
              <a:rPr lang="en-GB" b="0" i="0" dirty="0" err="1">
                <a:solidFill>
                  <a:srgbClr val="000000"/>
                </a:solidFill>
                <a:effectLst/>
                <a:latin typeface="Times New Roman" panose="02020603050405020304" pitchFamily="18" charset="0"/>
              </a:rPr>
              <a:t>Coedcae</a:t>
            </a:r>
            <a:r>
              <a:rPr lang="en-GB" b="0" i="0" dirty="0">
                <a:solidFill>
                  <a:srgbClr val="000000"/>
                </a:solidFill>
                <a:effectLst/>
                <a:latin typeface="Times New Roman" panose="02020603050405020304" pitchFamily="18" charset="0"/>
              </a:rPr>
              <a:t> Colliery (2nd edition OS 1900), later the Lewis Merthyr Consolidated at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and the later example above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These now disused features frequently remain as prominent elements of the landscape, visible reminders of the industrial transport networks, which played an essential role in the area's development.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increased population of the Rhondda during the second half of the nineteenth century, led to the opening of the TVR for passenger services and the introduction of horse-omnibus services during the 1860s at a number of places. By the 1888 the first system of horse-drawn tramcars had been introduced to the lower Rhondda to cope with the increasing demand, but discontinued by 1902 due to problems with the state of the existing roads. In the same year the Rhondda and the Pontypridd Urban District Councils obtained powers to electrify the railroad between Pontypridd and Porth. The Rhondda Tramways Act outlined the establishment of new electric tramways from Porth to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Ferndale. The Rhondda Tramways Co. Ltd. was formed in 1906 and the following year the Rhondda Tramways Electric Supply Co. Ltd incorporated to supply the electricity. The new service began in July 1908 running between </a:t>
            </a:r>
            <a:r>
              <a:rPr lang="en-GB" b="0" i="0" dirty="0" err="1">
                <a:solidFill>
                  <a:srgbClr val="000000"/>
                </a:solidFill>
                <a:effectLst/>
                <a:latin typeface="Times New Roman" panose="02020603050405020304" pitchFamily="18" charset="0"/>
              </a:rPr>
              <a:t>Trehafod</a:t>
            </a:r>
            <a:r>
              <a:rPr lang="en-GB" b="0" i="0" dirty="0">
                <a:solidFill>
                  <a:srgbClr val="000000"/>
                </a:solidFill>
                <a:effectLst/>
                <a:latin typeface="Times New Roman" panose="02020603050405020304" pitchFamily="18" charset="0"/>
              </a:rPr>
              <a:t> and Partridge Road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by 1912 further extensions had been opened between Ferndale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Penygraig</a:t>
            </a:r>
            <a:r>
              <a:rPr lang="en-GB" b="0" i="0" dirty="0">
                <a:solidFill>
                  <a:srgbClr val="000000"/>
                </a:solidFill>
                <a:effectLst/>
                <a:latin typeface="Times New Roman" panose="02020603050405020304" pitchFamily="18" charset="0"/>
              </a:rPr>
              <a:t> and Williamstown, and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Ty-</a:t>
            </a:r>
            <a:r>
              <a:rPr lang="en-GB" b="0" i="0" dirty="0" err="1">
                <a:solidFill>
                  <a:srgbClr val="000000"/>
                </a:solidFill>
                <a:effectLst/>
                <a:latin typeface="Times New Roman" panose="02020603050405020304" pitchFamily="18" charset="0"/>
              </a:rPr>
              <a:t>newydd</a:t>
            </a:r>
            <a:r>
              <a:rPr lang="en-GB" b="0" i="0" dirty="0">
                <a:solidFill>
                  <a:srgbClr val="000000"/>
                </a:solidFill>
                <a:effectLst/>
                <a:latin typeface="Times New Roman" panose="02020603050405020304" pitchFamily="18" charset="0"/>
              </a:rPr>
              <a:t>. Although the Tramway system was abandoned in December 1933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by February the following year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as a result of the increased popularity of bus services, its effect on settlement layout between Ferndale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is particularly notable.</a:t>
            </a: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11</a:t>
            </a:fld>
            <a:endParaRPr lang="en-GB"/>
          </a:p>
        </p:txBody>
      </p:sp>
    </p:spTree>
    <p:extLst>
      <p:ext uri="{BB962C8B-B14F-4D97-AF65-F5344CB8AC3E}">
        <p14:creationId xmlns:p14="http://schemas.microsoft.com/office/powerpoint/2010/main" val="36840854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With the industrialisation of the upper Rhondda between 1860 and 1880, improvements to the road network gradually gathered pace; initiated by the Bute Trustees, who laid a road of 50ft width across their property, Bute Street,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High Street, Treorchy, along the route of the parish road. Later improvements include the surfacing of the roads within the area after the 1890s with tarred clinker and granite during the early years of the twentieth century. Subsidence from underground workings also became a perennial problem, resulting in the bridge and road reconstruction. The Pentre landslide of 1916 resulted in a major road construction, when communications between the upper and lower Rhondda were nearly severed. Later during the 1920s realignments of two of the traditional routes out of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at </a:t>
            </a:r>
            <a:r>
              <a:rPr lang="en-GB" b="0" i="0" dirty="0" err="1">
                <a:solidFill>
                  <a:srgbClr val="000000"/>
                </a:solidFill>
                <a:effectLst/>
                <a:latin typeface="Times New Roman" panose="02020603050405020304" pitchFamily="18" charset="0"/>
              </a:rPr>
              <a:t>Blaenrhondda</a:t>
            </a:r>
            <a:r>
              <a:rPr lang="en-GB" b="0" i="0" dirty="0">
                <a:solidFill>
                  <a:srgbClr val="000000"/>
                </a:solidFill>
                <a:effectLst/>
                <a:latin typeface="Times New Roman" panose="02020603050405020304" pitchFamily="18" charset="0"/>
              </a:rPr>
              <a:t> (i.e. the present A4061), further upslope of the earlier track, and that via </a:t>
            </a:r>
            <a:r>
              <a:rPr lang="en-GB" b="0" i="0" dirty="0" err="1">
                <a:solidFill>
                  <a:srgbClr val="000000"/>
                </a:solidFill>
                <a:effectLst/>
                <a:latin typeface="Times New Roman" panose="02020603050405020304" pitchFamily="18" charset="0"/>
              </a:rPr>
              <a:t>Cwmparc</a:t>
            </a:r>
            <a:r>
              <a:rPr lang="en-GB" b="0" i="0" dirty="0">
                <a:solidFill>
                  <a:srgbClr val="000000"/>
                </a:solidFill>
                <a:effectLst/>
                <a:latin typeface="Times New Roman" panose="02020603050405020304" pitchFamily="18" charset="0"/>
              </a:rPr>
              <a:t>, the current A4061/A4107, into the neighbouring valleys of Cwm </a:t>
            </a:r>
            <a:r>
              <a:rPr lang="en-GB" b="0" i="0" dirty="0" err="1">
                <a:solidFill>
                  <a:srgbClr val="000000"/>
                </a:solidFill>
                <a:effectLst/>
                <a:latin typeface="Times New Roman" panose="02020603050405020304" pitchFamily="18" charset="0"/>
              </a:rPr>
              <a:t>Afan</a:t>
            </a:r>
            <a:r>
              <a:rPr lang="en-GB" b="0" i="0" dirty="0">
                <a:solidFill>
                  <a:srgbClr val="000000"/>
                </a:solidFill>
                <a:effectLst/>
                <a:latin typeface="Times New Roman" panose="02020603050405020304" pitchFamily="18" charset="0"/>
              </a:rPr>
              <a:t> and Cwm </a:t>
            </a:r>
            <a:r>
              <a:rPr lang="en-GB" b="0" i="0" dirty="0" err="1">
                <a:solidFill>
                  <a:srgbClr val="000000"/>
                </a:solidFill>
                <a:effectLst/>
                <a:latin typeface="Times New Roman" panose="02020603050405020304" pitchFamily="18" charset="0"/>
              </a:rPr>
              <a:t>Ogwr</a:t>
            </a:r>
            <a:r>
              <a:rPr lang="en-GB" b="0" i="0" dirty="0">
                <a:solidFill>
                  <a:srgbClr val="000000"/>
                </a:solidFill>
                <a:effectLst/>
                <a:latin typeface="Times New Roman" panose="02020603050405020304" pitchFamily="18" charset="0"/>
              </a:rPr>
              <a:t>.</a:t>
            </a:r>
          </a:p>
          <a:p>
            <a:pPr algn="just"/>
            <a:r>
              <a:rPr lang="en-GB" b="0" i="0" dirty="0">
                <a:solidFill>
                  <a:srgbClr val="000000"/>
                </a:solidFill>
                <a:effectLst/>
                <a:latin typeface="Times New Roman" panose="02020603050405020304" pitchFamily="18" charset="0"/>
              </a:rPr>
              <a:t>The early tramroads of Dr Griffiths, connecting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via the Doctor's Canal to the Glamorgan Canal at Treforest in 1809, and that of Walter Coffin opened by the end of 1810, have been mentioned already. These tramroads opened up the coal producing area of the lower Rhondda to its markets, even though later conflicts of interests arose over monopolies of transportation within the area.</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Undoubtedly the most significant transport development in the study area was the construction of the Taff Vale Railway (TVR) and later the Rhondda and Swansea Bay Railway (RSBR). The TVR, which had reached </a:t>
            </a:r>
            <a:r>
              <a:rPr lang="en-GB" b="0" i="0" dirty="0" err="1">
                <a:solidFill>
                  <a:srgbClr val="000000"/>
                </a:solidFill>
                <a:effectLst/>
                <a:latin typeface="Times New Roman" panose="02020603050405020304" pitchFamily="18" charset="0"/>
              </a:rPr>
              <a:t>Eirw</a:t>
            </a:r>
            <a:r>
              <a:rPr lang="en-GB" b="0" i="0" dirty="0">
                <a:solidFill>
                  <a:srgbClr val="000000"/>
                </a:solidFill>
                <a:effectLst/>
                <a:latin typeface="Times New Roman" panose="02020603050405020304" pitchFamily="18" charset="0"/>
              </a:rPr>
              <a:t> in 1841, had been extended throughout the entire length of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by 1856. Penetration of the lower Rhondda had begun in 1845 at the request of local coal entrepreneurs, Insole, Gethin and Lewis Edwards, who were about to open collieries at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Nythbran</a:t>
            </a:r>
            <a:r>
              <a:rPr lang="en-GB" b="0" i="0" dirty="0">
                <a:solidFill>
                  <a:srgbClr val="000000"/>
                </a:solidFill>
                <a:effectLst/>
                <a:latin typeface="Times New Roman" panose="02020603050405020304" pitchFamily="18" charset="0"/>
              </a:rPr>
              <a:t>. While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Branch had reached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by March 1849 and by May of the same year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Branch was at Dinas, a delay then occurred in further extension until the steam coal seams of the upper Rhondda had been proven in 1853. Thereafter, in accordance with the Extensions Act of 1846, the TVR Co. extended the line to Ty-</a:t>
            </a:r>
            <a:r>
              <a:rPr lang="en-GB" b="0" i="0" dirty="0" err="1">
                <a:solidFill>
                  <a:srgbClr val="000000"/>
                </a:solidFill>
                <a:effectLst/>
                <a:latin typeface="Times New Roman" panose="02020603050405020304" pitchFamily="18" charset="0"/>
              </a:rPr>
              <a:t>newydd</a:t>
            </a:r>
            <a:r>
              <a:rPr lang="en-GB" b="0" i="0" dirty="0">
                <a:solidFill>
                  <a:srgbClr val="000000"/>
                </a:solidFill>
                <a:effectLst/>
                <a:latin typeface="Times New Roman" panose="02020603050405020304" pitchFamily="18" charset="0"/>
              </a:rPr>
              <a:t>, reaching </a:t>
            </a:r>
            <a:r>
              <a:rPr lang="en-GB" b="0" i="0" dirty="0" err="1">
                <a:solidFill>
                  <a:srgbClr val="000000"/>
                </a:solidFill>
                <a:effectLst/>
                <a:latin typeface="Times New Roman" panose="02020603050405020304" pitchFamily="18" charset="0"/>
              </a:rPr>
              <a:t>Gelligaled</a:t>
            </a:r>
            <a:r>
              <a:rPr lang="en-GB" b="0" i="0" dirty="0">
                <a:solidFill>
                  <a:srgbClr val="000000"/>
                </a:solidFill>
                <a:effectLst/>
                <a:latin typeface="Times New Roman" panose="02020603050405020304" pitchFamily="18" charset="0"/>
              </a:rPr>
              <a:t> by December 1855 and the Bute Merthyr Colliery,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in early August of the following year. An additional branch line was constructed to link up with the </a:t>
            </a:r>
            <a:r>
              <a:rPr lang="en-GB" b="0" i="0" dirty="0" err="1">
                <a:solidFill>
                  <a:srgbClr val="000000"/>
                </a:solidFill>
                <a:effectLst/>
                <a:latin typeface="Times New Roman" panose="02020603050405020304" pitchFamily="18" charset="0"/>
              </a:rPr>
              <a:t>Cwmclydach</a:t>
            </a:r>
            <a:r>
              <a:rPr lang="en-GB" b="0" i="0" dirty="0">
                <a:solidFill>
                  <a:srgbClr val="000000"/>
                </a:solidFill>
                <a:effectLst/>
                <a:latin typeface="Times New Roman" panose="02020603050405020304" pitchFamily="18" charset="0"/>
              </a:rPr>
              <a:t> Colliery's incline at </a:t>
            </a:r>
            <a:r>
              <a:rPr lang="en-GB" b="0" i="0" dirty="0" err="1">
                <a:solidFill>
                  <a:srgbClr val="000000"/>
                </a:solidFill>
                <a:effectLst/>
                <a:latin typeface="Times New Roman" panose="02020603050405020304" pitchFamily="18" charset="0"/>
              </a:rPr>
              <a:t>Pwllyrhebog</a:t>
            </a:r>
            <a:r>
              <a:rPr lang="en-GB" b="0" i="0" dirty="0">
                <a:solidFill>
                  <a:srgbClr val="000000"/>
                </a:solidFill>
                <a:effectLst/>
                <a:latin typeface="Times New Roman" panose="02020603050405020304" pitchFamily="18" charset="0"/>
              </a:rPr>
              <a:t> after 1858 and the line extended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from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to </a:t>
            </a:r>
            <a:r>
              <a:rPr lang="en-GB" b="0" i="0" dirty="0" err="1">
                <a:solidFill>
                  <a:srgbClr val="000000"/>
                </a:solidFill>
                <a:effectLst/>
                <a:latin typeface="Times New Roman" panose="02020603050405020304" pitchFamily="18" charset="0"/>
              </a:rPr>
              <a:t>Blaenllechau</a:t>
            </a:r>
            <a:r>
              <a:rPr lang="en-GB" b="0" i="0" dirty="0">
                <a:solidFill>
                  <a:srgbClr val="000000"/>
                </a:solidFill>
                <a:effectLst/>
                <a:latin typeface="Times New Roman" panose="02020603050405020304" pitchFamily="18" charset="0"/>
              </a:rPr>
              <a:t>, the following year, encouraged by the speculation that the collieries at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 and Ferndale would be successful in locating the steam coal seams. The TVR, and the Bute West Dock, Cardiff, were instrumental in the Rhondda area's establishment as an important coal producing area. By 1862, the TVR had been extended to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Ferndale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with passenger services being initiated to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the following year and to Ferndale by 1876. A private line (owned by Mordecai Jones) was opened the following year between Ferndale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Ely Valley Railway between the South Wales Railway and the first coal Level at Pen-y-</a:t>
            </a:r>
            <a:r>
              <a:rPr lang="en-GB" b="0" i="0" dirty="0" err="1">
                <a:solidFill>
                  <a:srgbClr val="000000"/>
                </a:solidFill>
                <a:effectLst/>
                <a:latin typeface="Times New Roman" panose="02020603050405020304" pitchFamily="18" charset="0"/>
              </a:rPr>
              <a:t>graig</a:t>
            </a:r>
            <a:r>
              <a:rPr lang="en-GB" b="0" i="0" dirty="0">
                <a:solidFill>
                  <a:srgbClr val="000000"/>
                </a:solidFill>
                <a:effectLst/>
                <a:latin typeface="Times New Roman" panose="02020603050405020304" pitchFamily="18" charset="0"/>
              </a:rPr>
              <a:t> was incorporated on 13 July 1857, and completed in 1860. In 1877, this line was extended to the Cambrian Collieries in </a:t>
            </a:r>
            <a:r>
              <a:rPr lang="en-GB" b="0" i="0" dirty="0" err="1">
                <a:solidFill>
                  <a:srgbClr val="000000"/>
                </a:solidFill>
                <a:effectLst/>
                <a:latin typeface="Times New Roman" panose="02020603050405020304" pitchFamily="18" charset="0"/>
              </a:rPr>
              <a:t>Clydach</a:t>
            </a:r>
            <a:r>
              <a:rPr lang="en-GB" b="0" i="0" dirty="0">
                <a:solidFill>
                  <a:srgbClr val="000000"/>
                </a:solidFill>
                <a:effectLst/>
                <a:latin typeface="Times New Roman" panose="02020603050405020304" pitchFamily="18" charset="0"/>
              </a:rPr>
              <a:t> Vale. New railway networks, effectively breaking the TVR and Bute estate's monopoly on rail transport in the Rhondda appeared after 1880. First in the form of the Barry Railway and the Barry Docks, under the directorship of notable colliery owners and others, David Davies (the Ocean Colliery), Crawshaw Bailey (owner of extensive mineral properties), Lewis Davis (Ferndale), Archibald Hood (Llwyn-y-pia), John Cory (</a:t>
            </a:r>
            <a:r>
              <a:rPr lang="en-GB" b="0" i="0" dirty="0" err="1">
                <a:solidFill>
                  <a:srgbClr val="000000"/>
                </a:solidFill>
                <a:effectLst/>
                <a:latin typeface="Times New Roman" panose="02020603050405020304" pitchFamily="18" charset="0"/>
              </a:rPr>
              <a:t>Gelli</a:t>
            </a:r>
            <a:r>
              <a:rPr lang="en-GB" b="0" i="0" dirty="0">
                <a:solidFill>
                  <a:srgbClr val="000000"/>
                </a:solidFill>
                <a:effectLst/>
                <a:latin typeface="Times New Roman" panose="02020603050405020304" pitchFamily="18" charset="0"/>
              </a:rPr>
              <a:t>), James Insole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and Edmund </a:t>
            </a:r>
            <a:r>
              <a:rPr lang="en-GB" b="0" i="0" dirty="0" err="1">
                <a:solidFill>
                  <a:srgbClr val="000000"/>
                </a:solidFill>
                <a:effectLst/>
                <a:latin typeface="Times New Roman" panose="02020603050405020304" pitchFamily="18" charset="0"/>
              </a:rPr>
              <a:t>Hanney</a:t>
            </a:r>
            <a:r>
              <a:rPr lang="en-GB" b="0" i="0" dirty="0">
                <a:solidFill>
                  <a:srgbClr val="000000"/>
                </a:solidFill>
                <a:effectLst/>
                <a:latin typeface="Times New Roman" panose="02020603050405020304" pitchFamily="18" charset="0"/>
              </a:rPr>
              <a:t> (the National, </a:t>
            </a:r>
            <a:r>
              <a:rPr lang="en-GB" b="0" i="0" dirty="0" err="1">
                <a:solidFill>
                  <a:srgbClr val="000000"/>
                </a:solidFill>
                <a:effectLst/>
                <a:latin typeface="Times New Roman" panose="02020603050405020304" pitchFamily="18" charset="0"/>
              </a:rPr>
              <a:t>Wattstown</a:t>
            </a:r>
            <a:r>
              <a:rPr lang="en-GB" b="0" i="0" dirty="0">
                <a:solidFill>
                  <a:srgbClr val="000000"/>
                </a:solidFill>
                <a:effectLst/>
                <a:latin typeface="Times New Roman" panose="02020603050405020304" pitchFamily="18" charset="0"/>
              </a:rPr>
              <a:t>). The line, completed from Barry to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in 1889, was key to the growth of Rhondda's coal industry from the 1880s, with coal and coke carried increasing from 720,347 and 9,171 tons respectively in December 1889 to 1,386,435 and 34,254 tons at its height in June 1892. While a scheme to link the Upper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with the Docks at Swansea never achieved the levels of success originally anticipated; this was the Rhondda and Swansea Bay Railway, incorporated August 1882, and constructed in stages, reaching the Upper Rhondda and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by means of the Rhondda Tunnel on 2 July 1890, and completed to Swansea in December 1894. Much of the area's rail network has been removed with the industrial decline of the area, with only the line between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Porth surviving, however, the former routes generally survive as cuttings and embankments.</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Often linked to the main rail network were numerous minor tramways and inclines associated with the various collieries and stone quarries of the area, these include the scheduled incline haulage system at </a:t>
            </a:r>
            <a:r>
              <a:rPr lang="en-GB" b="0" i="0" dirty="0" err="1">
                <a:solidFill>
                  <a:srgbClr val="000000"/>
                </a:solidFill>
                <a:effectLst/>
                <a:latin typeface="Times New Roman" panose="02020603050405020304" pitchFamily="18" charset="0"/>
              </a:rPr>
              <a:t>Cefn</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Ynysfeio</a:t>
            </a:r>
            <a:r>
              <a:rPr lang="en-GB" b="0" i="0" dirty="0">
                <a:solidFill>
                  <a:srgbClr val="000000"/>
                </a:solidFill>
                <a:effectLst/>
                <a:latin typeface="Times New Roman" panose="02020603050405020304" pitchFamily="18" charset="0"/>
              </a:rPr>
              <a:t> (SAM Gm508), which retains its drum house among other buildings, incline and tramway of the National Colliery, </a:t>
            </a:r>
            <a:r>
              <a:rPr lang="en-GB" b="0" i="0" dirty="0" err="1">
                <a:solidFill>
                  <a:srgbClr val="000000"/>
                </a:solidFill>
                <a:effectLst/>
                <a:latin typeface="Times New Roman" panose="02020603050405020304" pitchFamily="18" charset="0"/>
              </a:rPr>
              <a:t>Wattstown</a:t>
            </a:r>
            <a:r>
              <a:rPr lang="en-GB" b="0" i="0" dirty="0">
                <a:solidFill>
                  <a:srgbClr val="000000"/>
                </a:solidFill>
                <a:effectLst/>
                <a:latin typeface="Times New Roman" panose="02020603050405020304" pitchFamily="18" charset="0"/>
              </a:rPr>
              <a:t>, the tramway incline (with engine house) to </a:t>
            </a:r>
            <a:r>
              <a:rPr lang="en-GB" b="0" i="0" dirty="0" err="1">
                <a:solidFill>
                  <a:srgbClr val="000000"/>
                </a:solidFill>
                <a:effectLst/>
                <a:latin typeface="Times New Roman" panose="02020603050405020304" pitchFamily="18" charset="0"/>
              </a:rPr>
              <a:t>Coedcae</a:t>
            </a:r>
            <a:r>
              <a:rPr lang="en-GB" b="0" i="0" dirty="0">
                <a:solidFill>
                  <a:srgbClr val="000000"/>
                </a:solidFill>
                <a:effectLst/>
                <a:latin typeface="Times New Roman" panose="02020603050405020304" pitchFamily="18" charset="0"/>
              </a:rPr>
              <a:t> Colliery (2nd edition OS 1900), later the Lewis Merthyr Consolidated at </a:t>
            </a:r>
            <a:r>
              <a:rPr lang="en-GB" b="0" i="0" dirty="0" err="1">
                <a:solidFill>
                  <a:srgbClr val="000000"/>
                </a:solidFill>
                <a:effectLst/>
                <a:latin typeface="Times New Roman" panose="02020603050405020304" pitchFamily="18" charset="0"/>
              </a:rPr>
              <a:t>Hafod</a:t>
            </a:r>
            <a:r>
              <a:rPr lang="en-GB" b="0" i="0" dirty="0">
                <a:solidFill>
                  <a:srgbClr val="000000"/>
                </a:solidFill>
                <a:effectLst/>
                <a:latin typeface="Times New Roman" panose="02020603050405020304" pitchFamily="18" charset="0"/>
              </a:rPr>
              <a:t> and the later example above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These now disused features frequently remain as prominent elements of the landscape, visible reminders of the industrial transport networks, which played an essential role in the area's development.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increased population of the Rhondda during the second half of the nineteenth century, led to the opening of the TVR for passenger services and the introduction of horse-omnibus services during the 1860s at a number of places. By the 1888 the first system of horse-drawn tramcars had been introduced to the lower Rhondda to cope with the increasing demand, but discontinued by 1902 due to problems with the state of the existing roads. In the same year the Rhondda and the Pontypridd Urban District Councils obtained powers to electrify the railroad between Pontypridd and Porth. The Rhondda Tramways Act outlined the establishment of new electric tramways from Porth to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Ferndale. The Rhondda Tramways Co. Ltd. was formed in 1906 and the following year the Rhondda Tramways Electric Supply Co. Ltd incorporated to supply the electricity. The new service began in July 1908 running between </a:t>
            </a:r>
            <a:r>
              <a:rPr lang="en-GB" b="0" i="0" dirty="0" err="1">
                <a:solidFill>
                  <a:srgbClr val="000000"/>
                </a:solidFill>
                <a:effectLst/>
                <a:latin typeface="Times New Roman" panose="02020603050405020304" pitchFamily="18" charset="0"/>
              </a:rPr>
              <a:t>Trehafod</a:t>
            </a:r>
            <a:r>
              <a:rPr lang="en-GB" b="0" i="0" dirty="0">
                <a:solidFill>
                  <a:srgbClr val="000000"/>
                </a:solidFill>
                <a:effectLst/>
                <a:latin typeface="Times New Roman" panose="02020603050405020304" pitchFamily="18" charset="0"/>
              </a:rPr>
              <a:t> and Partridge Road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a:t>
            </a:r>
            <a:r>
              <a:rPr lang="en-GB" b="0" i="0" dirty="0" err="1">
                <a:solidFill>
                  <a:srgbClr val="000000"/>
                </a:solidFill>
                <a:effectLst/>
                <a:latin typeface="Times New Roman" panose="02020603050405020304" pitchFamily="18" charset="0"/>
              </a:rPr>
              <a:t>Pontygwaith</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by 1912 further extensions had been opened between Ferndale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Penygraig</a:t>
            </a:r>
            <a:r>
              <a:rPr lang="en-GB" b="0" i="0" dirty="0">
                <a:solidFill>
                  <a:srgbClr val="000000"/>
                </a:solidFill>
                <a:effectLst/>
                <a:latin typeface="Times New Roman" panose="02020603050405020304" pitchFamily="18" charset="0"/>
              </a:rPr>
              <a:t> and Williamstown, and </a:t>
            </a:r>
            <a:r>
              <a:rPr lang="en-GB" b="0" i="0" dirty="0" err="1">
                <a:solidFill>
                  <a:srgbClr val="000000"/>
                </a:solidFill>
                <a:effectLst/>
                <a:latin typeface="Times New Roman" panose="02020603050405020304" pitchFamily="18" charset="0"/>
              </a:rPr>
              <a:t>Treherbert</a:t>
            </a:r>
            <a:r>
              <a:rPr lang="en-GB" b="0" i="0" dirty="0">
                <a:solidFill>
                  <a:srgbClr val="000000"/>
                </a:solidFill>
                <a:effectLst/>
                <a:latin typeface="Times New Roman" panose="02020603050405020304" pitchFamily="18" charset="0"/>
              </a:rPr>
              <a:t> and Ty-</a:t>
            </a:r>
            <a:r>
              <a:rPr lang="en-GB" b="0" i="0" dirty="0" err="1">
                <a:solidFill>
                  <a:srgbClr val="000000"/>
                </a:solidFill>
                <a:effectLst/>
                <a:latin typeface="Times New Roman" panose="02020603050405020304" pitchFamily="18" charset="0"/>
              </a:rPr>
              <a:t>newydd</a:t>
            </a:r>
            <a:r>
              <a:rPr lang="en-GB" b="0" i="0" dirty="0">
                <a:solidFill>
                  <a:srgbClr val="000000"/>
                </a:solidFill>
                <a:effectLst/>
                <a:latin typeface="Times New Roman" panose="02020603050405020304" pitchFamily="18" charset="0"/>
              </a:rPr>
              <a:t>. Although the Tramway system was abandoned in December 1933 in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by February the following year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as a result of the increased popularity of bus services, its effect on settlement layout between Ferndale and </a:t>
            </a:r>
            <a:r>
              <a:rPr lang="en-GB" b="0" i="0" dirty="0" err="1">
                <a:solidFill>
                  <a:srgbClr val="000000"/>
                </a:solidFill>
                <a:effectLst/>
                <a:latin typeface="Times New Roman" panose="02020603050405020304" pitchFamily="18" charset="0"/>
              </a:rPr>
              <a:t>Maerdy</a:t>
            </a:r>
            <a:r>
              <a:rPr lang="en-GB" b="0" i="0" dirty="0">
                <a:solidFill>
                  <a:srgbClr val="000000"/>
                </a:solidFill>
                <a:effectLst/>
                <a:latin typeface="Times New Roman" panose="02020603050405020304" pitchFamily="18" charset="0"/>
              </a:rPr>
              <a:t> in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is particularly notable.</a:t>
            </a: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12</a:t>
            </a:fld>
            <a:endParaRPr lang="en-GB"/>
          </a:p>
        </p:txBody>
      </p:sp>
    </p:spTree>
    <p:extLst>
      <p:ext uri="{BB962C8B-B14F-4D97-AF65-F5344CB8AC3E}">
        <p14:creationId xmlns:p14="http://schemas.microsoft.com/office/powerpoint/2010/main" val="6861348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Times New Roman" panose="02020603050405020304" pitchFamily="18" charset="0"/>
              </a:rPr>
              <a:t>The industrial and urban growth of the Rhondda is, in many respects, unique, and given the speed at which it developed and declined perhaps unequalled elsewhere. This dramatic growth is most apparent in the population figures for the parish of </a:t>
            </a:r>
            <a:r>
              <a:rPr lang="en-GB" b="0" i="0" dirty="0" err="1">
                <a:solidFill>
                  <a:srgbClr val="000000"/>
                </a:solidFill>
                <a:effectLst/>
                <a:latin typeface="Times New Roman" panose="02020603050405020304" pitchFamily="18" charset="0"/>
              </a:rPr>
              <a:t>Ystradyfodwg</a:t>
            </a:r>
            <a:r>
              <a:rPr lang="en-GB" b="0" i="0" dirty="0">
                <a:solidFill>
                  <a:srgbClr val="000000"/>
                </a:solidFill>
                <a:effectLst/>
                <a:latin typeface="Times New Roman" panose="02020603050405020304" pitchFamily="18" charset="0"/>
              </a:rPr>
              <a:t>. From a relatively static population of less than 500 before the first census of 1801, the population had doubled to 951 by 1851, trebling in each of the next three decades, reaching over 50,000 by 1891 and peaking at 167,000 in 1923-4.</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Industrial settlement in the Rhondda area began on a small scale at the end of the 18th century and was initially confined to the lower Rhondda; the first upsurge of early industrial settlement coincides with the activities of Walter Coffin from 1812 centred on Dinas. During the 1840s settlement of the area gathered pace as Coffin, who owned 46 houses in Dinas by 1841, was joined by other entrepreneurs, including DW James at Porth, Leonard Hadley at </a:t>
            </a:r>
            <a:r>
              <a:rPr lang="en-GB" b="0" i="0" dirty="0" err="1">
                <a:solidFill>
                  <a:srgbClr val="000000"/>
                </a:solidFill>
                <a:effectLst/>
                <a:latin typeface="Times New Roman" panose="02020603050405020304" pitchFamily="18" charset="0"/>
              </a:rPr>
              <a:t>Treodyrhiw</a:t>
            </a:r>
            <a:r>
              <a:rPr lang="en-GB" b="0" i="0" dirty="0">
                <a:solidFill>
                  <a:srgbClr val="000000"/>
                </a:solidFill>
                <a:effectLst/>
                <a:latin typeface="Times New Roman" panose="02020603050405020304" pitchFamily="18" charset="0"/>
              </a:rPr>
              <a:t> and Messrs Shepherd and Evans at </a:t>
            </a:r>
            <a:r>
              <a:rPr lang="en-GB" b="0" i="0" dirty="0" err="1">
                <a:solidFill>
                  <a:srgbClr val="000000"/>
                </a:solidFill>
                <a:effectLst/>
                <a:latin typeface="Times New Roman" panose="02020603050405020304" pitchFamily="18" charset="0"/>
              </a:rPr>
              <a:t>Ynyshir</a:t>
            </a:r>
            <a:r>
              <a:rPr lang="en-GB" b="0" i="0" dirty="0">
                <a:solidFill>
                  <a:srgbClr val="000000"/>
                </a:solidFill>
                <a:effectLst/>
                <a:latin typeface="Times New Roman" panose="02020603050405020304" pitchFamily="18" charset="0"/>
              </a:rPr>
              <a:t>. While much of the initial housing comprised temporary wooden huts built for the sinkers of the pits, more permanent structures were also constructed; these were typically small houses, similar to the cottages of the rural peasantry. In time the two-storey single-fronted house built of the local Pennant Sandstone, such as those erected by George Insole the colliery proprietor at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and America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Porth, became the most common type of house in the Rhondda, though isolated terraces of single-storey cottages, such as </a:t>
            </a:r>
            <a:r>
              <a:rPr lang="en-GB" b="0" i="0" dirty="0" err="1">
                <a:solidFill>
                  <a:srgbClr val="000000"/>
                </a:solidFill>
                <a:effectLst/>
                <a:latin typeface="Times New Roman" panose="02020603050405020304" pitchFamily="18" charset="0"/>
              </a:rPr>
              <a:t>Glanselsig</a:t>
            </a:r>
            <a:r>
              <a:rPr lang="en-GB" b="0" i="0" dirty="0">
                <a:solidFill>
                  <a:srgbClr val="000000"/>
                </a:solidFill>
                <a:effectLst/>
                <a:latin typeface="Times New Roman" panose="02020603050405020304" pitchFamily="18" charset="0"/>
              </a:rPr>
              <a:t> Terrace, </a:t>
            </a:r>
            <a:r>
              <a:rPr lang="en-GB" b="0" i="0" dirty="0" err="1">
                <a:solidFill>
                  <a:srgbClr val="000000"/>
                </a:solidFill>
                <a:effectLst/>
                <a:latin typeface="Times New Roman" panose="02020603050405020304" pitchFamily="18" charset="0"/>
              </a:rPr>
              <a:t>Blaenycwm</a:t>
            </a:r>
            <a:r>
              <a:rPr lang="en-GB" b="0" i="0" dirty="0">
                <a:solidFill>
                  <a:srgbClr val="000000"/>
                </a:solidFill>
                <a:effectLst/>
                <a:latin typeface="Times New Roman" panose="02020603050405020304" pitchFamily="18" charset="0"/>
              </a:rPr>
              <a:t> were also built. Larger terraces of 'mass' housing associated with colliery development are also noted for the period. Early development was limited, however, and primarily comprised the villages of </a:t>
            </a:r>
            <a:r>
              <a:rPr lang="en-GB" b="0" i="0" dirty="0" err="1">
                <a:solidFill>
                  <a:srgbClr val="000000"/>
                </a:solidFill>
                <a:effectLst/>
                <a:latin typeface="Times New Roman" panose="02020603050405020304" pitchFamily="18" charset="0"/>
              </a:rPr>
              <a:t>Cymmer</a:t>
            </a:r>
            <a:r>
              <a:rPr lang="en-GB" b="0" i="0" dirty="0">
                <a:solidFill>
                  <a:srgbClr val="000000"/>
                </a:solidFill>
                <a:effectLst/>
                <a:latin typeface="Times New Roman" panose="02020603050405020304" pitchFamily="18" charset="0"/>
              </a:rPr>
              <a:t>, Dinas, </a:t>
            </a:r>
            <a:r>
              <a:rPr lang="en-GB" b="0" i="0" dirty="0" err="1">
                <a:solidFill>
                  <a:srgbClr val="000000"/>
                </a:solidFill>
                <a:effectLst/>
                <a:latin typeface="Times New Roman" panose="02020603050405020304" pitchFamily="18" charset="0"/>
              </a:rPr>
              <a:t>Eirw</a:t>
            </a:r>
            <a:r>
              <a:rPr lang="en-GB" b="0" i="0" dirty="0">
                <a:solidFill>
                  <a:srgbClr val="000000"/>
                </a:solidFill>
                <a:effectLst/>
                <a:latin typeface="Times New Roman" panose="02020603050405020304" pitchFamily="18" charset="0"/>
              </a:rPr>
              <a:t>, </a:t>
            </a:r>
            <a:r>
              <a:rPr lang="en-GB" b="0" i="0" dirty="0" err="1">
                <a:solidFill>
                  <a:srgbClr val="000000"/>
                </a:solidFill>
                <a:effectLst/>
                <a:latin typeface="Times New Roman" panose="02020603050405020304" pitchFamily="18" charset="0"/>
              </a:rPr>
              <a:t>Graig-ddu</a:t>
            </a:r>
            <a:r>
              <a:rPr lang="en-GB" b="0" i="0" dirty="0">
                <a:solidFill>
                  <a:srgbClr val="000000"/>
                </a:solidFill>
                <a:effectLst/>
                <a:latin typeface="Times New Roman" panose="02020603050405020304" pitchFamily="18" charset="0"/>
              </a:rPr>
              <a:t> and Store House in the lower Rhondda, characterised by an informal, haphazard layout and set still within a largely rural context.</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expansion of settlement beyond the confines of the lower Rhondda area rapidly follows the exploitation of the coal reserves of the Rhondda </a:t>
            </a:r>
            <a:r>
              <a:rPr lang="en-GB" b="0" i="0" dirty="0" err="1">
                <a:solidFill>
                  <a:srgbClr val="000000"/>
                </a:solidFill>
                <a:effectLst/>
                <a:latin typeface="Times New Roman" panose="02020603050405020304" pitchFamily="18" charset="0"/>
              </a:rPr>
              <a:t>Fawr</a:t>
            </a:r>
            <a:r>
              <a:rPr lang="en-GB" b="0" i="0" dirty="0">
                <a:solidFill>
                  <a:srgbClr val="000000"/>
                </a:solidFill>
                <a:effectLst/>
                <a:latin typeface="Times New Roman" panose="02020603050405020304" pitchFamily="18" charset="0"/>
              </a:rPr>
              <a:t> and later the Rhondda </a:t>
            </a:r>
            <a:r>
              <a:rPr lang="en-GB" b="0" i="0" dirty="0" err="1">
                <a:solidFill>
                  <a:srgbClr val="000000"/>
                </a:solidFill>
                <a:effectLst/>
                <a:latin typeface="Times New Roman" panose="02020603050405020304" pitchFamily="18" charset="0"/>
              </a:rPr>
              <a:t>Fach</a:t>
            </a:r>
            <a:r>
              <a:rPr lang="en-GB" b="0" i="0" dirty="0">
                <a:solidFill>
                  <a:srgbClr val="000000"/>
                </a:solidFill>
                <a:effectLst/>
                <a:latin typeface="Times New Roman" panose="02020603050405020304" pitchFamily="18" charset="0"/>
              </a:rPr>
              <a:t>, which occurs during the 1850s and 1860s onwards. A rationalisation of house design also occurs during the 1860s, with dwellings generally increasing in size. Good examples from the period include the two-storey, single-fronted terraced houses Ton Row, Pentre and the two-storey, double-fronted houses of the Scotch Terraces at Llwyn-y-pia. The only in-depth study to date of housing in the Rhondda is that of MJ Fisk (Fisk 1995). Fisk charts the development of housing in its industrial and social context, from the early 'tai bac a </a:t>
            </a:r>
            <a:r>
              <a:rPr lang="en-GB" b="0" i="0" dirty="0" err="1">
                <a:solidFill>
                  <a:srgbClr val="000000"/>
                </a:solidFill>
                <a:effectLst/>
                <a:latin typeface="Times New Roman" panose="02020603050405020304" pitchFamily="18" charset="0"/>
              </a:rPr>
              <a:t>ffrynt</a:t>
            </a:r>
            <a:r>
              <a:rPr lang="en-GB" b="0" i="0" dirty="0">
                <a:solidFill>
                  <a:srgbClr val="000000"/>
                </a:solidFill>
                <a:effectLst/>
                <a:latin typeface="Times New Roman" panose="02020603050405020304" pitchFamily="18" charset="0"/>
              </a:rPr>
              <a:t>' and small square plan cottages, which would have been familiar to Walter Coffin in the 1840s, via the emergence of industrial housing during the 1860s, e.g. the Scotch Terraces, </a:t>
            </a:r>
            <a:r>
              <a:rPr lang="en-GB" b="0" i="0" dirty="0" err="1">
                <a:solidFill>
                  <a:srgbClr val="000000"/>
                </a:solidFill>
                <a:effectLst/>
                <a:latin typeface="Times New Roman" panose="02020603050405020304" pitchFamily="18" charset="0"/>
              </a:rPr>
              <a:t>Llwynypia</a:t>
            </a:r>
            <a:r>
              <a:rPr lang="en-GB" b="0" i="0" dirty="0">
                <a:solidFill>
                  <a:srgbClr val="000000"/>
                </a:solidFill>
                <a:effectLst/>
                <a:latin typeface="Times New Roman" panose="02020603050405020304" pitchFamily="18" charset="0"/>
              </a:rPr>
              <a:t>, to the housing reforms of the early 20th century and the emergence of welfare and council housing. The introduction of social legislation during the 1870s, notably the public Health act of 1875, and the establishment of the </a:t>
            </a:r>
            <a:r>
              <a:rPr lang="en-GB" b="0" i="0" dirty="0" err="1">
                <a:solidFill>
                  <a:srgbClr val="000000"/>
                </a:solidFill>
                <a:effectLst/>
                <a:latin typeface="Times New Roman" panose="02020603050405020304" pitchFamily="18" charset="0"/>
              </a:rPr>
              <a:t>Ystradyfodwg</a:t>
            </a:r>
            <a:r>
              <a:rPr lang="en-GB" b="0" i="0" dirty="0">
                <a:solidFill>
                  <a:srgbClr val="000000"/>
                </a:solidFill>
                <a:effectLst/>
                <a:latin typeface="Times New Roman" panose="02020603050405020304" pitchFamily="18" charset="0"/>
              </a:rPr>
              <a:t> Urban Sanitary Authority in 1877 with its adopted bye-laws (effective from 1879), had a significant effect on the later development and character of the urban landscape of the Rhondda. While these changes came too late for much of the housing in the Rhondda, the effect was to impose a strong uniformity of character, regardless of tenure or agency, on later urban development in the Rhondda.</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established housing styles include 2-storeyed terraced properties, both single and double fronted and the less frequent single-storeyed properties; the introduction of brick-detailing and the later use of brick and even concrete in house construction itself is also of note. The building styles, while not necessarily providing the only basis on which one character area is distinguished from another, each contribute to the general character of the urban landscape.</a:t>
            </a:r>
          </a:p>
          <a:p>
            <a:pPr algn="just"/>
            <a:endParaRPr lang="en-GB" b="0" i="0" dirty="0">
              <a:solidFill>
                <a:srgbClr val="000000"/>
              </a:solidFill>
              <a:effectLst/>
              <a:latin typeface="Times New Roman" panose="02020603050405020304" pitchFamily="18" charset="0"/>
            </a:endParaRPr>
          </a:p>
          <a:p>
            <a:pPr algn="just"/>
            <a:r>
              <a:rPr lang="en-GB" b="0" i="0" dirty="0">
                <a:solidFill>
                  <a:srgbClr val="000000"/>
                </a:solidFill>
                <a:effectLst/>
                <a:latin typeface="Times New Roman" panose="02020603050405020304" pitchFamily="18" charset="0"/>
              </a:rPr>
              <a:t>The characterisation of the industrial urban settlements has to a large extent relied on two pioneering geographical studies of the 1960s. These are Wayne KD Davies' morphological and functional study of central places applied to the settlements of the Rhondda (Davies 1968), and PN Jones' study of the form, structure and disposition of colliery settlement in south Wales (Jones 1969).</a:t>
            </a:r>
          </a:p>
          <a:p>
            <a:pPr algn="just"/>
            <a:r>
              <a:rPr lang="en-GB" b="0" i="0" dirty="0">
                <a:solidFill>
                  <a:srgbClr val="000000"/>
                </a:solidFill>
                <a:effectLst/>
                <a:latin typeface="Times New Roman" panose="02020603050405020304" pitchFamily="18" charset="0"/>
              </a:rPr>
              <a:t>In short Davies' study is concerned with establishing the inter-relationships between morphology (i.e. form and structure) and function (i.e. intended purpose); he relates morphological studies to the dynamic processes, which created the urban morphological features, while examining the processes responsible for spatial variation in urban morphology in terms of their inter-relationships with function.</a:t>
            </a:r>
          </a:p>
          <a:p>
            <a:endParaRPr lang="en-GB" dirty="0"/>
          </a:p>
        </p:txBody>
      </p:sp>
      <p:sp>
        <p:nvSpPr>
          <p:cNvPr id="4" name="Slide Number Placeholder 3"/>
          <p:cNvSpPr>
            <a:spLocks noGrp="1"/>
          </p:cNvSpPr>
          <p:nvPr>
            <p:ph type="sldNum" sz="quarter" idx="5"/>
          </p:nvPr>
        </p:nvSpPr>
        <p:spPr/>
        <p:txBody>
          <a:bodyPr/>
          <a:lstStyle/>
          <a:p>
            <a:fld id="{F4E88B08-4704-416C-B57C-0DC2CDA55A25}" type="slidenum">
              <a:rPr lang="en-GB" smtClean="0"/>
              <a:t>13</a:t>
            </a:fld>
            <a:endParaRPr lang="en-GB"/>
          </a:p>
        </p:txBody>
      </p:sp>
    </p:spTree>
    <p:extLst>
      <p:ext uri="{BB962C8B-B14F-4D97-AF65-F5344CB8AC3E}">
        <p14:creationId xmlns:p14="http://schemas.microsoft.com/office/powerpoint/2010/main" val="359832134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4E88B08-4704-416C-B57C-0DC2CDA55A25}" type="slidenum">
              <a:rPr lang="en-GB" smtClean="0"/>
              <a:t>14</a:t>
            </a:fld>
            <a:endParaRPr lang="en-GB"/>
          </a:p>
        </p:txBody>
      </p:sp>
    </p:spTree>
    <p:extLst>
      <p:ext uri="{BB962C8B-B14F-4D97-AF65-F5344CB8AC3E}">
        <p14:creationId xmlns:p14="http://schemas.microsoft.com/office/powerpoint/2010/main" val="238700252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A657B-ED17-67DC-AEF7-ED398D4DD97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5AA0483-7DCF-6CBE-1D5C-75F13A5606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BD96874-9841-0F43-B3A0-E6C544E4FECC}"/>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5" name="Footer Placeholder 4">
            <a:extLst>
              <a:ext uri="{FF2B5EF4-FFF2-40B4-BE49-F238E27FC236}">
                <a16:creationId xmlns:a16="http://schemas.microsoft.com/office/drawing/2014/main" id="{A50EBCD4-7101-6746-4A4C-9ADDFCD58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8556446-FA52-99C3-4083-909171996C32}"/>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3885861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314F-06A2-3084-8C14-FA3FDB9C214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23709A-93CD-4862-C358-54DEBF71B7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7E1223-A4F8-BAD8-E078-10E7DADF14BD}"/>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5" name="Footer Placeholder 4">
            <a:extLst>
              <a:ext uri="{FF2B5EF4-FFF2-40B4-BE49-F238E27FC236}">
                <a16:creationId xmlns:a16="http://schemas.microsoft.com/office/drawing/2014/main" id="{77FB834B-4696-C09C-52F4-3D959E244A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769F11-F200-4FB3-CD0E-9C2370FB5E8C}"/>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15599202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18E54-E11A-144E-3C20-4254FC4A30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E05D508-3263-2665-9B51-07F707AA51B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07FB90C-8856-74E1-99DD-EC3811C30759}"/>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5" name="Footer Placeholder 4">
            <a:extLst>
              <a:ext uri="{FF2B5EF4-FFF2-40B4-BE49-F238E27FC236}">
                <a16:creationId xmlns:a16="http://schemas.microsoft.com/office/drawing/2014/main" id="{9E7BA0DE-0D31-77CC-83C9-5F689FE61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B3FA093-310A-F968-17EB-6C5306F5993D}"/>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25399848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60E26-12B3-EC94-EA5F-617158AD465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4C420E-C6AA-915F-83AE-D00EBC102DE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6FA0253-CDDD-E29A-A4F9-A785BF5E3E2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FFB4EE0-1F5B-9712-C391-6D60E669298F}"/>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6" name="Footer Placeholder 5">
            <a:extLst>
              <a:ext uri="{FF2B5EF4-FFF2-40B4-BE49-F238E27FC236}">
                <a16:creationId xmlns:a16="http://schemas.microsoft.com/office/drawing/2014/main" id="{07D5C8BC-84FF-0EE7-948A-1B643B44BF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04F1F1D-0EC7-B695-C3F4-0CF84D206986}"/>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8798762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F5B402-F06C-9D6D-5257-2BC819F97FC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C1B6A4-8F75-6603-0CCA-C6757CB866F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67D8768-C5E0-0428-980D-CFD3C427CC4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DFFD625-BE7D-7B73-0AF1-8989963F34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E3A9C1-2784-BFFB-60FC-F0ABBD8EB6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250BDFC-EA2B-0E6C-4F52-B1A5C26AC3B6}"/>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8" name="Footer Placeholder 7">
            <a:extLst>
              <a:ext uri="{FF2B5EF4-FFF2-40B4-BE49-F238E27FC236}">
                <a16:creationId xmlns:a16="http://schemas.microsoft.com/office/drawing/2014/main" id="{582EBAC5-F833-F8EF-ACF7-48D334C006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74A9ABF-0732-C6D0-CC0D-AA0C0BA47FA4}"/>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3001346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D73E8-13AD-C267-08DD-1B568CA1ABE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6B50A4E-2C7B-60BE-CE72-34D426EFDC63}"/>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4" name="Footer Placeholder 3">
            <a:extLst>
              <a:ext uri="{FF2B5EF4-FFF2-40B4-BE49-F238E27FC236}">
                <a16:creationId xmlns:a16="http://schemas.microsoft.com/office/drawing/2014/main" id="{194AB182-9D6C-CEA5-221C-DE0E06BE2CA5}"/>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04226EE-675B-F1BA-3E02-C748FB781444}"/>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39645033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9F5F18-9F01-D938-478A-DE5BDA31644D}"/>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3" name="Footer Placeholder 2">
            <a:extLst>
              <a:ext uri="{FF2B5EF4-FFF2-40B4-BE49-F238E27FC236}">
                <a16:creationId xmlns:a16="http://schemas.microsoft.com/office/drawing/2014/main" id="{E785BC48-46FF-9754-8B9C-637CAFEFB20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011B699-1B4D-B1BC-26C0-DC6046419652}"/>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35983056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8EE80-55A6-22DB-28ED-717C0D687C9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212AC5F-D798-B5C4-D76C-145591996B8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0A45C7F-0357-3D94-13B0-150D7CC223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2EDDAF2-CDA2-5DDC-42E6-D6A53D393650}"/>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6" name="Footer Placeholder 5">
            <a:extLst>
              <a:ext uri="{FF2B5EF4-FFF2-40B4-BE49-F238E27FC236}">
                <a16:creationId xmlns:a16="http://schemas.microsoft.com/office/drawing/2014/main" id="{E6500A9E-60D2-8CDA-110C-3453A4B16AA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DC16319-FDB4-D2A6-AF2D-789A66DBE90E}"/>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21725758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5F1D9-E843-06E9-1DA6-46A72DEA6C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EBB678E-3936-D61C-7523-446EFB117E3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8BC015F-4AE0-C906-DAF6-253BEC11C9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3148FEF-FC93-2FA7-18D9-F45B68C76B4B}"/>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6" name="Footer Placeholder 5">
            <a:extLst>
              <a:ext uri="{FF2B5EF4-FFF2-40B4-BE49-F238E27FC236}">
                <a16:creationId xmlns:a16="http://schemas.microsoft.com/office/drawing/2014/main" id="{2F6B4152-E327-D57B-0201-D259910FAE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75EB7A6-0388-149B-6D1E-AB31D9E0B791}"/>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27319908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44DB50-ED13-6C25-B594-A85B9518A04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AA6214-5194-4183-CC3F-76298EB0C1E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B36634-2473-C2E9-A95D-35198C684463}"/>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5" name="Footer Placeholder 4">
            <a:extLst>
              <a:ext uri="{FF2B5EF4-FFF2-40B4-BE49-F238E27FC236}">
                <a16:creationId xmlns:a16="http://schemas.microsoft.com/office/drawing/2014/main" id="{F2673AA9-57DA-51BC-0EC1-EF1A3FB6A3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DA0754-2F42-0449-B2C5-311C29F2A996}"/>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34357303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13D39C-921B-6D59-E788-1B00A768665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2FE7D-F216-9E9D-5ED8-92B4F40AED8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34FD87-631E-F56A-8D3A-35F83595AD71}"/>
              </a:ext>
            </a:extLst>
          </p:cNvPr>
          <p:cNvSpPr>
            <a:spLocks noGrp="1"/>
          </p:cNvSpPr>
          <p:nvPr>
            <p:ph type="dt" sz="half" idx="10"/>
          </p:nvPr>
        </p:nvSpPr>
        <p:spPr/>
        <p:txBody>
          <a:bodyPr/>
          <a:lstStyle/>
          <a:p>
            <a:fld id="{36769A3B-9B8A-40B9-8CC2-50B9D610168B}" type="datetimeFigureOut">
              <a:rPr lang="en-GB" smtClean="0"/>
              <a:t>30/11/2022</a:t>
            </a:fld>
            <a:endParaRPr lang="en-GB"/>
          </a:p>
        </p:txBody>
      </p:sp>
      <p:sp>
        <p:nvSpPr>
          <p:cNvPr id="5" name="Footer Placeholder 4">
            <a:extLst>
              <a:ext uri="{FF2B5EF4-FFF2-40B4-BE49-F238E27FC236}">
                <a16:creationId xmlns:a16="http://schemas.microsoft.com/office/drawing/2014/main" id="{2F7DE25F-F0D0-C5C3-3A54-90A090CC4CB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FE1E5A-BB6D-DDF3-FF83-231C021CF534}"/>
              </a:ext>
            </a:extLst>
          </p:cNvPr>
          <p:cNvSpPr>
            <a:spLocks noGrp="1"/>
          </p:cNvSpPr>
          <p:nvPr>
            <p:ph type="sldNum" sz="quarter" idx="12"/>
          </p:nvPr>
        </p:nvSpPr>
        <p:spPr/>
        <p:txBody>
          <a:bodyPr/>
          <a:lstStyle/>
          <a:p>
            <a:fld id="{A6A0A6AF-9EB3-432B-996D-550BB0E33288}" type="slidenum">
              <a:rPr lang="en-GB" smtClean="0"/>
              <a:t>‹#›</a:t>
            </a:fld>
            <a:endParaRPr lang="en-GB"/>
          </a:p>
        </p:txBody>
      </p:sp>
    </p:spTree>
    <p:extLst>
      <p:ext uri="{BB962C8B-B14F-4D97-AF65-F5344CB8AC3E}">
        <p14:creationId xmlns:p14="http://schemas.microsoft.com/office/powerpoint/2010/main" val="42203414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DC61A6-5D6F-2303-30F3-DA5F6AD1BC7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FCEE4CA-B01C-3446-7BC5-3D96DBFDA1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B16483-47FD-5060-D9DE-65CFB16825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6769A3B-9B8A-40B9-8CC2-50B9D610168B}" type="datetimeFigureOut">
              <a:rPr lang="en-GB" smtClean="0"/>
              <a:t>30/11/2022</a:t>
            </a:fld>
            <a:endParaRPr lang="en-GB"/>
          </a:p>
        </p:txBody>
      </p:sp>
      <p:sp>
        <p:nvSpPr>
          <p:cNvPr id="5" name="Footer Placeholder 4">
            <a:extLst>
              <a:ext uri="{FF2B5EF4-FFF2-40B4-BE49-F238E27FC236}">
                <a16:creationId xmlns:a16="http://schemas.microsoft.com/office/drawing/2014/main" id="{A0F48F00-6FEC-086A-8549-8DF7F4815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81D7A28-457B-BB83-E8A7-C1B942C34E0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0A6AF-9EB3-432B-996D-550BB0E33288}" type="slidenum">
              <a:rPr lang="en-GB" smtClean="0"/>
              <a:t>‹#›</a:t>
            </a:fld>
            <a:endParaRPr lang="en-GB"/>
          </a:p>
        </p:txBody>
      </p:sp>
    </p:spTree>
    <p:extLst>
      <p:ext uri="{BB962C8B-B14F-4D97-AF65-F5344CB8AC3E}">
        <p14:creationId xmlns:p14="http://schemas.microsoft.com/office/powerpoint/2010/main" val="362012432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4175CF-BDBB-BC08-2A64-D20CCD8B8698}"/>
              </a:ext>
            </a:extLst>
          </p:cNvPr>
          <p:cNvSpPr>
            <a:spLocks noGrp="1"/>
          </p:cNvSpPr>
          <p:nvPr>
            <p:ph type="ctrTitle"/>
          </p:nvPr>
        </p:nvSpPr>
        <p:spPr>
          <a:xfrm>
            <a:off x="6230271" y="3794336"/>
            <a:ext cx="5242259" cy="1922251"/>
          </a:xfrm>
        </p:spPr>
        <p:txBody>
          <a:bodyPr anchor="t">
            <a:normAutofit/>
          </a:bodyPr>
          <a:lstStyle/>
          <a:p>
            <a:pPr algn="l"/>
            <a:r>
              <a:rPr lang="en-GB" sz="4800"/>
              <a:t>Rhondda Valley</a:t>
            </a:r>
          </a:p>
        </p:txBody>
      </p:sp>
      <p:sp>
        <p:nvSpPr>
          <p:cNvPr id="3" name="Subtitle 2">
            <a:extLst>
              <a:ext uri="{FF2B5EF4-FFF2-40B4-BE49-F238E27FC236}">
                <a16:creationId xmlns:a16="http://schemas.microsoft.com/office/drawing/2014/main" id="{A8BFAC59-78F4-E553-73BA-F12B9B954D2E}"/>
              </a:ext>
            </a:extLst>
          </p:cNvPr>
          <p:cNvSpPr>
            <a:spLocks noGrp="1"/>
          </p:cNvSpPr>
          <p:nvPr>
            <p:ph type="subTitle" idx="1"/>
          </p:nvPr>
        </p:nvSpPr>
        <p:spPr>
          <a:xfrm>
            <a:off x="6230271" y="2793291"/>
            <a:ext cx="5161606" cy="972180"/>
          </a:xfrm>
        </p:spPr>
        <p:txBody>
          <a:bodyPr anchor="b">
            <a:normAutofit/>
          </a:bodyPr>
          <a:lstStyle/>
          <a:p>
            <a:pPr algn="l"/>
            <a:endParaRPr lang="en-GB" sz="2000"/>
          </a:p>
        </p:txBody>
      </p:sp>
      <p:sp>
        <p:nvSpPr>
          <p:cNvPr id="10" name="Freeform: Shape 9">
            <a:extLst>
              <a:ext uri="{FF2B5EF4-FFF2-40B4-BE49-F238E27FC236}">
                <a16:creationId xmlns:a16="http://schemas.microsoft.com/office/drawing/2014/main" id="{60B21A5C-062F-46C2-8389-53D40F46AA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83466"/>
            <a:ext cx="5549037" cy="6374535"/>
          </a:xfrm>
          <a:custGeom>
            <a:avLst/>
            <a:gdLst>
              <a:gd name="connsiteX0" fmla="*/ 2203019 w 5549037"/>
              <a:gd name="connsiteY0" fmla="*/ 0 h 6374535"/>
              <a:gd name="connsiteX1" fmla="*/ 5549037 w 5549037"/>
              <a:gd name="connsiteY1" fmla="*/ 3346018 h 6374535"/>
              <a:gd name="connsiteX2" fmla="*/ 3797930 w 5549037"/>
              <a:gd name="connsiteY2" fmla="*/ 6288190 h 6374535"/>
              <a:gd name="connsiteX3" fmla="*/ 3618689 w 5549037"/>
              <a:gd name="connsiteY3" fmla="*/ 6374535 h 6374535"/>
              <a:gd name="connsiteX4" fmla="*/ 779546 w 5549037"/>
              <a:gd name="connsiteY4" fmla="*/ 6374535 h 6374535"/>
              <a:gd name="connsiteX5" fmla="*/ 537516 w 5549037"/>
              <a:gd name="connsiteY5" fmla="*/ 6248727 h 6374535"/>
              <a:gd name="connsiteX6" fmla="*/ 74641 w 5549037"/>
              <a:gd name="connsiteY6" fmla="*/ 5927968 h 6374535"/>
              <a:gd name="connsiteX7" fmla="*/ 0 w 5549037"/>
              <a:gd name="connsiteY7" fmla="*/ 5860130 h 6374535"/>
              <a:gd name="connsiteX8" fmla="*/ 0 w 5549037"/>
              <a:gd name="connsiteY8" fmla="*/ 831906 h 6374535"/>
              <a:gd name="connsiteX9" fmla="*/ 74641 w 5549037"/>
              <a:gd name="connsiteY9" fmla="*/ 764068 h 6374535"/>
              <a:gd name="connsiteX10" fmla="*/ 2203019 w 5549037"/>
              <a:gd name="connsiteY10" fmla="*/ 0 h 637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49037" h="6374535">
                <a:moveTo>
                  <a:pt x="2203019" y="0"/>
                </a:moveTo>
                <a:cubicBezTo>
                  <a:pt x="4050974" y="0"/>
                  <a:pt x="5549037" y="1498063"/>
                  <a:pt x="5549037" y="3346018"/>
                </a:cubicBezTo>
                <a:cubicBezTo>
                  <a:pt x="5549037" y="4616487"/>
                  <a:pt x="4840968" y="5721578"/>
                  <a:pt x="3797930" y="6288190"/>
                </a:cubicBezTo>
                <a:lnTo>
                  <a:pt x="3618689" y="6374535"/>
                </a:lnTo>
                <a:lnTo>
                  <a:pt x="779546" y="6374535"/>
                </a:lnTo>
                <a:lnTo>
                  <a:pt x="537516" y="6248727"/>
                </a:lnTo>
                <a:cubicBezTo>
                  <a:pt x="374031" y="6154721"/>
                  <a:pt x="219238" y="6047301"/>
                  <a:pt x="74641" y="5927968"/>
                </a:cubicBezTo>
                <a:lnTo>
                  <a:pt x="0" y="5860130"/>
                </a:lnTo>
                <a:lnTo>
                  <a:pt x="0" y="831906"/>
                </a:lnTo>
                <a:lnTo>
                  <a:pt x="74641" y="764068"/>
                </a:lnTo>
                <a:cubicBezTo>
                  <a:pt x="653030" y="286739"/>
                  <a:pt x="1394539" y="0"/>
                  <a:pt x="2203019"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3759A36-2654-7034-3E20-92BE9546CB9D}"/>
              </a:ext>
            </a:extLst>
          </p:cNvPr>
          <p:cNvPicPr>
            <a:picLocks noChangeAspect="1"/>
          </p:cNvPicPr>
          <p:nvPr/>
        </p:nvPicPr>
        <p:blipFill rotWithShape="1">
          <a:blip r:embed="rId2"/>
          <a:srcRect t="3412"/>
          <a:stretch/>
        </p:blipFill>
        <p:spPr>
          <a:xfrm>
            <a:off x="1" y="647373"/>
            <a:ext cx="5385130" cy="6210629"/>
          </a:xfrm>
          <a:custGeom>
            <a:avLst/>
            <a:gdLst/>
            <a:ahLst/>
            <a:cxnLst/>
            <a:rect l="l" t="t" r="r" b="b"/>
            <a:pathLst>
              <a:path w="5385130" h="6210629">
                <a:moveTo>
                  <a:pt x="2203018" y="0"/>
                </a:moveTo>
                <a:cubicBezTo>
                  <a:pt x="3960450" y="0"/>
                  <a:pt x="5385130" y="1424680"/>
                  <a:pt x="5385130" y="3182112"/>
                </a:cubicBezTo>
                <a:cubicBezTo>
                  <a:pt x="5385130" y="4500186"/>
                  <a:pt x="4583748" y="5631087"/>
                  <a:pt x="3441640" y="6114158"/>
                </a:cubicBezTo>
                <a:lnTo>
                  <a:pt x="3178061" y="6210629"/>
                </a:lnTo>
                <a:lnTo>
                  <a:pt x="1233206" y="6210629"/>
                </a:lnTo>
                <a:lnTo>
                  <a:pt x="1108901" y="6171135"/>
                </a:lnTo>
                <a:cubicBezTo>
                  <a:pt x="767738" y="6046219"/>
                  <a:pt x="453928" y="5864559"/>
                  <a:pt x="178899" y="5637585"/>
                </a:cubicBezTo>
                <a:lnTo>
                  <a:pt x="0" y="5474990"/>
                </a:lnTo>
                <a:lnTo>
                  <a:pt x="0" y="889234"/>
                </a:lnTo>
                <a:lnTo>
                  <a:pt x="178899" y="726640"/>
                </a:lnTo>
                <a:cubicBezTo>
                  <a:pt x="728956" y="272693"/>
                  <a:pt x="1434142" y="0"/>
                  <a:pt x="2203018" y="0"/>
                </a:cubicBezTo>
                <a:close/>
              </a:path>
            </a:pathLst>
          </a:custGeom>
        </p:spPr>
      </p:pic>
      <p:sp>
        <p:nvSpPr>
          <p:cNvPr id="12" name="Freeform: Shape 11">
            <a:extLst>
              <a:ext uri="{FF2B5EF4-FFF2-40B4-BE49-F238E27FC236}">
                <a16:creationId xmlns:a16="http://schemas.microsoft.com/office/drawing/2014/main" id="{8A177BCC-4208-4795-8572-4D623BA1E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33763" y="1"/>
            <a:ext cx="4480560" cy="2513993"/>
          </a:xfrm>
          <a:custGeom>
            <a:avLst/>
            <a:gdLst>
              <a:gd name="connsiteX0" fmla="*/ 18382 w 4480560"/>
              <a:gd name="connsiteY0" fmla="*/ 0 h 2513993"/>
              <a:gd name="connsiteX1" fmla="*/ 4462178 w 4480560"/>
              <a:gd name="connsiteY1" fmla="*/ 0 h 2513993"/>
              <a:gd name="connsiteX2" fmla="*/ 4468994 w 4480560"/>
              <a:gd name="connsiteY2" fmla="*/ 44657 h 2513993"/>
              <a:gd name="connsiteX3" fmla="*/ 4480560 w 4480560"/>
              <a:gd name="connsiteY3" fmla="*/ 273713 h 2513993"/>
              <a:gd name="connsiteX4" fmla="*/ 2240280 w 4480560"/>
              <a:gd name="connsiteY4" fmla="*/ 2513993 h 2513993"/>
              <a:gd name="connsiteX5" fmla="*/ 0 w 4480560"/>
              <a:gd name="connsiteY5" fmla="*/ 273713 h 2513993"/>
              <a:gd name="connsiteX6" fmla="*/ 11567 w 4480560"/>
              <a:gd name="connsiteY6" fmla="*/ 44657 h 25139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80560" h="2513993">
                <a:moveTo>
                  <a:pt x="18382" y="0"/>
                </a:moveTo>
                <a:lnTo>
                  <a:pt x="4462178" y="0"/>
                </a:lnTo>
                <a:lnTo>
                  <a:pt x="4468994" y="44657"/>
                </a:lnTo>
                <a:cubicBezTo>
                  <a:pt x="4476642" y="119969"/>
                  <a:pt x="4480560" y="196384"/>
                  <a:pt x="4480560" y="273713"/>
                </a:cubicBezTo>
                <a:cubicBezTo>
                  <a:pt x="4480560" y="1510985"/>
                  <a:pt x="3477552" y="2513993"/>
                  <a:pt x="2240280" y="2513993"/>
                </a:cubicBezTo>
                <a:cubicBezTo>
                  <a:pt x="1003008" y="2513993"/>
                  <a:pt x="0" y="1510985"/>
                  <a:pt x="0" y="273713"/>
                </a:cubicBezTo>
                <a:cubicBezTo>
                  <a:pt x="0" y="196384"/>
                  <a:pt x="3918" y="119969"/>
                  <a:pt x="11567" y="4465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099CAAA3-3503-D2BD-D025-035E12EAA11B}"/>
              </a:ext>
            </a:extLst>
          </p:cNvPr>
          <p:cNvPicPr>
            <a:picLocks noChangeAspect="1"/>
          </p:cNvPicPr>
          <p:nvPr/>
        </p:nvPicPr>
        <p:blipFill rotWithShape="1">
          <a:blip r:embed="rId3"/>
          <a:srcRect l="26164" r="15238" b="-2"/>
          <a:stretch/>
        </p:blipFill>
        <p:spPr>
          <a:xfrm>
            <a:off x="5398355" y="1"/>
            <a:ext cx="4151376" cy="2349401"/>
          </a:xfrm>
          <a:custGeom>
            <a:avLst/>
            <a:gdLst/>
            <a:ahLst/>
            <a:cxnLst/>
            <a:rect l="l" t="t" r="r" b="b"/>
            <a:pathLst>
              <a:path w="4151376" h="2349401">
                <a:moveTo>
                  <a:pt x="20101" y="0"/>
                </a:moveTo>
                <a:lnTo>
                  <a:pt x="4131276" y="0"/>
                </a:lnTo>
                <a:lnTo>
                  <a:pt x="4140659" y="61486"/>
                </a:lnTo>
                <a:cubicBezTo>
                  <a:pt x="4147746" y="131265"/>
                  <a:pt x="4151376" y="202065"/>
                  <a:pt x="4151376" y="273713"/>
                </a:cubicBezTo>
                <a:cubicBezTo>
                  <a:pt x="4151376" y="1420084"/>
                  <a:pt x="3222059" y="2349401"/>
                  <a:pt x="2075688" y="2349401"/>
                </a:cubicBezTo>
                <a:cubicBezTo>
                  <a:pt x="929317" y="2349401"/>
                  <a:pt x="0" y="1420084"/>
                  <a:pt x="0" y="273713"/>
                </a:cubicBezTo>
                <a:cubicBezTo>
                  <a:pt x="0" y="202065"/>
                  <a:pt x="3630" y="131265"/>
                  <a:pt x="10717" y="61486"/>
                </a:cubicBezTo>
                <a:close/>
              </a:path>
            </a:pathLst>
          </a:custGeom>
        </p:spPr>
      </p:pic>
    </p:spTree>
    <p:extLst>
      <p:ext uri="{BB962C8B-B14F-4D97-AF65-F5344CB8AC3E}">
        <p14:creationId xmlns:p14="http://schemas.microsoft.com/office/powerpoint/2010/main" val="16908703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EE7D5-B382-08EA-8B51-A8A51B950AA5}"/>
              </a:ext>
            </a:extLst>
          </p:cNvPr>
          <p:cNvSpPr>
            <a:spLocks noGrp="1"/>
          </p:cNvSpPr>
          <p:nvPr>
            <p:ph type="title"/>
          </p:nvPr>
        </p:nvSpPr>
        <p:spPr/>
        <p:txBody>
          <a:bodyPr/>
          <a:lstStyle/>
          <a:p>
            <a:r>
              <a:rPr lang="en-GB" dirty="0"/>
              <a:t>Objectives</a:t>
            </a:r>
          </a:p>
        </p:txBody>
      </p:sp>
      <p:sp>
        <p:nvSpPr>
          <p:cNvPr id="3" name="Content Placeholder 2">
            <a:extLst>
              <a:ext uri="{FF2B5EF4-FFF2-40B4-BE49-F238E27FC236}">
                <a16:creationId xmlns:a16="http://schemas.microsoft.com/office/drawing/2014/main" id="{46F81F1F-015E-616B-0615-7B922AC24032}"/>
              </a:ext>
            </a:extLst>
          </p:cNvPr>
          <p:cNvSpPr>
            <a:spLocks noGrp="1"/>
          </p:cNvSpPr>
          <p:nvPr>
            <p:ph idx="1"/>
          </p:nvPr>
        </p:nvSpPr>
        <p:spPr/>
        <p:txBody>
          <a:bodyPr/>
          <a:lstStyle/>
          <a:p>
            <a:r>
              <a:rPr lang="en-GB" dirty="0"/>
              <a:t>Introduction to Rhondda Valley</a:t>
            </a:r>
          </a:p>
          <a:p>
            <a:r>
              <a:rPr lang="en-GB" dirty="0"/>
              <a:t>Geology of the area</a:t>
            </a:r>
          </a:p>
          <a:p>
            <a:r>
              <a:rPr lang="en-GB" dirty="0"/>
              <a:t>Pre-industrial settlements</a:t>
            </a:r>
          </a:p>
          <a:p>
            <a:r>
              <a:rPr lang="en-GB" dirty="0"/>
              <a:t>Agricultural landscape</a:t>
            </a:r>
          </a:p>
          <a:p>
            <a:r>
              <a:rPr lang="en-GB" dirty="0"/>
              <a:t>Industrial background</a:t>
            </a:r>
          </a:p>
          <a:p>
            <a:r>
              <a:rPr lang="en-GB" dirty="0"/>
              <a:t>Transport &amp; Communications</a:t>
            </a:r>
          </a:p>
          <a:p>
            <a:r>
              <a:rPr lang="en-GB" dirty="0"/>
              <a:t>Industrial Urban Landscapes and Urban Characterisation</a:t>
            </a:r>
          </a:p>
          <a:p>
            <a:endParaRPr lang="en-GB" dirty="0"/>
          </a:p>
          <a:p>
            <a:endParaRPr lang="en-GB" dirty="0"/>
          </a:p>
        </p:txBody>
      </p:sp>
    </p:spTree>
    <p:extLst>
      <p:ext uri="{BB962C8B-B14F-4D97-AF65-F5344CB8AC3E}">
        <p14:creationId xmlns:p14="http://schemas.microsoft.com/office/powerpoint/2010/main" val="557436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6918796-2918-40D6-BE3A-4600C47FC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4DEA347A-7359-668B-1757-B30F41CBE401}"/>
              </a:ext>
            </a:extLst>
          </p:cNvPr>
          <p:cNvPicPr>
            <a:picLocks noChangeAspect="1"/>
          </p:cNvPicPr>
          <p:nvPr/>
        </p:nvPicPr>
        <p:blipFill>
          <a:blip r:embed="rId3"/>
          <a:stretch>
            <a:fillRect/>
          </a:stretch>
        </p:blipFill>
        <p:spPr>
          <a:xfrm>
            <a:off x="1052513" y="2166938"/>
            <a:ext cx="5008563" cy="3457575"/>
          </a:xfrm>
          <a:prstGeom prst="rect">
            <a:avLst/>
          </a:prstGeom>
        </p:spPr>
      </p:pic>
      <p:pic>
        <p:nvPicPr>
          <p:cNvPr id="5" name="Content Placeholder 4">
            <a:extLst>
              <a:ext uri="{FF2B5EF4-FFF2-40B4-BE49-F238E27FC236}">
                <a16:creationId xmlns:a16="http://schemas.microsoft.com/office/drawing/2014/main" id="{524B1A26-089A-29FB-76CD-0D15C59C6758}"/>
              </a:ext>
            </a:extLst>
          </p:cNvPr>
          <p:cNvPicPr>
            <a:picLocks noGrp="1" noChangeAspect="1"/>
          </p:cNvPicPr>
          <p:nvPr>
            <p:ph idx="1"/>
          </p:nvPr>
        </p:nvPicPr>
        <p:blipFill rotWithShape="1">
          <a:blip r:embed="rId4"/>
          <a:srcRect l="22613" t="29795" r="67352" b="59362"/>
          <a:stretch/>
        </p:blipFill>
        <p:spPr>
          <a:xfrm>
            <a:off x="6129338" y="2166938"/>
            <a:ext cx="5008563" cy="3457575"/>
          </a:xfrm>
        </p:spPr>
      </p:pic>
      <p:sp>
        <p:nvSpPr>
          <p:cNvPr id="2" name="Title 1">
            <a:extLst>
              <a:ext uri="{FF2B5EF4-FFF2-40B4-BE49-F238E27FC236}">
                <a16:creationId xmlns:a16="http://schemas.microsoft.com/office/drawing/2014/main" id="{1A68DAB0-3A49-848C-0D1C-509AD3BD6795}"/>
              </a:ext>
            </a:extLst>
          </p:cNvPr>
          <p:cNvSpPr>
            <a:spLocks noGrp="1"/>
          </p:cNvSpPr>
          <p:nvPr>
            <p:ph type="title"/>
          </p:nvPr>
        </p:nvSpPr>
        <p:spPr>
          <a:xfrm>
            <a:off x="838200" y="672747"/>
            <a:ext cx="10515600" cy="715556"/>
          </a:xfrm>
        </p:spPr>
        <p:txBody>
          <a:bodyPr>
            <a:normAutofit/>
          </a:bodyPr>
          <a:lstStyle/>
          <a:p>
            <a:pPr algn="ctr"/>
            <a:r>
              <a:rPr lang="en-GB" sz="3200">
                <a:solidFill>
                  <a:schemeClr val="bg1"/>
                </a:solidFill>
              </a:rPr>
              <a:t>Rhondda Valley</a:t>
            </a:r>
          </a:p>
        </p:txBody>
      </p:sp>
    </p:spTree>
    <p:extLst>
      <p:ext uri="{BB962C8B-B14F-4D97-AF65-F5344CB8AC3E}">
        <p14:creationId xmlns:p14="http://schemas.microsoft.com/office/powerpoint/2010/main" val="37298436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DA22FD-E7F4-7AC8-7A61-218FA6F60608}"/>
              </a:ext>
            </a:extLst>
          </p:cNvPr>
          <p:cNvPicPr>
            <a:picLocks noChangeAspect="1"/>
          </p:cNvPicPr>
          <p:nvPr/>
        </p:nvPicPr>
        <p:blipFill>
          <a:blip r:embed="rId3"/>
          <a:stretch>
            <a:fillRect/>
          </a:stretch>
        </p:blipFill>
        <p:spPr>
          <a:xfrm>
            <a:off x="1918520" y="166284"/>
            <a:ext cx="7632734" cy="6670047"/>
          </a:xfrm>
          <a:prstGeom prst="rect">
            <a:avLst/>
          </a:prstGeom>
        </p:spPr>
      </p:pic>
      <p:sp>
        <p:nvSpPr>
          <p:cNvPr id="6" name="TextBox 5">
            <a:extLst>
              <a:ext uri="{FF2B5EF4-FFF2-40B4-BE49-F238E27FC236}">
                <a16:creationId xmlns:a16="http://schemas.microsoft.com/office/drawing/2014/main" id="{2169D63A-AF84-7AFF-1420-6842FCFEA4D8}"/>
              </a:ext>
            </a:extLst>
          </p:cNvPr>
          <p:cNvSpPr txBox="1"/>
          <p:nvPr/>
        </p:nvSpPr>
        <p:spPr>
          <a:xfrm>
            <a:off x="10081452" y="1467649"/>
            <a:ext cx="1951745" cy="584775"/>
          </a:xfrm>
          <a:prstGeom prst="rect">
            <a:avLst/>
          </a:prstGeom>
          <a:noFill/>
        </p:spPr>
        <p:txBody>
          <a:bodyPr wrap="square" rtlCol="0">
            <a:spAutoFit/>
          </a:bodyPr>
          <a:lstStyle/>
          <a:p>
            <a:r>
              <a:rPr lang="en-GB" sz="3200" dirty="0"/>
              <a:t>Geology</a:t>
            </a:r>
          </a:p>
        </p:txBody>
      </p:sp>
    </p:spTree>
    <p:extLst>
      <p:ext uri="{BB962C8B-B14F-4D97-AF65-F5344CB8AC3E}">
        <p14:creationId xmlns:p14="http://schemas.microsoft.com/office/powerpoint/2010/main" val="2282026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BB7550-62C5-329C-B323-B9736A620EDD}"/>
              </a:ext>
            </a:extLst>
          </p:cNvPr>
          <p:cNvSpPr>
            <a:spLocks noGrp="1"/>
          </p:cNvSpPr>
          <p:nvPr>
            <p:ph type="title"/>
          </p:nvPr>
        </p:nvSpPr>
        <p:spPr>
          <a:xfrm>
            <a:off x="838201" y="365125"/>
            <a:ext cx="5251316" cy="1807305"/>
          </a:xfrm>
        </p:spPr>
        <p:txBody>
          <a:bodyPr>
            <a:normAutofit/>
          </a:bodyPr>
          <a:lstStyle/>
          <a:p>
            <a:r>
              <a:rPr lang="en-GB" dirty="0"/>
              <a:t>Pre-industrial Settlements</a:t>
            </a:r>
          </a:p>
        </p:txBody>
      </p:sp>
      <p:sp>
        <p:nvSpPr>
          <p:cNvPr id="3" name="Content Placeholder 2">
            <a:extLst>
              <a:ext uri="{FF2B5EF4-FFF2-40B4-BE49-F238E27FC236}">
                <a16:creationId xmlns:a16="http://schemas.microsoft.com/office/drawing/2014/main" id="{63C35D6C-DC89-731D-778C-076B13DC5F7A}"/>
              </a:ext>
            </a:extLst>
          </p:cNvPr>
          <p:cNvSpPr>
            <a:spLocks noGrp="1"/>
          </p:cNvSpPr>
          <p:nvPr>
            <p:ph idx="1"/>
          </p:nvPr>
        </p:nvSpPr>
        <p:spPr>
          <a:xfrm>
            <a:off x="838200" y="2333297"/>
            <a:ext cx="4619621" cy="3843666"/>
          </a:xfrm>
        </p:spPr>
        <p:txBody>
          <a:bodyPr>
            <a:normAutofit/>
          </a:bodyPr>
          <a:lstStyle/>
          <a:p>
            <a:r>
              <a:rPr lang="en-GB" sz="2000" b="0" i="0">
                <a:effectLst/>
                <a:latin typeface="Times New Roman" panose="02020603050405020304" pitchFamily="18" charset="0"/>
              </a:rPr>
              <a:t>The earliest evidence of human settlement in the Rhondda area is represented by finds of material dating to the Mesolithic period (10000-4400BC)</a:t>
            </a:r>
          </a:p>
          <a:p>
            <a:endParaRPr lang="en-GB" sz="2000" b="0" i="0">
              <a:effectLst/>
              <a:latin typeface="Times New Roman" panose="02020603050405020304" pitchFamily="18" charset="0"/>
            </a:endParaRPr>
          </a:p>
          <a:p>
            <a:r>
              <a:rPr lang="en-GB" sz="2000" dirty="0"/>
              <a:t>Settlement of the Neolithic (4400-2300BC)</a:t>
            </a:r>
          </a:p>
          <a:p>
            <a:endParaRPr lang="en-GB" sz="2000" dirty="0"/>
          </a:p>
          <a:p>
            <a:r>
              <a:rPr lang="en-GB" sz="2000" dirty="0"/>
              <a:t>There is significant evidence for activity in the Rhondda during the Bronze Age (2300-800BC); </a:t>
            </a:r>
          </a:p>
        </p:txBody>
      </p:sp>
      <p:pic>
        <p:nvPicPr>
          <p:cNvPr id="4" name="Picture 3">
            <a:extLst>
              <a:ext uri="{FF2B5EF4-FFF2-40B4-BE49-F238E27FC236}">
                <a16:creationId xmlns:a16="http://schemas.microsoft.com/office/drawing/2014/main" id="{2F4888B2-79A2-CF2E-4588-EEB3E4E5795B}"/>
              </a:ext>
            </a:extLst>
          </p:cNvPr>
          <p:cNvPicPr>
            <a:picLocks noChangeAspect="1"/>
          </p:cNvPicPr>
          <p:nvPr/>
        </p:nvPicPr>
        <p:blipFill rotWithShape="1">
          <a:blip r:embed="rId3"/>
          <a:srcRect l="21036" r="20711" b="2"/>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631499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10D2E2E-5B3E-63BD-5BC7-F46E01F4C867}"/>
              </a:ext>
            </a:extLst>
          </p:cNvPr>
          <p:cNvPicPr>
            <a:picLocks noChangeAspect="1"/>
          </p:cNvPicPr>
          <p:nvPr/>
        </p:nvPicPr>
        <p:blipFill rotWithShape="1">
          <a:blip r:embed="rId3"/>
          <a:srcRect t="16045"/>
          <a:stretch/>
        </p:blipFill>
        <p:spPr>
          <a:xfrm>
            <a:off x="-1" y="10"/>
            <a:ext cx="12192000" cy="6857990"/>
          </a:xfrm>
          <a:prstGeom prst="rect">
            <a:avLst/>
          </a:prstGeom>
        </p:spPr>
      </p:pic>
      <p:sp>
        <p:nvSpPr>
          <p:cNvPr id="9"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8947258-DFE4-523A-67D3-4156B26E37BA}"/>
              </a:ext>
            </a:extLst>
          </p:cNvPr>
          <p:cNvSpPr>
            <a:spLocks noGrp="1"/>
          </p:cNvSpPr>
          <p:nvPr>
            <p:ph type="title"/>
          </p:nvPr>
        </p:nvSpPr>
        <p:spPr>
          <a:xfrm>
            <a:off x="709448" y="1913950"/>
            <a:ext cx="4204137" cy="1342754"/>
          </a:xfrm>
        </p:spPr>
        <p:txBody>
          <a:bodyPr>
            <a:normAutofit/>
          </a:bodyPr>
          <a:lstStyle/>
          <a:p>
            <a:pPr algn="ctr"/>
            <a:r>
              <a:rPr lang="en-GB" sz="3300"/>
              <a:t>Rhondda Valley – Agricultural Landscape</a:t>
            </a:r>
          </a:p>
        </p:txBody>
      </p:sp>
      <p:cxnSp>
        <p:nvCxnSpPr>
          <p:cNvPr id="11"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FD3562C-4126-B631-9E6D-C0198D97C4C1}"/>
              </a:ext>
            </a:extLst>
          </p:cNvPr>
          <p:cNvSpPr>
            <a:spLocks noGrp="1"/>
          </p:cNvSpPr>
          <p:nvPr>
            <p:ph idx="1"/>
          </p:nvPr>
        </p:nvSpPr>
        <p:spPr>
          <a:xfrm>
            <a:off x="525516" y="3417573"/>
            <a:ext cx="4593021" cy="2619839"/>
          </a:xfrm>
        </p:spPr>
        <p:txBody>
          <a:bodyPr anchor="ctr">
            <a:normAutofit/>
          </a:bodyPr>
          <a:lstStyle/>
          <a:p>
            <a:r>
              <a:rPr lang="en-GB" sz="1100"/>
              <a:t>While the traditional agriculture of the Rhondda area was based on a system of mixed farming, it is the pastoral element, the rearing of livestock, which has always been predominant and the archaeological record reflects this</a:t>
            </a:r>
          </a:p>
          <a:p>
            <a:r>
              <a:rPr lang="en-GB" sz="1100"/>
              <a:t>Seasonal use is continued into the medieval period; </a:t>
            </a:r>
          </a:p>
          <a:p>
            <a:r>
              <a:rPr lang="en-GB" sz="1100"/>
              <a:t>Physical reminders of post-medieval agriculture include sheepfolds, sheep shelters, beast-houses and lluest sites. </a:t>
            </a:r>
          </a:p>
          <a:p>
            <a:r>
              <a:rPr lang="en-GB" sz="1100"/>
              <a:t>Although predominantly pastoral, a limited, though sufficient, amount of arable production was maintained, chiefly oats, barley and wheat and also the traditional root crops. </a:t>
            </a:r>
          </a:p>
          <a:p>
            <a:r>
              <a:rPr lang="en-GB" sz="1100"/>
              <a:t>Farming as practised in the Rhondda continued along traditional lines during first half of the 19th century</a:t>
            </a:r>
          </a:p>
        </p:txBody>
      </p:sp>
    </p:spTree>
    <p:extLst>
      <p:ext uri="{BB962C8B-B14F-4D97-AF65-F5344CB8AC3E}">
        <p14:creationId xmlns:p14="http://schemas.microsoft.com/office/powerpoint/2010/main" val="2765538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372EC-910D-DB64-4B46-0240E848F4C2}"/>
              </a:ext>
            </a:extLst>
          </p:cNvPr>
          <p:cNvSpPr>
            <a:spLocks noGrp="1"/>
          </p:cNvSpPr>
          <p:nvPr>
            <p:ph type="title"/>
          </p:nvPr>
        </p:nvSpPr>
        <p:spPr>
          <a:xfrm>
            <a:off x="655320" y="365125"/>
            <a:ext cx="5120114" cy="1692794"/>
          </a:xfrm>
        </p:spPr>
        <p:txBody>
          <a:bodyPr>
            <a:normAutofit/>
          </a:bodyPr>
          <a:lstStyle/>
          <a:p>
            <a:r>
              <a:rPr lang="en-GB" sz="4100"/>
              <a:t>Rhondda Valley – Agricultural Landscape</a:t>
            </a:r>
          </a:p>
        </p:txBody>
      </p:sp>
      <p:cxnSp>
        <p:nvCxnSpPr>
          <p:cNvPr id="9" name="Straight Arrow Connector 8">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297600A-DB43-9DCA-9704-47A1BC2405BD}"/>
              </a:ext>
            </a:extLst>
          </p:cNvPr>
          <p:cNvSpPr>
            <a:spLocks noGrp="1"/>
          </p:cNvSpPr>
          <p:nvPr>
            <p:ph idx="1"/>
          </p:nvPr>
        </p:nvSpPr>
        <p:spPr>
          <a:xfrm>
            <a:off x="655321" y="2575034"/>
            <a:ext cx="5120113" cy="3462228"/>
          </a:xfrm>
        </p:spPr>
        <p:txBody>
          <a:bodyPr>
            <a:normAutofit/>
          </a:bodyPr>
          <a:lstStyle/>
          <a:p>
            <a:r>
              <a:rPr lang="en-GB" sz="1500" b="0" i="0">
                <a:effectLst/>
                <a:latin typeface="Times New Roman" panose="02020603050405020304" pitchFamily="18" charset="0"/>
              </a:rPr>
              <a:t>Ag</a:t>
            </a:r>
            <a:r>
              <a:rPr lang="en-GB" sz="1500" b="0" i="0">
                <a:effectLst/>
              </a:rPr>
              <a:t>riculture fostered a variety of crafts, trades and small-scale industries, characteristic of a self-contained and secluded rural community, these including blacksmiths, masons, sawyers, hoopers, woollen manufacturer, weaver, tailor, thatcher and shoemaker</a:t>
            </a:r>
          </a:p>
          <a:p>
            <a:endParaRPr lang="en-GB" sz="1500">
              <a:latin typeface="Times New Roman" panose="02020603050405020304" pitchFamily="18" charset="0"/>
            </a:endParaRPr>
          </a:p>
          <a:p>
            <a:r>
              <a:rPr lang="en-GB" sz="1500"/>
              <a:t>The forests of the area also played an important role in the local rural economy. The cartographic evidence, such as the OS maps of 1814, or Colby's map of 1833, reveals both main valleys were 'luxuriously wooded'; this fact was supported by descriptions of travellers to the area from Thomas Leland to Thomas Roscoe and attested to by place-name evidence, such as the numerous </a:t>
            </a:r>
          </a:p>
        </p:txBody>
      </p:sp>
      <p:pic>
        <p:nvPicPr>
          <p:cNvPr id="4" name="Picture 3">
            <a:extLst>
              <a:ext uri="{FF2B5EF4-FFF2-40B4-BE49-F238E27FC236}">
                <a16:creationId xmlns:a16="http://schemas.microsoft.com/office/drawing/2014/main" id="{BF08661D-5D85-2A82-F4A2-2A9193153925}"/>
              </a:ext>
            </a:extLst>
          </p:cNvPr>
          <p:cNvPicPr>
            <a:picLocks noChangeAspect="1"/>
          </p:cNvPicPr>
          <p:nvPr/>
        </p:nvPicPr>
        <p:blipFill rotWithShape="1">
          <a:blip r:embed="rId3"/>
          <a:srcRect l="19324" r="19000" b="2"/>
          <a:stretch/>
        </p:blipFill>
        <p:spPr>
          <a:xfrm>
            <a:off x="5878849" y="10"/>
            <a:ext cx="6313150" cy="6857987"/>
          </a:xfrm>
          <a:custGeom>
            <a:avLst/>
            <a:gdLst/>
            <a:ahLst/>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3335894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CCA990-0A03-CAD4-E1D8-FAE8AB773AE7}"/>
              </a:ext>
            </a:extLst>
          </p:cNvPr>
          <p:cNvSpPr>
            <a:spLocks noGrp="1"/>
          </p:cNvSpPr>
          <p:nvPr>
            <p:ph type="title"/>
          </p:nvPr>
        </p:nvSpPr>
        <p:spPr>
          <a:xfrm>
            <a:off x="4965430" y="629268"/>
            <a:ext cx="6586491" cy="1286160"/>
          </a:xfrm>
        </p:spPr>
        <p:txBody>
          <a:bodyPr anchor="b">
            <a:normAutofit/>
          </a:bodyPr>
          <a:lstStyle/>
          <a:p>
            <a:r>
              <a:rPr lang="en-GB" sz="4100"/>
              <a:t>Industrial Background – Rhondda Valley</a:t>
            </a:r>
          </a:p>
        </p:txBody>
      </p:sp>
      <p:sp>
        <p:nvSpPr>
          <p:cNvPr id="3" name="Content Placeholder 2">
            <a:extLst>
              <a:ext uri="{FF2B5EF4-FFF2-40B4-BE49-F238E27FC236}">
                <a16:creationId xmlns:a16="http://schemas.microsoft.com/office/drawing/2014/main" id="{DAC0B984-0433-1314-632C-E5B7A93FF485}"/>
              </a:ext>
            </a:extLst>
          </p:cNvPr>
          <p:cNvSpPr>
            <a:spLocks noGrp="1"/>
          </p:cNvSpPr>
          <p:nvPr>
            <p:ph idx="1"/>
          </p:nvPr>
        </p:nvSpPr>
        <p:spPr>
          <a:xfrm>
            <a:off x="4965431" y="2438400"/>
            <a:ext cx="6586489" cy="3785419"/>
          </a:xfrm>
        </p:spPr>
        <p:txBody>
          <a:bodyPr>
            <a:normAutofit/>
          </a:bodyPr>
          <a:lstStyle/>
          <a:p>
            <a:r>
              <a:rPr lang="en-GB" sz="1400" b="0" i="0">
                <a:effectLst/>
              </a:rPr>
              <a:t>Prior to the emergence of the coal industry as the dominant industry, the Rhondda was relatively un-industrialised</a:t>
            </a:r>
          </a:p>
          <a:p>
            <a:endParaRPr lang="en-GB" sz="1400" b="0" i="0">
              <a:effectLst/>
              <a:latin typeface="Times New Roman" panose="02020603050405020304" pitchFamily="18" charset="0"/>
            </a:endParaRPr>
          </a:p>
          <a:p>
            <a:r>
              <a:rPr lang="en-GB" sz="1400"/>
              <a:t>Some limited exploitation of the area's coal reserves was occurring from at least the 17th century, later small-scale extraction is evidenced by 18th and 19th century estate maps</a:t>
            </a:r>
          </a:p>
          <a:p>
            <a:r>
              <a:rPr lang="en-GB" sz="1400"/>
              <a:t>The opening of the Glamorganshire Canal from Merthyr Tydfil to Cardiff in 1798 </a:t>
            </a:r>
          </a:p>
          <a:p>
            <a:r>
              <a:rPr lang="en-GB" sz="1400"/>
              <a:t>While Jeremiah Homfrey worked the Hafod Level from 1809 until his bankruptcy in 1813, it is Walter Coffin (1785-1867), who is regarded as the first and foremost of the industrial pioneers of the Rhondda </a:t>
            </a:r>
          </a:p>
          <a:p>
            <a:r>
              <a:rPr lang="en-GB" sz="1400"/>
              <a:t>During the 1840s a combination of factors such as the extension of the TVR into the lower Rhondda, improved mining techniques, the opening of the West Bute Dock in Cardiff and increasing demand</a:t>
            </a:r>
          </a:p>
        </p:txBody>
      </p:sp>
      <p:pic>
        <p:nvPicPr>
          <p:cNvPr id="4" name="Picture 3">
            <a:extLst>
              <a:ext uri="{FF2B5EF4-FFF2-40B4-BE49-F238E27FC236}">
                <a16:creationId xmlns:a16="http://schemas.microsoft.com/office/drawing/2014/main" id="{500947CD-C4A8-3A01-B672-44C8C2A657F1}"/>
              </a:ext>
            </a:extLst>
          </p:cNvPr>
          <p:cNvPicPr>
            <a:picLocks noChangeAspect="1"/>
          </p:cNvPicPr>
          <p:nvPr/>
        </p:nvPicPr>
        <p:blipFill rotWithShape="1">
          <a:blip r:embed="rId3"/>
          <a:srcRect l="17517" r="29422"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370810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B6ECB93-D7FF-4F09-A8ED-D4588EE7C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1911096"/>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D572AE-8766-49FC-02D1-A6D18730D67E}"/>
              </a:ext>
            </a:extLst>
          </p:cNvPr>
          <p:cNvSpPr>
            <a:spLocks noGrp="1"/>
          </p:cNvSpPr>
          <p:nvPr>
            <p:ph type="title"/>
          </p:nvPr>
        </p:nvSpPr>
        <p:spPr>
          <a:xfrm>
            <a:off x="838200" y="365760"/>
            <a:ext cx="10515600" cy="1325563"/>
          </a:xfrm>
        </p:spPr>
        <p:txBody>
          <a:bodyPr>
            <a:normAutofit/>
          </a:bodyPr>
          <a:lstStyle/>
          <a:p>
            <a:r>
              <a:rPr lang="en-GB">
                <a:solidFill>
                  <a:schemeClr val="bg1"/>
                </a:solidFill>
              </a:rPr>
              <a:t>Industrial Background – Rhondda Valley</a:t>
            </a:r>
          </a:p>
        </p:txBody>
      </p:sp>
      <p:sp>
        <p:nvSpPr>
          <p:cNvPr id="3" name="Content Placeholder 2">
            <a:extLst>
              <a:ext uri="{FF2B5EF4-FFF2-40B4-BE49-F238E27FC236}">
                <a16:creationId xmlns:a16="http://schemas.microsoft.com/office/drawing/2014/main" id="{D8192949-3C9F-280A-2EDE-9B3479129F55}"/>
              </a:ext>
            </a:extLst>
          </p:cNvPr>
          <p:cNvSpPr>
            <a:spLocks noGrp="1"/>
          </p:cNvSpPr>
          <p:nvPr>
            <p:ph idx="1"/>
          </p:nvPr>
        </p:nvSpPr>
        <p:spPr>
          <a:xfrm>
            <a:off x="841248" y="2276857"/>
            <a:ext cx="5015484" cy="3900106"/>
          </a:xfrm>
        </p:spPr>
        <p:txBody>
          <a:bodyPr anchor="ctr">
            <a:normAutofit/>
          </a:bodyPr>
          <a:lstStyle/>
          <a:p>
            <a:r>
              <a:rPr lang="en-GB" sz="1500"/>
              <a:t>Before 1855 mining of the deeper steam coal seams, extensively exploited in the neighbouring Aberdare Valley, was generally thought to be untenable in the Rhondda</a:t>
            </a:r>
          </a:p>
          <a:p>
            <a:r>
              <a:rPr lang="en-GB" sz="1500"/>
              <a:t>The exploitation of this newly proven steam coal resource was initially slow, only three new undertakings, Bute Merthyr, Tyle-coch and Ynysfeio, being sunk in the Rhondda Fawr before 1864</a:t>
            </a:r>
          </a:p>
          <a:p>
            <a:r>
              <a:rPr lang="en-GB" sz="1500"/>
              <a:t>The largest of the mining concerns in the Rhondda during the period were: the Glamorgan Coal Company, Llwynypia founded by Archibald Hood; the Ocean Coal Company with pits at Ton Pentre and Cwmparc founded by David Davies</a:t>
            </a:r>
          </a:p>
          <a:p>
            <a:r>
              <a:rPr lang="en-GB" sz="1500"/>
              <a:t>Despite a slight fall in output during the early years of the First World War, recovering with the imposition of government control in 1917, production continued at the high level of eight and a half million tons to meet the demands of the Royal Navy</a:t>
            </a:r>
          </a:p>
        </p:txBody>
      </p:sp>
      <p:pic>
        <p:nvPicPr>
          <p:cNvPr id="4" name="Picture 3">
            <a:extLst>
              <a:ext uri="{FF2B5EF4-FFF2-40B4-BE49-F238E27FC236}">
                <a16:creationId xmlns:a16="http://schemas.microsoft.com/office/drawing/2014/main" id="{82678B2C-A8E8-08C1-5C02-793BF10C16BF}"/>
              </a:ext>
            </a:extLst>
          </p:cNvPr>
          <p:cNvPicPr>
            <a:picLocks noChangeAspect="1"/>
          </p:cNvPicPr>
          <p:nvPr/>
        </p:nvPicPr>
        <p:blipFill rotWithShape="1">
          <a:blip r:embed="rId3"/>
          <a:srcRect t="941" r="2" b="2"/>
          <a:stretch/>
        </p:blipFill>
        <p:spPr>
          <a:xfrm>
            <a:off x="6335270" y="2276857"/>
            <a:ext cx="5015484" cy="3900106"/>
          </a:xfrm>
          <a:prstGeom prst="rect">
            <a:avLst/>
          </a:prstGeom>
        </p:spPr>
      </p:pic>
    </p:spTree>
    <p:extLst>
      <p:ext uri="{BB962C8B-B14F-4D97-AF65-F5344CB8AC3E}">
        <p14:creationId xmlns:p14="http://schemas.microsoft.com/office/powerpoint/2010/main" val="18988318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B98E3F5-CA3E-FDCD-816F-90BF23FE5599}"/>
              </a:ext>
            </a:extLst>
          </p:cNvPr>
          <p:cNvPicPr>
            <a:picLocks noChangeAspect="1"/>
          </p:cNvPicPr>
          <p:nvPr/>
        </p:nvPicPr>
        <p:blipFill rotWithShape="1">
          <a:blip r:embed="rId3"/>
          <a:srcRect t="34858" r="909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52267F-110F-D1B6-119A-3F46B373219C}"/>
              </a:ext>
            </a:extLst>
          </p:cNvPr>
          <p:cNvSpPr>
            <a:spLocks noGrp="1"/>
          </p:cNvSpPr>
          <p:nvPr>
            <p:ph type="title"/>
          </p:nvPr>
        </p:nvSpPr>
        <p:spPr>
          <a:xfrm>
            <a:off x="594804" y="640263"/>
            <a:ext cx="6619811" cy="1344975"/>
          </a:xfrm>
        </p:spPr>
        <p:txBody>
          <a:bodyPr>
            <a:normAutofit/>
          </a:bodyPr>
          <a:lstStyle/>
          <a:p>
            <a:r>
              <a:rPr lang="en-GB" sz="4000"/>
              <a:t>Industrial Background – Rhondda Valley</a:t>
            </a:r>
          </a:p>
        </p:txBody>
      </p:sp>
      <p:sp>
        <p:nvSpPr>
          <p:cNvPr id="3" name="Content Placeholder 2">
            <a:extLst>
              <a:ext uri="{FF2B5EF4-FFF2-40B4-BE49-F238E27FC236}">
                <a16:creationId xmlns:a16="http://schemas.microsoft.com/office/drawing/2014/main" id="{DD24D56D-9DB3-44F1-7D1B-BE67619636FC}"/>
              </a:ext>
            </a:extLst>
          </p:cNvPr>
          <p:cNvSpPr>
            <a:spLocks noGrp="1"/>
          </p:cNvSpPr>
          <p:nvPr>
            <p:ph idx="1"/>
          </p:nvPr>
        </p:nvSpPr>
        <p:spPr>
          <a:xfrm>
            <a:off x="594109" y="2121763"/>
            <a:ext cx="6620505" cy="3773010"/>
          </a:xfrm>
        </p:spPr>
        <p:txBody>
          <a:bodyPr>
            <a:normAutofit/>
          </a:bodyPr>
          <a:lstStyle/>
          <a:p>
            <a:r>
              <a:rPr lang="en-GB" sz="2200" b="0" i="0">
                <a:effectLst/>
                <a:latin typeface="Times New Roman" panose="02020603050405020304" pitchFamily="18" charset="0"/>
              </a:rPr>
              <a:t>By the end of 1924 the coal industry was in depression brought about by factors such as loss of markets due to the Versailles reparations policy</a:t>
            </a:r>
          </a:p>
          <a:p>
            <a:r>
              <a:rPr lang="en-GB" sz="2200" b="0" i="0">
                <a:effectLst/>
                <a:latin typeface="Times New Roman" panose="02020603050405020304" pitchFamily="18" charset="0"/>
              </a:rPr>
              <a:t>The last remaining working pit in the Rhondda, Mardy Colliery, was finally closed on 21 December 1990, and in March 1996 the site was cleared to make way for an industrial unit. </a:t>
            </a:r>
          </a:p>
          <a:p>
            <a:r>
              <a:rPr lang="en-GB" sz="2200" b="0" i="0">
                <a:effectLst/>
                <a:latin typeface="Times New Roman" panose="02020603050405020304" pitchFamily="18" charset="0"/>
              </a:rPr>
              <a:t>Today the most complete surviving example of a colliery in the Rhondda is the Lewis Merthyr Colliery, now the Rhondda Heritage Park Museum at Trehafod, near Porth.</a:t>
            </a:r>
          </a:p>
          <a:p>
            <a:endParaRPr lang="en-GB" sz="2200" b="0" i="0">
              <a:effectLst/>
              <a:latin typeface="Times New Roman" panose="02020603050405020304" pitchFamily="18" charset="0"/>
            </a:endParaRPr>
          </a:p>
          <a:p>
            <a:endParaRPr lang="en-GB" sz="2200"/>
          </a:p>
        </p:txBody>
      </p:sp>
    </p:spTree>
    <p:extLst>
      <p:ext uri="{BB962C8B-B14F-4D97-AF65-F5344CB8AC3E}">
        <p14:creationId xmlns:p14="http://schemas.microsoft.com/office/powerpoint/2010/main" val="1070184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08B0078-F6CE-8475-07FD-C9D27A4C01DB}"/>
              </a:ext>
            </a:extLst>
          </p:cNvPr>
          <p:cNvPicPr>
            <a:picLocks noChangeAspect="1"/>
          </p:cNvPicPr>
          <p:nvPr/>
        </p:nvPicPr>
        <p:blipFill rotWithShape="1">
          <a:blip r:embed="rId3"/>
          <a:srcRect t="3040" r="9091" b="605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86C7B4A1-154A-4DF0-AC46-F88D75A2E0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4" y="321176"/>
            <a:ext cx="7197772" cy="5896743"/>
          </a:xfrm>
          <a:prstGeom prst="rect">
            <a:avLst/>
          </a:prstGeom>
          <a:solidFill>
            <a:schemeClr val="bg1">
              <a:alpha val="90000"/>
            </a:schemeClr>
          </a:solidFill>
          <a:ln w="127000" cap="sq" cmpd="thinThick">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79D4EC-A2C5-30DA-4EF2-6FCDA7613E54}"/>
              </a:ext>
            </a:extLst>
          </p:cNvPr>
          <p:cNvSpPr>
            <a:spLocks noGrp="1"/>
          </p:cNvSpPr>
          <p:nvPr>
            <p:ph type="title"/>
          </p:nvPr>
        </p:nvSpPr>
        <p:spPr>
          <a:xfrm>
            <a:off x="594804" y="640263"/>
            <a:ext cx="6619811" cy="1344975"/>
          </a:xfrm>
        </p:spPr>
        <p:txBody>
          <a:bodyPr>
            <a:normAutofit/>
          </a:bodyPr>
          <a:lstStyle/>
          <a:p>
            <a:r>
              <a:rPr lang="en-GB" sz="4000"/>
              <a:t>Transport &amp; Communication – Rhondda Valley</a:t>
            </a:r>
          </a:p>
        </p:txBody>
      </p:sp>
      <p:sp>
        <p:nvSpPr>
          <p:cNvPr id="3" name="Content Placeholder 2">
            <a:extLst>
              <a:ext uri="{FF2B5EF4-FFF2-40B4-BE49-F238E27FC236}">
                <a16:creationId xmlns:a16="http://schemas.microsoft.com/office/drawing/2014/main" id="{0186328C-2945-93AE-645F-95D7FE5D8B02}"/>
              </a:ext>
            </a:extLst>
          </p:cNvPr>
          <p:cNvSpPr>
            <a:spLocks noGrp="1"/>
          </p:cNvSpPr>
          <p:nvPr>
            <p:ph idx="1"/>
          </p:nvPr>
        </p:nvSpPr>
        <p:spPr>
          <a:xfrm>
            <a:off x="594109" y="2121763"/>
            <a:ext cx="6620505" cy="3773010"/>
          </a:xfrm>
        </p:spPr>
        <p:txBody>
          <a:bodyPr>
            <a:normAutofit/>
          </a:bodyPr>
          <a:lstStyle/>
          <a:p>
            <a:r>
              <a:rPr lang="en-GB" sz="2000" dirty="0"/>
              <a:t>The earliest communication networks known in the area are the ridge way routes, </a:t>
            </a:r>
            <a:r>
              <a:rPr lang="en-GB" sz="2000"/>
              <a:t>cefn-ffyrdd</a:t>
            </a:r>
            <a:r>
              <a:rPr lang="en-GB" sz="2000" dirty="0"/>
              <a:t> (e.g. </a:t>
            </a:r>
            <a:r>
              <a:rPr lang="en-GB" sz="2000"/>
              <a:t>Heol</a:t>
            </a:r>
            <a:r>
              <a:rPr lang="en-GB" sz="2000" dirty="0"/>
              <a:t> Adam)</a:t>
            </a:r>
          </a:p>
          <a:p>
            <a:r>
              <a:rPr lang="en-GB" sz="2000" dirty="0"/>
              <a:t>The network of minor roads, tracks and paths leading over the valley sides into the uplands dates from the pre-industrial period, and are depicted on both the 1st edition OS</a:t>
            </a:r>
          </a:p>
          <a:p>
            <a:r>
              <a:rPr lang="en-GB" sz="2000" dirty="0"/>
              <a:t>The route traditionally used by drovers, </a:t>
            </a:r>
            <a:r>
              <a:rPr lang="en-GB" sz="2000"/>
              <a:t>porthmyn</a:t>
            </a:r>
            <a:r>
              <a:rPr lang="en-GB" sz="2000" dirty="0"/>
              <a:t>, during the post-medieval period is known to have exited the area to the north</a:t>
            </a:r>
          </a:p>
          <a:p>
            <a:r>
              <a:rPr lang="en-GB" sz="2000" dirty="0"/>
              <a:t>Many of the tourists and topographical writers who visited the Rhondda during the early 19th century complained about the poor state of the ridge-way routes </a:t>
            </a:r>
          </a:p>
          <a:p>
            <a:endParaRPr lang="en-GB" sz="2000" dirty="0"/>
          </a:p>
          <a:p>
            <a:endParaRPr lang="en-GB" sz="2000" dirty="0"/>
          </a:p>
        </p:txBody>
      </p:sp>
    </p:spTree>
    <p:extLst>
      <p:ext uri="{BB962C8B-B14F-4D97-AF65-F5344CB8AC3E}">
        <p14:creationId xmlns:p14="http://schemas.microsoft.com/office/powerpoint/2010/main" val="3136930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74C46B-3DB9-FA03-BD89-1F52A5EC3BF2}"/>
              </a:ext>
            </a:extLst>
          </p:cNvPr>
          <p:cNvSpPr>
            <a:spLocks noGrp="1"/>
          </p:cNvSpPr>
          <p:nvPr>
            <p:ph type="title"/>
          </p:nvPr>
        </p:nvSpPr>
        <p:spPr>
          <a:xfrm>
            <a:off x="4965430" y="629268"/>
            <a:ext cx="6586491" cy="1286160"/>
          </a:xfrm>
        </p:spPr>
        <p:txBody>
          <a:bodyPr anchor="b">
            <a:normAutofit/>
          </a:bodyPr>
          <a:lstStyle/>
          <a:p>
            <a:r>
              <a:rPr lang="en-GB" sz="4100"/>
              <a:t>Transport &amp; Communication – Rhondda Valley</a:t>
            </a:r>
          </a:p>
        </p:txBody>
      </p:sp>
      <p:sp>
        <p:nvSpPr>
          <p:cNvPr id="3" name="Content Placeholder 2">
            <a:extLst>
              <a:ext uri="{FF2B5EF4-FFF2-40B4-BE49-F238E27FC236}">
                <a16:creationId xmlns:a16="http://schemas.microsoft.com/office/drawing/2014/main" id="{B4F12D3C-4837-D4DD-F9F1-814D3A94420B}"/>
              </a:ext>
            </a:extLst>
          </p:cNvPr>
          <p:cNvSpPr>
            <a:spLocks noGrp="1"/>
          </p:cNvSpPr>
          <p:nvPr>
            <p:ph idx="1"/>
          </p:nvPr>
        </p:nvSpPr>
        <p:spPr>
          <a:xfrm>
            <a:off x="4965431" y="2438400"/>
            <a:ext cx="6586489" cy="3785419"/>
          </a:xfrm>
        </p:spPr>
        <p:txBody>
          <a:bodyPr>
            <a:normAutofit/>
          </a:bodyPr>
          <a:lstStyle/>
          <a:p>
            <a:r>
              <a:rPr lang="en-GB" sz="1400"/>
              <a:t>With the industrialisation of the upper Rhondda between 1860 and 1880, improvements to the road network gradually gathered pace</a:t>
            </a:r>
          </a:p>
          <a:p>
            <a:r>
              <a:rPr lang="en-GB" sz="1400"/>
              <a:t>Undoubtedly the most significant transport development in the study area was the construction of the Taff Vale Railway (TVR) and later the Rhondda and Swansea Bay Railway (RSBR)</a:t>
            </a:r>
          </a:p>
          <a:p>
            <a:r>
              <a:rPr lang="en-GB" sz="1400"/>
              <a:t>The Ely Valley Railway between the South Wales Railway and the first coal Level at Pen-y-graig was incorporated on 13 July 1857, and completed in 1860. In 1877, this line was extended to the Cambrian Collieries in Clydach Vale</a:t>
            </a:r>
          </a:p>
          <a:p>
            <a:r>
              <a:rPr lang="en-GB" sz="1400"/>
              <a:t>Often linked to the main rail network were numerous minor tramways and inclines associated with the various collieries and stone quarries of the area</a:t>
            </a:r>
          </a:p>
          <a:p>
            <a:r>
              <a:rPr lang="en-GB" sz="1400"/>
              <a:t>The increased population of the Rhondda during the second half of the nineteenth century, led to the opening of the TVR for passenger services and the introduction of horse-omnibus services during the 1860s </a:t>
            </a:r>
          </a:p>
        </p:txBody>
      </p:sp>
      <p:pic>
        <p:nvPicPr>
          <p:cNvPr id="4" name="Picture 3">
            <a:extLst>
              <a:ext uri="{FF2B5EF4-FFF2-40B4-BE49-F238E27FC236}">
                <a16:creationId xmlns:a16="http://schemas.microsoft.com/office/drawing/2014/main" id="{EDFAF2D5-E362-BF14-31B6-7FADDF3AAFDE}"/>
              </a:ext>
            </a:extLst>
          </p:cNvPr>
          <p:cNvPicPr>
            <a:picLocks noChangeAspect="1"/>
          </p:cNvPicPr>
          <p:nvPr/>
        </p:nvPicPr>
        <p:blipFill rotWithShape="1">
          <a:blip r:embed="rId3"/>
          <a:srcRect l="25263" r="36715"/>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35549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EC51A-EFE9-FAEB-83EC-1AB373DFDC95}"/>
              </a:ext>
            </a:extLst>
          </p:cNvPr>
          <p:cNvSpPr>
            <a:spLocks noGrp="1"/>
          </p:cNvSpPr>
          <p:nvPr>
            <p:ph type="title"/>
          </p:nvPr>
        </p:nvSpPr>
        <p:spPr>
          <a:xfrm>
            <a:off x="4965430" y="629268"/>
            <a:ext cx="6586491" cy="1286160"/>
          </a:xfrm>
        </p:spPr>
        <p:txBody>
          <a:bodyPr anchor="b">
            <a:normAutofit/>
          </a:bodyPr>
          <a:lstStyle/>
          <a:p>
            <a:r>
              <a:rPr lang="en-GB" sz="4100"/>
              <a:t>Industrial Urban Landscapes and Urban Characterisation</a:t>
            </a:r>
          </a:p>
        </p:txBody>
      </p:sp>
      <p:sp>
        <p:nvSpPr>
          <p:cNvPr id="3" name="Content Placeholder 2">
            <a:extLst>
              <a:ext uri="{FF2B5EF4-FFF2-40B4-BE49-F238E27FC236}">
                <a16:creationId xmlns:a16="http://schemas.microsoft.com/office/drawing/2014/main" id="{E3B31020-212E-8992-C316-6F96A546106E}"/>
              </a:ext>
            </a:extLst>
          </p:cNvPr>
          <p:cNvSpPr>
            <a:spLocks noGrp="1"/>
          </p:cNvSpPr>
          <p:nvPr>
            <p:ph idx="1"/>
          </p:nvPr>
        </p:nvSpPr>
        <p:spPr>
          <a:xfrm>
            <a:off x="4965431" y="2438400"/>
            <a:ext cx="6586489" cy="3785419"/>
          </a:xfrm>
        </p:spPr>
        <p:txBody>
          <a:bodyPr>
            <a:normAutofit/>
          </a:bodyPr>
          <a:lstStyle/>
          <a:p>
            <a:r>
              <a:rPr lang="en-GB" sz="1600"/>
              <a:t>The industrial and urban growth of the Rhondda is, in many respects, unique, and given the speed at which it developed and declined perhaps unequalled elsewhere</a:t>
            </a:r>
          </a:p>
          <a:p>
            <a:r>
              <a:rPr lang="en-GB" sz="1600"/>
              <a:t>Industrial settlement in the Rhondda area began on a small scale at the end of the 18th century and was initially confined to the lower Rhondda</a:t>
            </a:r>
          </a:p>
          <a:p>
            <a:r>
              <a:rPr lang="en-GB" sz="1600"/>
              <a:t>The expansion of settlement beyond the confines of the lower Rhondda area rapidly follows the exploitation of the coal reserves of the Rhondda Fawr and later the Rhondda Fach, which occurs during the 1850s and 1860s onwards. </a:t>
            </a:r>
          </a:p>
          <a:p>
            <a:r>
              <a:rPr lang="en-GB" sz="1600"/>
              <a:t>The established housing styles include 2-storeyed terraced properties, both single and double fronted and the less frequent single-storeyed properties;</a:t>
            </a:r>
          </a:p>
          <a:p>
            <a:r>
              <a:rPr lang="en-GB" sz="1600"/>
              <a:t>The characterisation of the industrial urban settlements has to a large extent relied on two pioneering geographical studies of the 1960s</a:t>
            </a:r>
          </a:p>
        </p:txBody>
      </p:sp>
      <p:pic>
        <p:nvPicPr>
          <p:cNvPr id="4" name="Picture 3">
            <a:extLst>
              <a:ext uri="{FF2B5EF4-FFF2-40B4-BE49-F238E27FC236}">
                <a16:creationId xmlns:a16="http://schemas.microsoft.com/office/drawing/2014/main" id="{12D836BE-B7A2-13A9-9123-F27D76C8F646}"/>
              </a:ext>
            </a:extLst>
          </p:cNvPr>
          <p:cNvPicPr>
            <a:picLocks noChangeAspect="1"/>
          </p:cNvPicPr>
          <p:nvPr/>
        </p:nvPicPr>
        <p:blipFill rotWithShape="1">
          <a:blip r:embed="rId3"/>
          <a:srcRect l="34563" r="20318" b="-1"/>
          <a:stretch/>
        </p:blipFill>
        <p:spPr>
          <a:xfrm>
            <a:off x="20" y="10"/>
            <a:ext cx="4635571" cy="6857990"/>
          </a:xfrm>
          <a:prstGeom prst="rect">
            <a:avLst/>
          </a:prstGeom>
          <a:effectLst/>
        </p:spPr>
      </p:pic>
      <p:cxnSp>
        <p:nvCxnSpPr>
          <p:cNvPr id="11"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8B734B"/>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724850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909B454-E643-184F-905C-83137DC38C4F}"/>
              </a:ext>
            </a:extLst>
          </p:cNvPr>
          <p:cNvPicPr>
            <a:picLocks noChangeAspect="1"/>
          </p:cNvPicPr>
          <p:nvPr/>
        </p:nvPicPr>
        <p:blipFill rotWithShape="1">
          <a:blip r:embed="rId3"/>
          <a:srcRect l="5884" r="-1" b="-1"/>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7210C32-088C-50C2-494C-637D59A89107}"/>
              </a:ext>
            </a:extLst>
          </p:cNvPr>
          <p:cNvSpPr>
            <a:spLocks noGrp="1"/>
          </p:cNvSpPr>
          <p:nvPr>
            <p:ph type="title"/>
          </p:nvPr>
        </p:nvSpPr>
        <p:spPr>
          <a:xfrm>
            <a:off x="7531610" y="365125"/>
            <a:ext cx="3822189" cy="1899912"/>
          </a:xfrm>
        </p:spPr>
        <p:txBody>
          <a:bodyPr>
            <a:normAutofit/>
          </a:bodyPr>
          <a:lstStyle/>
          <a:p>
            <a:r>
              <a:rPr lang="en-GB" sz="4000"/>
              <a:t>Summary</a:t>
            </a:r>
          </a:p>
        </p:txBody>
      </p:sp>
      <p:sp>
        <p:nvSpPr>
          <p:cNvPr id="3" name="Content Placeholder 2">
            <a:extLst>
              <a:ext uri="{FF2B5EF4-FFF2-40B4-BE49-F238E27FC236}">
                <a16:creationId xmlns:a16="http://schemas.microsoft.com/office/drawing/2014/main" id="{E00BDD9F-626E-5F30-B1DA-DBB0706F6E69}"/>
              </a:ext>
            </a:extLst>
          </p:cNvPr>
          <p:cNvSpPr>
            <a:spLocks noGrp="1"/>
          </p:cNvSpPr>
          <p:nvPr>
            <p:ph idx="1"/>
          </p:nvPr>
        </p:nvSpPr>
        <p:spPr>
          <a:xfrm>
            <a:off x="7531610" y="2434201"/>
            <a:ext cx="3822189" cy="3742762"/>
          </a:xfrm>
        </p:spPr>
        <p:txBody>
          <a:bodyPr>
            <a:normAutofit/>
          </a:bodyPr>
          <a:lstStyle/>
          <a:p>
            <a:r>
              <a:rPr lang="en-GB" sz="2000"/>
              <a:t>Introduction to Rhondda Valley</a:t>
            </a:r>
          </a:p>
          <a:p>
            <a:r>
              <a:rPr lang="en-GB" sz="2000"/>
              <a:t>Geology of the area</a:t>
            </a:r>
          </a:p>
          <a:p>
            <a:r>
              <a:rPr lang="en-GB" sz="2000"/>
              <a:t>Pre-industrial settlements</a:t>
            </a:r>
          </a:p>
          <a:p>
            <a:r>
              <a:rPr lang="en-GB" sz="2000"/>
              <a:t>Agricultural landscape</a:t>
            </a:r>
          </a:p>
          <a:p>
            <a:r>
              <a:rPr lang="en-GB" sz="2000"/>
              <a:t>Industrial background</a:t>
            </a:r>
          </a:p>
          <a:p>
            <a:r>
              <a:rPr lang="en-GB" sz="2000"/>
              <a:t>Transport &amp; Communications</a:t>
            </a:r>
          </a:p>
          <a:p>
            <a:r>
              <a:rPr lang="en-GB" sz="2000"/>
              <a:t>Industrial Urban Landscapes and Urban Characterisation</a:t>
            </a:r>
          </a:p>
          <a:p>
            <a:endParaRPr lang="en-GB" sz="2000"/>
          </a:p>
        </p:txBody>
      </p:sp>
    </p:spTree>
    <p:extLst>
      <p:ext uri="{BB962C8B-B14F-4D97-AF65-F5344CB8AC3E}">
        <p14:creationId xmlns:p14="http://schemas.microsoft.com/office/powerpoint/2010/main" val="16632181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2350D-D0AA-232C-CAA6-0BECE023BD7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ACBD8A1-04C3-F7DF-BAB0-937EB9888FBD}"/>
              </a:ext>
            </a:extLst>
          </p:cNvPr>
          <p:cNvSpPr>
            <a:spLocks noGrp="1"/>
          </p:cNvSpPr>
          <p:nvPr>
            <p:ph idx="1"/>
          </p:nvPr>
        </p:nvSpPr>
        <p:spPr/>
        <p:txBody>
          <a:bodyPr/>
          <a:lstStyle/>
          <a:p>
            <a:r>
              <a:rPr lang="en-GB" i="1" dirty="0">
                <a:effectLst/>
              </a:rPr>
              <a:t>Historic Landscape Characterisation The Rhondda</a:t>
            </a:r>
            <a:r>
              <a:rPr lang="en-GB" dirty="0">
                <a:effectLst/>
              </a:rPr>
              <a:t> (no date) </a:t>
            </a:r>
            <a:r>
              <a:rPr lang="en-GB" i="1" dirty="0">
                <a:effectLst/>
              </a:rPr>
              <a:t>The Rhondda Main</a:t>
            </a:r>
            <a:r>
              <a:rPr lang="en-GB" dirty="0">
                <a:effectLst/>
              </a:rPr>
              <a:t>. Available at: https://www.ggat.org.uk/cadw/historic_landscape/Rhondda/English/Rhondda_Main.htm (Accessed: November 30, 2022). </a:t>
            </a:r>
          </a:p>
          <a:p>
            <a:endParaRPr lang="en-GB" dirty="0"/>
          </a:p>
        </p:txBody>
      </p:sp>
    </p:spTree>
    <p:extLst>
      <p:ext uri="{BB962C8B-B14F-4D97-AF65-F5344CB8AC3E}">
        <p14:creationId xmlns:p14="http://schemas.microsoft.com/office/powerpoint/2010/main" val="19443122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9482</Words>
  <Application>Microsoft Office PowerPoint</Application>
  <PresentationFormat>Widescreen</PresentationFormat>
  <Paragraphs>170</Paragraphs>
  <Slides>15</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Times New Roman</vt:lpstr>
      <vt:lpstr>Office Theme</vt:lpstr>
      <vt:lpstr>Rhondda Valley</vt:lpstr>
      <vt:lpstr>Objectives</vt:lpstr>
      <vt:lpstr>Rhondda Valley</vt:lpstr>
      <vt:lpstr>PowerPoint Presentation</vt:lpstr>
      <vt:lpstr>Pre-industrial Settlements</vt:lpstr>
      <vt:lpstr>Rhondda Valley – Agricultural Landscape</vt:lpstr>
      <vt:lpstr>Rhondda Valley – Agricultural Landscape</vt:lpstr>
      <vt:lpstr>Industrial Background – Rhondda Valley</vt:lpstr>
      <vt:lpstr>Industrial Background – Rhondda Valley</vt:lpstr>
      <vt:lpstr>Industrial Background – Rhondda Valley</vt:lpstr>
      <vt:lpstr>Transport &amp; Communication – Rhondda Valley</vt:lpstr>
      <vt:lpstr>Transport &amp; Communication – Rhondda Valley</vt:lpstr>
      <vt:lpstr>Industrial Urban Landscapes and Urban Characterisation</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Rhondda Valley</dc:title>
  <dc:creator>Anthony Burns</dc:creator>
  <cp:lastModifiedBy>Anthony Burns</cp:lastModifiedBy>
  <cp:revision>16</cp:revision>
  <dcterms:created xsi:type="dcterms:W3CDTF">2022-11-30T09:27:42Z</dcterms:created>
  <dcterms:modified xsi:type="dcterms:W3CDTF">2022-11-30T11:08:59Z</dcterms:modified>
</cp:coreProperties>
</file>