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72" r:id="rId3"/>
    <p:sldId id="257" r:id="rId4"/>
    <p:sldId id="273" r:id="rId5"/>
    <p:sldId id="259" r:id="rId6"/>
    <p:sldId id="260" r:id="rId7"/>
    <p:sldId id="261" r:id="rId8"/>
    <p:sldId id="27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68" d="100"/>
          <a:sy n="68" d="100"/>
        </p:scale>
        <p:origin x="107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FD9D02-426E-46C9-9EE9-0DE1EF8B2838}"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8AEBBE-F8B2-42CF-9895-E86A608384EB}"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1FAA6B6-10E5-4810-BC9F-DA72D8452E73}"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18D072-EF12-4AA2-BD71-ABC68B06D0E2}" type="datetime1">
              <a:rPr lang="en-US" smtClean="0"/>
              <a:pPr/>
              <a:t>6/21/2018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CDBF60-6CC3-4B74-A60D-3486985E4346}" type="datetime1">
              <a:rPr lang="en-US" smtClean="0"/>
              <a:pPr/>
              <a:t>6/21/2018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22714818-984F-4759-BF72-A33BDC1963BD}" type="datetime1">
              <a:rPr lang="en-US" smtClean="0"/>
              <a:pPr/>
              <a:t>6/21/2018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EA7E191-5F94-4FC1-B823-BD7CABF7FA06}"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856D55-EFBE-4F9B-8A5F-09D42CA22A9B}"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CFCF5A-EA79-452C-A52C-1A2668C2E7DF}"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E5C4C28-BD4B-4892-9A2D-6E19BD753A9A}"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D1D110F-3F4E-48D9-B8AA-5D0E825AFDBA}" type="datetime1">
              <a:rPr lang="en-US" smtClean="0"/>
              <a:pPr/>
              <a:t>6/21/2018</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87D7A59-36E2-48B9-B146-C1E59501F63F}" type="slidenum">
              <a:rPr lang="en-US" smtClean="0"/>
              <a:pPr/>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7" Type="http://schemas.openxmlformats.org/officeDocument/2006/relationships/image" Target="../media/image6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52108"/>
            <a:ext cx="7772400" cy="1187778"/>
          </a:xfrm>
        </p:spPr>
        <p:txBody>
          <a:bodyPr>
            <a:normAutofit/>
          </a:bodyPr>
          <a:lstStyle/>
          <a:p>
            <a:r>
              <a:rPr lang="en-US" altLang="zh-CN" b="1" dirty="0"/>
              <a:t> Divinity of the Dao</a:t>
            </a:r>
            <a:endParaRPr lang="en-US" b="1" dirty="0"/>
          </a:p>
        </p:txBody>
      </p:sp>
      <p:sp>
        <p:nvSpPr>
          <p:cNvPr id="3" name="Subtitle 2"/>
          <p:cNvSpPr>
            <a:spLocks noGrp="1"/>
          </p:cNvSpPr>
          <p:nvPr>
            <p:ph type="subTitle" idx="1"/>
          </p:nvPr>
        </p:nvSpPr>
        <p:spPr>
          <a:xfrm>
            <a:off x="1008668" y="2752627"/>
            <a:ext cx="7079530" cy="1687399"/>
          </a:xfrm>
        </p:spPr>
        <p:txBody>
          <a:bodyPr>
            <a:normAutofit lnSpcReduction="10000"/>
          </a:bodyPr>
          <a:lstStyle/>
          <a:p>
            <a:endParaRPr lang="en-US" dirty="0"/>
          </a:p>
          <a:p>
            <a:endParaRPr lang="en-US" dirty="0"/>
          </a:p>
          <a:p>
            <a:r>
              <a:rPr lang="en-US" sz="3000" dirty="0"/>
              <a:t>A Comparison Between the Features of Dao in Dao De Jing and God in the Bible </a:t>
            </a:r>
          </a:p>
        </p:txBody>
      </p:sp>
    </p:spTree>
    <p:extLst>
      <p:ext uri="{BB962C8B-B14F-4D97-AF65-F5344CB8AC3E}">
        <p14:creationId xmlns:p14="http://schemas.microsoft.com/office/powerpoint/2010/main" val="4004219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AAA875-7A84-4904-B963-EC9597397782}"/>
              </a:ext>
            </a:extLst>
          </p:cNvPr>
          <p:cNvSpPr>
            <a:spLocks noGrp="1"/>
          </p:cNvSpPr>
          <p:nvPr>
            <p:ph idx="1"/>
          </p:nvPr>
        </p:nvSpPr>
        <p:spPr>
          <a:xfrm>
            <a:off x="282804" y="2356701"/>
            <a:ext cx="8644379" cy="3769462"/>
          </a:xfrm>
        </p:spPr>
        <p:txBody>
          <a:bodyPr>
            <a:normAutofit/>
          </a:bodyPr>
          <a:lstStyle/>
          <a:p>
            <a:pPr marL="0" indent="0">
              <a:buNone/>
            </a:pPr>
            <a:endParaRPr lang="en-US" altLang="zh-CN" dirty="0"/>
          </a:p>
          <a:p>
            <a:r>
              <a:rPr lang="en-US" altLang="zh-CN" dirty="0"/>
              <a:t>This essay aims to demonstrate Dao De Jing’s theological features (not merely philosophical thoughts) and the substantive connotations of Chinese and Western spirits by comparing the features of Dao in Dao De Jing and God in the Bible</a:t>
            </a:r>
            <a:endParaRPr lang="en-GB" b="1" dirty="0"/>
          </a:p>
        </p:txBody>
      </p:sp>
      <p:sp>
        <p:nvSpPr>
          <p:cNvPr id="3" name="Title 2">
            <a:extLst>
              <a:ext uri="{FF2B5EF4-FFF2-40B4-BE49-F238E27FC236}">
                <a16:creationId xmlns:a16="http://schemas.microsoft.com/office/drawing/2014/main" id="{197765C8-0F17-4727-B64A-648D1FE87C0D}"/>
              </a:ext>
            </a:extLst>
          </p:cNvPr>
          <p:cNvSpPr>
            <a:spLocks noGrp="1"/>
          </p:cNvSpPr>
          <p:nvPr>
            <p:ph type="title"/>
          </p:nvPr>
        </p:nvSpPr>
        <p:spPr/>
        <p:txBody>
          <a:bodyPr>
            <a:normAutofit fontScale="90000"/>
          </a:bodyPr>
          <a:lstStyle/>
          <a:p>
            <a:br>
              <a:rPr lang="en-US" altLang="zh-CN" dirty="0"/>
            </a:br>
            <a:r>
              <a:rPr lang="en-US" altLang="zh-CN" dirty="0"/>
              <a:t>Aim </a:t>
            </a:r>
            <a:br>
              <a:rPr lang="en-US" altLang="zh-CN" dirty="0"/>
            </a:br>
            <a:endParaRPr lang="en-GB" dirty="0"/>
          </a:p>
        </p:txBody>
      </p:sp>
    </p:spTree>
    <p:extLst>
      <p:ext uri="{BB962C8B-B14F-4D97-AF65-F5344CB8AC3E}">
        <p14:creationId xmlns:p14="http://schemas.microsoft.com/office/powerpoint/2010/main" val="644716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25ECB24-EBAD-43C2-AC39-67CDE0835A81}"/>
              </a:ext>
            </a:extLst>
          </p:cNvPr>
          <p:cNvSpPr>
            <a:spLocks noGrp="1"/>
          </p:cNvSpPr>
          <p:nvPr>
            <p:ph idx="1"/>
          </p:nvPr>
        </p:nvSpPr>
        <p:spPr>
          <a:xfrm>
            <a:off x="457201" y="2168165"/>
            <a:ext cx="8229600" cy="3957998"/>
          </a:xfrm>
        </p:spPr>
        <p:txBody>
          <a:bodyPr>
            <a:normAutofit/>
          </a:bodyPr>
          <a:lstStyle/>
          <a:p>
            <a:pPr algn="just"/>
            <a:r>
              <a:rPr lang="en-US" altLang="zh-CN" sz="4200" dirty="0"/>
              <a:t> Biblical perspectives</a:t>
            </a:r>
          </a:p>
          <a:p>
            <a:pPr algn="just"/>
            <a:r>
              <a:rPr lang="en-GB" sz="4200" dirty="0"/>
              <a:t> Philosophical perspectives</a:t>
            </a:r>
          </a:p>
          <a:p>
            <a:pPr algn="just"/>
            <a:r>
              <a:rPr lang="en-GB" sz="4200" dirty="0"/>
              <a:t> Revelatory perspectives</a:t>
            </a:r>
          </a:p>
        </p:txBody>
      </p:sp>
      <p:sp>
        <p:nvSpPr>
          <p:cNvPr id="3" name="Title 2">
            <a:extLst>
              <a:ext uri="{FF2B5EF4-FFF2-40B4-BE49-F238E27FC236}">
                <a16:creationId xmlns:a16="http://schemas.microsoft.com/office/drawing/2014/main" id="{10D52394-0C15-4741-A320-8D993987A3D0}"/>
              </a:ext>
            </a:extLst>
          </p:cNvPr>
          <p:cNvSpPr>
            <a:spLocks noGrp="1"/>
          </p:cNvSpPr>
          <p:nvPr>
            <p:ph type="title"/>
          </p:nvPr>
        </p:nvSpPr>
        <p:spPr/>
        <p:txBody>
          <a:bodyPr>
            <a:normAutofit fontScale="90000"/>
          </a:bodyPr>
          <a:lstStyle/>
          <a:p>
            <a:br>
              <a:rPr lang="en-US" altLang="zh-CN" dirty="0"/>
            </a:br>
            <a:r>
              <a:rPr lang="en-US" altLang="zh-CN" dirty="0"/>
              <a:t>Thematic analysis</a:t>
            </a:r>
            <a:br>
              <a:rPr lang="en-US" altLang="zh-CN" dirty="0"/>
            </a:br>
            <a:endParaRPr lang="en-GB" dirty="0"/>
          </a:p>
        </p:txBody>
      </p:sp>
    </p:spTree>
    <p:extLst>
      <p:ext uri="{BB962C8B-B14F-4D97-AF65-F5344CB8AC3E}">
        <p14:creationId xmlns:p14="http://schemas.microsoft.com/office/powerpoint/2010/main" val="2130538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FEF997-12C7-473C-AD41-23EF34E435C0}"/>
              </a:ext>
            </a:extLst>
          </p:cNvPr>
          <p:cNvSpPr>
            <a:spLocks noGrp="1"/>
          </p:cNvSpPr>
          <p:nvPr>
            <p:ph idx="1"/>
          </p:nvPr>
        </p:nvSpPr>
        <p:spPr>
          <a:xfrm>
            <a:off x="872067" y="2460396"/>
            <a:ext cx="7408333" cy="3712901"/>
          </a:xfrm>
        </p:spPr>
        <p:txBody>
          <a:bodyPr/>
          <a:lstStyle/>
          <a:p>
            <a:pPr marL="0" indent="0">
              <a:buNone/>
            </a:pPr>
            <a:endParaRPr lang="en-GB" altLang="zh-CN" dirty="0"/>
          </a:p>
          <a:p>
            <a:r>
              <a:rPr lang="en-US" sz="2800" dirty="0"/>
              <a:t>Dao is the creator of all things: Creativity</a:t>
            </a:r>
          </a:p>
          <a:p>
            <a:r>
              <a:rPr lang="en-US" sz="2800" dirty="0"/>
              <a:t>Dao is the highest master: Sovereignty </a:t>
            </a:r>
          </a:p>
          <a:p>
            <a:r>
              <a:rPr lang="en-US" sz="2800" dirty="0"/>
              <a:t>Dao is omnipresent, omnipotent, nothing excluded: Infinity</a:t>
            </a:r>
            <a:endParaRPr lang="en-GB" sz="2800" dirty="0"/>
          </a:p>
        </p:txBody>
      </p:sp>
      <p:sp>
        <p:nvSpPr>
          <p:cNvPr id="3" name="Title 2">
            <a:extLst>
              <a:ext uri="{FF2B5EF4-FFF2-40B4-BE49-F238E27FC236}">
                <a16:creationId xmlns:a16="http://schemas.microsoft.com/office/drawing/2014/main" id="{3AAB3D30-1E88-44FF-AB5B-24DA89EBABDA}"/>
              </a:ext>
            </a:extLst>
          </p:cNvPr>
          <p:cNvSpPr>
            <a:spLocks noGrp="1"/>
          </p:cNvSpPr>
          <p:nvPr>
            <p:ph type="title"/>
          </p:nvPr>
        </p:nvSpPr>
        <p:spPr>
          <a:xfrm>
            <a:off x="457200" y="338328"/>
            <a:ext cx="8229600" cy="1886398"/>
          </a:xfrm>
        </p:spPr>
        <p:txBody>
          <a:bodyPr/>
          <a:lstStyle/>
          <a:p>
            <a:r>
              <a:rPr lang="en-GB" dirty="0"/>
              <a:t>Biblical perspectives</a:t>
            </a:r>
          </a:p>
        </p:txBody>
      </p:sp>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D2D5761E-C353-4728-AAB8-0A6B769BCD70}"/>
                  </a:ext>
                </a:extLst>
              </p:cNvPr>
              <p:cNvGraphicFramePr>
                <a:graphicFrameLocks noChangeAspect="1"/>
              </p:cNvGraphicFramePr>
              <p:nvPr>
                <p:extLst>
                  <p:ext uri="{D42A27DB-BD31-4B8C-83A1-F6EECF244321}">
                    <p14:modId xmlns:p14="http://schemas.microsoft.com/office/powerpoint/2010/main" val="2055632463"/>
                  </p:ext>
                </p:extLst>
              </p:nvPr>
            </p:nvGraphicFramePr>
            <p:xfrm>
              <a:off x="-1850010" y="-894931"/>
              <a:ext cx="2286000" cy="1714500"/>
            </p:xfrm>
            <a:graphic>
              <a:graphicData uri="http://schemas.microsoft.com/office/powerpoint/2016/slidezoom">
                <pslz:sldZm>
                  <pslz:sldZmObj sldId="273" cId="1014668074">
                    <pslz:zmPr id="{4228D8BF-CDB6-4426-A5E2-4F8233EB99A3}" returnToParent="0" transitionDur="1000">
                      <p166:blipFill xmlns:p166="http://schemas.microsoft.com/office/powerpoint/2016/6/main">
                        <a:blip r:embed="rId2"/>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xmlns="">
          <p:pic>
            <p:nvPicPr>
              <p:cNvPr id="7" name="Slide Zoom 6">
                <a:extLst>
                  <a:ext uri="{FF2B5EF4-FFF2-40B4-BE49-F238E27FC236}">
                    <a16:creationId xmlns:a16="http://schemas.microsoft.com/office/drawing/2014/main" id="{D2D5761E-C353-4728-AAB8-0A6B769BCD70}"/>
                  </a:ext>
                </a:extLst>
              </p:cNvPr>
              <p:cNvPicPr>
                <a:picLocks noGrp="1" noRot="1" noChangeAspect="1" noMove="1" noResize="1" noEditPoints="1" noAdjustHandles="1" noChangeArrowheads="1" noChangeShapeType="1"/>
              </p:cNvPicPr>
              <p:nvPr/>
            </p:nvPicPr>
            <p:blipFill>
              <a:blip r:embed="rId7"/>
              <a:stretch>
                <a:fillRect/>
              </a:stretch>
            </p:blipFill>
            <p:spPr>
              <a:xfrm>
                <a:off x="-1850010" y="-894931"/>
                <a:ext cx="2286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014668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AFAFBEB-BC09-4B0C-85BD-7EE8E00E40C6}"/>
              </a:ext>
            </a:extLst>
          </p:cNvPr>
          <p:cNvSpPr>
            <a:spLocks noGrp="1"/>
          </p:cNvSpPr>
          <p:nvPr>
            <p:ph idx="1"/>
          </p:nvPr>
        </p:nvSpPr>
        <p:spPr>
          <a:xfrm>
            <a:off x="744718" y="2102176"/>
            <a:ext cx="7777113" cy="4270343"/>
          </a:xfrm>
        </p:spPr>
        <p:txBody>
          <a:bodyPr>
            <a:normAutofit/>
          </a:bodyPr>
          <a:lstStyle/>
          <a:p>
            <a:pPr marL="0" indent="0">
              <a:buNone/>
            </a:pPr>
            <a:endParaRPr lang="en-GB" altLang="zh-CN" dirty="0"/>
          </a:p>
          <a:p>
            <a:endParaRPr lang="en-GB" dirty="0"/>
          </a:p>
          <a:p>
            <a:r>
              <a:rPr lang="en-US" dirty="0"/>
              <a:t>Religious experience of “nothingness” in Dao De Ching</a:t>
            </a:r>
          </a:p>
          <a:p>
            <a:endParaRPr lang="en-US" dirty="0"/>
          </a:p>
          <a:p>
            <a:r>
              <a:rPr lang="en-US" dirty="0"/>
              <a:t>Dao is a pure dialectical unity</a:t>
            </a:r>
          </a:p>
        </p:txBody>
      </p:sp>
      <p:sp>
        <p:nvSpPr>
          <p:cNvPr id="3" name="Title 2">
            <a:extLst>
              <a:ext uri="{FF2B5EF4-FFF2-40B4-BE49-F238E27FC236}">
                <a16:creationId xmlns:a16="http://schemas.microsoft.com/office/drawing/2014/main" id="{A927DACC-6CE0-47AA-B9DB-D6425140D5B2}"/>
              </a:ext>
            </a:extLst>
          </p:cNvPr>
          <p:cNvSpPr>
            <a:spLocks noGrp="1"/>
          </p:cNvSpPr>
          <p:nvPr>
            <p:ph type="title"/>
          </p:nvPr>
        </p:nvSpPr>
        <p:spPr/>
        <p:txBody>
          <a:bodyPr>
            <a:normAutofit fontScale="90000"/>
          </a:bodyPr>
          <a:lstStyle/>
          <a:p>
            <a:br>
              <a:rPr lang="en-US" altLang="zh-CN" dirty="0"/>
            </a:br>
            <a:r>
              <a:rPr lang="en-US" altLang="zh-CN" dirty="0"/>
              <a:t>Philosophical perspectives</a:t>
            </a:r>
            <a:endParaRPr lang="en-GB" dirty="0"/>
          </a:p>
        </p:txBody>
      </p:sp>
    </p:spTree>
    <p:extLst>
      <p:ext uri="{BB962C8B-B14F-4D97-AF65-F5344CB8AC3E}">
        <p14:creationId xmlns:p14="http://schemas.microsoft.com/office/powerpoint/2010/main" val="3985562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367D32C-8FB9-4A75-B9F0-D78BCAF3BA48}"/>
              </a:ext>
            </a:extLst>
          </p:cNvPr>
          <p:cNvSpPr>
            <a:spLocks noGrp="1"/>
          </p:cNvSpPr>
          <p:nvPr>
            <p:ph idx="1"/>
          </p:nvPr>
        </p:nvSpPr>
        <p:spPr>
          <a:xfrm>
            <a:off x="622169" y="3195687"/>
            <a:ext cx="7965650" cy="2930476"/>
          </a:xfrm>
        </p:spPr>
        <p:txBody>
          <a:bodyPr>
            <a:normAutofit/>
          </a:bodyPr>
          <a:lstStyle/>
          <a:p>
            <a:r>
              <a:rPr lang="en-US" altLang="zh-CN" dirty="0"/>
              <a:t>The inspirational theological characteristics of Dao</a:t>
            </a:r>
            <a:endParaRPr lang="en-GB" dirty="0"/>
          </a:p>
        </p:txBody>
      </p:sp>
      <p:sp>
        <p:nvSpPr>
          <p:cNvPr id="3" name="Title 2">
            <a:extLst>
              <a:ext uri="{FF2B5EF4-FFF2-40B4-BE49-F238E27FC236}">
                <a16:creationId xmlns:a16="http://schemas.microsoft.com/office/drawing/2014/main" id="{A4D20BCD-94E7-496E-979E-01DFEFEE0BE5}"/>
              </a:ext>
            </a:extLst>
          </p:cNvPr>
          <p:cNvSpPr>
            <a:spLocks noGrp="1"/>
          </p:cNvSpPr>
          <p:nvPr>
            <p:ph type="title"/>
          </p:nvPr>
        </p:nvSpPr>
        <p:spPr/>
        <p:txBody>
          <a:bodyPr>
            <a:normAutofit/>
          </a:bodyPr>
          <a:lstStyle/>
          <a:p>
            <a:r>
              <a:rPr lang="en-US" altLang="zh-CN" dirty="0"/>
              <a:t>Revelatory perspectives</a:t>
            </a:r>
            <a:endParaRPr lang="en-GB" b="1" i="1" dirty="0"/>
          </a:p>
        </p:txBody>
      </p:sp>
    </p:spTree>
    <p:extLst>
      <p:ext uri="{BB962C8B-B14F-4D97-AF65-F5344CB8AC3E}">
        <p14:creationId xmlns:p14="http://schemas.microsoft.com/office/powerpoint/2010/main" val="2101932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F7E58-935C-4CD0-8377-7B6EE8CFE8E4}"/>
              </a:ext>
            </a:extLst>
          </p:cNvPr>
          <p:cNvSpPr>
            <a:spLocks noGrp="1"/>
          </p:cNvSpPr>
          <p:nvPr>
            <p:ph idx="1"/>
          </p:nvPr>
        </p:nvSpPr>
        <p:spPr>
          <a:xfrm>
            <a:off x="801279" y="2073897"/>
            <a:ext cx="7522590" cy="4052266"/>
          </a:xfrm>
        </p:spPr>
        <p:txBody>
          <a:bodyPr>
            <a:normAutofit/>
          </a:bodyPr>
          <a:lstStyle/>
          <a:p>
            <a:r>
              <a:rPr lang="zh-CN" altLang="en-US" dirty="0"/>
              <a:t> </a:t>
            </a:r>
            <a:r>
              <a:rPr lang="en-GB" altLang="zh-CN" sz="2600" dirty="0"/>
              <a:t>Textual analysis</a:t>
            </a:r>
          </a:p>
          <a:p>
            <a:endParaRPr lang="en-GB" sz="2600" dirty="0">
              <a:solidFill>
                <a:srgbClr val="C00000"/>
              </a:solidFill>
            </a:endParaRPr>
          </a:p>
          <a:p>
            <a:r>
              <a:rPr lang="en-GB" sz="2600" dirty="0"/>
              <a:t>Comparative theology (David Tracy) </a:t>
            </a:r>
          </a:p>
          <a:p>
            <a:pPr marL="0" indent="0">
              <a:buNone/>
            </a:pPr>
            <a:r>
              <a:rPr lang="en-GB" sz="2600" dirty="0"/>
              <a:t>    </a:t>
            </a:r>
            <a:r>
              <a:rPr lang="en-GB" i="1" dirty="0"/>
              <a:t>Reviewing tradition by a hermeneutics of suspicion </a:t>
            </a:r>
          </a:p>
          <a:p>
            <a:pPr marL="0" indent="0">
              <a:buNone/>
            </a:pPr>
            <a:r>
              <a:rPr lang="en-GB" i="1" dirty="0"/>
              <a:t>     and critique and by a hermeneutics of retrieval</a:t>
            </a:r>
          </a:p>
          <a:p>
            <a:pPr marL="0" indent="0">
              <a:buNone/>
            </a:pPr>
            <a:endParaRPr lang="en-GB" i="1" dirty="0"/>
          </a:p>
          <a:p>
            <a:r>
              <a:rPr lang="en-GB" sz="2600" dirty="0"/>
              <a:t>Philosophical Hermeneutics (</a:t>
            </a:r>
            <a:r>
              <a:rPr lang="en-GB" sz="2600" dirty="0" err="1"/>
              <a:t>Gadamer</a:t>
            </a:r>
            <a:r>
              <a:rPr lang="en-GB" sz="2600" dirty="0"/>
              <a:t>)</a:t>
            </a:r>
          </a:p>
          <a:p>
            <a:pPr marL="0" indent="0">
              <a:buNone/>
            </a:pPr>
            <a:r>
              <a:rPr lang="en-GB" sz="2600" dirty="0"/>
              <a:t>    </a:t>
            </a:r>
            <a:r>
              <a:rPr lang="en-GB" i="1" dirty="0"/>
              <a:t>Fusion of Horizons </a:t>
            </a:r>
          </a:p>
          <a:p>
            <a:pPr marL="0" indent="0">
              <a:buNone/>
            </a:pPr>
            <a:endParaRPr lang="en-GB" sz="2600" dirty="0">
              <a:solidFill>
                <a:srgbClr val="C00000"/>
              </a:solidFill>
            </a:endParaRPr>
          </a:p>
        </p:txBody>
      </p:sp>
      <p:sp>
        <p:nvSpPr>
          <p:cNvPr id="3" name="Title 2">
            <a:extLst>
              <a:ext uri="{FF2B5EF4-FFF2-40B4-BE49-F238E27FC236}">
                <a16:creationId xmlns:a16="http://schemas.microsoft.com/office/drawing/2014/main" id="{22075C2E-6BD8-4FEB-8D9E-052427D70C11}"/>
              </a:ext>
            </a:extLst>
          </p:cNvPr>
          <p:cNvSpPr>
            <a:spLocks noGrp="1"/>
          </p:cNvSpPr>
          <p:nvPr>
            <p:ph type="title"/>
          </p:nvPr>
        </p:nvSpPr>
        <p:spPr>
          <a:xfrm>
            <a:off x="457200" y="-94268"/>
            <a:ext cx="8229600" cy="1685324"/>
          </a:xfrm>
        </p:spPr>
        <p:txBody>
          <a:bodyPr>
            <a:normAutofit fontScale="90000"/>
          </a:bodyPr>
          <a:lstStyle/>
          <a:p>
            <a:br>
              <a:rPr lang="en-US" altLang="zh-CN" dirty="0"/>
            </a:br>
            <a:br>
              <a:rPr lang="en-US" altLang="zh-CN" dirty="0"/>
            </a:br>
            <a:r>
              <a:rPr lang="en-GB" altLang="zh-CN" dirty="0"/>
              <a:t>Methodologies</a:t>
            </a:r>
            <a:br>
              <a:rPr lang="zh-CN" altLang="en-US" dirty="0"/>
            </a:br>
            <a:endParaRPr lang="en-GB" dirty="0"/>
          </a:p>
        </p:txBody>
      </p:sp>
    </p:spTree>
    <p:extLst>
      <p:ext uri="{BB962C8B-B14F-4D97-AF65-F5344CB8AC3E}">
        <p14:creationId xmlns:p14="http://schemas.microsoft.com/office/powerpoint/2010/main" val="13448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9984DA7-0E8D-4D7A-BDAA-7BB9940467C4}"/>
              </a:ext>
            </a:extLst>
          </p:cNvPr>
          <p:cNvSpPr>
            <a:spLocks noGrp="1"/>
          </p:cNvSpPr>
          <p:nvPr>
            <p:ph idx="1"/>
          </p:nvPr>
        </p:nvSpPr>
        <p:spPr>
          <a:xfrm>
            <a:off x="339365" y="2620652"/>
            <a:ext cx="8347435" cy="3505511"/>
          </a:xfrm>
        </p:spPr>
        <p:txBody>
          <a:bodyPr>
            <a:normAutofit/>
          </a:bodyPr>
          <a:lstStyle/>
          <a:p>
            <a:r>
              <a:rPr lang="en-US" altLang="zh-CN" dirty="0"/>
              <a:t>Dao is not only the origins of all things in the universe, He has nurtured everything and become the principle of all things. He is the highest category of the spiritual world and the soul of culture and morality. Therefore, Dao is completely divine, Dao De Jing is also an important theological classic in religious history. </a:t>
            </a:r>
            <a:endParaRPr lang="en-GB" sz="2000" dirty="0"/>
          </a:p>
        </p:txBody>
      </p:sp>
      <p:sp>
        <p:nvSpPr>
          <p:cNvPr id="3" name="Title 2">
            <a:extLst>
              <a:ext uri="{FF2B5EF4-FFF2-40B4-BE49-F238E27FC236}">
                <a16:creationId xmlns:a16="http://schemas.microsoft.com/office/drawing/2014/main" id="{E869A221-D0BE-4CEF-B77F-C1CDAE60967E}"/>
              </a:ext>
            </a:extLst>
          </p:cNvPr>
          <p:cNvSpPr>
            <a:spLocks noGrp="1"/>
          </p:cNvSpPr>
          <p:nvPr>
            <p:ph type="title"/>
          </p:nvPr>
        </p:nvSpPr>
        <p:spPr/>
        <p:txBody>
          <a:bodyPr>
            <a:normAutofit fontScale="90000"/>
          </a:bodyPr>
          <a:lstStyle/>
          <a:p>
            <a:br>
              <a:rPr lang="en-GB" altLang="zh-CN" dirty="0"/>
            </a:br>
            <a:r>
              <a:rPr lang="en-GB" altLang="zh-CN" dirty="0"/>
              <a:t>Conclusion</a:t>
            </a:r>
            <a:r>
              <a:rPr lang="zh-CN" altLang="en-US" dirty="0"/>
              <a:t>  </a:t>
            </a:r>
            <a:br>
              <a:rPr lang="zh-CN" altLang="en-US" dirty="0"/>
            </a:br>
            <a:endParaRPr lang="en-GB" dirty="0"/>
          </a:p>
        </p:txBody>
      </p:sp>
    </p:spTree>
    <p:extLst>
      <p:ext uri="{BB962C8B-B14F-4D97-AF65-F5344CB8AC3E}">
        <p14:creationId xmlns:p14="http://schemas.microsoft.com/office/powerpoint/2010/main" val="1841363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2262</TotalTime>
  <Words>219</Words>
  <Application>Microsoft Office PowerPoint</Application>
  <PresentationFormat>On-screen Show (4:3)</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华文楷体</vt:lpstr>
      <vt:lpstr>华文新魏</vt:lpstr>
      <vt:lpstr>Candara</vt:lpstr>
      <vt:lpstr>Symbol</vt:lpstr>
      <vt:lpstr>Waveform</vt:lpstr>
      <vt:lpstr> Divinity of the Dao</vt:lpstr>
      <vt:lpstr> Aim  </vt:lpstr>
      <vt:lpstr> Thematic analysis </vt:lpstr>
      <vt:lpstr>Biblical perspectives</vt:lpstr>
      <vt:lpstr> Philosophical perspectives</vt:lpstr>
      <vt:lpstr>Revelatory perspectives</vt:lpstr>
      <vt:lpstr>  Methodologies </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Blaine Tang</dc:creator>
  <cp:lastModifiedBy>Blaine Tang</cp:lastModifiedBy>
  <cp:revision>65</cp:revision>
  <dcterms:created xsi:type="dcterms:W3CDTF">2014-09-16T21:41:51Z</dcterms:created>
  <dcterms:modified xsi:type="dcterms:W3CDTF">2018-06-21T17:49:55Z</dcterms:modified>
</cp:coreProperties>
</file>