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99"/>
  </p:notes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 id="339" r:id="rId84"/>
    <p:sldId id="340" r:id="rId85"/>
    <p:sldId id="341" r:id="rId86"/>
    <p:sldId id="342" r:id="rId87"/>
    <p:sldId id="343" r:id="rId88"/>
    <p:sldId id="344" r:id="rId89"/>
    <p:sldId id="345" r:id="rId90"/>
    <p:sldId id="346" r:id="rId91"/>
    <p:sldId id="347" r:id="rId92"/>
    <p:sldId id="348" r:id="rId93"/>
    <p:sldId id="349" r:id="rId94"/>
    <p:sldId id="350" r:id="rId95"/>
    <p:sldId id="351" r:id="rId96"/>
    <p:sldId id="352" r:id="rId97"/>
    <p:sldId id="353" r:id="rId9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729"/>
  </p:normalViewPr>
  <p:slideViewPr>
    <p:cSldViewPr snapToGrid="0" snapToObjects="1">
      <p:cViewPr varScale="1">
        <p:scale>
          <a:sx n="87" d="100"/>
          <a:sy n="87" d="100"/>
        </p:scale>
        <p:origin x="54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theme" Target="theme/theme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notesMaster" Target="notesMasters/notesMaster1.xml"/><Relationship Id="rId10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CD4F20-409B-1D49-9A3A-45D079805292}" type="datetimeFigureOut">
              <a:rPr lang="en-US" smtClean="0"/>
              <a:t>3/22/2021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6F1956-4A0C-FE4C-A587-408A0247C6A8}" type="slidenum">
              <a:rPr lang="en-US" smtClean="0"/>
              <a:t>‹#›</a:t>
            </a:fld>
            <a:endParaRPr lang="en-US"/>
          </a:p>
        </p:txBody>
      </p:sp>
    </p:spTree>
    <p:extLst>
      <p:ext uri="{BB962C8B-B14F-4D97-AF65-F5344CB8AC3E}">
        <p14:creationId xmlns:p14="http://schemas.microsoft.com/office/powerpoint/2010/main" val="42013779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understanding between the parties at the time the lease was purchased with the detrimental reliance of the payment of the purchase price </a:t>
            </a:r>
            <a:r>
              <a:rPr lang="en-US" dirty="0" err="1"/>
              <a:t>aswell</a:t>
            </a:r>
            <a:r>
              <a:rPr lang="en-US" dirty="0"/>
              <a:t> as providing money for repairs, gave the Cl and her H an equity in the flat arising out of proprietary estoppel.  This was further refined by the understanding that the H’s parents would leave the flat to them and, in detrimental reliance on this, the Cl and her H had not pushed for the formal transfer into the </a:t>
            </a:r>
            <a:r>
              <a:rPr lang="en-US" dirty="0" err="1"/>
              <a:t>Cls</a:t>
            </a:r>
            <a:r>
              <a:rPr lang="en-US" dirty="0"/>
              <a:t> name.</a:t>
            </a:r>
          </a:p>
        </p:txBody>
      </p:sp>
      <p:sp>
        <p:nvSpPr>
          <p:cNvPr id="4" name="Slide Number Placeholder 3"/>
          <p:cNvSpPr>
            <a:spLocks noGrp="1"/>
          </p:cNvSpPr>
          <p:nvPr>
            <p:ph type="sldNum" sz="quarter" idx="5"/>
          </p:nvPr>
        </p:nvSpPr>
        <p:spPr/>
        <p:txBody>
          <a:bodyPr/>
          <a:lstStyle/>
          <a:p>
            <a:fld id="{236F1956-4A0C-FE4C-A587-408A0247C6A8}" type="slidenum">
              <a:rPr lang="en-US" smtClean="0"/>
              <a:t>13</a:t>
            </a:fld>
            <a:endParaRPr lang="en-US"/>
          </a:p>
        </p:txBody>
      </p:sp>
    </p:spTree>
    <p:extLst>
      <p:ext uri="{BB962C8B-B14F-4D97-AF65-F5344CB8AC3E}">
        <p14:creationId xmlns:p14="http://schemas.microsoft.com/office/powerpoint/2010/main" val="27477573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General statements could not be relied on because, if that were the case, proprietary estoppel could be claimed following general statements about how property might be distributed after death.  This would take away the freedom of a testamentary disposition.</a:t>
            </a:r>
          </a:p>
        </p:txBody>
      </p:sp>
      <p:sp>
        <p:nvSpPr>
          <p:cNvPr id="4" name="Slide Number Placeholder 3"/>
          <p:cNvSpPr>
            <a:spLocks noGrp="1"/>
          </p:cNvSpPr>
          <p:nvPr>
            <p:ph type="sldNum" sz="quarter" idx="5"/>
          </p:nvPr>
        </p:nvSpPr>
        <p:spPr/>
        <p:txBody>
          <a:bodyPr/>
          <a:lstStyle/>
          <a:p>
            <a:fld id="{236F1956-4A0C-FE4C-A587-408A0247C6A8}" type="slidenum">
              <a:rPr lang="en-US" smtClean="0"/>
              <a:t>14</a:t>
            </a:fld>
            <a:endParaRPr lang="en-US"/>
          </a:p>
        </p:txBody>
      </p:sp>
    </p:spTree>
    <p:extLst>
      <p:ext uri="{BB962C8B-B14F-4D97-AF65-F5344CB8AC3E}">
        <p14:creationId xmlns:p14="http://schemas.microsoft.com/office/powerpoint/2010/main" val="20277017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 the section about the case at page 140 - 142</a:t>
            </a:r>
          </a:p>
        </p:txBody>
      </p:sp>
      <p:sp>
        <p:nvSpPr>
          <p:cNvPr id="4" name="Slide Number Placeholder 3"/>
          <p:cNvSpPr>
            <a:spLocks noGrp="1"/>
          </p:cNvSpPr>
          <p:nvPr>
            <p:ph type="sldNum" sz="quarter" idx="5"/>
          </p:nvPr>
        </p:nvSpPr>
        <p:spPr/>
        <p:txBody>
          <a:bodyPr/>
          <a:lstStyle/>
          <a:p>
            <a:fld id="{236F1956-4A0C-FE4C-A587-408A0247C6A8}" type="slidenum">
              <a:rPr lang="en-US" smtClean="0"/>
              <a:t>26</a:t>
            </a:fld>
            <a:endParaRPr lang="en-US"/>
          </a:p>
        </p:txBody>
      </p:sp>
    </p:spTree>
    <p:extLst>
      <p:ext uri="{BB962C8B-B14F-4D97-AF65-F5344CB8AC3E}">
        <p14:creationId xmlns:p14="http://schemas.microsoft.com/office/powerpoint/2010/main" val="42357387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GB"/>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3/22/2021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3/22/2021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GB"/>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3/22/2021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3/22/2021</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3/22/2021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GB"/>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3/22/2021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3/22/2021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GB"/>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3/22/2021</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3/22/2021</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3/22/2021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3/22/2021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3/22/2021</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39704-464E-1D46-9E0E-B4D63BAB1485}"/>
              </a:ext>
            </a:extLst>
          </p:cNvPr>
          <p:cNvSpPr>
            <a:spLocks noGrp="1"/>
          </p:cNvSpPr>
          <p:nvPr>
            <p:ph type="ctrTitle"/>
          </p:nvPr>
        </p:nvSpPr>
        <p:spPr/>
        <p:txBody>
          <a:bodyPr/>
          <a:lstStyle/>
          <a:p>
            <a:r>
              <a:rPr lang="en-US" dirty="0"/>
              <a:t>Proprietary estoppel</a:t>
            </a:r>
          </a:p>
        </p:txBody>
      </p:sp>
      <p:sp>
        <p:nvSpPr>
          <p:cNvPr id="3" name="Subtitle 2">
            <a:extLst>
              <a:ext uri="{FF2B5EF4-FFF2-40B4-BE49-F238E27FC236}">
                <a16:creationId xmlns:a16="http://schemas.microsoft.com/office/drawing/2014/main" id="{5FB2AEE7-B790-3840-99C1-21C0AFEF5B92}"/>
              </a:ext>
            </a:extLst>
          </p:cNvPr>
          <p:cNvSpPr>
            <a:spLocks noGrp="1"/>
          </p:cNvSpPr>
          <p:nvPr>
            <p:ph type="subTitle" idx="1"/>
          </p:nvPr>
        </p:nvSpPr>
        <p:spPr/>
        <p:txBody>
          <a:bodyPr/>
          <a:lstStyle/>
          <a:p>
            <a:r>
              <a:rPr lang="en-US" dirty="0"/>
              <a:t>Louise Holmes</a:t>
            </a:r>
          </a:p>
        </p:txBody>
      </p:sp>
    </p:spTree>
    <p:extLst>
      <p:ext uri="{BB962C8B-B14F-4D97-AF65-F5344CB8AC3E}">
        <p14:creationId xmlns:p14="http://schemas.microsoft.com/office/powerpoint/2010/main" val="14695864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289B9-DF56-C343-A2FC-E6C49204BBC0}"/>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36A05805-6B0B-9340-A206-22E66EC1667A}"/>
              </a:ext>
            </a:extLst>
          </p:cNvPr>
          <p:cNvSpPr>
            <a:spLocks noGrp="1"/>
          </p:cNvSpPr>
          <p:nvPr>
            <p:ph idx="1"/>
          </p:nvPr>
        </p:nvSpPr>
        <p:spPr/>
        <p:txBody>
          <a:bodyPr>
            <a:noAutofit/>
          </a:bodyPr>
          <a:lstStyle/>
          <a:p>
            <a:pPr marL="0" indent="0">
              <a:buNone/>
            </a:pPr>
            <a:r>
              <a:rPr lang="en-US" sz="2400" dirty="0"/>
              <a:t>Proprietary estoppel is an equitable remedy and is a way of informally acquiring a right in land.</a:t>
            </a:r>
          </a:p>
          <a:p>
            <a:pPr marL="0" indent="0">
              <a:buNone/>
            </a:pPr>
            <a:r>
              <a:rPr lang="en-US" sz="2400" dirty="0"/>
              <a:t>We will look at its requirements and then compare it to a claim in an express or implied agreement constructive trust of the family home.</a:t>
            </a:r>
          </a:p>
          <a:p>
            <a:pPr marL="0" indent="0">
              <a:buNone/>
            </a:pPr>
            <a:r>
              <a:rPr lang="en-US" sz="2400" dirty="0"/>
              <a:t>We will then look at its relationship with s2 Law of Property (Miscellaneous Provisions) Act 1989, constructive trusts and estoppel.</a:t>
            </a:r>
          </a:p>
        </p:txBody>
      </p:sp>
    </p:spTree>
    <p:extLst>
      <p:ext uri="{BB962C8B-B14F-4D97-AF65-F5344CB8AC3E}">
        <p14:creationId xmlns:p14="http://schemas.microsoft.com/office/powerpoint/2010/main" val="3902197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B3158-D1E5-4E41-BB18-6DD6F363F4B7}"/>
              </a:ext>
            </a:extLst>
          </p:cNvPr>
          <p:cNvSpPr>
            <a:spLocks noGrp="1"/>
          </p:cNvSpPr>
          <p:nvPr>
            <p:ph type="title"/>
          </p:nvPr>
        </p:nvSpPr>
        <p:spPr/>
        <p:txBody>
          <a:bodyPr/>
          <a:lstStyle/>
          <a:p>
            <a:r>
              <a:rPr lang="en-US" dirty="0"/>
              <a:t>Proprietary estoppel</a:t>
            </a:r>
          </a:p>
        </p:txBody>
      </p:sp>
      <p:sp>
        <p:nvSpPr>
          <p:cNvPr id="3" name="Content Placeholder 2">
            <a:extLst>
              <a:ext uri="{FF2B5EF4-FFF2-40B4-BE49-F238E27FC236}">
                <a16:creationId xmlns:a16="http://schemas.microsoft.com/office/drawing/2014/main" id="{0FBA9283-EB4B-5040-A47A-436FAF217AEF}"/>
              </a:ext>
            </a:extLst>
          </p:cNvPr>
          <p:cNvSpPr>
            <a:spLocks noGrp="1"/>
          </p:cNvSpPr>
          <p:nvPr>
            <p:ph idx="1"/>
          </p:nvPr>
        </p:nvSpPr>
        <p:spPr/>
        <p:txBody>
          <a:bodyPr/>
          <a:lstStyle/>
          <a:p>
            <a:pPr marL="0" indent="0">
              <a:buNone/>
            </a:pPr>
            <a:r>
              <a:rPr lang="en-US" dirty="0"/>
              <a:t>Is where one person, person X, makes a promise or assurance to someone else, person Y, that they will have present or future rights in person X’s land.</a:t>
            </a:r>
          </a:p>
          <a:p>
            <a:pPr marL="0" indent="0">
              <a:buNone/>
            </a:pPr>
            <a:r>
              <a:rPr lang="en-US" dirty="0"/>
              <a:t>If this is relied upon to the detriment of person Y, person X is estopped from going back on his promise because it would be </a:t>
            </a:r>
            <a:r>
              <a:rPr lang="en-US" b="1" dirty="0"/>
              <a:t>unconscionable</a:t>
            </a:r>
            <a:r>
              <a:rPr lang="en-US" dirty="0"/>
              <a:t> to do so.</a:t>
            </a:r>
          </a:p>
          <a:p>
            <a:pPr marL="0" indent="0">
              <a:buNone/>
            </a:pPr>
            <a:r>
              <a:rPr lang="en-US" dirty="0"/>
              <a:t>It also arises when person X does nothing but knows that person Y has a mistaken belief as to his present or future rights in person X’s land.</a:t>
            </a:r>
          </a:p>
          <a:p>
            <a:pPr marL="0" indent="0">
              <a:buNone/>
            </a:pPr>
            <a:r>
              <a:rPr lang="en-US" dirty="0"/>
              <a:t>Although the formalities for the creation of an interest in land have not been met, person X can still claim an interest in the land.</a:t>
            </a:r>
          </a:p>
        </p:txBody>
      </p:sp>
    </p:spTree>
    <p:extLst>
      <p:ext uri="{BB962C8B-B14F-4D97-AF65-F5344CB8AC3E}">
        <p14:creationId xmlns:p14="http://schemas.microsoft.com/office/powerpoint/2010/main" val="40030240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708B8F-DCCD-E847-A1AA-3933C06B43E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FF044F5-A20A-674F-B822-2D9D85FE52F9}"/>
              </a:ext>
            </a:extLst>
          </p:cNvPr>
          <p:cNvSpPr>
            <a:spLocks noGrp="1"/>
          </p:cNvSpPr>
          <p:nvPr>
            <p:ph idx="1"/>
          </p:nvPr>
        </p:nvSpPr>
        <p:spPr/>
        <p:txBody>
          <a:bodyPr/>
          <a:lstStyle/>
          <a:p>
            <a:pPr marL="0" indent="0">
              <a:buNone/>
            </a:pPr>
            <a:r>
              <a:rPr lang="en-US" dirty="0"/>
              <a:t>“The development of the doctrine of estoppel in the context of licenses over the past 25 years has been remarkable.  The general principle is that an estoppel arises where one party (A) makes a representation or promise to another party (B), intending B to act in reliance on that representation or promise.  If A is the licensor and B the licensee, there is a compelling case for the intervention of equity to protect the licensee,  Estoppel by representation is ancient….There is also an equitable doctrine of ‘encouragement and acquiescence’ which has recently been treated as a type of estoppel and is now called proprietary estoppel.”</a:t>
            </a:r>
          </a:p>
          <a:p>
            <a:pPr marL="0" indent="0">
              <a:buNone/>
            </a:pPr>
            <a:r>
              <a:rPr lang="en-US" i="1" dirty="0"/>
              <a:t>(Cheshire and Burn’s Modern Law of Real Property, 15</a:t>
            </a:r>
            <a:r>
              <a:rPr lang="en-US" i="1" baseline="30000" dirty="0"/>
              <a:t>th</a:t>
            </a:r>
            <a:r>
              <a:rPr lang="en-US" i="1" dirty="0"/>
              <a:t> ed.)</a:t>
            </a:r>
          </a:p>
        </p:txBody>
      </p:sp>
    </p:spTree>
    <p:extLst>
      <p:ext uri="{BB962C8B-B14F-4D97-AF65-F5344CB8AC3E}">
        <p14:creationId xmlns:p14="http://schemas.microsoft.com/office/powerpoint/2010/main" val="1358514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EAF59-83E3-9E4F-9F05-506726418C33}"/>
              </a:ext>
            </a:extLst>
          </p:cNvPr>
          <p:cNvSpPr>
            <a:spLocks noGrp="1"/>
          </p:cNvSpPr>
          <p:nvPr>
            <p:ph type="title"/>
          </p:nvPr>
        </p:nvSpPr>
        <p:spPr/>
        <p:txBody>
          <a:bodyPr/>
          <a:lstStyle/>
          <a:p>
            <a:r>
              <a:rPr lang="en-US" dirty="0"/>
              <a:t>Encouragement and acquiescence</a:t>
            </a:r>
          </a:p>
        </p:txBody>
      </p:sp>
      <p:sp>
        <p:nvSpPr>
          <p:cNvPr id="3" name="Content Placeholder 2">
            <a:extLst>
              <a:ext uri="{FF2B5EF4-FFF2-40B4-BE49-F238E27FC236}">
                <a16:creationId xmlns:a16="http://schemas.microsoft.com/office/drawing/2014/main" id="{67AFC719-7E71-6345-9255-E3177B9932F6}"/>
              </a:ext>
            </a:extLst>
          </p:cNvPr>
          <p:cNvSpPr>
            <a:spLocks noGrp="1"/>
          </p:cNvSpPr>
          <p:nvPr>
            <p:ph idx="1"/>
          </p:nvPr>
        </p:nvSpPr>
        <p:spPr/>
        <p:txBody>
          <a:bodyPr>
            <a:noAutofit/>
          </a:bodyPr>
          <a:lstStyle/>
          <a:p>
            <a:pPr marL="0" indent="0">
              <a:buNone/>
            </a:pPr>
            <a:r>
              <a:rPr lang="en-US" sz="2400" dirty="0"/>
              <a:t>This equitable doctrine comes from dissenting speech of Lord Kingsdown in </a:t>
            </a:r>
            <a:r>
              <a:rPr lang="en-US" sz="2400" b="1" i="1" dirty="0"/>
              <a:t>Ramsden v Dyson and Thornton [1866] </a:t>
            </a:r>
            <a:r>
              <a:rPr lang="en-US" sz="2400" dirty="0"/>
              <a:t>and was followed in </a:t>
            </a:r>
            <a:r>
              <a:rPr lang="en-US" sz="2400" b="1" i="1" dirty="0"/>
              <a:t>Willmott v Barber [1880] </a:t>
            </a:r>
            <a:r>
              <a:rPr lang="en-US" sz="2400" dirty="0"/>
              <a:t>which established 5 strict criteria:-</a:t>
            </a:r>
          </a:p>
          <a:p>
            <a:pPr marL="342900" indent="-342900">
              <a:buAutoNum type="arabicPeriod"/>
            </a:pPr>
            <a:r>
              <a:rPr lang="en-US" sz="2400" dirty="0"/>
              <a:t>The Claimant must have made a mistake as to his legal rights;</a:t>
            </a:r>
          </a:p>
          <a:p>
            <a:pPr marL="342900" indent="-342900">
              <a:buAutoNum type="arabicPeriod"/>
            </a:pPr>
            <a:r>
              <a:rPr lang="en-US" sz="2400" dirty="0"/>
              <a:t>The Claimant must have spent money or done some act on the faith of his mistaken belief;</a:t>
            </a:r>
          </a:p>
        </p:txBody>
      </p:sp>
    </p:spTree>
    <p:extLst>
      <p:ext uri="{BB962C8B-B14F-4D97-AF65-F5344CB8AC3E}">
        <p14:creationId xmlns:p14="http://schemas.microsoft.com/office/powerpoint/2010/main" val="739847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D1ABC-9956-B44A-81E8-6CB3EE47B68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FDC8B4B-ABCE-C945-88E6-79B053474A87}"/>
              </a:ext>
            </a:extLst>
          </p:cNvPr>
          <p:cNvSpPr>
            <a:spLocks noGrp="1"/>
          </p:cNvSpPr>
          <p:nvPr>
            <p:ph idx="1"/>
          </p:nvPr>
        </p:nvSpPr>
        <p:spPr/>
        <p:txBody>
          <a:bodyPr/>
          <a:lstStyle/>
          <a:p>
            <a:pPr marL="0" indent="0">
              <a:buNone/>
            </a:pPr>
            <a:r>
              <a:rPr lang="en-US" sz="2000" dirty="0"/>
              <a:t>3. The Defendant, as holder of the legal right, must know of the existence of his own right which is inconsistent with the right claimed by the claimant;</a:t>
            </a:r>
          </a:p>
          <a:p>
            <a:pPr marL="0" indent="0">
              <a:buNone/>
            </a:pPr>
            <a:r>
              <a:rPr lang="en-US" sz="2000" dirty="0"/>
              <a:t>4.The Defendant must know of the Claimant’s mistaken belief;</a:t>
            </a:r>
          </a:p>
          <a:p>
            <a:pPr marL="0" indent="0">
              <a:buNone/>
            </a:pPr>
            <a:r>
              <a:rPr lang="en-US" sz="2000" dirty="0"/>
              <a:t>5. The Defendant must have encouraged the Claimant in his expenditure of money or the other acts performed, either directly or by abstaining from asserting his legal right.</a:t>
            </a:r>
          </a:p>
          <a:p>
            <a:pPr marL="0" indent="0">
              <a:buNone/>
            </a:pPr>
            <a:endParaRPr lang="en-US" dirty="0"/>
          </a:p>
        </p:txBody>
      </p:sp>
    </p:spTree>
    <p:extLst>
      <p:ext uri="{BB962C8B-B14F-4D97-AF65-F5344CB8AC3E}">
        <p14:creationId xmlns:p14="http://schemas.microsoft.com/office/powerpoint/2010/main" val="39054014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AEA26-4512-3E49-AB6F-EC281EE1F20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2329EDC-B2CE-A446-B5A3-21AF7AA24892}"/>
              </a:ext>
            </a:extLst>
          </p:cNvPr>
          <p:cNvSpPr>
            <a:spLocks noGrp="1"/>
          </p:cNvSpPr>
          <p:nvPr>
            <p:ph idx="1"/>
          </p:nvPr>
        </p:nvSpPr>
        <p:spPr/>
        <p:txBody>
          <a:bodyPr/>
          <a:lstStyle/>
          <a:p>
            <a:pPr marL="0" indent="0">
              <a:buNone/>
            </a:pPr>
            <a:r>
              <a:rPr lang="en-US" dirty="0"/>
              <a:t>This was originally followed strictly  but attitudes have changed and it is now not as strict. Following the case of</a:t>
            </a:r>
          </a:p>
          <a:p>
            <a:pPr marL="0" indent="0">
              <a:buNone/>
            </a:pPr>
            <a:r>
              <a:rPr lang="en-US" b="1" i="1" dirty="0"/>
              <a:t>Taylor Fashions Ltd v Liverpool Victoria Trustees Company Limited [1982]</a:t>
            </a:r>
          </a:p>
          <a:p>
            <a:pPr marL="0" indent="0">
              <a:buNone/>
            </a:pPr>
            <a:r>
              <a:rPr lang="en-US" dirty="0"/>
              <a:t>for a claim of proprietary estoppel to succeed there must now be:-</a:t>
            </a:r>
          </a:p>
          <a:p>
            <a:r>
              <a:rPr lang="en-US" dirty="0"/>
              <a:t>A representation or assurance;</a:t>
            </a:r>
          </a:p>
          <a:p>
            <a:r>
              <a:rPr lang="en-US" dirty="0"/>
              <a:t>Reliance on the representation or assurance;</a:t>
            </a:r>
          </a:p>
          <a:p>
            <a:r>
              <a:rPr lang="en-US" dirty="0"/>
              <a:t>Detriment suffered in reliance on the promise; and</a:t>
            </a:r>
          </a:p>
          <a:p>
            <a:r>
              <a:rPr lang="en-US" dirty="0"/>
              <a:t>Unconscionability.</a:t>
            </a:r>
          </a:p>
        </p:txBody>
      </p:sp>
    </p:spTree>
    <p:extLst>
      <p:ext uri="{BB962C8B-B14F-4D97-AF65-F5344CB8AC3E}">
        <p14:creationId xmlns:p14="http://schemas.microsoft.com/office/powerpoint/2010/main" val="18356910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ADC03-6FBD-5545-BD50-62A1C4CD1F92}"/>
              </a:ext>
            </a:extLst>
          </p:cNvPr>
          <p:cNvSpPr>
            <a:spLocks noGrp="1"/>
          </p:cNvSpPr>
          <p:nvPr>
            <p:ph type="title"/>
          </p:nvPr>
        </p:nvSpPr>
        <p:spPr/>
        <p:txBody>
          <a:bodyPr/>
          <a:lstStyle/>
          <a:p>
            <a:r>
              <a:rPr lang="en-US" dirty="0"/>
              <a:t>Moore v Moore [2016]</a:t>
            </a:r>
          </a:p>
        </p:txBody>
      </p:sp>
      <p:sp>
        <p:nvSpPr>
          <p:cNvPr id="3" name="Content Placeholder 2">
            <a:extLst>
              <a:ext uri="{FF2B5EF4-FFF2-40B4-BE49-F238E27FC236}">
                <a16:creationId xmlns:a16="http://schemas.microsoft.com/office/drawing/2014/main" id="{68B4EDF0-86AE-E44B-8200-1C7E5476673F}"/>
              </a:ext>
            </a:extLst>
          </p:cNvPr>
          <p:cNvSpPr>
            <a:spLocks noGrp="1"/>
          </p:cNvSpPr>
          <p:nvPr>
            <p:ph idx="1"/>
          </p:nvPr>
        </p:nvSpPr>
        <p:spPr/>
        <p:txBody>
          <a:bodyPr>
            <a:normAutofit/>
          </a:bodyPr>
          <a:lstStyle/>
          <a:p>
            <a:pPr marL="0" indent="0">
              <a:buNone/>
            </a:pPr>
            <a:r>
              <a:rPr lang="en-US" sz="2200" dirty="0"/>
              <a:t>This case illustrates the principles and their application, and shows the structure to adopt when tackling a question in this area.  In summary:</a:t>
            </a:r>
          </a:p>
          <a:p>
            <a:r>
              <a:rPr lang="en-US" sz="2200" dirty="0"/>
              <a:t>A representation – </a:t>
            </a:r>
            <a:r>
              <a:rPr lang="en-US" sz="2200" i="1" dirty="0"/>
              <a:t>Stephen Moore was promised the family farm and business;</a:t>
            </a:r>
          </a:p>
          <a:p>
            <a:r>
              <a:rPr lang="en-US" sz="2200" dirty="0"/>
              <a:t>Reliance on the representation or assurance – </a:t>
            </a:r>
            <a:r>
              <a:rPr lang="en-US" sz="2200" i="1" dirty="0"/>
              <a:t>Stephen relied on the promise that he would inherit the farm and family business.  He ‘devoted his entire working life to the Farm and the business”.</a:t>
            </a:r>
            <a:endParaRPr lang="en-US" sz="2200" dirty="0"/>
          </a:p>
        </p:txBody>
      </p:sp>
    </p:spTree>
    <p:extLst>
      <p:ext uri="{BB962C8B-B14F-4D97-AF65-F5344CB8AC3E}">
        <p14:creationId xmlns:p14="http://schemas.microsoft.com/office/powerpoint/2010/main" val="40752097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0BF52-D4B4-C548-8E21-C56162A4964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4E4ABD1-C387-2941-9CB9-40C3C8EBE1BC}"/>
              </a:ext>
            </a:extLst>
          </p:cNvPr>
          <p:cNvSpPr>
            <a:spLocks noGrp="1"/>
          </p:cNvSpPr>
          <p:nvPr>
            <p:ph idx="1"/>
          </p:nvPr>
        </p:nvSpPr>
        <p:spPr/>
        <p:txBody>
          <a:bodyPr>
            <a:normAutofit/>
          </a:bodyPr>
          <a:lstStyle/>
          <a:p>
            <a:r>
              <a:rPr lang="en-US" sz="2200" dirty="0"/>
              <a:t>Detriment suffered in reliance on the promise – </a:t>
            </a:r>
            <a:r>
              <a:rPr lang="en-US" sz="2200" i="1" dirty="0"/>
              <a:t>Stephen had worked on the farm and foregone career opportunities elsewhere which would have been better paid.  He did not have an expensive lifestyle or take expensive holidays.</a:t>
            </a:r>
          </a:p>
          <a:p>
            <a:r>
              <a:rPr lang="en-US" sz="2200" dirty="0"/>
              <a:t>It would be unconscionable if the promise was not </a:t>
            </a:r>
            <a:r>
              <a:rPr lang="en-US" sz="2200" dirty="0" err="1"/>
              <a:t>honoured</a:t>
            </a:r>
            <a:r>
              <a:rPr lang="en-US" sz="2200" dirty="0"/>
              <a:t>.</a:t>
            </a:r>
          </a:p>
          <a:p>
            <a:pPr marL="0" indent="0">
              <a:buNone/>
            </a:pPr>
            <a:r>
              <a:rPr lang="en-US" sz="2200" dirty="0"/>
              <a:t>Stephen was awarded the farm and business subject to other family provisions being made.</a:t>
            </a:r>
          </a:p>
        </p:txBody>
      </p:sp>
    </p:spTree>
    <p:extLst>
      <p:ext uri="{BB962C8B-B14F-4D97-AF65-F5344CB8AC3E}">
        <p14:creationId xmlns:p14="http://schemas.microsoft.com/office/powerpoint/2010/main" val="20928618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F65E24-A8FD-1846-8F79-F8D228C1D0E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570D1BE-ADF9-2E48-844C-71A5D338677B}"/>
              </a:ext>
            </a:extLst>
          </p:cNvPr>
          <p:cNvSpPr>
            <a:spLocks noGrp="1"/>
          </p:cNvSpPr>
          <p:nvPr>
            <p:ph idx="1"/>
          </p:nvPr>
        </p:nvSpPr>
        <p:spPr/>
        <p:txBody>
          <a:bodyPr/>
          <a:lstStyle/>
          <a:p>
            <a:pPr marL="0" indent="0">
              <a:buNone/>
            </a:pPr>
            <a:r>
              <a:rPr lang="en-US" dirty="0"/>
              <a:t>If the Claimant hasn’t behaved equitably he cannot seek this remedy:</a:t>
            </a:r>
          </a:p>
          <a:p>
            <a:pPr marL="0" indent="0">
              <a:buNone/>
            </a:pPr>
            <a:r>
              <a:rPr lang="en-US" i="1" dirty="0"/>
              <a:t>“he who comes to equity must come with clean hands”</a:t>
            </a:r>
          </a:p>
          <a:p>
            <a:pPr marL="0" indent="0">
              <a:buNone/>
            </a:pPr>
            <a:r>
              <a:rPr lang="en-US" dirty="0"/>
              <a:t>Court recognize that the doctrine applied to a mistaken belief about rights but also to the encouragement of expectations relating to future rights.</a:t>
            </a:r>
          </a:p>
          <a:p>
            <a:pPr marL="0" indent="0">
              <a:buNone/>
            </a:pPr>
            <a:r>
              <a:rPr lang="en-US" dirty="0"/>
              <a:t>In spite of some criticism at first instance in </a:t>
            </a:r>
            <a:r>
              <a:rPr lang="en-US" b="1" i="1" dirty="0"/>
              <a:t>Taylor v Dickens [1998] </a:t>
            </a:r>
            <a:r>
              <a:rPr lang="en-US" dirty="0"/>
              <a:t>the Court of Appeal has extended this to testamentary promises, as in </a:t>
            </a:r>
            <a:r>
              <a:rPr lang="en-US" b="1" i="1" dirty="0"/>
              <a:t>Re Basham [1987]</a:t>
            </a:r>
            <a:r>
              <a:rPr lang="en-US" dirty="0"/>
              <a:t>, </a:t>
            </a:r>
            <a:r>
              <a:rPr lang="en-US" b="1" i="1" dirty="0" err="1"/>
              <a:t>Wayling</a:t>
            </a:r>
            <a:r>
              <a:rPr lang="en-US" b="1" i="1" dirty="0"/>
              <a:t> Jones [1995]</a:t>
            </a:r>
            <a:r>
              <a:rPr lang="en-US" dirty="0"/>
              <a:t>, </a:t>
            </a:r>
            <a:r>
              <a:rPr lang="en-US" b="1" i="1" dirty="0"/>
              <a:t>Gillett v Holt [2000] </a:t>
            </a:r>
            <a:r>
              <a:rPr lang="en-US" dirty="0"/>
              <a:t>and </a:t>
            </a:r>
            <a:r>
              <a:rPr lang="en-US" b="1" i="1" dirty="0" err="1"/>
              <a:t>Thorner</a:t>
            </a:r>
            <a:r>
              <a:rPr lang="en-US" b="1" i="1" dirty="0"/>
              <a:t> v Major [2008].</a:t>
            </a:r>
          </a:p>
          <a:p>
            <a:pPr marL="0" indent="0">
              <a:buNone/>
            </a:pPr>
            <a:r>
              <a:rPr lang="en-US" dirty="0"/>
              <a:t>The doctrine also applies when there has been acquiescence by inaction on the part of the defendant.</a:t>
            </a:r>
          </a:p>
        </p:txBody>
      </p:sp>
    </p:spTree>
    <p:extLst>
      <p:ext uri="{BB962C8B-B14F-4D97-AF65-F5344CB8AC3E}">
        <p14:creationId xmlns:p14="http://schemas.microsoft.com/office/powerpoint/2010/main" val="22516012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EACD4-EEA9-EB4B-BCBE-7F75A9ACE456}"/>
              </a:ext>
            </a:extLst>
          </p:cNvPr>
          <p:cNvSpPr>
            <a:spLocks noGrp="1"/>
          </p:cNvSpPr>
          <p:nvPr>
            <p:ph type="title"/>
          </p:nvPr>
        </p:nvSpPr>
        <p:spPr/>
        <p:txBody>
          <a:bodyPr/>
          <a:lstStyle/>
          <a:p>
            <a:r>
              <a:rPr lang="en-US" dirty="0"/>
              <a:t>Joyce v Epsom and </a:t>
            </a:r>
            <a:r>
              <a:rPr lang="en-US" dirty="0" err="1"/>
              <a:t>ewell</a:t>
            </a:r>
            <a:r>
              <a:rPr lang="en-US" dirty="0"/>
              <a:t> borough council [2012]</a:t>
            </a:r>
          </a:p>
        </p:txBody>
      </p:sp>
      <p:sp>
        <p:nvSpPr>
          <p:cNvPr id="3" name="Content Placeholder 2">
            <a:extLst>
              <a:ext uri="{FF2B5EF4-FFF2-40B4-BE49-F238E27FC236}">
                <a16:creationId xmlns:a16="http://schemas.microsoft.com/office/drawing/2014/main" id="{DB74BF5A-8ED9-A545-B93A-F4EEA1177BB8}"/>
              </a:ext>
            </a:extLst>
          </p:cNvPr>
          <p:cNvSpPr>
            <a:spLocks noGrp="1"/>
          </p:cNvSpPr>
          <p:nvPr>
            <p:ph idx="1"/>
          </p:nvPr>
        </p:nvSpPr>
        <p:spPr/>
        <p:txBody>
          <a:bodyPr>
            <a:normAutofit/>
          </a:bodyPr>
          <a:lstStyle/>
          <a:p>
            <a:pPr marL="0" indent="0">
              <a:buNone/>
            </a:pPr>
            <a:r>
              <a:rPr lang="en-US" sz="2400" dirty="0"/>
              <a:t>Court held in cases where there had been encouragement by action, the person doing the encouraging does not need to know what the person relying on the encouragement had actually done to his detriment.</a:t>
            </a:r>
          </a:p>
          <a:p>
            <a:pPr marL="0" indent="0">
              <a:buNone/>
            </a:pPr>
            <a:r>
              <a:rPr lang="en-US" sz="2400" dirty="0"/>
              <a:t>Cases of encouragement could be different from cases of acquiescence by inaction in this respect.</a:t>
            </a:r>
          </a:p>
        </p:txBody>
      </p:sp>
    </p:spTree>
    <p:extLst>
      <p:ext uri="{BB962C8B-B14F-4D97-AF65-F5344CB8AC3E}">
        <p14:creationId xmlns:p14="http://schemas.microsoft.com/office/powerpoint/2010/main" val="39084118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10F7E-6292-984E-8DE6-BEB69E9E4F78}"/>
              </a:ext>
            </a:extLst>
          </p:cNvPr>
          <p:cNvSpPr>
            <a:spLocks noGrp="1"/>
          </p:cNvSpPr>
          <p:nvPr>
            <p:ph type="title"/>
          </p:nvPr>
        </p:nvSpPr>
        <p:spPr/>
        <p:txBody>
          <a:bodyPr/>
          <a:lstStyle/>
          <a:p>
            <a:r>
              <a:rPr lang="en-US" dirty="0" err="1"/>
              <a:t>Jiggins</a:t>
            </a:r>
            <a:r>
              <a:rPr lang="en-US" dirty="0"/>
              <a:t> v </a:t>
            </a:r>
            <a:r>
              <a:rPr lang="en-US" dirty="0" err="1"/>
              <a:t>brisley</a:t>
            </a:r>
            <a:r>
              <a:rPr lang="en-US" dirty="0"/>
              <a:t> [2003]</a:t>
            </a:r>
          </a:p>
        </p:txBody>
      </p:sp>
      <p:sp>
        <p:nvSpPr>
          <p:cNvPr id="3" name="Content Placeholder 2">
            <a:extLst>
              <a:ext uri="{FF2B5EF4-FFF2-40B4-BE49-F238E27FC236}">
                <a16:creationId xmlns:a16="http://schemas.microsoft.com/office/drawing/2014/main" id="{F308D80A-376A-D74F-BB44-13D793BD5007}"/>
              </a:ext>
            </a:extLst>
          </p:cNvPr>
          <p:cNvSpPr>
            <a:spLocks noGrp="1"/>
          </p:cNvSpPr>
          <p:nvPr>
            <p:ph idx="1"/>
          </p:nvPr>
        </p:nvSpPr>
        <p:spPr/>
        <p:txBody>
          <a:bodyPr>
            <a:normAutofit/>
          </a:bodyPr>
          <a:lstStyle/>
          <a:p>
            <a:pPr marL="0" indent="0">
              <a:buNone/>
            </a:pPr>
            <a:r>
              <a:rPr lang="en-US" sz="2400" dirty="0"/>
              <a:t>Claimant applied for a declaration that the lease of a flat which formed part of the estate of her deceased mother-in-law should be held on trust for her and the title transferred to her.  Cl and her husband had bought the flat with money from their joint account for her husband’s parents to live in.  When her husband was faced with bankruptcy he asked his parents to transfer the title of the flat to his wife. This was never carried out.</a:t>
            </a:r>
          </a:p>
        </p:txBody>
      </p:sp>
    </p:spTree>
    <p:extLst>
      <p:ext uri="{BB962C8B-B14F-4D97-AF65-F5344CB8AC3E}">
        <p14:creationId xmlns:p14="http://schemas.microsoft.com/office/powerpoint/2010/main" val="29778509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F849D-1A10-2B41-AB32-9425D20DD88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1064985-E4E0-EB43-B34A-AF4A92B545CC}"/>
              </a:ext>
            </a:extLst>
          </p:cNvPr>
          <p:cNvSpPr>
            <a:spLocks noGrp="1"/>
          </p:cNvSpPr>
          <p:nvPr>
            <p:ph idx="1"/>
          </p:nvPr>
        </p:nvSpPr>
        <p:spPr/>
        <p:txBody>
          <a:bodyPr>
            <a:normAutofit/>
          </a:bodyPr>
          <a:lstStyle/>
          <a:p>
            <a:pPr marL="0" indent="0">
              <a:buNone/>
            </a:pPr>
            <a:r>
              <a:rPr lang="en-US" sz="2400" dirty="0"/>
              <a:t>Her husband and father-in-law then died and the mother-in-law made a new will in which she gave a residuary gift to the Claimant out of the proceeds of the sale of the flat but left the remainder of her estate to her grandchildren.  </a:t>
            </a:r>
          </a:p>
          <a:p>
            <a:pPr marL="0" indent="0">
              <a:buNone/>
            </a:pPr>
            <a:r>
              <a:rPr lang="en-US" sz="2400" dirty="0"/>
              <a:t>The court held that the Claimant was entitled to the lease.</a:t>
            </a:r>
          </a:p>
        </p:txBody>
      </p:sp>
    </p:spTree>
    <p:extLst>
      <p:ext uri="{BB962C8B-B14F-4D97-AF65-F5344CB8AC3E}">
        <p14:creationId xmlns:p14="http://schemas.microsoft.com/office/powerpoint/2010/main" val="13579827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A7DB4-45E7-8B49-8B4D-500D454797DC}"/>
              </a:ext>
            </a:extLst>
          </p:cNvPr>
          <p:cNvSpPr>
            <a:spLocks noGrp="1"/>
          </p:cNvSpPr>
          <p:nvPr>
            <p:ph type="title"/>
          </p:nvPr>
        </p:nvSpPr>
        <p:spPr/>
        <p:txBody>
          <a:bodyPr/>
          <a:lstStyle/>
          <a:p>
            <a:r>
              <a:rPr lang="en-US" dirty="0" err="1"/>
              <a:t>Thorner</a:t>
            </a:r>
            <a:r>
              <a:rPr lang="en-US" dirty="0"/>
              <a:t> v major [2008]</a:t>
            </a:r>
          </a:p>
        </p:txBody>
      </p:sp>
      <p:sp>
        <p:nvSpPr>
          <p:cNvPr id="3" name="Content Placeholder 2">
            <a:extLst>
              <a:ext uri="{FF2B5EF4-FFF2-40B4-BE49-F238E27FC236}">
                <a16:creationId xmlns:a16="http://schemas.microsoft.com/office/drawing/2014/main" id="{F65FF6CE-A424-0541-934A-56672DDB7C7F}"/>
              </a:ext>
            </a:extLst>
          </p:cNvPr>
          <p:cNvSpPr>
            <a:spLocks noGrp="1"/>
          </p:cNvSpPr>
          <p:nvPr>
            <p:ph idx="1"/>
          </p:nvPr>
        </p:nvSpPr>
        <p:spPr/>
        <p:txBody>
          <a:bodyPr>
            <a:normAutofit/>
          </a:bodyPr>
          <a:lstStyle/>
          <a:p>
            <a:pPr marL="0" indent="0">
              <a:buNone/>
            </a:pPr>
            <a:r>
              <a:rPr lang="en-US" sz="2000" dirty="0"/>
              <a:t>In the </a:t>
            </a:r>
            <a:r>
              <a:rPr lang="en-US" sz="2000" dirty="0" err="1"/>
              <a:t>CofA</a:t>
            </a:r>
            <a:r>
              <a:rPr lang="en-US" sz="2000" dirty="0"/>
              <a:t> decision, David </a:t>
            </a:r>
            <a:r>
              <a:rPr lang="en-US" sz="2000" dirty="0" err="1"/>
              <a:t>Thorner</a:t>
            </a:r>
            <a:r>
              <a:rPr lang="en-US" sz="2000" dirty="0"/>
              <a:t> claimed proprietary estoppel having worked on Peter </a:t>
            </a:r>
            <a:r>
              <a:rPr lang="en-US" sz="2000" dirty="0" err="1"/>
              <a:t>Thorner’s</a:t>
            </a:r>
            <a:r>
              <a:rPr lang="en-US" sz="2000" dirty="0"/>
              <a:t> farm without pay for over 30 years and having relied on implied understandings that he, David, would inherit the farm.  Peter had not left the farm to David.</a:t>
            </a:r>
          </a:p>
          <a:p>
            <a:pPr marL="0" indent="0">
              <a:buNone/>
            </a:pPr>
            <a:r>
              <a:rPr lang="en-US" sz="2000" dirty="0"/>
              <a:t>It was held David could not point to clear and unequivocal statements from Peter that he would inherit the farm.  General statements could not be relied on.</a:t>
            </a:r>
          </a:p>
          <a:p>
            <a:pPr marL="0" indent="0">
              <a:buNone/>
            </a:pPr>
            <a:r>
              <a:rPr lang="en-US" sz="2000" dirty="0"/>
              <a:t>But David’s appeal to the </a:t>
            </a:r>
            <a:r>
              <a:rPr lang="en-US" sz="2000" dirty="0" err="1"/>
              <a:t>HofLs</a:t>
            </a:r>
            <a:r>
              <a:rPr lang="en-US" sz="2000" dirty="0"/>
              <a:t> was successful – </a:t>
            </a:r>
            <a:r>
              <a:rPr lang="en-US" sz="2000" b="1" i="1" dirty="0" err="1"/>
              <a:t>Thorner</a:t>
            </a:r>
            <a:r>
              <a:rPr lang="en-US" sz="2000" b="1" i="1" dirty="0"/>
              <a:t> v Major [2009]</a:t>
            </a:r>
            <a:endParaRPr lang="en-US" sz="2000" dirty="0"/>
          </a:p>
        </p:txBody>
      </p:sp>
    </p:spTree>
    <p:extLst>
      <p:ext uri="{BB962C8B-B14F-4D97-AF65-F5344CB8AC3E}">
        <p14:creationId xmlns:p14="http://schemas.microsoft.com/office/powerpoint/2010/main" val="42233367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38178-583C-9045-BF8F-D902B913BFC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89AB809-501F-CD41-BD83-79686A1E4774}"/>
              </a:ext>
            </a:extLst>
          </p:cNvPr>
          <p:cNvSpPr>
            <a:spLocks noGrp="1"/>
          </p:cNvSpPr>
          <p:nvPr>
            <p:ph idx="1"/>
          </p:nvPr>
        </p:nvSpPr>
        <p:spPr/>
        <p:txBody>
          <a:bodyPr>
            <a:normAutofit/>
          </a:bodyPr>
          <a:lstStyle/>
          <a:p>
            <a:pPr marL="0" indent="0">
              <a:buNone/>
            </a:pPr>
            <a:r>
              <a:rPr lang="en-US" sz="2000" dirty="0"/>
              <a:t>Whether a representation is clear enough depends on the context.</a:t>
            </a:r>
          </a:p>
          <a:p>
            <a:pPr marL="0" indent="0">
              <a:buNone/>
            </a:pPr>
            <a:r>
              <a:rPr lang="en-US" sz="2000" dirty="0"/>
              <a:t>There was a continuing pattern of conduct by Peter that David should inherit the farm and it wasn’t helpful to break that pattern down into discrete elements.</a:t>
            </a:r>
          </a:p>
          <a:p>
            <a:pPr marL="0" indent="0">
              <a:buNone/>
            </a:pPr>
            <a:r>
              <a:rPr lang="en-US" sz="2000" dirty="0"/>
              <a:t>The Deputy Judge had found that Peter’s assurances, objectively assessed, had been intended to be relied on and taken seriously and the </a:t>
            </a:r>
            <a:r>
              <a:rPr lang="en-US" sz="2000" dirty="0" err="1"/>
              <a:t>CofA</a:t>
            </a:r>
            <a:r>
              <a:rPr lang="en-US" sz="2000" dirty="0"/>
              <a:t> didn’t listen sufficiently to the Deputy Judge who has listened to the evidence and was sensitive to the unusual circumstances of the case.</a:t>
            </a:r>
          </a:p>
        </p:txBody>
      </p:sp>
    </p:spTree>
    <p:extLst>
      <p:ext uri="{BB962C8B-B14F-4D97-AF65-F5344CB8AC3E}">
        <p14:creationId xmlns:p14="http://schemas.microsoft.com/office/powerpoint/2010/main" val="11862097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33370E-8FA2-6D49-A995-08BD047DCBD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CB9CB9A-5F7B-D041-8149-57670C976934}"/>
              </a:ext>
            </a:extLst>
          </p:cNvPr>
          <p:cNvSpPr>
            <a:spLocks noGrp="1"/>
          </p:cNvSpPr>
          <p:nvPr>
            <p:ph idx="1"/>
          </p:nvPr>
        </p:nvSpPr>
        <p:spPr/>
        <p:txBody>
          <a:bodyPr/>
          <a:lstStyle/>
          <a:p>
            <a:pPr marL="0" indent="0">
              <a:buNone/>
            </a:pPr>
            <a:r>
              <a:rPr lang="en-US" sz="2000" i="1" dirty="0"/>
              <a:t>‘</a:t>
            </a:r>
            <a:r>
              <a:rPr lang="en-US" sz="2400" i="1" dirty="0"/>
              <a:t>Two countrymen leading lives that it may be difficult for many city-dwellers to imagine – taciturn and undemonstrative men committed to a life of hard and unrelenting physical work, by day and sometimes by night, largely unrelieved by recreation or female company.’</a:t>
            </a:r>
          </a:p>
          <a:p>
            <a:pPr marL="0" indent="0">
              <a:buNone/>
            </a:pPr>
            <a:endParaRPr lang="en-US" sz="2000" i="1" dirty="0"/>
          </a:p>
        </p:txBody>
      </p:sp>
    </p:spTree>
    <p:extLst>
      <p:ext uri="{BB962C8B-B14F-4D97-AF65-F5344CB8AC3E}">
        <p14:creationId xmlns:p14="http://schemas.microsoft.com/office/powerpoint/2010/main" val="31070909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606A6-5922-3544-B88F-CBB07E31F43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6B32076-657C-0D48-B925-A30F16103307}"/>
              </a:ext>
            </a:extLst>
          </p:cNvPr>
          <p:cNvSpPr>
            <a:spLocks noGrp="1"/>
          </p:cNvSpPr>
          <p:nvPr>
            <p:ph idx="1"/>
          </p:nvPr>
        </p:nvSpPr>
        <p:spPr/>
        <p:txBody>
          <a:bodyPr>
            <a:normAutofit/>
          </a:bodyPr>
          <a:lstStyle/>
          <a:p>
            <a:pPr marL="0" indent="0">
              <a:buNone/>
            </a:pPr>
            <a:r>
              <a:rPr lang="en-US" sz="2000" dirty="0"/>
              <a:t>For a claim in proprietary estoppel, it was also necessary that assurances given to the Claimant related to identified property owned or about to owned by the Defendant.</a:t>
            </a:r>
          </a:p>
          <a:p>
            <a:pPr marL="0" indent="0">
              <a:buNone/>
            </a:pPr>
            <a:r>
              <a:rPr lang="en-US" sz="2000" dirty="0"/>
              <a:t>Here the land was identifiable even though the extent of the farm had changed over time between the assurance and the death of Peter as development opportunities arose and tenancies changed.</a:t>
            </a:r>
          </a:p>
          <a:p>
            <a:pPr marL="0" indent="0">
              <a:buNone/>
            </a:pPr>
            <a:r>
              <a:rPr lang="en-US" sz="2000" dirty="0"/>
              <a:t>Both men would have a common understanding that Peter’s assurance referred to the farm whatever it consisted of at Peter’s death.</a:t>
            </a:r>
          </a:p>
        </p:txBody>
      </p:sp>
    </p:spTree>
    <p:extLst>
      <p:ext uri="{BB962C8B-B14F-4D97-AF65-F5344CB8AC3E}">
        <p14:creationId xmlns:p14="http://schemas.microsoft.com/office/powerpoint/2010/main" val="1712862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AD0B3-76FA-6E41-AA79-08A585C0BBAE}"/>
              </a:ext>
            </a:extLst>
          </p:cNvPr>
          <p:cNvSpPr>
            <a:spLocks noGrp="1"/>
          </p:cNvSpPr>
          <p:nvPr>
            <p:ph type="title"/>
          </p:nvPr>
        </p:nvSpPr>
        <p:spPr/>
        <p:txBody>
          <a:bodyPr/>
          <a:lstStyle/>
          <a:p>
            <a:r>
              <a:rPr lang="en-US" dirty="0"/>
              <a:t>Thompson v </a:t>
            </a:r>
            <a:r>
              <a:rPr lang="en-US" dirty="0" err="1"/>
              <a:t>foy</a:t>
            </a:r>
            <a:r>
              <a:rPr lang="en-US" dirty="0"/>
              <a:t> [2009]</a:t>
            </a:r>
          </a:p>
        </p:txBody>
      </p:sp>
      <p:sp>
        <p:nvSpPr>
          <p:cNvPr id="3" name="Content Placeholder 2">
            <a:extLst>
              <a:ext uri="{FF2B5EF4-FFF2-40B4-BE49-F238E27FC236}">
                <a16:creationId xmlns:a16="http://schemas.microsoft.com/office/drawing/2014/main" id="{EEE51A05-0719-EE49-827D-11AADADEA321}"/>
              </a:ext>
            </a:extLst>
          </p:cNvPr>
          <p:cNvSpPr>
            <a:spLocks noGrp="1"/>
          </p:cNvSpPr>
          <p:nvPr>
            <p:ph idx="1"/>
          </p:nvPr>
        </p:nvSpPr>
        <p:spPr/>
        <p:txBody>
          <a:bodyPr>
            <a:normAutofit/>
          </a:bodyPr>
          <a:lstStyle/>
          <a:p>
            <a:pPr marL="0" indent="0">
              <a:buNone/>
            </a:pPr>
            <a:r>
              <a:rPr lang="en-US" sz="2000" dirty="0" err="1"/>
              <a:t>Mrs</a:t>
            </a:r>
            <a:r>
              <a:rPr lang="en-US" sz="2000" dirty="0"/>
              <a:t> Foy claimed that there was an understanding that her expenditure in building an extension on property belonging to </a:t>
            </a:r>
            <a:r>
              <a:rPr lang="en-US" sz="2000" dirty="0" err="1"/>
              <a:t>Mrs</a:t>
            </a:r>
            <a:r>
              <a:rPr lang="en-US" sz="2000" dirty="0"/>
              <a:t> Thompson would give her interest in the property.  </a:t>
            </a:r>
            <a:r>
              <a:rPr lang="en-US" sz="2000" b="1" i="1" dirty="0" err="1"/>
              <a:t>Thorner</a:t>
            </a:r>
            <a:r>
              <a:rPr lang="en-US" sz="2000" b="1" i="1" dirty="0"/>
              <a:t> v Major </a:t>
            </a:r>
            <a:r>
              <a:rPr lang="en-US" sz="2000" dirty="0"/>
              <a:t>was seen as the leading authority on proprietary estoppel in the domestic context, and the court found a mutual understanding that if </a:t>
            </a:r>
            <a:r>
              <a:rPr lang="en-US" sz="2000" dirty="0" err="1"/>
              <a:t>Mrs</a:t>
            </a:r>
            <a:r>
              <a:rPr lang="en-US" sz="2000" dirty="0"/>
              <a:t> Foy built the extension, it would belong to her.  There was a natural inference that the building of the extension was causally connected to the agreement.  </a:t>
            </a:r>
            <a:r>
              <a:rPr lang="en-US" sz="2000" dirty="0" err="1"/>
              <a:t>Mrs</a:t>
            </a:r>
            <a:r>
              <a:rPr lang="en-US" sz="2000" dirty="0"/>
              <a:t> Foy was awarded ownership of the extension. </a:t>
            </a:r>
          </a:p>
        </p:txBody>
      </p:sp>
    </p:spTree>
    <p:extLst>
      <p:ext uri="{BB962C8B-B14F-4D97-AF65-F5344CB8AC3E}">
        <p14:creationId xmlns:p14="http://schemas.microsoft.com/office/powerpoint/2010/main" val="41346516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27D66E-B001-284B-B621-D7B5BE20739E}"/>
              </a:ext>
            </a:extLst>
          </p:cNvPr>
          <p:cNvSpPr>
            <a:spLocks noGrp="1"/>
          </p:cNvSpPr>
          <p:nvPr>
            <p:ph type="title"/>
          </p:nvPr>
        </p:nvSpPr>
        <p:spPr/>
        <p:txBody>
          <a:bodyPr/>
          <a:lstStyle/>
          <a:p>
            <a:r>
              <a:rPr lang="en-US" dirty="0"/>
              <a:t>Suggitt v Suggitt [2011]</a:t>
            </a:r>
          </a:p>
        </p:txBody>
      </p:sp>
      <p:sp>
        <p:nvSpPr>
          <p:cNvPr id="3" name="Content Placeholder 2">
            <a:extLst>
              <a:ext uri="{FF2B5EF4-FFF2-40B4-BE49-F238E27FC236}">
                <a16:creationId xmlns:a16="http://schemas.microsoft.com/office/drawing/2014/main" id="{73E7CE37-0CAB-8640-87D2-6D762FC3B183}"/>
              </a:ext>
            </a:extLst>
          </p:cNvPr>
          <p:cNvSpPr>
            <a:spLocks noGrp="1"/>
          </p:cNvSpPr>
          <p:nvPr>
            <p:ph idx="1"/>
          </p:nvPr>
        </p:nvSpPr>
        <p:spPr/>
        <p:txBody>
          <a:bodyPr>
            <a:noAutofit/>
          </a:bodyPr>
          <a:lstStyle/>
          <a:p>
            <a:pPr marL="0" indent="0">
              <a:buNone/>
            </a:pPr>
            <a:r>
              <a:rPr lang="en-US" sz="2000" dirty="0"/>
              <a:t>John Suggitt claimed that throughout his life his father had promised that he would inherit the family farm.  The farm was left to John’s sister instead.  John claimed proprietary estoppel.  John had relied on the promise because he had worked for less than he could have asked for as an agricultural worker and had positioned his whole life on the basis he would inherit the farm.</a:t>
            </a:r>
          </a:p>
          <a:p>
            <a:pPr marL="0" indent="0">
              <a:buNone/>
            </a:pPr>
            <a:r>
              <a:rPr lang="en-US" sz="2000" dirty="0"/>
              <a:t>Overall, it would be unconscionable to deny him the farmland and a house to live in and the court agreed.  The court recognized that the facts were not as strong as </a:t>
            </a:r>
            <a:r>
              <a:rPr lang="en-US" sz="2000" b="1" i="1" dirty="0" err="1"/>
              <a:t>Thorner</a:t>
            </a:r>
            <a:r>
              <a:rPr lang="en-US" sz="2000" b="1" i="1" dirty="0"/>
              <a:t> v Major </a:t>
            </a:r>
            <a:r>
              <a:rPr lang="en-US" sz="2000" dirty="0"/>
              <a:t> but proprietary estoppel was still found.</a:t>
            </a:r>
          </a:p>
        </p:txBody>
      </p:sp>
    </p:spTree>
    <p:extLst>
      <p:ext uri="{BB962C8B-B14F-4D97-AF65-F5344CB8AC3E}">
        <p14:creationId xmlns:p14="http://schemas.microsoft.com/office/powerpoint/2010/main" val="21142249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3F3B3-43C2-8847-BF27-9C75D7547AE4}"/>
              </a:ext>
            </a:extLst>
          </p:cNvPr>
          <p:cNvSpPr>
            <a:spLocks noGrp="1"/>
          </p:cNvSpPr>
          <p:nvPr>
            <p:ph type="title"/>
          </p:nvPr>
        </p:nvSpPr>
        <p:spPr/>
        <p:txBody>
          <a:bodyPr/>
          <a:lstStyle/>
          <a:p>
            <a:r>
              <a:rPr lang="en-US" dirty="0"/>
              <a:t>Yeoman’s row management ltd v </a:t>
            </a:r>
            <a:r>
              <a:rPr lang="en-US" dirty="0" err="1"/>
              <a:t>cobbe</a:t>
            </a:r>
            <a:r>
              <a:rPr lang="en-US" dirty="0"/>
              <a:t> [2008]</a:t>
            </a:r>
          </a:p>
        </p:txBody>
      </p:sp>
      <p:sp>
        <p:nvSpPr>
          <p:cNvPr id="3" name="Content Placeholder 2">
            <a:extLst>
              <a:ext uri="{FF2B5EF4-FFF2-40B4-BE49-F238E27FC236}">
                <a16:creationId xmlns:a16="http://schemas.microsoft.com/office/drawing/2014/main" id="{B7E54341-B351-6D4B-81B3-381F5173BBC7}"/>
              </a:ext>
            </a:extLst>
          </p:cNvPr>
          <p:cNvSpPr>
            <a:spLocks noGrp="1"/>
          </p:cNvSpPr>
          <p:nvPr>
            <p:ph idx="1"/>
          </p:nvPr>
        </p:nvSpPr>
        <p:spPr/>
        <p:txBody>
          <a:bodyPr>
            <a:normAutofit/>
          </a:bodyPr>
          <a:lstStyle/>
          <a:p>
            <a:pPr marL="0" indent="0">
              <a:buNone/>
            </a:pPr>
            <a:endParaRPr lang="en-US" sz="2400" dirty="0"/>
          </a:p>
          <a:p>
            <a:pPr marL="0" indent="0">
              <a:buNone/>
            </a:pPr>
            <a:r>
              <a:rPr lang="en-US" sz="2400" dirty="0"/>
              <a:t>This case is important in showing the requirements for proprietary estoppel and we will come back to this.</a:t>
            </a:r>
          </a:p>
        </p:txBody>
      </p:sp>
    </p:spTree>
    <p:extLst>
      <p:ext uri="{BB962C8B-B14F-4D97-AF65-F5344CB8AC3E}">
        <p14:creationId xmlns:p14="http://schemas.microsoft.com/office/powerpoint/2010/main" val="37996426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30096-5BA2-A643-8060-DA99A0410E1C}"/>
              </a:ext>
            </a:extLst>
          </p:cNvPr>
          <p:cNvSpPr>
            <a:spLocks noGrp="1"/>
          </p:cNvSpPr>
          <p:nvPr>
            <p:ph type="title"/>
          </p:nvPr>
        </p:nvSpPr>
        <p:spPr/>
        <p:txBody>
          <a:bodyPr/>
          <a:lstStyle/>
          <a:p>
            <a:r>
              <a:rPr lang="en-US" dirty="0"/>
              <a:t>Sutcliffe v Lloyd [2007]</a:t>
            </a:r>
          </a:p>
        </p:txBody>
      </p:sp>
      <p:sp>
        <p:nvSpPr>
          <p:cNvPr id="3" name="Content Placeholder 2">
            <a:extLst>
              <a:ext uri="{FF2B5EF4-FFF2-40B4-BE49-F238E27FC236}">
                <a16:creationId xmlns:a16="http://schemas.microsoft.com/office/drawing/2014/main" id="{E2839283-33E9-AD4C-8E98-4DA812412C5F}"/>
              </a:ext>
            </a:extLst>
          </p:cNvPr>
          <p:cNvSpPr>
            <a:spLocks noGrp="1"/>
          </p:cNvSpPr>
          <p:nvPr>
            <p:ph idx="1"/>
          </p:nvPr>
        </p:nvSpPr>
        <p:spPr/>
        <p:txBody>
          <a:bodyPr>
            <a:normAutofit/>
          </a:bodyPr>
          <a:lstStyle/>
          <a:p>
            <a:pPr marL="0" indent="0">
              <a:buNone/>
            </a:pPr>
            <a:r>
              <a:rPr lang="en-US" sz="2200" dirty="0" err="1"/>
              <a:t>Mr</a:t>
            </a:r>
            <a:r>
              <a:rPr lang="en-US" sz="2200" dirty="0"/>
              <a:t> Lloyd and </a:t>
            </a:r>
            <a:r>
              <a:rPr lang="en-US" sz="2200" dirty="0" err="1"/>
              <a:t>Mr</a:t>
            </a:r>
            <a:r>
              <a:rPr lang="en-US" sz="2200" dirty="0"/>
              <a:t> Sutcliffe verbally agreed that </a:t>
            </a:r>
            <a:r>
              <a:rPr lang="en-US" sz="2200" dirty="0" err="1"/>
              <a:t>Mr</a:t>
            </a:r>
            <a:r>
              <a:rPr lang="en-US" sz="2200" dirty="0"/>
              <a:t> L would buy 2 sites for development.  </a:t>
            </a:r>
            <a:r>
              <a:rPr lang="en-US" sz="2200" dirty="0" err="1"/>
              <a:t>Mr</a:t>
            </a:r>
            <a:r>
              <a:rPr lang="en-US" sz="2200" dirty="0"/>
              <a:t> S would develop the sites and they would share the profits.  When the relationship broke down, </a:t>
            </a:r>
            <a:r>
              <a:rPr lang="en-US" sz="2200" dirty="0" err="1"/>
              <a:t>Mr</a:t>
            </a:r>
            <a:r>
              <a:rPr lang="en-US" sz="2200" dirty="0"/>
              <a:t> S claimed a share of the profits based on proprietary estoppel.</a:t>
            </a:r>
          </a:p>
          <a:p>
            <a:pPr marL="0" indent="0">
              <a:buNone/>
            </a:pPr>
            <a:r>
              <a:rPr lang="en-US" sz="2200" dirty="0" err="1"/>
              <a:t>Mr</a:t>
            </a:r>
            <a:r>
              <a:rPr lang="en-US" sz="2200" dirty="0"/>
              <a:t> L’s </a:t>
            </a:r>
            <a:r>
              <a:rPr lang="en-US" sz="2200" dirty="0" err="1"/>
              <a:t>defence</a:t>
            </a:r>
            <a:r>
              <a:rPr lang="en-US" sz="2200" dirty="0"/>
              <a:t> was that he had never suggested that his promises were irrevocable or that they created an enforceable obligation.  It was held that the promisor had to make it clear not that the promise could not be revoked but that it would not be revoked.  </a:t>
            </a:r>
          </a:p>
        </p:txBody>
      </p:sp>
    </p:spTree>
    <p:extLst>
      <p:ext uri="{BB962C8B-B14F-4D97-AF65-F5344CB8AC3E}">
        <p14:creationId xmlns:p14="http://schemas.microsoft.com/office/powerpoint/2010/main" val="698191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C9385F-56FD-E84A-8869-228B055F8F9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E3D8001-02C0-AC4A-982E-9F16837B1F6D}"/>
              </a:ext>
            </a:extLst>
          </p:cNvPr>
          <p:cNvSpPr>
            <a:spLocks noGrp="1"/>
          </p:cNvSpPr>
          <p:nvPr>
            <p:ph idx="1"/>
          </p:nvPr>
        </p:nvSpPr>
        <p:spPr/>
        <p:txBody>
          <a:bodyPr>
            <a:normAutofit/>
          </a:bodyPr>
          <a:lstStyle/>
          <a:p>
            <a:pPr marL="0" indent="0">
              <a:buNone/>
            </a:pPr>
            <a:r>
              <a:rPr lang="en-US" sz="2400" dirty="0" err="1"/>
              <a:t>Mr</a:t>
            </a:r>
            <a:r>
              <a:rPr lang="en-US" sz="2400" dirty="0"/>
              <a:t> L had assured </a:t>
            </a:r>
            <a:r>
              <a:rPr lang="en-US" sz="2400" dirty="0" err="1"/>
              <a:t>Mr</a:t>
            </a:r>
            <a:r>
              <a:rPr lang="en-US" sz="2400" dirty="0"/>
              <a:t> S by words and conduct that he was to share in the profits of the development and had seen him act to his detriment in reliance on them.  From this he had made it clear that the assurance would not be revoked.</a:t>
            </a:r>
          </a:p>
        </p:txBody>
      </p:sp>
    </p:spTree>
    <p:extLst>
      <p:ext uri="{BB962C8B-B14F-4D97-AF65-F5344CB8AC3E}">
        <p14:creationId xmlns:p14="http://schemas.microsoft.com/office/powerpoint/2010/main" val="21259737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C77DF-18B3-F942-AEDE-46FF3F634AC9}"/>
              </a:ext>
            </a:extLst>
          </p:cNvPr>
          <p:cNvSpPr>
            <a:spLocks noGrp="1"/>
          </p:cNvSpPr>
          <p:nvPr>
            <p:ph type="title"/>
          </p:nvPr>
        </p:nvSpPr>
        <p:spPr/>
        <p:txBody>
          <a:bodyPr/>
          <a:lstStyle/>
          <a:p>
            <a:r>
              <a:rPr lang="en-US" dirty="0"/>
              <a:t>Lalani v crump holdings ltd [2007]</a:t>
            </a:r>
          </a:p>
        </p:txBody>
      </p:sp>
      <p:sp>
        <p:nvSpPr>
          <p:cNvPr id="3" name="Content Placeholder 2">
            <a:extLst>
              <a:ext uri="{FF2B5EF4-FFF2-40B4-BE49-F238E27FC236}">
                <a16:creationId xmlns:a16="http://schemas.microsoft.com/office/drawing/2014/main" id="{822F0724-423A-8041-B048-989AB49E91A8}"/>
              </a:ext>
            </a:extLst>
          </p:cNvPr>
          <p:cNvSpPr>
            <a:spLocks noGrp="1"/>
          </p:cNvSpPr>
          <p:nvPr>
            <p:ph idx="1"/>
          </p:nvPr>
        </p:nvSpPr>
        <p:spPr/>
        <p:txBody>
          <a:bodyPr/>
          <a:lstStyle/>
          <a:p>
            <a:pPr marL="0" indent="0">
              <a:buNone/>
            </a:pPr>
            <a:r>
              <a:rPr lang="en-US" dirty="0"/>
              <a:t>A father had purchased a flat in his own name.  His daughter used it and claimed ownership on the basis of proprietary estoppel.  She failed because there was doubt that the promises had been made by the father and, even if they had been made, the detrimental reliance claimed by the daughter was insufficient.</a:t>
            </a:r>
          </a:p>
          <a:p>
            <a:pPr marL="0" indent="0">
              <a:buNone/>
            </a:pPr>
            <a:r>
              <a:rPr lang="en-US" dirty="0"/>
              <a:t>She had the benefit of rent free accommodation and her father paid the service charge.  Furnishing the flat wasn’t a detriment because she could take the furniture with her, and not investing in the purchase of her own flat was insufficient to raise an equity.  Her claim that the reduction in maintenance payments from her father was in the nature of a bargain because he bought the flat for her was also rejected.</a:t>
            </a:r>
          </a:p>
        </p:txBody>
      </p:sp>
    </p:spTree>
    <p:extLst>
      <p:ext uri="{BB962C8B-B14F-4D97-AF65-F5344CB8AC3E}">
        <p14:creationId xmlns:p14="http://schemas.microsoft.com/office/powerpoint/2010/main" val="33703325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EB095-DDE9-1147-BB88-E1FE612E2B61}"/>
              </a:ext>
            </a:extLst>
          </p:cNvPr>
          <p:cNvSpPr>
            <a:spLocks noGrp="1"/>
          </p:cNvSpPr>
          <p:nvPr>
            <p:ph type="title"/>
          </p:nvPr>
        </p:nvSpPr>
        <p:spPr/>
        <p:txBody>
          <a:bodyPr/>
          <a:lstStyle/>
          <a:p>
            <a:r>
              <a:rPr lang="en-US" dirty="0"/>
              <a:t>Habberfield v </a:t>
            </a:r>
            <a:r>
              <a:rPr lang="en-US" dirty="0" err="1"/>
              <a:t>habberfield</a:t>
            </a:r>
            <a:r>
              <a:rPr lang="en-US" dirty="0"/>
              <a:t> [2018]</a:t>
            </a:r>
          </a:p>
        </p:txBody>
      </p:sp>
      <p:sp>
        <p:nvSpPr>
          <p:cNvPr id="3" name="Content Placeholder 2">
            <a:extLst>
              <a:ext uri="{FF2B5EF4-FFF2-40B4-BE49-F238E27FC236}">
                <a16:creationId xmlns:a16="http://schemas.microsoft.com/office/drawing/2014/main" id="{46501814-B7F1-3441-9802-7F00EF1C5297}"/>
              </a:ext>
            </a:extLst>
          </p:cNvPr>
          <p:cNvSpPr>
            <a:spLocks noGrp="1"/>
          </p:cNvSpPr>
          <p:nvPr>
            <p:ph idx="1"/>
          </p:nvPr>
        </p:nvSpPr>
        <p:spPr/>
        <p:txBody>
          <a:bodyPr>
            <a:normAutofit/>
          </a:bodyPr>
          <a:lstStyle/>
          <a:p>
            <a:pPr marL="0" indent="0">
              <a:buNone/>
            </a:pPr>
            <a:r>
              <a:rPr lang="en-US" sz="2000" dirty="0"/>
              <a:t>Lucy Habberfield was claiming entitlement to a dairy through proprietary estoppel.  She had worked on the farm all her life on a low wage and said she had done so on the basis that her father, Frank, had promised her the farm.  One of the issues was whether Lucy’s mother, Jane, could be bound by the promises made by Lucy’s father.  </a:t>
            </a:r>
          </a:p>
          <a:p>
            <a:pPr marL="0" indent="0">
              <a:buNone/>
            </a:pPr>
            <a:r>
              <a:rPr lang="en-US" sz="2000" dirty="0"/>
              <a:t>Frank and Jane held the farm on trust for themselves and so, for any estoppel which arose to bind Jane, the representation must also have been made by her or made with her authority.</a:t>
            </a:r>
          </a:p>
        </p:txBody>
      </p:sp>
    </p:spTree>
    <p:extLst>
      <p:ext uri="{BB962C8B-B14F-4D97-AF65-F5344CB8AC3E}">
        <p14:creationId xmlns:p14="http://schemas.microsoft.com/office/powerpoint/2010/main" val="41529532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D495C-D774-DD45-89DE-AF6095C5FED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50634D6-44B0-D044-8D6F-90C3BA91C485}"/>
              </a:ext>
            </a:extLst>
          </p:cNvPr>
          <p:cNvSpPr>
            <a:spLocks noGrp="1"/>
          </p:cNvSpPr>
          <p:nvPr>
            <p:ph idx="1"/>
          </p:nvPr>
        </p:nvSpPr>
        <p:spPr/>
        <p:txBody>
          <a:bodyPr>
            <a:noAutofit/>
          </a:bodyPr>
          <a:lstStyle/>
          <a:p>
            <a:pPr marL="0" indent="0">
              <a:buNone/>
            </a:pPr>
            <a:r>
              <a:rPr lang="en-US" sz="2400" dirty="0"/>
              <a:t>The court held that Jane knew that Frank had made these statements to Lucy.  She knew what that meant and she knew Lucy was taking them seriously.  When they were made when Jane was not present they were made with her authority.</a:t>
            </a:r>
          </a:p>
          <a:p>
            <a:pPr marL="0" indent="0">
              <a:buNone/>
            </a:pPr>
            <a:r>
              <a:rPr lang="en-US" sz="2400" dirty="0"/>
              <a:t>Lucy satisfied the requirements of detriment and unconscionability and payment of approximately £1.2 m was awarded to her.</a:t>
            </a:r>
          </a:p>
        </p:txBody>
      </p:sp>
    </p:spTree>
    <p:extLst>
      <p:ext uri="{BB962C8B-B14F-4D97-AF65-F5344CB8AC3E}">
        <p14:creationId xmlns:p14="http://schemas.microsoft.com/office/powerpoint/2010/main" val="24930640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A2128-4BDD-FF4E-843F-73B6940E6BC5}"/>
              </a:ext>
            </a:extLst>
          </p:cNvPr>
          <p:cNvSpPr>
            <a:spLocks noGrp="1"/>
          </p:cNvSpPr>
          <p:nvPr>
            <p:ph type="title"/>
          </p:nvPr>
        </p:nvSpPr>
        <p:spPr/>
        <p:txBody>
          <a:bodyPr/>
          <a:lstStyle/>
          <a:p>
            <a:r>
              <a:rPr lang="en-US" dirty="0" err="1"/>
              <a:t>Wodzicki</a:t>
            </a:r>
            <a:r>
              <a:rPr lang="en-US" dirty="0"/>
              <a:t> v </a:t>
            </a:r>
            <a:r>
              <a:rPr lang="en-US" dirty="0" err="1"/>
              <a:t>wodzicki</a:t>
            </a:r>
            <a:r>
              <a:rPr lang="en-US" dirty="0"/>
              <a:t> [2017]</a:t>
            </a:r>
          </a:p>
        </p:txBody>
      </p:sp>
      <p:sp>
        <p:nvSpPr>
          <p:cNvPr id="3" name="Content Placeholder 2">
            <a:extLst>
              <a:ext uri="{FF2B5EF4-FFF2-40B4-BE49-F238E27FC236}">
                <a16:creationId xmlns:a16="http://schemas.microsoft.com/office/drawing/2014/main" id="{AF29C9F7-70B0-CF4C-8E39-72907DE4866B}"/>
              </a:ext>
            </a:extLst>
          </p:cNvPr>
          <p:cNvSpPr>
            <a:spLocks noGrp="1"/>
          </p:cNvSpPr>
          <p:nvPr>
            <p:ph idx="1"/>
          </p:nvPr>
        </p:nvSpPr>
        <p:spPr/>
        <p:txBody>
          <a:bodyPr/>
          <a:lstStyle/>
          <a:p>
            <a:pPr marL="0" indent="0">
              <a:buNone/>
            </a:pPr>
            <a:r>
              <a:rPr lang="en-US" dirty="0"/>
              <a:t>Concerned resulting and constructive trusts of the family home.  We will consider them in more detail in that section but the case is relevant here because Juliette also claimed that she was entitled to sole beneficial ownership of the house through proprietary estoppel.</a:t>
            </a:r>
          </a:p>
          <a:p>
            <a:pPr marL="0" indent="0">
              <a:buNone/>
            </a:pPr>
            <a:r>
              <a:rPr lang="en-US" dirty="0"/>
              <a:t>It was said that proprietary estoppel requires A to act to his detriment, to the knowledge of B, as a result of an expectation created or encouraged by B – Juliette could not prove that Monique knew of George’s promise to Juliette and so the proprietary estoppel claim failed.</a:t>
            </a:r>
          </a:p>
        </p:txBody>
      </p:sp>
    </p:spTree>
    <p:extLst>
      <p:ext uri="{BB962C8B-B14F-4D97-AF65-F5344CB8AC3E}">
        <p14:creationId xmlns:p14="http://schemas.microsoft.com/office/powerpoint/2010/main" val="9312232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91DF5-DB94-984C-860D-E60B1131E322}"/>
              </a:ext>
            </a:extLst>
          </p:cNvPr>
          <p:cNvSpPr>
            <a:spLocks noGrp="1"/>
          </p:cNvSpPr>
          <p:nvPr>
            <p:ph type="title"/>
          </p:nvPr>
        </p:nvSpPr>
        <p:spPr/>
        <p:txBody>
          <a:bodyPr/>
          <a:lstStyle/>
          <a:p>
            <a:r>
              <a:rPr lang="en-US" dirty="0"/>
              <a:t>Lloyds bank plc v </a:t>
            </a:r>
            <a:r>
              <a:rPr lang="en-US" dirty="0" err="1"/>
              <a:t>carrick</a:t>
            </a:r>
            <a:r>
              <a:rPr lang="en-US" dirty="0"/>
              <a:t> [1996]</a:t>
            </a:r>
          </a:p>
        </p:txBody>
      </p:sp>
      <p:sp>
        <p:nvSpPr>
          <p:cNvPr id="3" name="Content Placeholder 2">
            <a:extLst>
              <a:ext uri="{FF2B5EF4-FFF2-40B4-BE49-F238E27FC236}">
                <a16:creationId xmlns:a16="http://schemas.microsoft.com/office/drawing/2014/main" id="{91D85E70-FCFF-A54F-9268-BBE4E20309DA}"/>
              </a:ext>
            </a:extLst>
          </p:cNvPr>
          <p:cNvSpPr>
            <a:spLocks noGrp="1"/>
          </p:cNvSpPr>
          <p:nvPr>
            <p:ph idx="1"/>
          </p:nvPr>
        </p:nvSpPr>
        <p:spPr/>
        <p:txBody>
          <a:bodyPr>
            <a:normAutofit/>
          </a:bodyPr>
          <a:lstStyle/>
          <a:p>
            <a:pPr marL="0" indent="0">
              <a:buNone/>
            </a:pPr>
            <a:r>
              <a:rPr lang="en-US" sz="2400" dirty="0"/>
              <a:t>Detriment will not be shown where the estoppel claimant fails to take advantage of available means to protect his interest. </a:t>
            </a:r>
          </a:p>
          <a:p>
            <a:pPr marL="0" indent="0">
              <a:buNone/>
            </a:pPr>
            <a:r>
              <a:rPr lang="en-US" sz="2400" dirty="0"/>
              <a:t>In this case the Court of Appeal rejected a claim of proprietary estoppel arising from a transaction which could and should have been protected by registration as an estate contract.</a:t>
            </a:r>
          </a:p>
        </p:txBody>
      </p:sp>
    </p:spTree>
    <p:extLst>
      <p:ext uri="{BB962C8B-B14F-4D97-AF65-F5344CB8AC3E}">
        <p14:creationId xmlns:p14="http://schemas.microsoft.com/office/powerpoint/2010/main" val="2558399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3E7FE-4B70-8641-B6AD-28275B17A11D}"/>
              </a:ext>
            </a:extLst>
          </p:cNvPr>
          <p:cNvSpPr>
            <a:spLocks noGrp="1"/>
          </p:cNvSpPr>
          <p:nvPr>
            <p:ph type="title"/>
          </p:nvPr>
        </p:nvSpPr>
        <p:spPr/>
        <p:txBody>
          <a:bodyPr/>
          <a:lstStyle/>
          <a:p>
            <a:r>
              <a:rPr lang="en-US" dirty="0"/>
              <a:t>E r Ives investment ltd v high [1967]</a:t>
            </a:r>
          </a:p>
        </p:txBody>
      </p:sp>
      <p:sp>
        <p:nvSpPr>
          <p:cNvPr id="3" name="Content Placeholder 2">
            <a:extLst>
              <a:ext uri="{FF2B5EF4-FFF2-40B4-BE49-F238E27FC236}">
                <a16:creationId xmlns:a16="http://schemas.microsoft.com/office/drawing/2014/main" id="{E70BDDEC-7B33-AC4E-8C66-41A5571F481A}"/>
              </a:ext>
            </a:extLst>
          </p:cNvPr>
          <p:cNvSpPr>
            <a:spLocks noGrp="1"/>
          </p:cNvSpPr>
          <p:nvPr>
            <p:ph idx="1"/>
          </p:nvPr>
        </p:nvSpPr>
        <p:spPr/>
        <p:txBody>
          <a:bodyPr>
            <a:normAutofit/>
          </a:bodyPr>
          <a:lstStyle/>
          <a:p>
            <a:pPr marL="0" indent="0">
              <a:buNone/>
            </a:pPr>
            <a:r>
              <a:rPr lang="en-US" sz="2400" dirty="0"/>
              <a:t>Contrasts with the Lloyds Bank Plc v Carrick case because in this case proprietary estoppel was found even though the associated equitable easement was not protected by registration as a land charge.</a:t>
            </a:r>
          </a:p>
        </p:txBody>
      </p:sp>
    </p:spTree>
    <p:extLst>
      <p:ext uri="{BB962C8B-B14F-4D97-AF65-F5344CB8AC3E}">
        <p14:creationId xmlns:p14="http://schemas.microsoft.com/office/powerpoint/2010/main" val="21655997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0F5CC-CD44-DE49-8CC0-FC3B60DC05D7}"/>
              </a:ext>
            </a:extLst>
          </p:cNvPr>
          <p:cNvSpPr>
            <a:spLocks noGrp="1"/>
          </p:cNvSpPr>
          <p:nvPr>
            <p:ph type="title"/>
          </p:nvPr>
        </p:nvSpPr>
        <p:spPr/>
        <p:txBody>
          <a:bodyPr/>
          <a:lstStyle/>
          <a:p>
            <a:r>
              <a:rPr lang="en-US" dirty="0"/>
              <a:t>unconscionability</a:t>
            </a:r>
          </a:p>
        </p:txBody>
      </p:sp>
      <p:sp>
        <p:nvSpPr>
          <p:cNvPr id="3" name="Content Placeholder 2">
            <a:extLst>
              <a:ext uri="{FF2B5EF4-FFF2-40B4-BE49-F238E27FC236}">
                <a16:creationId xmlns:a16="http://schemas.microsoft.com/office/drawing/2014/main" id="{0DA1C52A-38D6-7B46-BE3F-63946005D54B}"/>
              </a:ext>
            </a:extLst>
          </p:cNvPr>
          <p:cNvSpPr>
            <a:spLocks noGrp="1"/>
          </p:cNvSpPr>
          <p:nvPr>
            <p:ph idx="1"/>
          </p:nvPr>
        </p:nvSpPr>
        <p:spPr/>
        <p:txBody>
          <a:bodyPr>
            <a:noAutofit/>
          </a:bodyPr>
          <a:lstStyle/>
          <a:p>
            <a:pPr marL="0" indent="0">
              <a:buNone/>
            </a:pPr>
            <a:r>
              <a:rPr lang="en-US" sz="2400" dirty="0"/>
              <a:t>There must be unconscionability as the final requirement.  Therefore it must be unconscionable for the landowner to rely on his strict legal rights.</a:t>
            </a:r>
          </a:p>
          <a:p>
            <a:pPr marL="0" indent="0">
              <a:buNone/>
            </a:pPr>
            <a:r>
              <a:rPr lang="en-US" sz="2400" b="1" i="1" dirty="0" err="1"/>
              <a:t>Sledmore</a:t>
            </a:r>
            <a:r>
              <a:rPr lang="en-US" sz="2400" b="1" i="1" dirty="0"/>
              <a:t> v Dalby [1996] – </a:t>
            </a:r>
            <a:r>
              <a:rPr lang="en-US" sz="2400" dirty="0"/>
              <a:t>the court decided that although the claimant had suffered detriment, he had used rent-free accommodation for 20 years and this benefit outweighed the detriment.  Therefore it wouldn’t be unconscionable not to allow proprietary estoppel.</a:t>
            </a:r>
            <a:endParaRPr lang="en-US" sz="2400" b="1" i="1" dirty="0"/>
          </a:p>
        </p:txBody>
      </p:sp>
    </p:spTree>
    <p:extLst>
      <p:ext uri="{BB962C8B-B14F-4D97-AF65-F5344CB8AC3E}">
        <p14:creationId xmlns:p14="http://schemas.microsoft.com/office/powerpoint/2010/main" val="6923045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EF2A78-1D21-6C47-9776-FB83F8C4FF1F}"/>
              </a:ext>
            </a:extLst>
          </p:cNvPr>
          <p:cNvSpPr>
            <a:spLocks noGrp="1"/>
          </p:cNvSpPr>
          <p:nvPr>
            <p:ph type="title"/>
          </p:nvPr>
        </p:nvSpPr>
        <p:spPr/>
        <p:txBody>
          <a:bodyPr>
            <a:normAutofit fontScale="90000"/>
          </a:bodyPr>
          <a:lstStyle/>
          <a:p>
            <a:r>
              <a:rPr lang="en-US" dirty="0"/>
              <a:t>Recent cases that illustrate the requirements of Proprietary estoppel</a:t>
            </a:r>
          </a:p>
        </p:txBody>
      </p:sp>
      <p:sp>
        <p:nvSpPr>
          <p:cNvPr id="3" name="Content Placeholder 2">
            <a:extLst>
              <a:ext uri="{FF2B5EF4-FFF2-40B4-BE49-F238E27FC236}">
                <a16:creationId xmlns:a16="http://schemas.microsoft.com/office/drawing/2014/main" id="{20FD5403-0820-8043-894B-C3C1B36BD82F}"/>
              </a:ext>
            </a:extLst>
          </p:cNvPr>
          <p:cNvSpPr>
            <a:spLocks noGrp="1"/>
          </p:cNvSpPr>
          <p:nvPr>
            <p:ph idx="1"/>
          </p:nvPr>
        </p:nvSpPr>
        <p:spPr/>
        <p:txBody>
          <a:bodyPr/>
          <a:lstStyle/>
          <a:p>
            <a:pPr marL="0" indent="0">
              <a:buNone/>
            </a:pPr>
            <a:r>
              <a:rPr lang="en-US" b="1" i="1" dirty="0"/>
              <a:t>Gee v Gee [2018] </a:t>
            </a:r>
            <a:r>
              <a:rPr lang="en-US" dirty="0"/>
              <a:t>and </a:t>
            </a:r>
            <a:r>
              <a:rPr lang="en-US" b="1" i="1" dirty="0"/>
              <a:t>Thompson v Thompson [2018] – </a:t>
            </a:r>
            <a:r>
              <a:rPr lang="en-US" dirty="0"/>
              <a:t>both concerned sons of farmers who had worked on the family farm all their lives on minimum wage based on assurances that they would inherit the farm.</a:t>
            </a:r>
          </a:p>
          <a:p>
            <a:pPr marL="0" indent="0">
              <a:buNone/>
            </a:pPr>
            <a:r>
              <a:rPr lang="en-US" dirty="0"/>
              <a:t>In both cases their claim was successful.</a:t>
            </a:r>
          </a:p>
          <a:p>
            <a:pPr marL="0" indent="0">
              <a:buNone/>
            </a:pPr>
            <a:r>
              <a:rPr lang="en-US" b="1" i="1" dirty="0"/>
              <a:t>Gee </a:t>
            </a:r>
            <a:r>
              <a:rPr lang="en-US" dirty="0"/>
              <a:t>– court found that the son, John, had suffered detriment.  Working patterns impacted significantly on his family life and he should have been paid overtime.  If he hadn’t relied on the assurances of his father he would have been running his own viable farm which he could leave to his sons. It was unconscionable for his father to go back on those assurances. John was awarded a percentage share in the family company which managed the land and in the land itself.</a:t>
            </a:r>
            <a:endParaRPr lang="en-US" b="1" i="1" dirty="0"/>
          </a:p>
        </p:txBody>
      </p:sp>
    </p:spTree>
    <p:extLst>
      <p:ext uri="{BB962C8B-B14F-4D97-AF65-F5344CB8AC3E}">
        <p14:creationId xmlns:p14="http://schemas.microsoft.com/office/powerpoint/2010/main" val="25566809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1DF5D-03F1-0F42-91FA-E388976A7DD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1D7B1E4-9A9B-EE44-BA6A-3BE43A963A97}"/>
              </a:ext>
            </a:extLst>
          </p:cNvPr>
          <p:cNvSpPr>
            <a:spLocks noGrp="1"/>
          </p:cNvSpPr>
          <p:nvPr>
            <p:ph idx="1"/>
          </p:nvPr>
        </p:nvSpPr>
        <p:spPr/>
        <p:txBody>
          <a:bodyPr>
            <a:noAutofit/>
          </a:bodyPr>
          <a:lstStyle/>
          <a:p>
            <a:pPr marL="0" indent="0">
              <a:buNone/>
            </a:pPr>
            <a:r>
              <a:rPr lang="en-US" sz="2400" b="1" i="1" dirty="0"/>
              <a:t>Thompson – </a:t>
            </a:r>
            <a:r>
              <a:rPr lang="en-US" sz="2400" dirty="0"/>
              <a:t>Gilbert Thompson had foregone other opportunities based on assurances and representations by his parents that he would inherit both the farm and the bungalow and so had acted to his detriment.  It would be unconscionable to deny him and the equity would be satisfied by an order that Gilbert would receive the farm and bungalow on </a:t>
            </a:r>
            <a:r>
              <a:rPr lang="en-US" sz="2400" dirty="0" err="1"/>
              <a:t>Mrs</a:t>
            </a:r>
            <a:r>
              <a:rPr lang="en-US" sz="2400" dirty="0"/>
              <a:t> Thompson’s death.</a:t>
            </a:r>
          </a:p>
          <a:p>
            <a:pPr marL="0" indent="0">
              <a:buNone/>
            </a:pPr>
            <a:r>
              <a:rPr lang="en-US" sz="2400" b="1" i="1" dirty="0"/>
              <a:t>But there are cases where the opposite is found…</a:t>
            </a:r>
          </a:p>
        </p:txBody>
      </p:sp>
    </p:spTree>
    <p:extLst>
      <p:ext uri="{BB962C8B-B14F-4D97-AF65-F5344CB8AC3E}">
        <p14:creationId xmlns:p14="http://schemas.microsoft.com/office/powerpoint/2010/main" val="4170778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3A05C-068A-924A-92E5-06D1DE6B15EB}"/>
              </a:ext>
            </a:extLst>
          </p:cNvPr>
          <p:cNvSpPr>
            <a:spLocks noGrp="1"/>
          </p:cNvSpPr>
          <p:nvPr>
            <p:ph type="title"/>
          </p:nvPr>
        </p:nvSpPr>
        <p:spPr/>
        <p:txBody>
          <a:bodyPr/>
          <a:lstStyle/>
          <a:p>
            <a:r>
              <a:rPr lang="en-US" dirty="0"/>
              <a:t>James v </a:t>
            </a:r>
            <a:r>
              <a:rPr lang="en-US" dirty="0" err="1"/>
              <a:t>james</a:t>
            </a:r>
            <a:r>
              <a:rPr lang="en-US" dirty="0"/>
              <a:t> [2018]</a:t>
            </a:r>
          </a:p>
        </p:txBody>
      </p:sp>
      <p:sp>
        <p:nvSpPr>
          <p:cNvPr id="3" name="Content Placeholder 2">
            <a:extLst>
              <a:ext uri="{FF2B5EF4-FFF2-40B4-BE49-F238E27FC236}">
                <a16:creationId xmlns:a16="http://schemas.microsoft.com/office/drawing/2014/main" id="{788F6586-BFFA-1C4C-BC98-19077C1CD0CB}"/>
              </a:ext>
            </a:extLst>
          </p:cNvPr>
          <p:cNvSpPr>
            <a:spLocks noGrp="1"/>
          </p:cNvSpPr>
          <p:nvPr>
            <p:ph idx="1"/>
          </p:nvPr>
        </p:nvSpPr>
        <p:spPr/>
        <p:txBody>
          <a:bodyPr>
            <a:normAutofit/>
          </a:bodyPr>
          <a:lstStyle/>
          <a:p>
            <a:pPr marL="0" indent="0">
              <a:buNone/>
            </a:pPr>
            <a:r>
              <a:rPr lang="en-US" sz="2000" dirty="0"/>
              <a:t>Again about the alleged promise of a farm to a son, Sam but Sam’s claim in Proprietary Estoppel failed.  Nothing in the evidence indicated a promise or assurance.  There was no reliance.  Although Sam claimed he had been paid very little over the years, he was paid regularly at the same rate as the other farm workers and his father had bought him cars as bonuses.</a:t>
            </a:r>
          </a:p>
          <a:p>
            <a:pPr marL="0" indent="0">
              <a:buNone/>
            </a:pPr>
            <a:r>
              <a:rPr lang="en-US" sz="2000" dirty="0"/>
              <a:t>There was also no indication that Sam would have gone away to pursue alternative employment or another career so his claim was dismissed.</a:t>
            </a:r>
          </a:p>
        </p:txBody>
      </p:sp>
    </p:spTree>
    <p:extLst>
      <p:ext uri="{BB962C8B-B14F-4D97-AF65-F5344CB8AC3E}">
        <p14:creationId xmlns:p14="http://schemas.microsoft.com/office/powerpoint/2010/main" val="14901074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07729-AAA4-164F-972D-9C1B8AAE30F2}"/>
              </a:ext>
            </a:extLst>
          </p:cNvPr>
          <p:cNvSpPr>
            <a:spLocks noGrp="1"/>
          </p:cNvSpPr>
          <p:nvPr>
            <p:ph type="title"/>
          </p:nvPr>
        </p:nvSpPr>
        <p:spPr/>
        <p:txBody>
          <a:bodyPr/>
          <a:lstStyle/>
          <a:p>
            <a:r>
              <a:rPr lang="en-US" dirty="0"/>
              <a:t>Clarke v </a:t>
            </a:r>
            <a:r>
              <a:rPr lang="en-US" dirty="0" err="1"/>
              <a:t>meadus</a:t>
            </a:r>
            <a:r>
              <a:rPr lang="en-US" dirty="0"/>
              <a:t> [2010]</a:t>
            </a:r>
          </a:p>
        </p:txBody>
      </p:sp>
      <p:sp>
        <p:nvSpPr>
          <p:cNvPr id="3" name="Content Placeholder 2">
            <a:extLst>
              <a:ext uri="{FF2B5EF4-FFF2-40B4-BE49-F238E27FC236}">
                <a16:creationId xmlns:a16="http://schemas.microsoft.com/office/drawing/2014/main" id="{8501A8E0-0015-A94D-B776-0FC7C5E7EF1A}"/>
              </a:ext>
            </a:extLst>
          </p:cNvPr>
          <p:cNvSpPr>
            <a:spLocks noGrp="1"/>
          </p:cNvSpPr>
          <p:nvPr>
            <p:ph idx="1"/>
          </p:nvPr>
        </p:nvSpPr>
        <p:spPr/>
        <p:txBody>
          <a:bodyPr>
            <a:normAutofit/>
          </a:bodyPr>
          <a:lstStyle/>
          <a:p>
            <a:pPr marL="0" indent="0">
              <a:buNone/>
            </a:pPr>
            <a:r>
              <a:rPr lang="en-US" sz="2400" dirty="0"/>
              <a:t>Concerned an appeal against a summary judgment and held that if all the elements of proprietary estoppel are met, the estoppel can override a previous express declaration in a deed of the beneficial interest in a property.</a:t>
            </a:r>
          </a:p>
        </p:txBody>
      </p:sp>
    </p:spTree>
    <p:extLst>
      <p:ext uri="{BB962C8B-B14F-4D97-AF65-F5344CB8AC3E}">
        <p14:creationId xmlns:p14="http://schemas.microsoft.com/office/powerpoint/2010/main" val="39030663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66C6B-18FA-2B4D-817A-2A3380D267E2}"/>
              </a:ext>
            </a:extLst>
          </p:cNvPr>
          <p:cNvSpPr>
            <a:spLocks noGrp="1"/>
          </p:cNvSpPr>
          <p:nvPr>
            <p:ph type="title"/>
          </p:nvPr>
        </p:nvSpPr>
        <p:spPr/>
        <p:txBody>
          <a:bodyPr/>
          <a:lstStyle/>
          <a:p>
            <a:r>
              <a:rPr lang="en-US" dirty="0"/>
              <a:t>remedies</a:t>
            </a:r>
          </a:p>
        </p:txBody>
      </p:sp>
      <p:sp>
        <p:nvSpPr>
          <p:cNvPr id="3" name="Content Placeholder 2">
            <a:extLst>
              <a:ext uri="{FF2B5EF4-FFF2-40B4-BE49-F238E27FC236}">
                <a16:creationId xmlns:a16="http://schemas.microsoft.com/office/drawing/2014/main" id="{2E413965-58C2-6441-889C-E43A8C175928}"/>
              </a:ext>
            </a:extLst>
          </p:cNvPr>
          <p:cNvSpPr>
            <a:spLocks noGrp="1"/>
          </p:cNvSpPr>
          <p:nvPr>
            <p:ph idx="1"/>
          </p:nvPr>
        </p:nvSpPr>
        <p:spPr/>
        <p:txBody>
          <a:bodyPr>
            <a:normAutofit/>
          </a:bodyPr>
          <a:lstStyle/>
          <a:p>
            <a:r>
              <a:rPr lang="en-US" sz="2000" dirty="0"/>
              <a:t>Court must look at the circumstances of each case to decide how equity can best be satisfied.</a:t>
            </a:r>
          </a:p>
          <a:p>
            <a:r>
              <a:rPr lang="en-US" sz="2000" dirty="0"/>
              <a:t>The court must award, ‘</a:t>
            </a:r>
            <a:r>
              <a:rPr lang="en-US" sz="2000" i="1" dirty="0"/>
              <a:t>the minimum equity to do justice to the plaintiff.’ </a:t>
            </a:r>
            <a:r>
              <a:rPr lang="en-US" sz="2000" b="1" i="1" dirty="0"/>
              <a:t>Crabb v Arun District Council [1976]</a:t>
            </a:r>
          </a:p>
          <a:p>
            <a:r>
              <a:rPr lang="en-US" sz="2000" dirty="0"/>
              <a:t>Examples are the best way to show the ‘diversity’ of remedies which the </a:t>
            </a:r>
            <a:r>
              <a:rPr lang="en-GB" sz="2000" dirty="0"/>
              <a:t>courts</a:t>
            </a:r>
            <a:r>
              <a:rPr lang="en-US" sz="2000" dirty="0"/>
              <a:t> have given.</a:t>
            </a:r>
          </a:p>
        </p:txBody>
      </p:sp>
    </p:spTree>
    <p:extLst>
      <p:ext uri="{BB962C8B-B14F-4D97-AF65-F5344CB8AC3E}">
        <p14:creationId xmlns:p14="http://schemas.microsoft.com/office/powerpoint/2010/main" val="8588785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2B8195-8888-6B42-AE00-2C7D4DC4C98B}"/>
              </a:ext>
            </a:extLst>
          </p:cNvPr>
          <p:cNvSpPr>
            <a:spLocks noGrp="1"/>
          </p:cNvSpPr>
          <p:nvPr>
            <p:ph type="title"/>
          </p:nvPr>
        </p:nvSpPr>
        <p:spPr/>
        <p:txBody>
          <a:bodyPr/>
          <a:lstStyle/>
          <a:p>
            <a:r>
              <a:rPr lang="en-GB" dirty="0" err="1"/>
              <a:t>Dilwyn</a:t>
            </a:r>
            <a:r>
              <a:rPr lang="en-GB" dirty="0"/>
              <a:t> v </a:t>
            </a:r>
            <a:r>
              <a:rPr lang="en-GB" dirty="0" err="1"/>
              <a:t>llewellyn</a:t>
            </a:r>
            <a:r>
              <a:rPr lang="en-GB" dirty="0"/>
              <a:t> [1862]</a:t>
            </a:r>
          </a:p>
        </p:txBody>
      </p:sp>
      <p:sp>
        <p:nvSpPr>
          <p:cNvPr id="3" name="Content Placeholder 2">
            <a:extLst>
              <a:ext uri="{FF2B5EF4-FFF2-40B4-BE49-F238E27FC236}">
                <a16:creationId xmlns:a16="http://schemas.microsoft.com/office/drawing/2014/main" id="{BE018702-AD0F-9846-9694-659F77A67A52}"/>
              </a:ext>
            </a:extLst>
          </p:cNvPr>
          <p:cNvSpPr>
            <a:spLocks noGrp="1"/>
          </p:cNvSpPr>
          <p:nvPr>
            <p:ph idx="1"/>
          </p:nvPr>
        </p:nvSpPr>
        <p:spPr/>
        <p:txBody>
          <a:bodyPr/>
          <a:lstStyle/>
          <a:p>
            <a:pPr marL="0" indent="0">
              <a:buNone/>
            </a:pPr>
            <a:r>
              <a:rPr lang="en-GB" dirty="0"/>
              <a:t>I</a:t>
            </a:r>
            <a:r>
              <a:rPr lang="en-GB" sz="2000" dirty="0"/>
              <a:t>s one of the earliest examples.</a:t>
            </a:r>
          </a:p>
          <a:p>
            <a:pPr marL="0" indent="0">
              <a:buNone/>
            </a:pPr>
            <a:r>
              <a:rPr lang="en-GB" sz="2000" dirty="0"/>
              <a:t>A father gave possession of a parcel of his land to his son and attempted, by a memorandum in writing, to convey the land to him.  The son went into possession and, with his father’s assent, spent £14k on building a house on the land.</a:t>
            </a:r>
          </a:p>
          <a:p>
            <a:pPr marL="0" indent="0">
              <a:buNone/>
            </a:pPr>
            <a:r>
              <a:rPr lang="en-GB" sz="2000" dirty="0"/>
              <a:t>When the father died he left the son a life interest in the land, remainder to his grandson.  The son claimed to be entitled to the fee simple absolute and the court agreed.</a:t>
            </a:r>
          </a:p>
        </p:txBody>
      </p:sp>
    </p:spTree>
    <p:extLst>
      <p:ext uri="{BB962C8B-B14F-4D97-AF65-F5344CB8AC3E}">
        <p14:creationId xmlns:p14="http://schemas.microsoft.com/office/powerpoint/2010/main" val="39180245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91CB4-A465-EF43-80BC-8090754B7B4C}"/>
              </a:ext>
            </a:extLst>
          </p:cNvPr>
          <p:cNvSpPr>
            <a:spLocks noGrp="1"/>
          </p:cNvSpPr>
          <p:nvPr>
            <p:ph type="title"/>
          </p:nvPr>
        </p:nvSpPr>
        <p:spPr/>
        <p:txBody>
          <a:bodyPr/>
          <a:lstStyle/>
          <a:p>
            <a:r>
              <a:rPr lang="en-GB" dirty="0"/>
              <a:t>Inwards v baker [1965]</a:t>
            </a:r>
          </a:p>
        </p:txBody>
      </p:sp>
      <p:sp>
        <p:nvSpPr>
          <p:cNvPr id="3" name="Content Placeholder 2">
            <a:extLst>
              <a:ext uri="{FF2B5EF4-FFF2-40B4-BE49-F238E27FC236}">
                <a16:creationId xmlns:a16="http://schemas.microsoft.com/office/drawing/2014/main" id="{CFA521E5-BBC4-EB4E-B7C5-842E88132138}"/>
              </a:ext>
            </a:extLst>
          </p:cNvPr>
          <p:cNvSpPr>
            <a:spLocks noGrp="1"/>
          </p:cNvSpPr>
          <p:nvPr>
            <p:ph idx="1"/>
          </p:nvPr>
        </p:nvSpPr>
        <p:spPr/>
        <p:txBody>
          <a:bodyPr>
            <a:normAutofit/>
          </a:bodyPr>
          <a:lstStyle/>
          <a:p>
            <a:pPr marL="0" indent="0">
              <a:buNone/>
            </a:pPr>
            <a:r>
              <a:rPr lang="en-GB" sz="2000" dirty="0"/>
              <a:t>Similarly, over a century later, a father allowed his son to build a bungalow on his (the father’s) land.  The son lived there from the minute it was completed, always under the impression that he would be allowed to live there for his lifetime, or as long as he wished.  The father died and 12yrs later the trustees of the father’s will claimed possession of the bungalow on the ground that the son had, at best, a licence to be there, which had now been revoked.  </a:t>
            </a:r>
          </a:p>
          <a:p>
            <a:pPr marL="0" indent="0">
              <a:buNone/>
            </a:pPr>
            <a:r>
              <a:rPr lang="en-GB" sz="2000" dirty="0"/>
              <a:t>The </a:t>
            </a:r>
            <a:r>
              <a:rPr lang="en-GB" sz="2000" dirty="0" err="1"/>
              <a:t>CofA</a:t>
            </a:r>
            <a:r>
              <a:rPr lang="en-GB" sz="2000" dirty="0"/>
              <a:t> disagreed and he was allowed to live there for the rest of his life.</a:t>
            </a:r>
          </a:p>
        </p:txBody>
      </p:sp>
    </p:spTree>
    <p:extLst>
      <p:ext uri="{BB962C8B-B14F-4D97-AF65-F5344CB8AC3E}">
        <p14:creationId xmlns:p14="http://schemas.microsoft.com/office/powerpoint/2010/main" val="7476496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A93205-D9E0-424C-B1AD-0EF2FC6344D9}"/>
              </a:ext>
            </a:extLst>
          </p:cNvPr>
          <p:cNvSpPr>
            <a:spLocks noGrp="1"/>
          </p:cNvSpPr>
          <p:nvPr>
            <p:ph type="title"/>
          </p:nvPr>
        </p:nvSpPr>
        <p:spPr/>
        <p:txBody>
          <a:bodyPr/>
          <a:lstStyle/>
          <a:p>
            <a:r>
              <a:rPr lang="en-GB" dirty="0"/>
              <a:t>Pascoe v turner[1979]</a:t>
            </a:r>
          </a:p>
        </p:txBody>
      </p:sp>
      <p:sp>
        <p:nvSpPr>
          <p:cNvPr id="3" name="Content Placeholder 2">
            <a:extLst>
              <a:ext uri="{FF2B5EF4-FFF2-40B4-BE49-F238E27FC236}">
                <a16:creationId xmlns:a16="http://schemas.microsoft.com/office/drawing/2014/main" id="{F6E7A0C4-4348-4B4F-8829-052D0B159067}"/>
              </a:ext>
            </a:extLst>
          </p:cNvPr>
          <p:cNvSpPr>
            <a:spLocks noGrp="1"/>
          </p:cNvSpPr>
          <p:nvPr>
            <p:ph idx="1"/>
          </p:nvPr>
        </p:nvSpPr>
        <p:spPr/>
        <p:txBody>
          <a:bodyPr>
            <a:noAutofit/>
          </a:bodyPr>
          <a:lstStyle/>
          <a:p>
            <a:pPr marL="0" indent="0">
              <a:buNone/>
            </a:pPr>
            <a:r>
              <a:rPr lang="en-GB" sz="2200" dirty="0"/>
              <a:t>Here the equity could be satisfied only by a conveyance of the fee simple.</a:t>
            </a:r>
          </a:p>
          <a:p>
            <a:pPr marL="0" indent="0">
              <a:buNone/>
            </a:pPr>
            <a:r>
              <a:rPr lang="en-GB" sz="2200" dirty="0"/>
              <a:t>P was a businessman and T a widow.  T moved in as P’s housekeeper and later than began to live as H and W but never married.  In 1965, P bought another house and he and T lived there as H and W.  In 1973 he started an affair with another woman, T remaining in the house bought in 1965.  P visited her there and assured her on several occasions, repeating it to others, that “the house is yours and everything in it”.</a:t>
            </a:r>
          </a:p>
        </p:txBody>
      </p:sp>
    </p:spTree>
    <p:extLst>
      <p:ext uri="{BB962C8B-B14F-4D97-AF65-F5344CB8AC3E}">
        <p14:creationId xmlns:p14="http://schemas.microsoft.com/office/powerpoint/2010/main" val="38192408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89F738-6534-7F40-856A-8303C3C2580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2B1D877-459E-FC4A-9A88-C047E23B6D04}"/>
              </a:ext>
            </a:extLst>
          </p:cNvPr>
          <p:cNvSpPr>
            <a:spLocks noGrp="1"/>
          </p:cNvSpPr>
          <p:nvPr>
            <p:ph idx="1"/>
          </p:nvPr>
        </p:nvSpPr>
        <p:spPr/>
        <p:txBody>
          <a:bodyPr>
            <a:normAutofit/>
          </a:bodyPr>
          <a:lstStyle/>
          <a:p>
            <a:pPr marL="0" indent="0">
              <a:buNone/>
            </a:pPr>
            <a:r>
              <a:rPr lang="en-GB" sz="2000" dirty="0"/>
              <a:t>In reliance upon this, T spent money on the house on redecoration, improvement, repairs and fitting carpets. P knew this.  There was never any conveyance of the legal estate to T, nor anything in writing.  P and T quarrelled and P wrote to T giving her 2 months notice to determine her “licence to occupy” the house.</a:t>
            </a:r>
          </a:p>
          <a:p>
            <a:pPr marL="0" indent="0">
              <a:buNone/>
            </a:pPr>
            <a:r>
              <a:rPr lang="en-GB" sz="2000" dirty="0" err="1"/>
              <a:t>Cof</a:t>
            </a:r>
            <a:r>
              <a:rPr lang="en-GB" sz="2000" dirty="0"/>
              <a:t> A held that there had been a complete gift of the contents of the house to T, but the gift of the house was imperfect, lacking the necessary formality.  As P had stood by and allowed T to spend her money based on the promise that it was hers, an estoppel arose.</a:t>
            </a:r>
          </a:p>
        </p:txBody>
      </p:sp>
    </p:spTree>
    <p:extLst>
      <p:ext uri="{BB962C8B-B14F-4D97-AF65-F5344CB8AC3E}">
        <p14:creationId xmlns:p14="http://schemas.microsoft.com/office/powerpoint/2010/main" val="6646163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C0987-79DE-8E40-9487-EFFE42052A2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C63F603-BA05-6E4B-BC16-BA82A77FD249}"/>
              </a:ext>
            </a:extLst>
          </p:cNvPr>
          <p:cNvSpPr>
            <a:spLocks noGrp="1"/>
          </p:cNvSpPr>
          <p:nvPr>
            <p:ph idx="1"/>
          </p:nvPr>
        </p:nvSpPr>
        <p:spPr/>
        <p:txBody>
          <a:bodyPr>
            <a:normAutofit/>
          </a:bodyPr>
          <a:lstStyle/>
          <a:p>
            <a:pPr marL="0" indent="0">
              <a:buNone/>
            </a:pPr>
            <a:r>
              <a:rPr lang="en-GB" sz="2400" dirty="0"/>
              <a:t>Some writers have written in harsh terms about this decision, feeling it incorrect that T acquired the fee simple for the £230 spent on decorations etc but arguably this misses the point that the award of the fee simple was not relative to the form the reliance took (</a:t>
            </a:r>
            <a:r>
              <a:rPr lang="en-GB" sz="2400" dirty="0" err="1"/>
              <a:t>ie</a:t>
            </a:r>
            <a:r>
              <a:rPr lang="en-GB" sz="2400" dirty="0"/>
              <a:t> the £230) but instead was relative to the nature of the representation upon which it was made.</a:t>
            </a:r>
          </a:p>
        </p:txBody>
      </p:sp>
    </p:spTree>
    <p:extLst>
      <p:ext uri="{BB962C8B-B14F-4D97-AF65-F5344CB8AC3E}">
        <p14:creationId xmlns:p14="http://schemas.microsoft.com/office/powerpoint/2010/main" val="3136064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21133-94ED-6145-A615-96E72AAA247C}"/>
              </a:ext>
            </a:extLst>
          </p:cNvPr>
          <p:cNvSpPr>
            <a:spLocks noGrp="1"/>
          </p:cNvSpPr>
          <p:nvPr>
            <p:ph type="title"/>
          </p:nvPr>
        </p:nvSpPr>
        <p:spPr/>
        <p:txBody>
          <a:bodyPr/>
          <a:lstStyle/>
          <a:p>
            <a:r>
              <a:rPr lang="en-GB" dirty="0" err="1"/>
              <a:t>Sledmore</a:t>
            </a:r>
            <a:r>
              <a:rPr lang="en-GB" dirty="0"/>
              <a:t> v </a:t>
            </a:r>
            <a:r>
              <a:rPr lang="en-GB" dirty="0" err="1"/>
              <a:t>dalby</a:t>
            </a:r>
            <a:r>
              <a:rPr lang="en-GB" dirty="0"/>
              <a:t> [1996]</a:t>
            </a:r>
          </a:p>
        </p:txBody>
      </p:sp>
      <p:sp>
        <p:nvSpPr>
          <p:cNvPr id="3" name="Content Placeholder 2">
            <a:extLst>
              <a:ext uri="{FF2B5EF4-FFF2-40B4-BE49-F238E27FC236}">
                <a16:creationId xmlns:a16="http://schemas.microsoft.com/office/drawing/2014/main" id="{AF5E1732-248D-234E-8A1C-20B9C7E909AB}"/>
              </a:ext>
            </a:extLst>
          </p:cNvPr>
          <p:cNvSpPr>
            <a:spLocks noGrp="1"/>
          </p:cNvSpPr>
          <p:nvPr>
            <p:ph idx="1"/>
          </p:nvPr>
        </p:nvSpPr>
        <p:spPr/>
        <p:txBody>
          <a:bodyPr>
            <a:normAutofit/>
          </a:bodyPr>
          <a:lstStyle/>
          <a:p>
            <a:pPr marL="0" indent="0">
              <a:buNone/>
            </a:pPr>
            <a:r>
              <a:rPr lang="en-GB" sz="2400" dirty="0"/>
              <a:t>The Court of Appeal said here that there must be a proportionality between the remedy and the detriment – which arguably there wasn’t in Pascoe – which it is the purpose of the doctrine of proprietary estoppel to avoid.</a:t>
            </a:r>
          </a:p>
        </p:txBody>
      </p:sp>
    </p:spTree>
    <p:extLst>
      <p:ext uri="{BB962C8B-B14F-4D97-AF65-F5344CB8AC3E}">
        <p14:creationId xmlns:p14="http://schemas.microsoft.com/office/powerpoint/2010/main" val="36349949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3B6BF-A7A8-A241-899F-78F3F338D077}"/>
              </a:ext>
            </a:extLst>
          </p:cNvPr>
          <p:cNvSpPr>
            <a:spLocks noGrp="1"/>
          </p:cNvSpPr>
          <p:nvPr>
            <p:ph type="title"/>
          </p:nvPr>
        </p:nvSpPr>
        <p:spPr/>
        <p:txBody>
          <a:bodyPr/>
          <a:lstStyle/>
          <a:p>
            <a:r>
              <a:rPr lang="en-GB" dirty="0"/>
              <a:t>Gillett v holt [2000]</a:t>
            </a:r>
          </a:p>
        </p:txBody>
      </p:sp>
      <p:sp>
        <p:nvSpPr>
          <p:cNvPr id="3" name="Content Placeholder 2">
            <a:extLst>
              <a:ext uri="{FF2B5EF4-FFF2-40B4-BE49-F238E27FC236}">
                <a16:creationId xmlns:a16="http://schemas.microsoft.com/office/drawing/2014/main" id="{7D9C40ED-7066-8442-B131-758A9BECC214}"/>
              </a:ext>
            </a:extLst>
          </p:cNvPr>
          <p:cNvSpPr>
            <a:spLocks noGrp="1"/>
          </p:cNvSpPr>
          <p:nvPr>
            <p:ph idx="1"/>
          </p:nvPr>
        </p:nvSpPr>
        <p:spPr/>
        <p:txBody>
          <a:bodyPr/>
          <a:lstStyle/>
          <a:p>
            <a:pPr marL="0" indent="0">
              <a:buNone/>
            </a:pPr>
            <a:r>
              <a:rPr lang="en-GB" dirty="0"/>
              <a:t>D, who was a wealthy farmer, repeatedly promised and assured over a period of many years to the Claimant farm worker that “all this will be yours”.</a:t>
            </a:r>
          </a:p>
          <a:p>
            <a:pPr marL="0" indent="0">
              <a:buNone/>
            </a:pPr>
            <a:r>
              <a:rPr lang="en-GB" dirty="0"/>
              <a:t>D did indeed make a number of wills leaving most of his estate to the Cl, but subsequently, when they fell out, he made a new will excluding the Cl entirely.</a:t>
            </a:r>
          </a:p>
          <a:p>
            <a:pPr marL="0" indent="0">
              <a:buNone/>
            </a:pPr>
            <a:r>
              <a:rPr lang="en-GB" dirty="0" err="1"/>
              <a:t>CofA</a:t>
            </a:r>
            <a:r>
              <a:rPr lang="en-GB" dirty="0"/>
              <a:t> held that the inherent revocability of testamentary dispositions was irrelevant to such promises and assurances as were made in this case. The circumstances could make clear that the assurance was more than a mere statement of present intention and amounted to a promise.  The assurances were intended to be relied on and were relied on.</a:t>
            </a:r>
          </a:p>
        </p:txBody>
      </p:sp>
    </p:spTree>
    <p:extLst>
      <p:ext uri="{BB962C8B-B14F-4D97-AF65-F5344CB8AC3E}">
        <p14:creationId xmlns:p14="http://schemas.microsoft.com/office/powerpoint/2010/main" val="2978792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4C6D3-90E4-D441-ADC5-EB91701C853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DE194CD-5B67-D04B-81BC-5F676711D55A}"/>
              </a:ext>
            </a:extLst>
          </p:cNvPr>
          <p:cNvSpPr>
            <a:spLocks noGrp="1"/>
          </p:cNvSpPr>
          <p:nvPr>
            <p:ph idx="1"/>
          </p:nvPr>
        </p:nvSpPr>
        <p:spPr/>
        <p:txBody>
          <a:bodyPr>
            <a:normAutofit/>
          </a:bodyPr>
          <a:lstStyle/>
          <a:p>
            <a:pPr marL="0" indent="0">
              <a:buNone/>
            </a:pPr>
            <a:r>
              <a:rPr lang="en-GB" sz="2000" dirty="0"/>
              <a:t>Detriment itself was not a narrow or technical concept and it need not be the spending of money or other quantifiable financial detriment, provided that it was something substantial.</a:t>
            </a:r>
          </a:p>
          <a:p>
            <a:pPr marL="0" indent="0">
              <a:buNone/>
            </a:pPr>
            <a:r>
              <a:rPr lang="en-GB" sz="2000" dirty="0"/>
              <a:t>Therefore, detriment had to be approached as part of a broad enquiry as to whether repudiation of an assurance was or was not unconscionable in all the circumstances.</a:t>
            </a:r>
          </a:p>
          <a:p>
            <a:pPr marL="0" indent="0">
              <a:buNone/>
            </a:pPr>
            <a:r>
              <a:rPr lang="en-GB" sz="2000" dirty="0"/>
              <a:t>In the words of Robert Walker LJ,</a:t>
            </a:r>
          </a:p>
        </p:txBody>
      </p:sp>
    </p:spTree>
    <p:extLst>
      <p:ext uri="{BB962C8B-B14F-4D97-AF65-F5344CB8AC3E}">
        <p14:creationId xmlns:p14="http://schemas.microsoft.com/office/powerpoint/2010/main" val="290051751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3D71D-E3D6-F046-AA09-3BE7D2600F3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5F15ABC-3A07-7843-873D-3FB358B086FB}"/>
              </a:ext>
            </a:extLst>
          </p:cNvPr>
          <p:cNvSpPr>
            <a:spLocks noGrp="1"/>
          </p:cNvSpPr>
          <p:nvPr>
            <p:ph idx="1"/>
          </p:nvPr>
        </p:nvSpPr>
        <p:spPr/>
        <p:txBody>
          <a:bodyPr/>
          <a:lstStyle/>
          <a:p>
            <a:pPr marL="0" indent="0">
              <a:buNone/>
            </a:pPr>
            <a:r>
              <a:rPr lang="en-GB" i="1" dirty="0"/>
              <a:t>“Mr Gillett and his wife devoted the best years of their lives to working for Mr Holt and his company, showing loyalty and devotion to his business interests, his social life and his personal wishes, on the strength of clear and repeated assurances of testamentary benefits.”</a:t>
            </a:r>
          </a:p>
          <a:p>
            <a:pPr marL="0" indent="0">
              <a:buNone/>
            </a:pPr>
            <a:r>
              <a:rPr lang="en-GB" dirty="0"/>
              <a:t>Detriment had clearly been established.  It was unconscionable for the D to withdraw his promise and change his will after the detriment suffered by the Cl.</a:t>
            </a:r>
          </a:p>
          <a:p>
            <a:pPr marL="0" indent="0">
              <a:buNone/>
            </a:pPr>
            <a:r>
              <a:rPr lang="en-GB" dirty="0"/>
              <a:t>In deciding how to satisfy the equity created by proprietary estoppel the case was unusual because the D was still alive. The court ordered the transfer of a farm and £100,000 to the Cl.</a:t>
            </a:r>
          </a:p>
        </p:txBody>
      </p:sp>
    </p:spTree>
    <p:extLst>
      <p:ext uri="{BB962C8B-B14F-4D97-AF65-F5344CB8AC3E}">
        <p14:creationId xmlns:p14="http://schemas.microsoft.com/office/powerpoint/2010/main" val="34050048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441D8-C384-DF47-8282-3F2B97D2A87D}"/>
              </a:ext>
            </a:extLst>
          </p:cNvPr>
          <p:cNvSpPr>
            <a:spLocks noGrp="1"/>
          </p:cNvSpPr>
          <p:nvPr>
            <p:ph type="title"/>
          </p:nvPr>
        </p:nvSpPr>
        <p:spPr/>
        <p:txBody>
          <a:bodyPr/>
          <a:lstStyle/>
          <a:p>
            <a:r>
              <a:rPr lang="en-GB" dirty="0"/>
              <a:t>Jennings v rice [2003]</a:t>
            </a:r>
          </a:p>
        </p:txBody>
      </p:sp>
      <p:sp>
        <p:nvSpPr>
          <p:cNvPr id="3" name="Content Placeholder 2">
            <a:extLst>
              <a:ext uri="{FF2B5EF4-FFF2-40B4-BE49-F238E27FC236}">
                <a16:creationId xmlns:a16="http://schemas.microsoft.com/office/drawing/2014/main" id="{A60C07AC-291E-E44E-BFBF-061C5A33139A}"/>
              </a:ext>
            </a:extLst>
          </p:cNvPr>
          <p:cNvSpPr>
            <a:spLocks noGrp="1"/>
          </p:cNvSpPr>
          <p:nvPr>
            <p:ph idx="1"/>
          </p:nvPr>
        </p:nvSpPr>
        <p:spPr/>
        <p:txBody>
          <a:bodyPr/>
          <a:lstStyle/>
          <a:p>
            <a:pPr marL="0" indent="0">
              <a:buNone/>
            </a:pPr>
            <a:r>
              <a:rPr lang="en-GB" sz="2400" dirty="0" err="1"/>
              <a:t>CofA</a:t>
            </a:r>
            <a:r>
              <a:rPr lang="en-GB" sz="2400" dirty="0"/>
              <a:t> considered the issue of remedy and said it would look at all the circumstances to decide how to satisfy the equity – including a consideration of he expectation and the detriment suffered by the Cl.</a:t>
            </a:r>
          </a:p>
          <a:p>
            <a:pPr marL="0" indent="0">
              <a:buNone/>
            </a:pPr>
            <a:r>
              <a:rPr lang="en-GB" sz="2400" dirty="0"/>
              <a:t>In reaching its decision the court had to ensure justice was done between the parties and there was a need to ensure proportionality between expectation and detriment.</a:t>
            </a:r>
          </a:p>
          <a:p>
            <a:pPr marL="0" indent="0">
              <a:buNone/>
            </a:pPr>
            <a:endParaRPr lang="en-GB" dirty="0"/>
          </a:p>
        </p:txBody>
      </p:sp>
    </p:spTree>
    <p:extLst>
      <p:ext uri="{BB962C8B-B14F-4D97-AF65-F5344CB8AC3E}">
        <p14:creationId xmlns:p14="http://schemas.microsoft.com/office/powerpoint/2010/main" val="11625632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0A559-51B1-D143-A921-2DC19E347E2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EA24CE1-7C61-5844-8032-12C7F83A410F}"/>
              </a:ext>
            </a:extLst>
          </p:cNvPr>
          <p:cNvSpPr>
            <a:spLocks noGrp="1"/>
          </p:cNvSpPr>
          <p:nvPr>
            <p:ph idx="1"/>
          </p:nvPr>
        </p:nvSpPr>
        <p:spPr/>
        <p:txBody>
          <a:bodyPr>
            <a:normAutofit/>
          </a:bodyPr>
          <a:lstStyle/>
          <a:p>
            <a:pPr marL="0" indent="0">
              <a:buNone/>
            </a:pPr>
            <a:r>
              <a:rPr lang="en-GB" sz="2400" dirty="0"/>
              <a:t>On the facts of the case, Cl awarded £200k out of an estate worth £1.2m of which the house and its contents were valued at £435k.</a:t>
            </a:r>
          </a:p>
          <a:p>
            <a:pPr marL="0" indent="0">
              <a:buNone/>
            </a:pPr>
            <a:r>
              <a:rPr lang="en-GB" sz="2400" dirty="0"/>
              <a:t>The Cl claimed to be entitled to the whole estate or, at the very least, the house and its contents.  The </a:t>
            </a:r>
            <a:r>
              <a:rPr lang="en-GB" sz="2400" dirty="0" err="1"/>
              <a:t>CofA</a:t>
            </a:r>
            <a:r>
              <a:rPr lang="en-GB" sz="2400" dirty="0"/>
              <a:t> refused to interfere with the decision of the court of first instance.</a:t>
            </a:r>
          </a:p>
        </p:txBody>
      </p:sp>
    </p:spTree>
    <p:extLst>
      <p:ext uri="{BB962C8B-B14F-4D97-AF65-F5344CB8AC3E}">
        <p14:creationId xmlns:p14="http://schemas.microsoft.com/office/powerpoint/2010/main" val="7019317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3F5FB-5167-224B-9ED7-6EA17697D844}"/>
              </a:ext>
            </a:extLst>
          </p:cNvPr>
          <p:cNvSpPr>
            <a:spLocks noGrp="1"/>
          </p:cNvSpPr>
          <p:nvPr>
            <p:ph type="title"/>
          </p:nvPr>
        </p:nvSpPr>
        <p:spPr/>
        <p:txBody>
          <a:bodyPr/>
          <a:lstStyle/>
          <a:p>
            <a:r>
              <a:rPr lang="en-GB" dirty="0" err="1"/>
              <a:t>Mcguane</a:t>
            </a:r>
            <a:r>
              <a:rPr lang="en-GB" dirty="0"/>
              <a:t> v welch [2008]</a:t>
            </a:r>
          </a:p>
        </p:txBody>
      </p:sp>
      <p:sp>
        <p:nvSpPr>
          <p:cNvPr id="3" name="Content Placeholder 2">
            <a:extLst>
              <a:ext uri="{FF2B5EF4-FFF2-40B4-BE49-F238E27FC236}">
                <a16:creationId xmlns:a16="http://schemas.microsoft.com/office/drawing/2014/main" id="{70B426CC-4430-4B46-B209-959153C2D29A}"/>
              </a:ext>
            </a:extLst>
          </p:cNvPr>
          <p:cNvSpPr>
            <a:spLocks noGrp="1"/>
          </p:cNvSpPr>
          <p:nvPr>
            <p:ph idx="1"/>
          </p:nvPr>
        </p:nvSpPr>
        <p:spPr/>
        <p:txBody>
          <a:bodyPr>
            <a:normAutofit/>
          </a:bodyPr>
          <a:lstStyle/>
          <a:p>
            <a:pPr marL="0" indent="0">
              <a:buNone/>
            </a:pPr>
            <a:r>
              <a:rPr lang="en-GB" sz="2800" dirty="0"/>
              <a:t>The court decided that it did not have to give effect to the bargain between the parties but had to look for the minimum equity to do justice.</a:t>
            </a:r>
          </a:p>
          <a:p>
            <a:pPr marL="0" indent="0">
              <a:buNone/>
            </a:pPr>
            <a:r>
              <a:rPr lang="en-GB" sz="2800" dirty="0"/>
              <a:t>The court chose to award compensation rather than transfer a lease to the Cl.</a:t>
            </a:r>
          </a:p>
        </p:txBody>
      </p:sp>
    </p:spTree>
    <p:extLst>
      <p:ext uri="{BB962C8B-B14F-4D97-AF65-F5344CB8AC3E}">
        <p14:creationId xmlns:p14="http://schemas.microsoft.com/office/powerpoint/2010/main" val="56418894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CD208-AFB5-DC43-9A7B-406A1F456E2F}"/>
              </a:ext>
            </a:extLst>
          </p:cNvPr>
          <p:cNvSpPr>
            <a:spLocks noGrp="1"/>
          </p:cNvSpPr>
          <p:nvPr>
            <p:ph type="title"/>
          </p:nvPr>
        </p:nvSpPr>
        <p:spPr/>
        <p:txBody>
          <a:bodyPr/>
          <a:lstStyle/>
          <a:p>
            <a:r>
              <a:rPr lang="en-GB" dirty="0"/>
              <a:t>Burton v </a:t>
            </a:r>
            <a:r>
              <a:rPr lang="en-GB" dirty="0" err="1"/>
              <a:t>liden</a:t>
            </a:r>
            <a:r>
              <a:rPr lang="en-GB" dirty="0"/>
              <a:t> [2016]</a:t>
            </a:r>
          </a:p>
        </p:txBody>
      </p:sp>
      <p:sp>
        <p:nvSpPr>
          <p:cNvPr id="3" name="Content Placeholder 2">
            <a:extLst>
              <a:ext uri="{FF2B5EF4-FFF2-40B4-BE49-F238E27FC236}">
                <a16:creationId xmlns:a16="http://schemas.microsoft.com/office/drawing/2014/main" id="{4927CFC7-10D5-AA45-8222-9C1E34E32033}"/>
              </a:ext>
            </a:extLst>
          </p:cNvPr>
          <p:cNvSpPr>
            <a:spLocks noGrp="1"/>
          </p:cNvSpPr>
          <p:nvPr>
            <p:ph idx="1"/>
          </p:nvPr>
        </p:nvSpPr>
        <p:spPr/>
        <p:txBody>
          <a:bodyPr/>
          <a:lstStyle/>
          <a:p>
            <a:pPr marL="0" indent="0">
              <a:buNone/>
            </a:pPr>
            <a:r>
              <a:rPr lang="en-GB" dirty="0"/>
              <a:t>Ms Liden had made payments towards a house belonging to Mr Burton and in his sole name.  Mr B said that her payments were “towards the house”.  This would have been understood as payments towards an interest in the house, particularly as Ms L had been told that her payments were needed if the parties were going to be able to continue living there.</a:t>
            </a:r>
          </a:p>
          <a:p>
            <a:pPr marL="0" indent="0">
              <a:buNone/>
            </a:pPr>
            <a:r>
              <a:rPr lang="en-GB" dirty="0"/>
              <a:t>As such there was reliance and detriment, and it would be unconscionable to deny Ms L an interest in the property.  Ms L was given back the amount of money from her monthly contributions that she understood to be “towards the house” with 3% interest added.  This was no more than the minimum required to do justice between the parties.</a:t>
            </a:r>
          </a:p>
        </p:txBody>
      </p:sp>
    </p:spTree>
    <p:extLst>
      <p:ext uri="{BB962C8B-B14F-4D97-AF65-F5344CB8AC3E}">
        <p14:creationId xmlns:p14="http://schemas.microsoft.com/office/powerpoint/2010/main" val="234575298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B151D-0546-FD43-9871-AE9489E4FDE8}"/>
              </a:ext>
            </a:extLst>
          </p:cNvPr>
          <p:cNvSpPr>
            <a:spLocks noGrp="1"/>
          </p:cNvSpPr>
          <p:nvPr>
            <p:ph type="title"/>
          </p:nvPr>
        </p:nvSpPr>
        <p:spPr/>
        <p:txBody>
          <a:bodyPr/>
          <a:lstStyle/>
          <a:p>
            <a:r>
              <a:rPr lang="en-GB" dirty="0"/>
              <a:t>Davies v </a:t>
            </a:r>
            <a:r>
              <a:rPr lang="en-GB" dirty="0" err="1"/>
              <a:t>davies</a:t>
            </a:r>
            <a:r>
              <a:rPr lang="en-GB" dirty="0"/>
              <a:t> [2014]</a:t>
            </a:r>
          </a:p>
        </p:txBody>
      </p:sp>
      <p:sp>
        <p:nvSpPr>
          <p:cNvPr id="3" name="Content Placeholder 2">
            <a:extLst>
              <a:ext uri="{FF2B5EF4-FFF2-40B4-BE49-F238E27FC236}">
                <a16:creationId xmlns:a16="http://schemas.microsoft.com/office/drawing/2014/main" id="{B454A4C6-9AC5-E24F-9564-859CB69EE295}"/>
              </a:ext>
            </a:extLst>
          </p:cNvPr>
          <p:cNvSpPr>
            <a:spLocks noGrp="1"/>
          </p:cNvSpPr>
          <p:nvPr>
            <p:ph idx="1"/>
          </p:nvPr>
        </p:nvSpPr>
        <p:spPr/>
        <p:txBody>
          <a:bodyPr/>
          <a:lstStyle/>
          <a:p>
            <a:pPr marL="0" indent="0">
              <a:buNone/>
            </a:pPr>
            <a:r>
              <a:rPr lang="en-GB" dirty="0"/>
              <a:t>About a daughter who had worked on her parent’s farm and had been promised by her father she would inherit it.  She had foregone another career and worked on the farm for low wages carrying out improvements. Whilst she had received some benefits such as free board and lodging, the substantial balance of detriment meant that the father could not go back on his promise and leave the farm elsewhere in his will.</a:t>
            </a:r>
          </a:p>
          <a:p>
            <a:pPr marL="0" indent="0">
              <a:buNone/>
            </a:pPr>
            <a:r>
              <a:rPr lang="en-GB" dirty="0"/>
              <a:t>Although she was awarded £1.3m at first instance, the </a:t>
            </a:r>
            <a:r>
              <a:rPr lang="en-GB" dirty="0" err="1"/>
              <a:t>CofA</a:t>
            </a:r>
            <a:r>
              <a:rPr lang="en-GB" dirty="0"/>
              <a:t> </a:t>
            </a:r>
            <a:r>
              <a:rPr lang="en-GB" b="1" i="1" dirty="0"/>
              <a:t>Davies v Davies [2016] </a:t>
            </a:r>
            <a:r>
              <a:rPr lang="en-GB" dirty="0"/>
              <a:t>reduced that to £500k on the basis that the judge had applied ‘far too broad a brush’ and it was not clear what the expectation of the daughter had been as a starting point.</a:t>
            </a:r>
          </a:p>
        </p:txBody>
      </p:sp>
    </p:spTree>
    <p:extLst>
      <p:ext uri="{BB962C8B-B14F-4D97-AF65-F5344CB8AC3E}">
        <p14:creationId xmlns:p14="http://schemas.microsoft.com/office/powerpoint/2010/main" val="395329654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076EF-F962-4840-B3C3-BB8585E66EC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8549EB5-0873-CE4C-9215-809AE4E4AB22}"/>
              </a:ext>
            </a:extLst>
          </p:cNvPr>
          <p:cNvSpPr>
            <a:spLocks noGrp="1"/>
          </p:cNvSpPr>
          <p:nvPr>
            <p:ph idx="1"/>
          </p:nvPr>
        </p:nvSpPr>
        <p:spPr/>
        <p:txBody>
          <a:bodyPr>
            <a:normAutofit/>
          </a:bodyPr>
          <a:lstStyle/>
          <a:p>
            <a:pPr marL="0" indent="0">
              <a:buNone/>
            </a:pPr>
            <a:r>
              <a:rPr lang="en-GB" sz="2200" dirty="0"/>
              <a:t>There had been different expectations at different times and there was insufficient analysis of the facts.</a:t>
            </a:r>
          </a:p>
          <a:p>
            <a:pPr marL="0" indent="0">
              <a:buNone/>
            </a:pPr>
            <a:r>
              <a:rPr lang="en-GB" sz="2200" dirty="0"/>
              <a:t>This case shows the difficulty the court has in exercising its discretion in proprietary estoppel cases and the inherent uncertainty therein.  There are useful summaries of the elements of proprietary estoppel in this case at para 38 and a discussion as to whether the Cl’s expectation should be met or whether the Cl should be compensated for their detriment at para 39-41.</a:t>
            </a:r>
          </a:p>
        </p:txBody>
      </p:sp>
    </p:spTree>
    <p:extLst>
      <p:ext uri="{BB962C8B-B14F-4D97-AF65-F5344CB8AC3E}">
        <p14:creationId xmlns:p14="http://schemas.microsoft.com/office/powerpoint/2010/main" val="708027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AA49D3-1F9C-2545-9641-60D0D8736A4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6E222F9-7B84-154F-9159-0F50DA84F5AD}"/>
              </a:ext>
            </a:extLst>
          </p:cNvPr>
          <p:cNvSpPr>
            <a:spLocks noGrp="1"/>
          </p:cNvSpPr>
          <p:nvPr>
            <p:ph idx="1"/>
          </p:nvPr>
        </p:nvSpPr>
        <p:spPr/>
        <p:txBody>
          <a:bodyPr>
            <a:normAutofit/>
          </a:bodyPr>
          <a:lstStyle/>
          <a:p>
            <a:pPr marL="0" indent="0">
              <a:buNone/>
            </a:pPr>
            <a:r>
              <a:rPr lang="en-GB" sz="2400" dirty="0"/>
              <a:t>It was said that in some cases there is something approaching a contract between the parties and therefore it would be reasonable to award the Cl what they expected.</a:t>
            </a:r>
          </a:p>
          <a:p>
            <a:pPr marL="0" indent="0">
              <a:buNone/>
            </a:pPr>
            <a:r>
              <a:rPr lang="en-GB" sz="2400" dirty="0"/>
              <a:t>In other cases the Cl’s expectation would be more uncertain and the expectation would be no more than a starting point.</a:t>
            </a:r>
          </a:p>
        </p:txBody>
      </p:sp>
    </p:spTree>
    <p:extLst>
      <p:ext uri="{BB962C8B-B14F-4D97-AF65-F5344CB8AC3E}">
        <p14:creationId xmlns:p14="http://schemas.microsoft.com/office/powerpoint/2010/main" val="296974896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6EA004-34C4-C044-A3A5-0BCBFAA5C248}"/>
              </a:ext>
            </a:extLst>
          </p:cNvPr>
          <p:cNvSpPr>
            <a:spLocks noGrp="1"/>
          </p:cNvSpPr>
          <p:nvPr>
            <p:ph type="title"/>
          </p:nvPr>
        </p:nvSpPr>
        <p:spPr/>
        <p:txBody>
          <a:bodyPr/>
          <a:lstStyle/>
          <a:p>
            <a:r>
              <a:rPr lang="en-GB" dirty="0"/>
              <a:t>Proprietary estoppel in commercial transactions</a:t>
            </a:r>
          </a:p>
        </p:txBody>
      </p:sp>
      <p:sp>
        <p:nvSpPr>
          <p:cNvPr id="3" name="Content Placeholder 2">
            <a:extLst>
              <a:ext uri="{FF2B5EF4-FFF2-40B4-BE49-F238E27FC236}">
                <a16:creationId xmlns:a16="http://schemas.microsoft.com/office/drawing/2014/main" id="{34752C0D-11EF-3A48-9001-B5C1E472648B}"/>
              </a:ext>
            </a:extLst>
          </p:cNvPr>
          <p:cNvSpPr>
            <a:spLocks noGrp="1"/>
          </p:cNvSpPr>
          <p:nvPr>
            <p:ph idx="1"/>
          </p:nvPr>
        </p:nvSpPr>
        <p:spPr/>
        <p:txBody>
          <a:bodyPr>
            <a:noAutofit/>
          </a:bodyPr>
          <a:lstStyle/>
          <a:p>
            <a:pPr marL="0" indent="0">
              <a:buNone/>
            </a:pPr>
            <a:r>
              <a:rPr lang="en-GB" sz="2200" b="1" i="1" dirty="0"/>
              <a:t>Scottish and Newcastle plc v Lancashire Mortgage Corp Ltd [2007]</a:t>
            </a:r>
          </a:p>
          <a:p>
            <a:pPr marL="0" indent="0">
              <a:buNone/>
            </a:pPr>
            <a:r>
              <a:rPr lang="en-GB" sz="2200" dirty="0"/>
              <a:t>Mr </a:t>
            </a:r>
            <a:r>
              <a:rPr lang="en-GB" sz="2200" dirty="0" err="1"/>
              <a:t>Pexman</a:t>
            </a:r>
            <a:r>
              <a:rPr lang="en-GB" sz="2200" dirty="0"/>
              <a:t> (P) paid off part of his debt to Scottish and Newcastle (S&amp;N) using money he had borrowed from Lancashire Mortgage Corp (LMC), the Cl, secured by a legal charge (mortgage) over P’s house.  A 2</a:t>
            </a:r>
            <a:r>
              <a:rPr lang="en-GB" sz="2200" baseline="30000" dirty="0"/>
              <a:t>nd</a:t>
            </a:r>
            <a:r>
              <a:rPr lang="en-GB" sz="2200" dirty="0"/>
              <a:t> charge over P’s house was made the next day by S&amp;N.  This charge was registered at the District </a:t>
            </a:r>
            <a:r>
              <a:rPr lang="en-GB" sz="2200" dirty="0" err="1"/>
              <a:t>Kand</a:t>
            </a:r>
            <a:r>
              <a:rPr lang="en-GB" sz="2200" dirty="0"/>
              <a:t> Registry first before that of LMC.  When P’s house was sold, the funds were not enough to pay off both LMC and S&amp;N.</a:t>
            </a:r>
          </a:p>
        </p:txBody>
      </p:sp>
    </p:spTree>
    <p:extLst>
      <p:ext uri="{BB962C8B-B14F-4D97-AF65-F5344CB8AC3E}">
        <p14:creationId xmlns:p14="http://schemas.microsoft.com/office/powerpoint/2010/main" val="347743711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CD488-BF45-9F44-9660-001707F4B42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F4150B3-E30A-4842-85B2-C52F979E16F8}"/>
              </a:ext>
            </a:extLst>
          </p:cNvPr>
          <p:cNvSpPr>
            <a:spLocks noGrp="1"/>
          </p:cNvSpPr>
          <p:nvPr>
            <p:ph idx="1"/>
          </p:nvPr>
        </p:nvSpPr>
        <p:spPr/>
        <p:txBody>
          <a:bodyPr>
            <a:noAutofit/>
          </a:bodyPr>
          <a:lstStyle/>
          <a:p>
            <a:pPr marL="0" indent="0">
              <a:buNone/>
            </a:pPr>
            <a:r>
              <a:rPr lang="en-GB" sz="2400" dirty="0"/>
              <a:t>In registered land, the first charge entered on the register takes priority.  However, LMC claimed that its charge had priority based on proprietary estoppel.  S&amp;N was aware that LMC was to have priority and had stood by when LMC made the loan in the mistaken belief that it was to have priority.  The loan from LMC had also been used to pay off part of the debt owed to S&amp;N.  Proprietary estoppel was found and LMC took priority in distribution of the proceeds of sale.</a:t>
            </a:r>
          </a:p>
        </p:txBody>
      </p:sp>
    </p:spTree>
    <p:extLst>
      <p:ext uri="{BB962C8B-B14F-4D97-AF65-F5344CB8AC3E}">
        <p14:creationId xmlns:p14="http://schemas.microsoft.com/office/powerpoint/2010/main" val="217096295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DD139A-6A7F-B74F-81B8-A653796D529B}"/>
              </a:ext>
            </a:extLst>
          </p:cNvPr>
          <p:cNvSpPr>
            <a:spLocks noGrp="1"/>
          </p:cNvSpPr>
          <p:nvPr>
            <p:ph type="title"/>
          </p:nvPr>
        </p:nvSpPr>
        <p:spPr/>
        <p:txBody>
          <a:bodyPr/>
          <a:lstStyle/>
          <a:p>
            <a:r>
              <a:rPr lang="en-GB" dirty="0"/>
              <a:t>Yeoman’s Row management ltd v </a:t>
            </a:r>
            <a:r>
              <a:rPr lang="en-GB" dirty="0" err="1"/>
              <a:t>cobbe</a:t>
            </a:r>
            <a:r>
              <a:rPr lang="en-GB" dirty="0"/>
              <a:t> [2008]</a:t>
            </a:r>
          </a:p>
        </p:txBody>
      </p:sp>
      <p:sp>
        <p:nvSpPr>
          <p:cNvPr id="3" name="Content Placeholder 2">
            <a:extLst>
              <a:ext uri="{FF2B5EF4-FFF2-40B4-BE49-F238E27FC236}">
                <a16:creationId xmlns:a16="http://schemas.microsoft.com/office/drawing/2014/main" id="{18244543-FBCC-C94C-B264-98AA389B28EC}"/>
              </a:ext>
            </a:extLst>
          </p:cNvPr>
          <p:cNvSpPr>
            <a:spLocks noGrp="1"/>
          </p:cNvSpPr>
          <p:nvPr>
            <p:ph idx="1"/>
          </p:nvPr>
        </p:nvSpPr>
        <p:spPr/>
        <p:txBody>
          <a:bodyPr>
            <a:noAutofit/>
          </a:bodyPr>
          <a:lstStyle/>
          <a:p>
            <a:pPr marL="0" indent="0">
              <a:buNone/>
            </a:pPr>
            <a:r>
              <a:rPr lang="en-GB" sz="2200" dirty="0"/>
              <a:t>This is an important </a:t>
            </a:r>
            <a:r>
              <a:rPr lang="en-GB" sz="2200" dirty="0" err="1"/>
              <a:t>HofLs</a:t>
            </a:r>
            <a:r>
              <a:rPr lang="en-GB" sz="2200" dirty="0"/>
              <a:t> case. James Cobbe had entered into an oral agreement with Yeoman’s to buy property for redevelopment from it for £12m.  It was agreed that , if he obtained planning permission for the redevelopment, he could keep the profits subject to a proviso that the profits were to be shared if they reached a certain sum.  Mr Cobbe spent considerable time and money (£197k) getting planning permission which raised the value of the site by several million pounds.  Yeoman’s then refused to sell to him unless he paid £20m.</a:t>
            </a:r>
          </a:p>
        </p:txBody>
      </p:sp>
    </p:spTree>
    <p:extLst>
      <p:ext uri="{BB962C8B-B14F-4D97-AF65-F5344CB8AC3E}">
        <p14:creationId xmlns:p14="http://schemas.microsoft.com/office/powerpoint/2010/main" val="268809366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B2A97-1BD6-3345-A4EA-C30B3671214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7433581-5819-0D42-BEFB-CBDEB2E6C9BA}"/>
              </a:ext>
            </a:extLst>
          </p:cNvPr>
          <p:cNvSpPr>
            <a:spLocks noGrp="1"/>
          </p:cNvSpPr>
          <p:nvPr>
            <p:ph idx="1"/>
          </p:nvPr>
        </p:nvSpPr>
        <p:spPr/>
        <p:txBody>
          <a:bodyPr>
            <a:normAutofit/>
          </a:bodyPr>
          <a:lstStyle/>
          <a:p>
            <a:pPr marL="0" indent="0">
              <a:buNone/>
            </a:pPr>
            <a:r>
              <a:rPr lang="en-GB" sz="2400" dirty="0" err="1"/>
              <a:t>CofA</a:t>
            </a:r>
            <a:r>
              <a:rPr lang="en-GB" sz="2400" dirty="0"/>
              <a:t> held all the requirements for proprietary estoppel had been met and awarded Mr Cobbe compensation.  He had been encouraged to believe that Yeoman’s would not withdraw from the agreement if he got planning permission.  He had relied on that and it would be unconscionable to allow Yeoman’s to rely on its strict legal rights.</a:t>
            </a:r>
          </a:p>
        </p:txBody>
      </p:sp>
    </p:spTree>
    <p:extLst>
      <p:ext uri="{BB962C8B-B14F-4D97-AF65-F5344CB8AC3E}">
        <p14:creationId xmlns:p14="http://schemas.microsoft.com/office/powerpoint/2010/main" val="206165310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C9D32-BE8E-0448-A2C6-68213F5E2FA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B667ABD-5F3D-644A-82AD-C6AE0A848C2E}"/>
              </a:ext>
            </a:extLst>
          </p:cNvPr>
          <p:cNvSpPr>
            <a:spLocks noGrp="1"/>
          </p:cNvSpPr>
          <p:nvPr>
            <p:ph idx="1"/>
          </p:nvPr>
        </p:nvSpPr>
        <p:spPr/>
        <p:txBody>
          <a:bodyPr/>
          <a:lstStyle/>
          <a:p>
            <a:pPr marL="0" indent="0">
              <a:buNone/>
            </a:pPr>
            <a:r>
              <a:rPr lang="en-GB" dirty="0" err="1"/>
              <a:t>HofL</a:t>
            </a:r>
            <a:r>
              <a:rPr lang="en-GB" dirty="0"/>
              <a:t> disagreed.  The interest that Cobbe was claiming had to be certain and it also had to be certain what Yeoman’s was estopped from denying.  Mr Cobbe had to have certain interests in land.  This wasn’t the case here because all he had was an expectation that, once he had obtained planning permission, the remaining terms of the contract would be negotiated. These terms included when Mr Cobbe would start the development work, how long he had to complete it and how the financial arrangements would be implemented.  All Mr Cobbe had was an expectation that depended on future negotiations, and that was not a certain interest in land because;-</a:t>
            </a:r>
          </a:p>
        </p:txBody>
      </p:sp>
    </p:spTree>
    <p:extLst>
      <p:ext uri="{BB962C8B-B14F-4D97-AF65-F5344CB8AC3E}">
        <p14:creationId xmlns:p14="http://schemas.microsoft.com/office/powerpoint/2010/main" val="426917966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D2336-C57E-7442-AE09-A34B6CA73FE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5CFD32D-8AAE-EB45-9B7F-4218C3F83187}"/>
              </a:ext>
            </a:extLst>
          </p:cNvPr>
          <p:cNvSpPr>
            <a:spLocks noGrp="1"/>
          </p:cNvSpPr>
          <p:nvPr>
            <p:ph idx="1"/>
          </p:nvPr>
        </p:nvSpPr>
        <p:spPr/>
        <p:txBody>
          <a:bodyPr>
            <a:noAutofit/>
          </a:bodyPr>
          <a:lstStyle/>
          <a:p>
            <a:pPr marL="0" indent="0">
              <a:buNone/>
            </a:pPr>
            <a:r>
              <a:rPr lang="en-GB" sz="2400" i="1" dirty="0"/>
              <a:t>“the outcome of future negotiations has always an inherent uncertainty”</a:t>
            </a:r>
          </a:p>
          <a:p>
            <a:pPr marL="0" indent="0">
              <a:buNone/>
            </a:pPr>
            <a:r>
              <a:rPr lang="en-GB" sz="2400" dirty="0"/>
              <a:t>Nor could the court fill in the terms for the parties.  It was also not certain what Yeoman’s was estopped from denying because Mr Cobbe was not claiming that the agreement should have been in writing, nor that all the terms had not been agreed.  Even if Yeoman’s was estopped from denying the price Mr Cobbe still did not have a complete agreement.</a:t>
            </a:r>
          </a:p>
        </p:txBody>
      </p:sp>
    </p:spTree>
    <p:extLst>
      <p:ext uri="{BB962C8B-B14F-4D97-AF65-F5344CB8AC3E}">
        <p14:creationId xmlns:p14="http://schemas.microsoft.com/office/powerpoint/2010/main" val="53406057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D4537-4856-1840-A55B-0B701522391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0767C3B-2AF5-444D-B5CE-0F8F87B45479}"/>
              </a:ext>
            </a:extLst>
          </p:cNvPr>
          <p:cNvSpPr>
            <a:spLocks noGrp="1"/>
          </p:cNvSpPr>
          <p:nvPr>
            <p:ph idx="1"/>
          </p:nvPr>
        </p:nvSpPr>
        <p:spPr/>
        <p:txBody>
          <a:bodyPr/>
          <a:lstStyle/>
          <a:p>
            <a:pPr marL="0" indent="0">
              <a:buNone/>
            </a:pPr>
            <a:r>
              <a:rPr lang="en-GB" dirty="0"/>
              <a:t>The court would not impose a constructive trust either.  A constructive trust would not be imposed where 1 party had bought property but with the intention of developing it jointly with another and the person who had bought the land went back on his word.  In the present case, Yeoman’s had bought the land some time before and it wasn’t bought as a joint venture.  </a:t>
            </a:r>
          </a:p>
          <a:p>
            <a:pPr marL="0" indent="0">
              <a:buNone/>
            </a:pPr>
            <a:r>
              <a:rPr lang="en-GB" dirty="0"/>
              <a:t>Mr Cobbe could claim unjust enrichment because Yeoman’s had obtained the benefit of his services without paying for them or he could claim a </a:t>
            </a:r>
            <a:r>
              <a:rPr lang="en-GB" i="1" dirty="0"/>
              <a:t>quantum </a:t>
            </a:r>
            <a:r>
              <a:rPr lang="en-GB" i="1" dirty="0" err="1"/>
              <a:t>meruit</a:t>
            </a:r>
            <a:r>
              <a:rPr lang="en-GB" i="1" dirty="0"/>
              <a:t>, </a:t>
            </a:r>
            <a:r>
              <a:rPr lang="en-GB" dirty="0"/>
              <a:t>where he would be given his costs and a fee for his work.  The court awarded a quantum </a:t>
            </a:r>
            <a:r>
              <a:rPr lang="en-GB" dirty="0" err="1"/>
              <a:t>meruit</a:t>
            </a:r>
            <a:r>
              <a:rPr lang="en-GB" dirty="0"/>
              <a:t>. Mr Cobbe could not claim any increase in the value of the land because all he had done was unlock its potential.</a:t>
            </a:r>
          </a:p>
          <a:p>
            <a:pPr marL="0" indent="0">
              <a:buNone/>
            </a:pPr>
            <a:endParaRPr lang="en-GB" dirty="0"/>
          </a:p>
        </p:txBody>
      </p:sp>
    </p:spTree>
    <p:extLst>
      <p:ext uri="{BB962C8B-B14F-4D97-AF65-F5344CB8AC3E}">
        <p14:creationId xmlns:p14="http://schemas.microsoft.com/office/powerpoint/2010/main" val="394650384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3B38ED-A12A-F240-AFA3-9A342BE9D96D}"/>
              </a:ext>
            </a:extLst>
          </p:cNvPr>
          <p:cNvSpPr>
            <a:spLocks noGrp="1"/>
          </p:cNvSpPr>
          <p:nvPr>
            <p:ph type="title"/>
          </p:nvPr>
        </p:nvSpPr>
        <p:spPr/>
        <p:txBody>
          <a:bodyPr/>
          <a:lstStyle/>
          <a:p>
            <a:r>
              <a:rPr lang="en-GB" dirty="0"/>
              <a:t>The type of interest that arises and its protection</a:t>
            </a:r>
          </a:p>
        </p:txBody>
      </p:sp>
      <p:sp>
        <p:nvSpPr>
          <p:cNvPr id="3" name="Content Placeholder 2">
            <a:extLst>
              <a:ext uri="{FF2B5EF4-FFF2-40B4-BE49-F238E27FC236}">
                <a16:creationId xmlns:a16="http://schemas.microsoft.com/office/drawing/2014/main" id="{01ED550C-6C39-C44B-8512-320BE6B341A1}"/>
              </a:ext>
            </a:extLst>
          </p:cNvPr>
          <p:cNvSpPr>
            <a:spLocks noGrp="1"/>
          </p:cNvSpPr>
          <p:nvPr>
            <p:ph idx="1"/>
          </p:nvPr>
        </p:nvSpPr>
        <p:spPr/>
        <p:txBody>
          <a:bodyPr/>
          <a:lstStyle/>
          <a:p>
            <a:pPr marL="0" indent="0">
              <a:buNone/>
            </a:pPr>
            <a:r>
              <a:rPr lang="en-GB" dirty="0"/>
              <a:t>Proprietary estoppel differs from promissory estoppel in 2 key respects – </a:t>
            </a:r>
            <a:r>
              <a:rPr lang="en-GB" b="1" i="1" dirty="0"/>
              <a:t>proprietary estoppel can be used as a sword as well as a shield </a:t>
            </a:r>
            <a:r>
              <a:rPr lang="en-GB" dirty="0"/>
              <a:t>(</a:t>
            </a:r>
            <a:r>
              <a:rPr lang="en-GB" dirty="0" err="1"/>
              <a:t>ie</a:t>
            </a:r>
            <a:r>
              <a:rPr lang="en-GB" dirty="0"/>
              <a:t> it can be used to found an action and not merely be raised as a defence) and it can be binding on 3</a:t>
            </a:r>
            <a:r>
              <a:rPr lang="en-GB" baseline="30000" dirty="0"/>
              <a:t>rd</a:t>
            </a:r>
            <a:r>
              <a:rPr lang="en-GB" dirty="0"/>
              <a:t> parties as follows:-</a:t>
            </a:r>
          </a:p>
          <a:p>
            <a:pPr marL="0" indent="0">
              <a:buNone/>
            </a:pPr>
            <a:r>
              <a:rPr lang="en-GB" dirty="0"/>
              <a:t>(</a:t>
            </a:r>
            <a:r>
              <a:rPr lang="en-GB" dirty="0" err="1"/>
              <a:t>i</a:t>
            </a:r>
            <a:r>
              <a:rPr lang="en-GB" dirty="0"/>
              <a:t>) </a:t>
            </a:r>
            <a:r>
              <a:rPr lang="en-GB" b="1" dirty="0"/>
              <a:t>Unregistered land – </a:t>
            </a:r>
            <a:r>
              <a:rPr lang="en-GB" dirty="0"/>
              <a:t>an equity by estoppel is not registrable as a land charge (</a:t>
            </a:r>
            <a:r>
              <a:rPr lang="en-GB" b="1" i="1" dirty="0"/>
              <a:t>E R Ives Investments Ltd v High [1967]</a:t>
            </a:r>
            <a:r>
              <a:rPr lang="en-GB" dirty="0"/>
              <a:t>) and is therefore subject to the doctrine of notice.  If a purchaser is bound by the equity by estoppel, he will be bound by any remedy that the court awards.</a:t>
            </a:r>
          </a:p>
        </p:txBody>
      </p:sp>
    </p:spTree>
    <p:extLst>
      <p:ext uri="{BB962C8B-B14F-4D97-AF65-F5344CB8AC3E}">
        <p14:creationId xmlns:p14="http://schemas.microsoft.com/office/powerpoint/2010/main" val="407855052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C43F5-1FBA-934C-8E12-786A3184190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F96BDB2-F65C-F048-8AB9-456A64B2C661}"/>
              </a:ext>
            </a:extLst>
          </p:cNvPr>
          <p:cNvSpPr>
            <a:spLocks noGrp="1"/>
          </p:cNvSpPr>
          <p:nvPr>
            <p:ph idx="1"/>
          </p:nvPr>
        </p:nvSpPr>
        <p:spPr/>
        <p:txBody>
          <a:bodyPr>
            <a:normAutofit/>
          </a:bodyPr>
          <a:lstStyle/>
          <a:p>
            <a:pPr marL="0" indent="0">
              <a:buNone/>
            </a:pPr>
            <a:r>
              <a:rPr lang="en-GB" sz="2000" dirty="0"/>
              <a:t>(ii) </a:t>
            </a:r>
            <a:r>
              <a:rPr lang="en-GB" sz="2000" b="1" dirty="0"/>
              <a:t>Registered land – s116 LRA 2002 </a:t>
            </a:r>
            <a:r>
              <a:rPr lang="en-GB" sz="2000" dirty="0"/>
              <a:t>states that an equity by estoppel is an interest that can bind 3</a:t>
            </a:r>
            <a:r>
              <a:rPr lang="en-GB" sz="2000" baseline="30000" dirty="0"/>
              <a:t>rd</a:t>
            </a:r>
            <a:r>
              <a:rPr lang="en-GB" sz="2000" dirty="0"/>
              <a:t> parties as regards registered land.  If the land is registered it is an interest which can be protected by entry on the register by means of a notice.  It also qualified as an interest capable of overriding under </a:t>
            </a:r>
            <a:r>
              <a:rPr lang="en-GB" sz="2000" b="1" dirty="0" err="1"/>
              <a:t>schs</a:t>
            </a:r>
            <a:r>
              <a:rPr lang="en-GB" sz="2000" b="1" dirty="0"/>
              <a:t> 1 </a:t>
            </a:r>
            <a:r>
              <a:rPr lang="en-GB" sz="2000" dirty="0"/>
              <a:t>and </a:t>
            </a:r>
            <a:r>
              <a:rPr lang="en-GB" sz="2000" b="1" dirty="0"/>
              <a:t>3 LRA 2002 </a:t>
            </a:r>
            <a:r>
              <a:rPr lang="en-GB" sz="2000" dirty="0"/>
              <a:t>if coupled with actual occupation.  If a purchaser is bound by equity by estoppel, he will be bound by any remedy that the court awards.</a:t>
            </a:r>
          </a:p>
        </p:txBody>
      </p:sp>
    </p:spTree>
    <p:extLst>
      <p:ext uri="{BB962C8B-B14F-4D97-AF65-F5344CB8AC3E}">
        <p14:creationId xmlns:p14="http://schemas.microsoft.com/office/powerpoint/2010/main" val="288908568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B0975-D517-8442-A655-658252CB8DB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E492E6A-6865-1A4A-93E0-F55D881E4B98}"/>
              </a:ext>
            </a:extLst>
          </p:cNvPr>
          <p:cNvSpPr>
            <a:spLocks noGrp="1"/>
          </p:cNvSpPr>
          <p:nvPr>
            <p:ph idx="1"/>
          </p:nvPr>
        </p:nvSpPr>
        <p:spPr/>
        <p:txBody>
          <a:bodyPr>
            <a:noAutofit/>
          </a:bodyPr>
          <a:lstStyle/>
          <a:p>
            <a:pPr marL="0" indent="0">
              <a:buNone/>
            </a:pPr>
            <a:r>
              <a:rPr lang="en-GB" sz="2400" dirty="0"/>
              <a:t>Whether the land is registered or unregistered the next question is whether an interest arising by way of proprietary estoppel can be overreached by a purchaser.  </a:t>
            </a:r>
            <a:r>
              <a:rPr lang="en-GB" sz="2400" dirty="0" err="1"/>
              <a:t>CofA</a:t>
            </a:r>
            <a:r>
              <a:rPr lang="en-GB" sz="2400" dirty="0"/>
              <a:t> in </a:t>
            </a:r>
            <a:r>
              <a:rPr lang="en-GB" sz="2400" b="1" i="1" dirty="0"/>
              <a:t>Birmingham Midshires Mortgage Services Ltd v </a:t>
            </a:r>
            <a:r>
              <a:rPr lang="en-GB" sz="2400" b="1" i="1" dirty="0" err="1"/>
              <a:t>Sabherwal</a:t>
            </a:r>
            <a:r>
              <a:rPr lang="en-GB" sz="2400" b="1" i="1" dirty="0"/>
              <a:t> [2000] </a:t>
            </a:r>
            <a:r>
              <a:rPr lang="en-GB" sz="2400" dirty="0"/>
              <a:t>held that, in a family situation (presumably where the equity is satisfied by conferring a beneficial interest), </a:t>
            </a:r>
            <a:r>
              <a:rPr lang="en-GB" sz="2400" i="1" dirty="0"/>
              <a:t>“the concepts of trust and equitable estoppel are almost interchangeable, and both are affected in the same way by the statutory mechanism of overreaching”.</a:t>
            </a:r>
            <a:endParaRPr lang="en-GB" sz="2400" dirty="0"/>
          </a:p>
        </p:txBody>
      </p:sp>
    </p:spTree>
    <p:extLst>
      <p:ext uri="{BB962C8B-B14F-4D97-AF65-F5344CB8AC3E}">
        <p14:creationId xmlns:p14="http://schemas.microsoft.com/office/powerpoint/2010/main" val="20829008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0CED4-C683-984A-B965-E9B4C22BE1F0}"/>
              </a:ext>
            </a:extLst>
          </p:cNvPr>
          <p:cNvSpPr>
            <a:spLocks noGrp="1"/>
          </p:cNvSpPr>
          <p:nvPr>
            <p:ph type="title"/>
          </p:nvPr>
        </p:nvSpPr>
        <p:spPr/>
        <p:txBody>
          <a:bodyPr>
            <a:normAutofit fontScale="90000"/>
          </a:bodyPr>
          <a:lstStyle/>
          <a:p>
            <a:r>
              <a:rPr lang="en-GB" sz="2200" dirty="0"/>
              <a:t>The differences in a claim in proprietary estoppel and a claim under an express or implied agreement constructive trust of the family home</a:t>
            </a:r>
          </a:p>
        </p:txBody>
      </p:sp>
      <p:sp>
        <p:nvSpPr>
          <p:cNvPr id="3" name="Content Placeholder 2">
            <a:extLst>
              <a:ext uri="{FF2B5EF4-FFF2-40B4-BE49-F238E27FC236}">
                <a16:creationId xmlns:a16="http://schemas.microsoft.com/office/drawing/2014/main" id="{04F33637-F549-CC43-94A8-5E75AD3BBC95}"/>
              </a:ext>
            </a:extLst>
          </p:cNvPr>
          <p:cNvSpPr>
            <a:spLocks noGrp="1"/>
          </p:cNvSpPr>
          <p:nvPr>
            <p:ph idx="1"/>
          </p:nvPr>
        </p:nvSpPr>
        <p:spPr/>
        <p:txBody>
          <a:bodyPr/>
          <a:lstStyle/>
          <a:p>
            <a:pPr marL="0" indent="0">
              <a:buNone/>
            </a:pPr>
            <a:r>
              <a:rPr lang="en-GB" dirty="0"/>
              <a:t>There are similarities such as an assurance or an understanding followed by reliance on that assurance or understanding, detriment, and a subsequent refusal to give effect to the agreement.  Both stem from equity and concern unconscionability.</a:t>
            </a:r>
          </a:p>
          <a:p>
            <a:pPr marL="0" indent="0">
              <a:buNone/>
            </a:pPr>
            <a:r>
              <a:rPr lang="en-GB" dirty="0"/>
              <a:t>In proprietary estoppel the focus on unconscionability is being mirrored in the courts wider approach as to what conduct can be taken into account in a CT following </a:t>
            </a:r>
            <a:r>
              <a:rPr lang="en-GB" b="1" i="1" dirty="0"/>
              <a:t>Stack </a:t>
            </a:r>
            <a:r>
              <a:rPr lang="en-GB" dirty="0"/>
              <a:t>and </a:t>
            </a:r>
            <a:r>
              <a:rPr lang="en-GB" b="1" i="1" dirty="0"/>
              <a:t>Jones.  </a:t>
            </a:r>
          </a:p>
          <a:p>
            <a:pPr marL="0" indent="0">
              <a:buNone/>
            </a:pPr>
            <a:r>
              <a:rPr lang="en-GB" dirty="0"/>
              <a:t>Both require detriment but it has a larger role in proprietary estoppel than a CT where the emphasis is on intention.</a:t>
            </a:r>
          </a:p>
        </p:txBody>
      </p:sp>
    </p:spTree>
    <p:extLst>
      <p:ext uri="{BB962C8B-B14F-4D97-AF65-F5344CB8AC3E}">
        <p14:creationId xmlns:p14="http://schemas.microsoft.com/office/powerpoint/2010/main" val="276382342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79FF4-562E-6349-AC31-26EECAAE5B0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14F572F-C7F6-FB4E-9283-AD16FADF8F29}"/>
              </a:ext>
            </a:extLst>
          </p:cNvPr>
          <p:cNvSpPr>
            <a:spLocks noGrp="1"/>
          </p:cNvSpPr>
          <p:nvPr>
            <p:ph idx="1"/>
          </p:nvPr>
        </p:nvSpPr>
        <p:spPr/>
        <p:txBody>
          <a:bodyPr/>
          <a:lstStyle/>
          <a:p>
            <a:pPr marL="0" indent="0">
              <a:buNone/>
            </a:pPr>
            <a:r>
              <a:rPr lang="en-GB" dirty="0"/>
              <a:t>Both allow for the creation of an interest without meeting the formalities of </a:t>
            </a:r>
            <a:r>
              <a:rPr lang="en-GB" b="1" dirty="0"/>
              <a:t>s53(1)(b) LPA 1925 </a:t>
            </a:r>
            <a:r>
              <a:rPr lang="en-GB" dirty="0"/>
              <a:t>for a CT and </a:t>
            </a:r>
            <a:r>
              <a:rPr lang="en-GB" b="1" dirty="0"/>
              <a:t>s2 LP(MP)A 1989 </a:t>
            </a:r>
            <a:r>
              <a:rPr lang="en-GB" dirty="0"/>
              <a:t>for proprietary estoppel.</a:t>
            </a:r>
          </a:p>
          <a:p>
            <a:pPr marL="0" indent="0">
              <a:buNone/>
            </a:pPr>
            <a:r>
              <a:rPr lang="en-GB" dirty="0"/>
              <a:t>A claim under a CT wont be used where the property is commercial – instead a RT must be used.</a:t>
            </a:r>
          </a:p>
          <a:p>
            <a:pPr marL="0" indent="0">
              <a:buNone/>
            </a:pPr>
            <a:r>
              <a:rPr lang="en-GB" dirty="0"/>
              <a:t>Similarly, </a:t>
            </a:r>
            <a:r>
              <a:rPr lang="en-GB" b="1" i="1" dirty="0"/>
              <a:t>Cobbe </a:t>
            </a:r>
            <a:r>
              <a:rPr lang="en-GB" dirty="0"/>
              <a:t>made it clear that proprietary estoppel would not apply in a commercial context when the requirement of </a:t>
            </a:r>
            <a:r>
              <a:rPr lang="en-GB" b="1" dirty="0"/>
              <a:t>s2 </a:t>
            </a:r>
            <a:r>
              <a:rPr lang="en-GB" dirty="0"/>
              <a:t>had not been met (</a:t>
            </a:r>
            <a:r>
              <a:rPr lang="en-GB" dirty="0" err="1"/>
              <a:t>ie</a:t>
            </a:r>
            <a:r>
              <a:rPr lang="en-GB" dirty="0"/>
              <a:t> the contract must be in writing and it must incorporate (or refer to a document incorporating) all the terms.  Because of these similarities they are often pleaded in the alternative.</a:t>
            </a:r>
          </a:p>
        </p:txBody>
      </p:sp>
    </p:spTree>
    <p:extLst>
      <p:ext uri="{BB962C8B-B14F-4D97-AF65-F5344CB8AC3E}">
        <p14:creationId xmlns:p14="http://schemas.microsoft.com/office/powerpoint/2010/main" val="321030019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E8CDD-7FAE-B941-9BA6-6F4E67F86A3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2CCABC1-6009-7D49-A3BA-29117388F267}"/>
              </a:ext>
            </a:extLst>
          </p:cNvPr>
          <p:cNvSpPr>
            <a:spLocks noGrp="1"/>
          </p:cNvSpPr>
          <p:nvPr>
            <p:ph idx="1"/>
          </p:nvPr>
        </p:nvSpPr>
        <p:spPr/>
        <p:txBody>
          <a:bodyPr>
            <a:noAutofit/>
          </a:bodyPr>
          <a:lstStyle/>
          <a:p>
            <a:pPr marL="0" indent="0">
              <a:buNone/>
            </a:pPr>
            <a:r>
              <a:rPr lang="en-GB" sz="2200" dirty="0"/>
              <a:t>There are differences:-</a:t>
            </a:r>
          </a:p>
          <a:p>
            <a:pPr marL="0" indent="0">
              <a:buNone/>
            </a:pPr>
            <a:r>
              <a:rPr lang="en-GB" sz="2200" dirty="0"/>
              <a:t>CT – the parties are usually cohabiting couples whose relationship has broken down (a lot of proprietary estoppel cases involve people not honouring what they promised in their wills).</a:t>
            </a:r>
          </a:p>
          <a:p>
            <a:pPr marL="0" indent="0">
              <a:buNone/>
            </a:pPr>
            <a:r>
              <a:rPr lang="en-GB" sz="2200" dirty="0"/>
              <a:t>CT – there is an express or implied agreement that the beneficial ownership of the land will be shared.  In proprietary estoppel there can be an express or implied agreement or a mistaken belief.</a:t>
            </a:r>
          </a:p>
        </p:txBody>
      </p:sp>
    </p:spTree>
    <p:extLst>
      <p:ext uri="{BB962C8B-B14F-4D97-AF65-F5344CB8AC3E}">
        <p14:creationId xmlns:p14="http://schemas.microsoft.com/office/powerpoint/2010/main" val="25043913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4109C-71B0-4E4E-A8DC-C07CECCE30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9CF419A-DDB1-9041-B711-2EF0963C53CC}"/>
              </a:ext>
            </a:extLst>
          </p:cNvPr>
          <p:cNvSpPr>
            <a:spLocks noGrp="1"/>
          </p:cNvSpPr>
          <p:nvPr>
            <p:ph idx="1"/>
          </p:nvPr>
        </p:nvSpPr>
        <p:spPr/>
        <p:txBody>
          <a:bodyPr/>
          <a:lstStyle/>
          <a:p>
            <a:pPr marL="0" indent="0">
              <a:buNone/>
            </a:pPr>
            <a:r>
              <a:rPr lang="en-GB" sz="2000" dirty="0"/>
              <a:t>CT – court recognises a beneficial interest arose under a trust following the agreement and detriment, and its task is to quantify that interest.  In proprietary estoppel the Cl may not receive all he expected from the assurance and the remedy is not confined to an interest in land but can include monetary compensation. </a:t>
            </a:r>
          </a:p>
          <a:p>
            <a:pPr marL="0" indent="0">
              <a:buNone/>
            </a:pPr>
            <a:r>
              <a:rPr lang="en-GB" sz="2000" dirty="0"/>
              <a:t>In registered land an interest under a trust cannot be protected on the Charges Register but is instead protected by actual occupation, whereas an equity by estoppel can be protected by a notice of the Charges Register.</a:t>
            </a:r>
          </a:p>
          <a:p>
            <a:pPr marL="0" indent="0">
              <a:buNone/>
            </a:pPr>
            <a:endParaRPr lang="en-GB" dirty="0"/>
          </a:p>
        </p:txBody>
      </p:sp>
    </p:spTree>
    <p:extLst>
      <p:ext uri="{BB962C8B-B14F-4D97-AF65-F5344CB8AC3E}">
        <p14:creationId xmlns:p14="http://schemas.microsoft.com/office/powerpoint/2010/main" val="3173690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C35E5-AC6B-8D48-8EA0-BB7F2C7DD7EB}"/>
              </a:ext>
            </a:extLst>
          </p:cNvPr>
          <p:cNvSpPr>
            <a:spLocks noGrp="1"/>
          </p:cNvSpPr>
          <p:nvPr>
            <p:ph type="title"/>
          </p:nvPr>
        </p:nvSpPr>
        <p:spPr/>
        <p:txBody>
          <a:bodyPr/>
          <a:lstStyle/>
          <a:p>
            <a:r>
              <a:rPr lang="en-GB" dirty="0"/>
              <a:t>Southwell v </a:t>
            </a:r>
            <a:r>
              <a:rPr lang="en-GB" dirty="0" err="1"/>
              <a:t>blackburn</a:t>
            </a:r>
            <a:r>
              <a:rPr lang="en-GB" dirty="0"/>
              <a:t> [2014]</a:t>
            </a:r>
          </a:p>
        </p:txBody>
      </p:sp>
      <p:sp>
        <p:nvSpPr>
          <p:cNvPr id="3" name="Content Placeholder 2">
            <a:extLst>
              <a:ext uri="{FF2B5EF4-FFF2-40B4-BE49-F238E27FC236}">
                <a16:creationId xmlns:a16="http://schemas.microsoft.com/office/drawing/2014/main" id="{FAFA7878-0992-5D47-B8FE-020BC547F529}"/>
              </a:ext>
            </a:extLst>
          </p:cNvPr>
          <p:cNvSpPr>
            <a:spLocks noGrp="1"/>
          </p:cNvSpPr>
          <p:nvPr>
            <p:ph idx="1"/>
          </p:nvPr>
        </p:nvSpPr>
        <p:spPr/>
        <p:txBody>
          <a:bodyPr>
            <a:noAutofit/>
          </a:bodyPr>
          <a:lstStyle/>
          <a:p>
            <a:pPr marL="0" indent="0">
              <a:buNone/>
            </a:pPr>
            <a:r>
              <a:rPr lang="en-GB" sz="2400" dirty="0" err="1"/>
              <a:t>CofA</a:t>
            </a:r>
            <a:r>
              <a:rPr lang="en-GB" sz="2400" dirty="0"/>
              <a:t> confirmed that proprietary estoppel could be used to claim an interest in the family home where the requirements for a CT were not met.  A CT could not be found in this case because there was no indication that Miss Blackburn had been promised an equal interest in the house or that the house would be transferred into her name as well.  She had, though, been assured that her accommodation was secure and met the requirements of reliance, detriment and unconscionability.</a:t>
            </a:r>
          </a:p>
        </p:txBody>
      </p:sp>
    </p:spTree>
    <p:extLst>
      <p:ext uri="{BB962C8B-B14F-4D97-AF65-F5344CB8AC3E}">
        <p14:creationId xmlns:p14="http://schemas.microsoft.com/office/powerpoint/2010/main" val="365198543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A1E2D-EB18-9340-AA5A-942F0B203D28}"/>
              </a:ext>
            </a:extLst>
          </p:cNvPr>
          <p:cNvSpPr>
            <a:spLocks noGrp="1"/>
          </p:cNvSpPr>
          <p:nvPr>
            <p:ph type="title"/>
          </p:nvPr>
        </p:nvSpPr>
        <p:spPr/>
        <p:txBody>
          <a:bodyPr/>
          <a:lstStyle/>
          <a:p>
            <a:r>
              <a:rPr lang="en-GB" dirty="0" err="1"/>
              <a:t>Culliford</a:t>
            </a:r>
            <a:r>
              <a:rPr lang="en-GB" dirty="0"/>
              <a:t> v Thorpe [2018]</a:t>
            </a:r>
          </a:p>
        </p:txBody>
      </p:sp>
      <p:sp>
        <p:nvSpPr>
          <p:cNvPr id="3" name="Content Placeholder 2">
            <a:extLst>
              <a:ext uri="{FF2B5EF4-FFF2-40B4-BE49-F238E27FC236}">
                <a16:creationId xmlns:a16="http://schemas.microsoft.com/office/drawing/2014/main" id="{F74E62F8-F1BA-3D44-96BD-F8CD74700F77}"/>
              </a:ext>
            </a:extLst>
          </p:cNvPr>
          <p:cNvSpPr>
            <a:spLocks noGrp="1"/>
          </p:cNvSpPr>
          <p:nvPr>
            <p:ph idx="1"/>
          </p:nvPr>
        </p:nvSpPr>
        <p:spPr/>
        <p:txBody>
          <a:bodyPr>
            <a:noAutofit/>
          </a:bodyPr>
          <a:lstStyle/>
          <a:p>
            <a:pPr marL="0" indent="0">
              <a:buNone/>
            </a:pPr>
            <a:r>
              <a:rPr lang="en-GB" sz="2400" dirty="0"/>
              <a:t>Mr </a:t>
            </a:r>
            <a:r>
              <a:rPr lang="en-GB" sz="2400" dirty="0" err="1"/>
              <a:t>Culliford</a:t>
            </a:r>
            <a:r>
              <a:rPr lang="en-GB" sz="2400" dirty="0"/>
              <a:t> owned a house.  He began a relationship with Mr Thorpe who moved into Mr C’s house.  Mr T was unemployed and Mr C funded their lifestyle.  Mr T inherited his father’s house and claimed that it was at this point that he and Mr C had agreed to pool their assets and share everything equally.  On that basis they would renovate part of the inherited property to live in themselves and rent out Mr C’s house. Mr T then carried out the renovations with his own labour and at his own expense.</a:t>
            </a:r>
          </a:p>
        </p:txBody>
      </p:sp>
    </p:spTree>
    <p:extLst>
      <p:ext uri="{BB962C8B-B14F-4D97-AF65-F5344CB8AC3E}">
        <p14:creationId xmlns:p14="http://schemas.microsoft.com/office/powerpoint/2010/main" val="361498440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F27C7-B1E2-0D46-A030-DD03138914D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0F21D54-9745-9E40-ADFC-CB03F3DEA973}"/>
              </a:ext>
            </a:extLst>
          </p:cNvPr>
          <p:cNvSpPr>
            <a:spLocks noGrp="1"/>
          </p:cNvSpPr>
          <p:nvPr>
            <p:ph idx="1"/>
          </p:nvPr>
        </p:nvSpPr>
        <p:spPr/>
        <p:txBody>
          <a:bodyPr>
            <a:normAutofit/>
          </a:bodyPr>
          <a:lstStyle/>
          <a:p>
            <a:pPr marL="0" indent="0">
              <a:buNone/>
            </a:pPr>
            <a:r>
              <a:rPr lang="en-GB" sz="2400" dirty="0"/>
              <a:t>When Mr C died, Mr T claimed he was entitled to half the beneficial interest in Mr C’s house under a CT.  The court found a common intention CT based of the agreement and the work undertaken.  The court decided that under the trust, the personal representatives of Mr C held a half share of his house on trust for Mr T.  As the original purpose of the trust no longer existed due to Mr C’s death, the house would be sold and half the proceeds would go to Mr T.</a:t>
            </a:r>
          </a:p>
        </p:txBody>
      </p:sp>
    </p:spTree>
    <p:extLst>
      <p:ext uri="{BB962C8B-B14F-4D97-AF65-F5344CB8AC3E}">
        <p14:creationId xmlns:p14="http://schemas.microsoft.com/office/powerpoint/2010/main" val="92556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C173C-E7C9-884B-84B3-C1A3AA3B4C6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71D8C9C-90E7-2249-9DD4-6099A16C6E22}"/>
              </a:ext>
            </a:extLst>
          </p:cNvPr>
          <p:cNvSpPr>
            <a:spLocks noGrp="1"/>
          </p:cNvSpPr>
          <p:nvPr>
            <p:ph idx="1"/>
          </p:nvPr>
        </p:nvSpPr>
        <p:spPr/>
        <p:txBody>
          <a:bodyPr/>
          <a:lstStyle/>
          <a:p>
            <a:pPr marL="0" indent="0">
              <a:buNone/>
            </a:pPr>
            <a:r>
              <a:rPr lang="en-GB" dirty="0"/>
              <a:t>The requirements of proprietary estoppel were also met.  There was an assurance, reliance on that assurance and detriment in the form of building work.  Had Mr C survived, it would have been unconscionable for him to go back on his promise.</a:t>
            </a:r>
          </a:p>
          <a:p>
            <a:pPr marL="0" indent="0">
              <a:buNone/>
            </a:pPr>
            <a:r>
              <a:rPr lang="en-GB" dirty="0"/>
              <a:t>Although it was not necessary to decide the proprietary estoppel claim, the same result would have ensued.</a:t>
            </a:r>
          </a:p>
          <a:p>
            <a:pPr marL="0" indent="0">
              <a:buNone/>
            </a:pPr>
            <a:r>
              <a:rPr lang="en-GB" dirty="0"/>
              <a:t>It was said that unconscionability lay at the heart of both the CT and proprietary estoppel.</a:t>
            </a:r>
          </a:p>
        </p:txBody>
      </p:sp>
    </p:spTree>
    <p:extLst>
      <p:ext uri="{BB962C8B-B14F-4D97-AF65-F5344CB8AC3E}">
        <p14:creationId xmlns:p14="http://schemas.microsoft.com/office/powerpoint/2010/main" val="50554415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39BCE-0642-C149-A97B-6EC398EA32F6}"/>
              </a:ext>
            </a:extLst>
          </p:cNvPr>
          <p:cNvSpPr>
            <a:spLocks noGrp="1"/>
          </p:cNvSpPr>
          <p:nvPr>
            <p:ph type="title"/>
          </p:nvPr>
        </p:nvSpPr>
        <p:spPr/>
        <p:txBody>
          <a:bodyPr/>
          <a:lstStyle/>
          <a:p>
            <a:r>
              <a:rPr lang="en-GB" dirty="0"/>
              <a:t>The relationship between s2 LP(MP)A 1989, CT and estoppel</a:t>
            </a:r>
          </a:p>
        </p:txBody>
      </p:sp>
      <p:sp>
        <p:nvSpPr>
          <p:cNvPr id="3" name="Content Placeholder 2">
            <a:extLst>
              <a:ext uri="{FF2B5EF4-FFF2-40B4-BE49-F238E27FC236}">
                <a16:creationId xmlns:a16="http://schemas.microsoft.com/office/drawing/2014/main" id="{FA676CEE-F532-3B4E-84E0-E2DCE9C227AC}"/>
              </a:ext>
            </a:extLst>
          </p:cNvPr>
          <p:cNvSpPr>
            <a:spLocks noGrp="1"/>
          </p:cNvSpPr>
          <p:nvPr>
            <p:ph idx="1"/>
          </p:nvPr>
        </p:nvSpPr>
        <p:spPr/>
        <p:txBody>
          <a:bodyPr/>
          <a:lstStyle/>
          <a:p>
            <a:pPr marL="0" indent="0">
              <a:buNone/>
            </a:pPr>
            <a:r>
              <a:rPr lang="en-GB" b="1" dirty="0"/>
              <a:t>S2(5) LP(MP)A 1989 </a:t>
            </a:r>
            <a:r>
              <a:rPr lang="en-GB" dirty="0"/>
              <a:t>exempts resulting, implied and constructive trusts from the formal written requirements of </a:t>
            </a:r>
            <a:r>
              <a:rPr lang="en-GB" b="1" dirty="0"/>
              <a:t>s2 LP(MP)A 1989.  </a:t>
            </a:r>
            <a:r>
              <a:rPr lang="en-GB" dirty="0"/>
              <a:t>This has resulted in people trying to claim a CT where the requirement of </a:t>
            </a:r>
            <a:r>
              <a:rPr lang="en-GB" b="1" dirty="0"/>
              <a:t>s2LP(MP)A 1989 </a:t>
            </a:r>
            <a:r>
              <a:rPr lang="en-GB" dirty="0"/>
              <a:t>have not been met.  The CT trust used here is slightly different from the type we will discuss elsewhere as it is 1 based on the maxim that a statute should not be used as an instrument of fraud.  This means that a person acting in bad faith cannot defeat someone else’s legitimate claim on the basis that a statutory requirement has not been met.  The courts have also discussed using proprietary estoppel in cases where the written requirements for a contract have not been complied with.</a:t>
            </a:r>
            <a:endParaRPr lang="en-GB" b="1" dirty="0"/>
          </a:p>
        </p:txBody>
      </p:sp>
    </p:spTree>
    <p:extLst>
      <p:ext uri="{BB962C8B-B14F-4D97-AF65-F5344CB8AC3E}">
        <p14:creationId xmlns:p14="http://schemas.microsoft.com/office/powerpoint/2010/main" val="365434267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B9FDA-416B-414A-AEAE-2143014D0A8E}"/>
              </a:ext>
            </a:extLst>
          </p:cNvPr>
          <p:cNvSpPr>
            <a:spLocks noGrp="1"/>
          </p:cNvSpPr>
          <p:nvPr>
            <p:ph type="title"/>
          </p:nvPr>
        </p:nvSpPr>
        <p:spPr/>
        <p:txBody>
          <a:bodyPr/>
          <a:lstStyle/>
          <a:p>
            <a:r>
              <a:rPr lang="en-GB" dirty="0"/>
              <a:t>Godden v Merthyr Tydfil housing association [1997]</a:t>
            </a:r>
          </a:p>
        </p:txBody>
      </p:sp>
      <p:sp>
        <p:nvSpPr>
          <p:cNvPr id="3" name="Content Placeholder 2">
            <a:extLst>
              <a:ext uri="{FF2B5EF4-FFF2-40B4-BE49-F238E27FC236}">
                <a16:creationId xmlns:a16="http://schemas.microsoft.com/office/drawing/2014/main" id="{1DFE6962-1A3C-E54C-B0C8-35CB621A4970}"/>
              </a:ext>
            </a:extLst>
          </p:cNvPr>
          <p:cNvSpPr>
            <a:spLocks noGrp="1"/>
          </p:cNvSpPr>
          <p:nvPr>
            <p:ph idx="1"/>
          </p:nvPr>
        </p:nvSpPr>
        <p:spPr/>
        <p:txBody>
          <a:bodyPr>
            <a:normAutofit lnSpcReduction="10000"/>
          </a:bodyPr>
          <a:lstStyle/>
          <a:p>
            <a:pPr marL="0" indent="0">
              <a:buNone/>
            </a:pPr>
            <a:r>
              <a:rPr lang="en-GB" sz="2200" dirty="0"/>
              <a:t>The HA was developing sites for residential accommodation.  Mr Godden had completed 1 such development and there had been an oral agreement between him and the HA to develop a further site.  The oral contract did not meet </a:t>
            </a:r>
            <a:r>
              <a:rPr lang="en-GB" sz="2200" b="1" dirty="0"/>
              <a:t>s2 LP(MP)A 1989 </a:t>
            </a:r>
            <a:r>
              <a:rPr lang="en-GB" sz="2200" dirty="0"/>
              <a:t>and so was void.</a:t>
            </a:r>
          </a:p>
          <a:p>
            <a:pPr marL="0" indent="0">
              <a:buNone/>
            </a:pPr>
            <a:r>
              <a:rPr lang="en-GB" sz="2200" dirty="0"/>
              <a:t>Mr Godden pleaded estoppel but the </a:t>
            </a:r>
            <a:r>
              <a:rPr lang="en-GB" sz="2200" dirty="0" err="1"/>
              <a:t>CofA</a:t>
            </a:r>
            <a:r>
              <a:rPr lang="en-GB" sz="2200" dirty="0"/>
              <a:t> stated that, ‘</a:t>
            </a:r>
            <a:r>
              <a:rPr lang="en-GB" sz="2200" i="1" dirty="0"/>
              <a:t>it was a cardinal rule that the doctrine of estoppel may not be invoked to render a valid transaction which the legislature had enacted, on the ground of public policy, to be invalid.’</a:t>
            </a:r>
          </a:p>
          <a:p>
            <a:pPr marL="0" indent="0">
              <a:buNone/>
            </a:pPr>
            <a:endParaRPr lang="en-GB" i="1" dirty="0"/>
          </a:p>
          <a:p>
            <a:pPr marL="0" indent="0">
              <a:buNone/>
            </a:pPr>
            <a:endParaRPr lang="en-GB" dirty="0"/>
          </a:p>
        </p:txBody>
      </p:sp>
    </p:spTree>
    <p:extLst>
      <p:ext uri="{BB962C8B-B14F-4D97-AF65-F5344CB8AC3E}">
        <p14:creationId xmlns:p14="http://schemas.microsoft.com/office/powerpoint/2010/main" val="276047143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AA8A6-A30E-9441-A0F0-226D15C1D1A8}"/>
              </a:ext>
            </a:extLst>
          </p:cNvPr>
          <p:cNvSpPr>
            <a:spLocks noGrp="1"/>
          </p:cNvSpPr>
          <p:nvPr>
            <p:ph type="title"/>
          </p:nvPr>
        </p:nvSpPr>
        <p:spPr/>
        <p:txBody>
          <a:bodyPr/>
          <a:lstStyle/>
          <a:p>
            <a:r>
              <a:rPr lang="en-GB" dirty="0"/>
              <a:t>Yaxley v </a:t>
            </a:r>
            <a:r>
              <a:rPr lang="en-GB" dirty="0" err="1"/>
              <a:t>gotts</a:t>
            </a:r>
            <a:r>
              <a:rPr lang="en-GB" dirty="0"/>
              <a:t> [1999]</a:t>
            </a:r>
          </a:p>
        </p:txBody>
      </p:sp>
      <p:sp>
        <p:nvSpPr>
          <p:cNvPr id="3" name="Content Placeholder 2">
            <a:extLst>
              <a:ext uri="{FF2B5EF4-FFF2-40B4-BE49-F238E27FC236}">
                <a16:creationId xmlns:a16="http://schemas.microsoft.com/office/drawing/2014/main" id="{21087717-486A-2147-9207-3A597D895DFE}"/>
              </a:ext>
            </a:extLst>
          </p:cNvPr>
          <p:cNvSpPr>
            <a:spLocks noGrp="1"/>
          </p:cNvSpPr>
          <p:nvPr>
            <p:ph idx="1"/>
          </p:nvPr>
        </p:nvSpPr>
        <p:spPr/>
        <p:txBody>
          <a:bodyPr/>
          <a:lstStyle/>
          <a:p>
            <a:pPr marL="0" indent="0">
              <a:buNone/>
            </a:pPr>
            <a:r>
              <a:rPr lang="en-GB" dirty="0"/>
              <a:t>The buyer of a house had agreed orally to grant a builder an interest in the house in return for labour and materials. The property was converted into flats and the claimant was promised ownership of the ground floor in return for work on the middle and upper floors. Cl carried out his side of the bargain but was excluded from the property after the parties fell out.</a:t>
            </a:r>
          </a:p>
          <a:p>
            <a:pPr marL="0" indent="0">
              <a:buNone/>
            </a:pPr>
            <a:r>
              <a:rPr lang="en-GB" dirty="0" err="1"/>
              <a:t>CofA</a:t>
            </a:r>
            <a:r>
              <a:rPr lang="en-GB" dirty="0"/>
              <a:t> held that the Cl should be granted a 99 year lease to which he was entitled under a CT.  Equally the court said that he could have relied on proprietary estoppel, which was not totally excluded by the terms of </a:t>
            </a:r>
            <a:r>
              <a:rPr lang="en-GB" b="1" dirty="0"/>
              <a:t>s2</a:t>
            </a:r>
            <a:r>
              <a:rPr lang="en-GB" dirty="0"/>
              <a:t>.  Both doctrines were concerned with equity’s intervention to defeat relief against unconscionable conduct.</a:t>
            </a:r>
          </a:p>
        </p:txBody>
      </p:sp>
    </p:spTree>
    <p:extLst>
      <p:ext uri="{BB962C8B-B14F-4D97-AF65-F5344CB8AC3E}">
        <p14:creationId xmlns:p14="http://schemas.microsoft.com/office/powerpoint/2010/main" val="289759462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F29C0-C1B3-9B44-A7CF-F1D21D0C75C8}"/>
              </a:ext>
            </a:extLst>
          </p:cNvPr>
          <p:cNvSpPr>
            <a:spLocks noGrp="1"/>
          </p:cNvSpPr>
          <p:nvPr>
            <p:ph type="title"/>
          </p:nvPr>
        </p:nvSpPr>
        <p:spPr/>
        <p:txBody>
          <a:bodyPr/>
          <a:lstStyle/>
          <a:p>
            <a:r>
              <a:rPr lang="en-GB" dirty="0"/>
              <a:t>The representative body of the church in wales v newton [2005]</a:t>
            </a:r>
          </a:p>
        </p:txBody>
      </p:sp>
      <p:sp>
        <p:nvSpPr>
          <p:cNvPr id="3" name="Content Placeholder 2">
            <a:extLst>
              <a:ext uri="{FF2B5EF4-FFF2-40B4-BE49-F238E27FC236}">
                <a16:creationId xmlns:a16="http://schemas.microsoft.com/office/drawing/2014/main" id="{9E8D3AB4-3A37-0245-AF52-39ACC1C127F4}"/>
              </a:ext>
            </a:extLst>
          </p:cNvPr>
          <p:cNvSpPr>
            <a:spLocks noGrp="1"/>
          </p:cNvSpPr>
          <p:nvPr>
            <p:ph idx="1"/>
          </p:nvPr>
        </p:nvSpPr>
        <p:spPr/>
        <p:txBody>
          <a:bodyPr>
            <a:normAutofit/>
          </a:bodyPr>
          <a:lstStyle/>
          <a:p>
            <a:pPr marL="0" indent="0">
              <a:buNone/>
            </a:pPr>
            <a:r>
              <a:rPr lang="en-GB" sz="2400" dirty="0"/>
              <a:t>Here it was decided that the agreement for the sale of a business which included the assignment of a lease was void for non-compliance with </a:t>
            </a:r>
            <a:r>
              <a:rPr lang="en-GB" sz="2400" b="1" dirty="0"/>
              <a:t>s2 </a:t>
            </a:r>
            <a:r>
              <a:rPr lang="en-GB" sz="2400" dirty="0"/>
              <a:t>as it was not in writing. No CT arose on the facts as the sale was conditional upon the lessor’s consent to the assignment, which was not obtained.</a:t>
            </a:r>
          </a:p>
        </p:txBody>
      </p:sp>
    </p:spTree>
    <p:extLst>
      <p:ext uri="{BB962C8B-B14F-4D97-AF65-F5344CB8AC3E}">
        <p14:creationId xmlns:p14="http://schemas.microsoft.com/office/powerpoint/2010/main" val="61694015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1B6E7-10B1-4242-9AFC-2AC84EDC8899}"/>
              </a:ext>
            </a:extLst>
          </p:cNvPr>
          <p:cNvSpPr>
            <a:spLocks noGrp="1"/>
          </p:cNvSpPr>
          <p:nvPr>
            <p:ph type="title"/>
          </p:nvPr>
        </p:nvSpPr>
        <p:spPr/>
        <p:txBody>
          <a:bodyPr/>
          <a:lstStyle/>
          <a:p>
            <a:r>
              <a:rPr lang="en-GB" dirty="0"/>
              <a:t>Kinane v Mackie-</a:t>
            </a:r>
            <a:r>
              <a:rPr lang="en-GB" dirty="0" err="1"/>
              <a:t>conteh</a:t>
            </a:r>
            <a:r>
              <a:rPr lang="en-GB" dirty="0"/>
              <a:t> [2005]</a:t>
            </a:r>
          </a:p>
        </p:txBody>
      </p:sp>
      <p:sp>
        <p:nvSpPr>
          <p:cNvPr id="3" name="Content Placeholder 2">
            <a:extLst>
              <a:ext uri="{FF2B5EF4-FFF2-40B4-BE49-F238E27FC236}">
                <a16:creationId xmlns:a16="http://schemas.microsoft.com/office/drawing/2014/main" id="{3ADFF2D0-5EE5-5F43-83C0-7B0487472E49}"/>
              </a:ext>
            </a:extLst>
          </p:cNvPr>
          <p:cNvSpPr>
            <a:spLocks noGrp="1"/>
          </p:cNvSpPr>
          <p:nvPr>
            <p:ph idx="1"/>
          </p:nvPr>
        </p:nvSpPr>
        <p:spPr/>
        <p:txBody>
          <a:bodyPr>
            <a:noAutofit/>
          </a:bodyPr>
          <a:lstStyle/>
          <a:p>
            <a:pPr marL="0" indent="0">
              <a:buNone/>
            </a:pPr>
            <a:r>
              <a:rPr lang="en-GB" sz="2200" dirty="0"/>
              <a:t>This contrasts with the previous case.  Here an agreement to the grant of a charge was void for non-compliance with </a:t>
            </a:r>
            <a:r>
              <a:rPr lang="en-GB" sz="2200" b="1" dirty="0"/>
              <a:t>s2.  </a:t>
            </a:r>
            <a:r>
              <a:rPr lang="en-GB" sz="2200" dirty="0"/>
              <a:t>It was decided that it was a commercial situation.  The court found an estoppel which was enforceable through a CT.  Neuberger LJ stated that if Mr Kinane could establish proprietary estoppel only, the claim would not succeed as proprietary estoppel was not in the </a:t>
            </a:r>
            <a:r>
              <a:rPr lang="en-GB" sz="2200" b="1" dirty="0"/>
              <a:t>s2(5) </a:t>
            </a:r>
            <a:r>
              <a:rPr lang="en-GB" sz="2200" dirty="0"/>
              <a:t>exemption.  It would be wrong to give an artificially wide meaning to the words of </a:t>
            </a:r>
            <a:r>
              <a:rPr lang="en-GB" sz="2200" b="1" dirty="0"/>
              <a:t>s2.  </a:t>
            </a:r>
            <a:r>
              <a:rPr lang="en-GB" sz="2200" dirty="0"/>
              <a:t>This means that the facts must give rise to a resulting, implied or CT.</a:t>
            </a:r>
          </a:p>
        </p:txBody>
      </p:sp>
    </p:spTree>
    <p:extLst>
      <p:ext uri="{BB962C8B-B14F-4D97-AF65-F5344CB8AC3E}">
        <p14:creationId xmlns:p14="http://schemas.microsoft.com/office/powerpoint/2010/main" val="165386196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B11AC2-64A3-FD49-A3F2-84CF241ED27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F9068DD-BD5C-2B4A-8191-69CDF23CB7E8}"/>
              </a:ext>
            </a:extLst>
          </p:cNvPr>
          <p:cNvSpPr>
            <a:spLocks noGrp="1"/>
          </p:cNvSpPr>
          <p:nvPr>
            <p:ph idx="1"/>
          </p:nvPr>
        </p:nvSpPr>
        <p:spPr/>
        <p:txBody>
          <a:bodyPr>
            <a:normAutofit/>
          </a:bodyPr>
          <a:lstStyle/>
          <a:p>
            <a:pPr marL="0" indent="0">
              <a:buNone/>
            </a:pPr>
            <a:r>
              <a:rPr lang="en-GB" sz="2000" dirty="0"/>
              <a:t>Neuberger LJ stated that:-</a:t>
            </a:r>
          </a:p>
          <a:p>
            <a:pPr marL="0" indent="0">
              <a:buNone/>
            </a:pPr>
            <a:r>
              <a:rPr lang="en-GB" sz="2000" dirty="0"/>
              <a:t>‘</a:t>
            </a:r>
            <a:r>
              <a:rPr lang="en-GB" sz="2000" i="1" dirty="0"/>
              <a:t>the essential difference between a proprietary estoppel which does not also give rise to a CT and one that does, is the element of agreement, or at least expression of common understanding, exchanged between the parties, as to the existence, or intended existence, of a proprietary interest, in the latter type of case.  That requirement </a:t>
            </a:r>
            <a:r>
              <a:rPr lang="en-GB" sz="2000" i="1" dirty="0" err="1"/>
              <a:t>os</a:t>
            </a:r>
            <a:r>
              <a:rPr lang="en-GB" sz="2000" i="1" dirty="0"/>
              <a:t> plainly satisfied in the present instance, and accordingly it seems to me that Section 2(5) can properly be invoked by Mr Kinane’</a:t>
            </a:r>
            <a:endParaRPr lang="en-GB" sz="2000" dirty="0"/>
          </a:p>
        </p:txBody>
      </p:sp>
    </p:spTree>
    <p:extLst>
      <p:ext uri="{BB962C8B-B14F-4D97-AF65-F5344CB8AC3E}">
        <p14:creationId xmlns:p14="http://schemas.microsoft.com/office/powerpoint/2010/main" val="111517853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067E61-CA0C-4E43-9D8E-B5ED10EF302E}"/>
              </a:ext>
            </a:extLst>
          </p:cNvPr>
          <p:cNvSpPr>
            <a:spLocks noGrp="1"/>
          </p:cNvSpPr>
          <p:nvPr>
            <p:ph type="title"/>
          </p:nvPr>
        </p:nvSpPr>
        <p:spPr/>
        <p:txBody>
          <a:bodyPr/>
          <a:lstStyle/>
          <a:p>
            <a:r>
              <a:rPr lang="en-GB" dirty="0"/>
              <a:t>Oates v </a:t>
            </a:r>
            <a:r>
              <a:rPr lang="en-GB" dirty="0" err="1"/>
              <a:t>stimson</a:t>
            </a:r>
            <a:r>
              <a:rPr lang="en-GB" dirty="0"/>
              <a:t> [2006]</a:t>
            </a:r>
          </a:p>
        </p:txBody>
      </p:sp>
      <p:sp>
        <p:nvSpPr>
          <p:cNvPr id="3" name="Content Placeholder 2">
            <a:extLst>
              <a:ext uri="{FF2B5EF4-FFF2-40B4-BE49-F238E27FC236}">
                <a16:creationId xmlns:a16="http://schemas.microsoft.com/office/drawing/2014/main" id="{E83C1E0B-C938-754D-A696-B1D202EC1431}"/>
              </a:ext>
            </a:extLst>
          </p:cNvPr>
          <p:cNvSpPr>
            <a:spLocks noGrp="1"/>
          </p:cNvSpPr>
          <p:nvPr>
            <p:ph idx="1"/>
          </p:nvPr>
        </p:nvSpPr>
        <p:spPr/>
        <p:txBody>
          <a:bodyPr>
            <a:normAutofit/>
          </a:bodyPr>
          <a:lstStyle/>
          <a:p>
            <a:pPr marL="0" indent="0">
              <a:buNone/>
            </a:pPr>
            <a:r>
              <a:rPr lang="en-GB" sz="2400" dirty="0"/>
              <a:t>An oral contract for the sale of land, where the seller had relied on the agreement to his detriment, was held to give rise to a CT.</a:t>
            </a:r>
          </a:p>
        </p:txBody>
      </p:sp>
    </p:spTree>
    <p:extLst>
      <p:ext uri="{BB962C8B-B14F-4D97-AF65-F5344CB8AC3E}">
        <p14:creationId xmlns:p14="http://schemas.microsoft.com/office/powerpoint/2010/main" val="239175816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5F2D96-FB3A-FB46-8E1D-5BB42C42A38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366FD07-C100-9243-9987-0C4D94DB84FA}"/>
              </a:ext>
            </a:extLst>
          </p:cNvPr>
          <p:cNvSpPr>
            <a:spLocks noGrp="1"/>
          </p:cNvSpPr>
          <p:nvPr>
            <p:ph idx="1"/>
          </p:nvPr>
        </p:nvSpPr>
        <p:spPr/>
        <p:txBody>
          <a:bodyPr/>
          <a:lstStyle/>
          <a:p>
            <a:pPr marL="0" indent="0">
              <a:buNone/>
            </a:pPr>
            <a:r>
              <a:rPr lang="en-GB" dirty="0"/>
              <a:t>In the aforementioned </a:t>
            </a:r>
            <a:r>
              <a:rPr lang="en-GB" b="1" i="1" dirty="0"/>
              <a:t>Yeoman’s Row Management Ltd v Cobbe [2008] </a:t>
            </a:r>
            <a:r>
              <a:rPr lang="en-GB" dirty="0"/>
              <a:t>there was an oral agreement for the sale of land.  </a:t>
            </a:r>
            <a:r>
              <a:rPr lang="en-GB" dirty="0" err="1"/>
              <a:t>HofL</a:t>
            </a:r>
            <a:r>
              <a:rPr lang="en-GB" dirty="0"/>
              <a:t> found that the requirements for proprietary estoppel had not been met because there was not a complete agreement.  The question of whether a complete agreement for the acquisition of an interest in land which did not comply with </a:t>
            </a:r>
            <a:r>
              <a:rPr lang="en-GB" b="1" dirty="0"/>
              <a:t>s2</a:t>
            </a:r>
            <a:r>
              <a:rPr lang="en-GB" dirty="0"/>
              <a:t>, but would be specifically enforceable if it was, could be enforced via the proprietary estoppel route, therefore, did not have to be answered.  However, Lord Scott stated </a:t>
            </a:r>
            <a:r>
              <a:rPr lang="en-GB" i="1" dirty="0"/>
              <a:t>obiter </a:t>
            </a:r>
            <a:r>
              <a:rPr lang="en-GB" dirty="0"/>
              <a:t>that proprietary estoppel could not be used to avoid the formalities of </a:t>
            </a:r>
            <a:r>
              <a:rPr lang="en-GB" b="1" dirty="0"/>
              <a:t>s2.  </a:t>
            </a:r>
            <a:r>
              <a:rPr lang="en-GB" dirty="0"/>
              <a:t>As he said, </a:t>
            </a:r>
            <a:r>
              <a:rPr lang="en-GB" i="1" dirty="0"/>
              <a:t>“equity can surely not contradict statute.’</a:t>
            </a:r>
            <a:endParaRPr lang="en-GB" dirty="0"/>
          </a:p>
        </p:txBody>
      </p:sp>
    </p:spTree>
    <p:extLst>
      <p:ext uri="{BB962C8B-B14F-4D97-AF65-F5344CB8AC3E}">
        <p14:creationId xmlns:p14="http://schemas.microsoft.com/office/powerpoint/2010/main" val="244943393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3DB74-BE0E-6A4C-BB53-84BF674D27E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D50A22B-38DE-8D44-B445-802232186B0A}"/>
              </a:ext>
            </a:extLst>
          </p:cNvPr>
          <p:cNvSpPr>
            <a:spLocks noGrp="1"/>
          </p:cNvSpPr>
          <p:nvPr>
            <p:ph idx="1"/>
          </p:nvPr>
        </p:nvSpPr>
        <p:spPr/>
        <p:txBody>
          <a:bodyPr>
            <a:noAutofit/>
          </a:bodyPr>
          <a:lstStyle/>
          <a:p>
            <a:pPr marL="0" indent="0">
              <a:buNone/>
            </a:pPr>
            <a:r>
              <a:rPr lang="en-GB" sz="2400" dirty="0"/>
              <a:t>In </a:t>
            </a:r>
            <a:r>
              <a:rPr lang="en-GB" sz="2400" b="1" i="1" dirty="0" err="1"/>
              <a:t>Thorner</a:t>
            </a:r>
            <a:r>
              <a:rPr lang="en-GB" sz="2400" b="1" i="1" dirty="0"/>
              <a:t> v Major [2009] </a:t>
            </a:r>
            <a:r>
              <a:rPr lang="en-GB" sz="2400" dirty="0"/>
              <a:t>Lord Neuberger stated that Mr Cobbe had been seeking to use estoppel to protect a right that was commercial in nature.  There was a clear distinction between ”the commercial context” and the “family/domestic context”.  The family/domestic context is also referred to as the “farm and family cases”.</a:t>
            </a:r>
          </a:p>
          <a:p>
            <a:pPr marL="0" indent="0">
              <a:buNone/>
            </a:pPr>
            <a:r>
              <a:rPr lang="en-GB" sz="2400" dirty="0"/>
              <a:t>In </a:t>
            </a:r>
            <a:r>
              <a:rPr lang="en-GB" sz="2400" b="1" i="1" dirty="0" err="1"/>
              <a:t>Thorner</a:t>
            </a:r>
            <a:r>
              <a:rPr lang="en-GB" sz="2400" b="1" i="1" dirty="0"/>
              <a:t> </a:t>
            </a:r>
            <a:r>
              <a:rPr lang="en-GB" sz="2400" dirty="0"/>
              <a:t>it was a straightforward estoppel claim without any contractual connection and so </a:t>
            </a:r>
            <a:r>
              <a:rPr lang="en-GB" sz="2400" b="1" dirty="0"/>
              <a:t>s2 </a:t>
            </a:r>
            <a:r>
              <a:rPr lang="en-GB" sz="2400" dirty="0"/>
              <a:t>was not relevant.</a:t>
            </a:r>
          </a:p>
        </p:txBody>
      </p:sp>
    </p:spTree>
    <p:extLst>
      <p:ext uri="{BB962C8B-B14F-4D97-AF65-F5344CB8AC3E}">
        <p14:creationId xmlns:p14="http://schemas.microsoft.com/office/powerpoint/2010/main" val="357772439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528C0-61D2-A64D-BF02-C3E28B3564FA}"/>
              </a:ext>
            </a:extLst>
          </p:cNvPr>
          <p:cNvSpPr>
            <a:spLocks noGrp="1"/>
          </p:cNvSpPr>
          <p:nvPr>
            <p:ph type="title"/>
          </p:nvPr>
        </p:nvSpPr>
        <p:spPr/>
        <p:txBody>
          <a:bodyPr/>
          <a:lstStyle/>
          <a:p>
            <a:r>
              <a:rPr lang="en-GB" dirty="0"/>
              <a:t>Herbert v </a:t>
            </a:r>
            <a:r>
              <a:rPr lang="en-GB" dirty="0" err="1"/>
              <a:t>doyle</a:t>
            </a:r>
            <a:r>
              <a:rPr lang="en-GB" dirty="0"/>
              <a:t> [2010]</a:t>
            </a:r>
          </a:p>
        </p:txBody>
      </p:sp>
      <p:sp>
        <p:nvSpPr>
          <p:cNvPr id="3" name="Content Placeholder 2">
            <a:extLst>
              <a:ext uri="{FF2B5EF4-FFF2-40B4-BE49-F238E27FC236}">
                <a16:creationId xmlns:a16="http://schemas.microsoft.com/office/drawing/2014/main" id="{E59D005D-0CDD-624F-A907-0EC64E04CB89}"/>
              </a:ext>
            </a:extLst>
          </p:cNvPr>
          <p:cNvSpPr>
            <a:spLocks noGrp="1"/>
          </p:cNvSpPr>
          <p:nvPr>
            <p:ph idx="1"/>
          </p:nvPr>
        </p:nvSpPr>
        <p:spPr/>
        <p:txBody>
          <a:bodyPr/>
          <a:lstStyle/>
          <a:p>
            <a:pPr marL="0" indent="0">
              <a:buNone/>
            </a:pPr>
            <a:r>
              <a:rPr lang="en-GB" dirty="0"/>
              <a:t>The parties had agreed to transfer parking spaces orally thereby not complying with </a:t>
            </a:r>
            <a:r>
              <a:rPr lang="en-GB" b="1" dirty="0"/>
              <a:t>s2LP(MP)A 1989. </a:t>
            </a:r>
            <a:r>
              <a:rPr lang="en-GB" dirty="0"/>
              <a:t>Following </a:t>
            </a:r>
            <a:r>
              <a:rPr lang="en-GB" b="1" i="1" dirty="0"/>
              <a:t>Cobbe </a:t>
            </a:r>
            <a:r>
              <a:rPr lang="en-GB" dirty="0"/>
              <a:t>it was held that if the parties intend to make a formal agreement which sets out the terms of how the interest in the property will be acquired, or if further terms need to be agreed, or the parties did not expect their agreement to be immediately binding, there will not be a complete agreement and they cannot use the CT or proprietary estoppel under the exception in </a:t>
            </a:r>
            <a:r>
              <a:rPr lang="en-GB" b="1" dirty="0"/>
              <a:t>s2(5).</a:t>
            </a:r>
          </a:p>
          <a:p>
            <a:pPr marL="0" indent="0">
              <a:buNone/>
            </a:pPr>
            <a:r>
              <a:rPr lang="en-GB" dirty="0"/>
              <a:t>In this case there was sufficient certainty to impose a CT, so the question whether proprietary estoppel alone could be used was not answered.</a:t>
            </a:r>
          </a:p>
        </p:txBody>
      </p:sp>
    </p:spTree>
    <p:extLst>
      <p:ext uri="{BB962C8B-B14F-4D97-AF65-F5344CB8AC3E}">
        <p14:creationId xmlns:p14="http://schemas.microsoft.com/office/powerpoint/2010/main" val="197882590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D19BB-8479-724D-A384-7F798D291D02}"/>
              </a:ext>
            </a:extLst>
          </p:cNvPr>
          <p:cNvSpPr>
            <a:spLocks noGrp="1"/>
          </p:cNvSpPr>
          <p:nvPr>
            <p:ph type="title"/>
          </p:nvPr>
        </p:nvSpPr>
        <p:spPr/>
        <p:txBody>
          <a:bodyPr/>
          <a:lstStyle/>
          <a:p>
            <a:r>
              <a:rPr lang="en-GB" dirty="0"/>
              <a:t>Whittaker v </a:t>
            </a:r>
            <a:r>
              <a:rPr lang="en-GB" dirty="0" err="1"/>
              <a:t>kinnear</a:t>
            </a:r>
            <a:endParaRPr lang="en-GB" dirty="0"/>
          </a:p>
        </p:txBody>
      </p:sp>
      <p:sp>
        <p:nvSpPr>
          <p:cNvPr id="3" name="Content Placeholder 2">
            <a:extLst>
              <a:ext uri="{FF2B5EF4-FFF2-40B4-BE49-F238E27FC236}">
                <a16:creationId xmlns:a16="http://schemas.microsoft.com/office/drawing/2014/main" id="{0C8140CD-78EE-7647-917A-BD899A3A7080}"/>
              </a:ext>
            </a:extLst>
          </p:cNvPr>
          <p:cNvSpPr>
            <a:spLocks noGrp="1"/>
          </p:cNvSpPr>
          <p:nvPr>
            <p:ph idx="1"/>
          </p:nvPr>
        </p:nvSpPr>
        <p:spPr/>
        <p:txBody>
          <a:bodyPr/>
          <a:lstStyle/>
          <a:p>
            <a:pPr marL="0" indent="0">
              <a:buNone/>
            </a:pPr>
            <a:r>
              <a:rPr lang="en-GB" dirty="0"/>
              <a:t>There was a commercial transaction that did not meet </a:t>
            </a:r>
            <a:r>
              <a:rPr lang="en-GB" b="1" dirty="0"/>
              <a:t>s2.  </a:t>
            </a:r>
            <a:r>
              <a:rPr lang="en-GB" dirty="0"/>
              <a:t>After stating that no case had decided the issue, the court found that proprietary estoppel had survived </a:t>
            </a:r>
            <a:r>
              <a:rPr lang="en-GB" b="1" dirty="0"/>
              <a:t>s2 LP(MP)A 1989, </a:t>
            </a:r>
            <a:r>
              <a:rPr lang="en-GB" dirty="0"/>
              <a:t>although in </a:t>
            </a:r>
            <a:r>
              <a:rPr lang="en-GB" b="1" i="1" dirty="0"/>
              <a:t>Yeoman’s </a:t>
            </a:r>
            <a:r>
              <a:rPr lang="en-GB" dirty="0"/>
              <a:t>Lord Scott had stated </a:t>
            </a:r>
            <a:r>
              <a:rPr lang="en-GB" i="1" dirty="0"/>
              <a:t>obiter </a:t>
            </a:r>
            <a:r>
              <a:rPr lang="en-GB" dirty="0"/>
              <a:t>that proprietary estoppel could not be used to avoid the formalities of </a:t>
            </a:r>
            <a:r>
              <a:rPr lang="en-GB" b="1" dirty="0"/>
              <a:t>s2.  </a:t>
            </a:r>
            <a:r>
              <a:rPr lang="en-GB" dirty="0"/>
              <a:t>In this case Bean J said that the </a:t>
            </a:r>
            <a:r>
              <a:rPr lang="en-GB" i="1" dirty="0"/>
              <a:t>obiter </a:t>
            </a:r>
            <a:r>
              <a:rPr lang="en-GB" dirty="0"/>
              <a:t>comments were not binding on him.  Furthermore, Beldam J, who was the Chairman of the Law Commission when it produced its report on formalities for contracts for sales of land on which </a:t>
            </a:r>
            <a:r>
              <a:rPr lang="en-GB" b="1" dirty="0"/>
              <a:t>LP(MP)A 1989 </a:t>
            </a:r>
            <a:r>
              <a:rPr lang="en-GB" dirty="0"/>
              <a:t>was based, had said that the Act did not intend to affect the availability of the equitable remedies of proprietary estoppel and the CT.</a:t>
            </a:r>
          </a:p>
        </p:txBody>
      </p:sp>
    </p:spTree>
    <p:extLst>
      <p:ext uri="{BB962C8B-B14F-4D97-AF65-F5344CB8AC3E}">
        <p14:creationId xmlns:p14="http://schemas.microsoft.com/office/powerpoint/2010/main" val="59963936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71A9A-EA39-6049-8B23-7C3A72952D07}"/>
              </a:ext>
            </a:extLst>
          </p:cNvPr>
          <p:cNvSpPr>
            <a:spLocks noGrp="1"/>
          </p:cNvSpPr>
          <p:nvPr>
            <p:ph type="title"/>
          </p:nvPr>
        </p:nvSpPr>
        <p:spPr/>
        <p:txBody>
          <a:bodyPr/>
          <a:lstStyle/>
          <a:p>
            <a:r>
              <a:rPr lang="en-GB" dirty="0" err="1"/>
              <a:t>Ghazaani</a:t>
            </a:r>
            <a:r>
              <a:rPr lang="en-GB" dirty="0"/>
              <a:t> v </a:t>
            </a:r>
            <a:r>
              <a:rPr lang="en-GB" dirty="0" err="1"/>
              <a:t>rowshan</a:t>
            </a:r>
            <a:r>
              <a:rPr lang="en-GB" dirty="0"/>
              <a:t> [2015]</a:t>
            </a:r>
          </a:p>
        </p:txBody>
      </p:sp>
      <p:sp>
        <p:nvSpPr>
          <p:cNvPr id="3" name="Content Placeholder 2">
            <a:extLst>
              <a:ext uri="{FF2B5EF4-FFF2-40B4-BE49-F238E27FC236}">
                <a16:creationId xmlns:a16="http://schemas.microsoft.com/office/drawing/2014/main" id="{21CE0B40-29FA-D54A-B969-4C042E509989}"/>
              </a:ext>
            </a:extLst>
          </p:cNvPr>
          <p:cNvSpPr>
            <a:spLocks noGrp="1"/>
          </p:cNvSpPr>
          <p:nvPr>
            <p:ph idx="1"/>
          </p:nvPr>
        </p:nvSpPr>
        <p:spPr/>
        <p:txBody>
          <a:bodyPr>
            <a:normAutofit/>
          </a:bodyPr>
          <a:lstStyle/>
          <a:p>
            <a:pPr marL="0" indent="0">
              <a:buNone/>
            </a:pPr>
            <a:r>
              <a:rPr lang="en-GB" sz="2400" dirty="0"/>
              <a:t>There was a commercial transaction.  The parties had orally agreed that Mr </a:t>
            </a:r>
            <a:r>
              <a:rPr lang="en-GB" sz="2400" dirty="0" err="1"/>
              <a:t>Rowshan</a:t>
            </a:r>
            <a:r>
              <a:rPr lang="en-GB" sz="2400" dirty="0"/>
              <a:t> would transfer his property in Leeds to Mr </a:t>
            </a:r>
            <a:r>
              <a:rPr lang="en-GB" sz="2400" dirty="0" err="1"/>
              <a:t>Ghazaani</a:t>
            </a:r>
            <a:r>
              <a:rPr lang="en-GB" sz="2400" dirty="0"/>
              <a:t> in return for the transfer of a property in Tehran by Mr G to Mr R with an additional monetary payment to Mr R.  Although the contract for the transfer of the Leeds property should have satisfied </a:t>
            </a:r>
            <a:r>
              <a:rPr lang="en-GB" sz="2400" b="1" dirty="0"/>
              <a:t>s2</a:t>
            </a:r>
            <a:r>
              <a:rPr lang="en-GB" sz="2400" dirty="0"/>
              <a:t>, the parties relied on an oral agreement and did not intend to enter into a formal agreement.</a:t>
            </a:r>
          </a:p>
        </p:txBody>
      </p:sp>
    </p:spTree>
    <p:extLst>
      <p:ext uri="{BB962C8B-B14F-4D97-AF65-F5344CB8AC3E}">
        <p14:creationId xmlns:p14="http://schemas.microsoft.com/office/powerpoint/2010/main" val="237320455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B2966-57DA-7941-9DEF-365290805B5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EB52E67-EA5D-CB49-AB32-B22E9DE4F4B4}"/>
              </a:ext>
            </a:extLst>
          </p:cNvPr>
          <p:cNvSpPr>
            <a:spLocks noGrp="1"/>
          </p:cNvSpPr>
          <p:nvPr>
            <p:ph idx="1"/>
          </p:nvPr>
        </p:nvSpPr>
        <p:spPr/>
        <p:txBody>
          <a:bodyPr/>
          <a:lstStyle/>
          <a:p>
            <a:pPr marL="0" indent="0">
              <a:buNone/>
            </a:pPr>
            <a:r>
              <a:rPr lang="en-GB" dirty="0"/>
              <a:t>Mr G took possession of the Leeds property and spent money altering it and converting it into residential accommodation.  He also paid the additional monetary payment.  When Mr R refused to transfer title to him, Mr G claimed a CT/proprietary estoppel because it would be unconscionable for the transfer not to be completed.</a:t>
            </a:r>
          </a:p>
          <a:p>
            <a:pPr marL="0" indent="0">
              <a:buNone/>
            </a:pPr>
            <a:r>
              <a:rPr lang="en-GB" dirty="0"/>
              <a:t>It was held that, unlike </a:t>
            </a:r>
            <a:r>
              <a:rPr lang="en-GB" b="1" i="1" dirty="0"/>
              <a:t>Cobbe </a:t>
            </a:r>
            <a:r>
              <a:rPr lang="en-GB" dirty="0"/>
              <a:t>there was no intention to make a formal agreement and no further terms to be agreed.  Mr G had kept to his part of the bargain.  In the exceptional circumstances of the case, Mr R had to transfer the Leeds property to Mr G through a CT or proprietary estoppel.  Para 197 – </a:t>
            </a:r>
            <a:r>
              <a:rPr lang="en-GB" i="1" dirty="0"/>
              <a:t>the essence of the relief is to avoid an unconscionable result.</a:t>
            </a:r>
            <a:endParaRPr lang="en-GB" dirty="0"/>
          </a:p>
        </p:txBody>
      </p:sp>
    </p:spTree>
    <p:extLst>
      <p:ext uri="{BB962C8B-B14F-4D97-AF65-F5344CB8AC3E}">
        <p14:creationId xmlns:p14="http://schemas.microsoft.com/office/powerpoint/2010/main" val="19233674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7005FD-A359-5E4A-84F7-8E07F3ADDCC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ADDB90B-F78B-5D4E-B0D8-DDEDA4E70FB5}"/>
              </a:ext>
            </a:extLst>
          </p:cNvPr>
          <p:cNvSpPr>
            <a:spLocks noGrp="1"/>
          </p:cNvSpPr>
          <p:nvPr>
            <p:ph idx="1"/>
          </p:nvPr>
        </p:nvSpPr>
        <p:spPr/>
        <p:txBody>
          <a:bodyPr>
            <a:normAutofit/>
          </a:bodyPr>
          <a:lstStyle/>
          <a:p>
            <a:pPr marL="0" indent="0">
              <a:buNone/>
            </a:pPr>
            <a:r>
              <a:rPr lang="en-GB" sz="2400" dirty="0"/>
              <a:t>The court held that despite </a:t>
            </a:r>
            <a:r>
              <a:rPr lang="en-GB" sz="2400" b="1" i="1" dirty="0"/>
              <a:t>Cobbe </a:t>
            </a:r>
            <a:r>
              <a:rPr lang="en-GB" sz="2400" dirty="0"/>
              <a:t>it was still possible to find proprietary estoppel in the case of a contract that did not satisfy </a:t>
            </a:r>
            <a:r>
              <a:rPr lang="en-GB" sz="2400" b="1" dirty="0"/>
              <a:t>s2, </a:t>
            </a:r>
            <a:r>
              <a:rPr lang="en-GB" sz="2400" dirty="0"/>
              <a:t>but that would be an exceptional case, as here.  Proprietary estoppel would be difficult to establish, though, if the parties intended to enter into a formal agreement setting out the terms or where further terms still had to be agreed.</a:t>
            </a:r>
          </a:p>
        </p:txBody>
      </p:sp>
    </p:spTree>
    <p:extLst>
      <p:ext uri="{BB962C8B-B14F-4D97-AF65-F5344CB8AC3E}">
        <p14:creationId xmlns:p14="http://schemas.microsoft.com/office/powerpoint/2010/main" val="205139802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4CDDF-ED38-814A-B821-87FCEC398217}"/>
              </a:ext>
            </a:extLst>
          </p:cNvPr>
          <p:cNvSpPr>
            <a:spLocks noGrp="1"/>
          </p:cNvSpPr>
          <p:nvPr>
            <p:ph type="title"/>
          </p:nvPr>
        </p:nvSpPr>
        <p:spPr/>
        <p:txBody>
          <a:bodyPr/>
          <a:lstStyle/>
          <a:p>
            <a:r>
              <a:rPr lang="en-GB" dirty="0"/>
              <a:t>Ely v </a:t>
            </a:r>
            <a:r>
              <a:rPr lang="en-GB" dirty="0" err="1"/>
              <a:t>robson</a:t>
            </a:r>
            <a:r>
              <a:rPr lang="en-GB" dirty="0"/>
              <a:t> [2016]</a:t>
            </a:r>
          </a:p>
        </p:txBody>
      </p:sp>
      <p:sp>
        <p:nvSpPr>
          <p:cNvPr id="3" name="Content Placeholder 2">
            <a:extLst>
              <a:ext uri="{FF2B5EF4-FFF2-40B4-BE49-F238E27FC236}">
                <a16:creationId xmlns:a16="http://schemas.microsoft.com/office/drawing/2014/main" id="{495494B1-6540-8447-BD33-663D174CEF4D}"/>
              </a:ext>
            </a:extLst>
          </p:cNvPr>
          <p:cNvSpPr>
            <a:spLocks noGrp="1"/>
          </p:cNvSpPr>
          <p:nvPr>
            <p:ph idx="1"/>
          </p:nvPr>
        </p:nvSpPr>
        <p:spPr/>
        <p:txBody>
          <a:bodyPr/>
          <a:lstStyle/>
          <a:p>
            <a:pPr marL="0" indent="0">
              <a:buNone/>
            </a:pPr>
            <a:r>
              <a:rPr lang="en-GB" dirty="0"/>
              <a:t>Mr Ely was the sole legal owner of a house in which he cohabited with Ms Robson and their children.  Ms R had not paid anything toward the purchase price.  When the relationship broke down, Ms R said it was the common intention of the parties that Mr E was holding the property on CT for them in equal shares.</a:t>
            </a:r>
          </a:p>
          <a:p>
            <a:pPr marL="0" indent="0">
              <a:buNone/>
            </a:pPr>
            <a:r>
              <a:rPr lang="en-GB" dirty="0"/>
              <a:t>The case was due to go to trial but the couple met in a park to see if they could resolve the issue without lawyers.  Mr E said that they had agreed that he would hold the house on trust for himself for life and then 80% to his heirs and 20% for Ms R.  This was confirmed in correspondence between their solicitors.</a:t>
            </a:r>
          </a:p>
        </p:txBody>
      </p:sp>
    </p:spTree>
    <p:extLst>
      <p:ext uri="{BB962C8B-B14F-4D97-AF65-F5344CB8AC3E}">
        <p14:creationId xmlns:p14="http://schemas.microsoft.com/office/powerpoint/2010/main" val="375829528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CE1A8-A06D-C44F-860C-1FD480C4AB8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AFEEA17-B206-5444-99D0-0CA055E695C2}"/>
              </a:ext>
            </a:extLst>
          </p:cNvPr>
          <p:cNvSpPr>
            <a:spLocks noGrp="1"/>
          </p:cNvSpPr>
          <p:nvPr>
            <p:ph idx="1"/>
          </p:nvPr>
        </p:nvSpPr>
        <p:spPr/>
        <p:txBody>
          <a:bodyPr>
            <a:normAutofit/>
          </a:bodyPr>
          <a:lstStyle/>
          <a:p>
            <a:pPr marL="0" indent="0">
              <a:buNone/>
            </a:pPr>
            <a:r>
              <a:rPr lang="en-GB" sz="2400" dirty="0"/>
              <a:t>When Mr E sought possession and sale of the house citing the agreement in the park, Ms R said the agreement was uncertain and incomplete and did not meet </a:t>
            </a:r>
            <a:r>
              <a:rPr lang="en-GB" sz="2400" b="1" dirty="0"/>
              <a:t>s2LP(MP)A 1989.  </a:t>
            </a:r>
            <a:r>
              <a:rPr lang="en-GB" sz="2400" dirty="0"/>
              <a:t>She claimed a 50% share in the house.  Both CT and proprietary estoppel were argued.  The court found in favour of Mr E.  This was not a commercial transaction as it was in </a:t>
            </a:r>
            <a:r>
              <a:rPr lang="en-GB" sz="2400" b="1" i="1" dirty="0"/>
              <a:t>Cobbe.  </a:t>
            </a:r>
            <a:r>
              <a:rPr lang="en-GB" sz="2400" dirty="0"/>
              <a:t>The terms of the agreement were clear from the correspondence.  There was nothing further to agree.</a:t>
            </a:r>
          </a:p>
        </p:txBody>
      </p:sp>
    </p:spTree>
    <p:extLst>
      <p:ext uri="{BB962C8B-B14F-4D97-AF65-F5344CB8AC3E}">
        <p14:creationId xmlns:p14="http://schemas.microsoft.com/office/powerpoint/2010/main" val="307639377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880DD-3A59-9B43-921E-B237529F9B2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F660561-30CA-C34C-9029-91A292C5CA9A}"/>
              </a:ext>
            </a:extLst>
          </p:cNvPr>
          <p:cNvSpPr>
            <a:spLocks noGrp="1"/>
          </p:cNvSpPr>
          <p:nvPr>
            <p:ph idx="1"/>
          </p:nvPr>
        </p:nvSpPr>
        <p:spPr/>
        <p:txBody>
          <a:bodyPr/>
          <a:lstStyle/>
          <a:p>
            <a:pPr marL="0" indent="0">
              <a:buNone/>
            </a:pPr>
            <a:r>
              <a:rPr lang="en-GB" dirty="0"/>
              <a:t>Mr E had acted to his detriment based on their understanding by not pursuing his claim for possession of the house.  It would be unconscionable for Ms R to claim anything other than 20% and she was estopped from doing so.  </a:t>
            </a:r>
          </a:p>
          <a:p>
            <a:pPr marL="0" indent="0">
              <a:buNone/>
            </a:pPr>
            <a:r>
              <a:rPr lang="en-GB" dirty="0"/>
              <a:t>It is unclear whether it was decided under a CT or proprietary estoppel or both.  It was held this was not a commercial transaction,  but both parties had the benefit of legal advice and a letter to Ms R’s solicitors referred to tax implications.  </a:t>
            </a:r>
          </a:p>
          <a:p>
            <a:pPr marL="0" indent="0">
              <a:buNone/>
            </a:pPr>
            <a:r>
              <a:rPr lang="en-GB" dirty="0"/>
              <a:t>Isn’t this more of a commercial transaction?</a:t>
            </a:r>
          </a:p>
        </p:txBody>
      </p:sp>
    </p:spTree>
    <p:extLst>
      <p:ext uri="{BB962C8B-B14F-4D97-AF65-F5344CB8AC3E}">
        <p14:creationId xmlns:p14="http://schemas.microsoft.com/office/powerpoint/2010/main" val="164339945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0B2B6-1FC0-C544-8CA9-A99B6EA2CD41}"/>
              </a:ext>
            </a:extLst>
          </p:cNvPr>
          <p:cNvSpPr>
            <a:spLocks noGrp="1"/>
          </p:cNvSpPr>
          <p:nvPr>
            <p:ph type="title"/>
          </p:nvPr>
        </p:nvSpPr>
        <p:spPr/>
        <p:txBody>
          <a:bodyPr/>
          <a:lstStyle/>
          <a:p>
            <a:r>
              <a:rPr lang="en-GB" dirty="0" err="1"/>
              <a:t>Matchmove</a:t>
            </a:r>
            <a:r>
              <a:rPr lang="en-GB" dirty="0"/>
              <a:t> v </a:t>
            </a:r>
            <a:r>
              <a:rPr lang="en-GB" dirty="0" err="1"/>
              <a:t>dowding</a:t>
            </a:r>
            <a:r>
              <a:rPr lang="en-GB" dirty="0"/>
              <a:t> [2016]</a:t>
            </a:r>
          </a:p>
        </p:txBody>
      </p:sp>
      <p:sp>
        <p:nvSpPr>
          <p:cNvPr id="3" name="Content Placeholder 2">
            <a:extLst>
              <a:ext uri="{FF2B5EF4-FFF2-40B4-BE49-F238E27FC236}">
                <a16:creationId xmlns:a16="http://schemas.microsoft.com/office/drawing/2014/main" id="{92F7985E-C3AD-A24D-A911-F6D271C08EC7}"/>
              </a:ext>
            </a:extLst>
          </p:cNvPr>
          <p:cNvSpPr>
            <a:spLocks noGrp="1"/>
          </p:cNvSpPr>
          <p:nvPr>
            <p:ph idx="1"/>
          </p:nvPr>
        </p:nvSpPr>
        <p:spPr/>
        <p:txBody>
          <a:bodyPr/>
          <a:lstStyle/>
          <a:p>
            <a:pPr marL="0" indent="0">
              <a:buNone/>
            </a:pPr>
            <a:r>
              <a:rPr lang="en-GB" dirty="0"/>
              <a:t>An oral agreement for the sale of land that did not meet </a:t>
            </a:r>
            <a:r>
              <a:rPr lang="en-GB" b="1" dirty="0"/>
              <a:t>s2 LP(MP)A 1989 </a:t>
            </a:r>
            <a:r>
              <a:rPr lang="en-GB" dirty="0"/>
              <a:t>was binding under a CT.  The </a:t>
            </a:r>
            <a:r>
              <a:rPr lang="en-GB" dirty="0" err="1"/>
              <a:t>CofA</a:t>
            </a:r>
            <a:r>
              <a:rPr lang="en-GB" dirty="0"/>
              <a:t> referred to 3 situations that had been given in </a:t>
            </a:r>
            <a:r>
              <a:rPr lang="en-GB" b="1" i="1" dirty="0"/>
              <a:t>Herbert v Doyle, </a:t>
            </a:r>
            <a:r>
              <a:rPr lang="en-GB" dirty="0"/>
              <a:t>where neither a CT nor proprietary estoppel would be found, and said that these were not intended to describe 3 different situations in which </a:t>
            </a:r>
            <a:r>
              <a:rPr lang="en-GB" b="1" dirty="0"/>
              <a:t>s2(5) </a:t>
            </a:r>
            <a:r>
              <a:rPr lang="en-GB" dirty="0"/>
              <a:t>would not apply, but rather to describe </a:t>
            </a:r>
            <a:r>
              <a:rPr lang="en-GB" b="1" i="1" dirty="0"/>
              <a:t>Cobbe </a:t>
            </a:r>
            <a:r>
              <a:rPr lang="en-GB" dirty="0"/>
              <a:t>in 3 different ways.</a:t>
            </a:r>
          </a:p>
          <a:p>
            <a:pPr marL="0" indent="0">
              <a:buNone/>
            </a:pPr>
            <a:r>
              <a:rPr lang="en-GB" dirty="0"/>
              <a:t>In </a:t>
            </a:r>
            <a:r>
              <a:rPr lang="en-GB" b="1" i="1" dirty="0" err="1"/>
              <a:t>Matchmove</a:t>
            </a:r>
            <a:r>
              <a:rPr lang="en-GB" b="1" i="1" dirty="0"/>
              <a:t> </a:t>
            </a:r>
            <a:r>
              <a:rPr lang="en-GB" dirty="0"/>
              <a:t>both parties intended the agreement to be immediately binding; the agreement was complete in that it contained all essential terms so there was agreement about the land to be included and the price; and the respondents had relied on the agreement to their detriment.</a:t>
            </a:r>
          </a:p>
        </p:txBody>
      </p:sp>
    </p:spTree>
    <p:extLst>
      <p:ext uri="{BB962C8B-B14F-4D97-AF65-F5344CB8AC3E}">
        <p14:creationId xmlns:p14="http://schemas.microsoft.com/office/powerpoint/2010/main" val="7473127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EA67A-997C-D848-96D2-C6A828BA0BF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2175FD1-BDC3-6740-A04B-66E167F4A98E}"/>
              </a:ext>
            </a:extLst>
          </p:cNvPr>
          <p:cNvSpPr>
            <a:spLocks noGrp="1"/>
          </p:cNvSpPr>
          <p:nvPr>
            <p:ph idx="1"/>
          </p:nvPr>
        </p:nvSpPr>
        <p:spPr/>
        <p:txBody>
          <a:bodyPr>
            <a:normAutofit/>
          </a:bodyPr>
          <a:lstStyle/>
          <a:p>
            <a:pPr marL="0" indent="0">
              <a:buNone/>
            </a:pPr>
            <a:r>
              <a:rPr lang="en-GB" sz="2400" dirty="0"/>
              <a:t>They had done this by paying £66,600 toward the purchase price.  This case was not like that of </a:t>
            </a:r>
            <a:r>
              <a:rPr lang="en-GB" sz="2400" b="1" i="1" dirty="0"/>
              <a:t>Cobbe </a:t>
            </a:r>
            <a:r>
              <a:rPr lang="en-GB" sz="2400" dirty="0"/>
              <a:t>where Mr Cobbe was expecting to get a contract.  The property was held on CT and so was within </a:t>
            </a:r>
            <a:r>
              <a:rPr lang="en-GB" sz="2400" b="1" dirty="0"/>
              <a:t>s2(5)LP(MP)A 1989.</a:t>
            </a:r>
            <a:endParaRPr lang="en-GB" sz="2400" dirty="0"/>
          </a:p>
        </p:txBody>
      </p:sp>
    </p:spTree>
    <p:extLst>
      <p:ext uri="{BB962C8B-B14F-4D97-AF65-F5344CB8AC3E}">
        <p14:creationId xmlns:p14="http://schemas.microsoft.com/office/powerpoint/2010/main" val="339213386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A56DB-C37C-634C-9EEF-5BD6F05DC9BF}"/>
              </a:ext>
            </a:extLst>
          </p:cNvPr>
          <p:cNvSpPr>
            <a:spLocks noGrp="1"/>
          </p:cNvSpPr>
          <p:nvPr>
            <p:ph type="title"/>
          </p:nvPr>
        </p:nvSpPr>
        <p:spPr/>
        <p:txBody>
          <a:bodyPr/>
          <a:lstStyle/>
          <a:p>
            <a:r>
              <a:rPr lang="en-GB" dirty="0"/>
              <a:t>Farrar v miller [2018]</a:t>
            </a:r>
          </a:p>
        </p:txBody>
      </p:sp>
      <p:sp>
        <p:nvSpPr>
          <p:cNvPr id="3" name="Content Placeholder 2">
            <a:extLst>
              <a:ext uri="{FF2B5EF4-FFF2-40B4-BE49-F238E27FC236}">
                <a16:creationId xmlns:a16="http://schemas.microsoft.com/office/drawing/2014/main" id="{6223F771-DF33-BD40-B8C2-203B97E7F9C0}"/>
              </a:ext>
            </a:extLst>
          </p:cNvPr>
          <p:cNvSpPr>
            <a:spLocks noGrp="1"/>
          </p:cNvSpPr>
          <p:nvPr>
            <p:ph idx="1"/>
          </p:nvPr>
        </p:nvSpPr>
        <p:spPr/>
        <p:txBody>
          <a:bodyPr>
            <a:normAutofit/>
          </a:bodyPr>
          <a:lstStyle/>
          <a:p>
            <a:pPr marL="0" indent="0">
              <a:buNone/>
            </a:pPr>
            <a:r>
              <a:rPr lang="en-GB" sz="2400" dirty="0" err="1"/>
              <a:t>CofA</a:t>
            </a:r>
            <a:r>
              <a:rPr lang="en-GB" sz="2400" dirty="0"/>
              <a:t> was looking only at whether Mr Farrar’s claims were arguable.  Together with examining other particulars of claim, the </a:t>
            </a:r>
            <a:r>
              <a:rPr lang="en-GB" sz="2400" dirty="0" err="1"/>
              <a:t>CofA</a:t>
            </a:r>
            <a:r>
              <a:rPr lang="en-GB" sz="2400" dirty="0"/>
              <a:t> offered guidance on the </a:t>
            </a:r>
            <a:r>
              <a:rPr lang="en-GB" sz="2400" i="1" dirty="0"/>
              <a:t>“difficult question” </a:t>
            </a:r>
            <a:r>
              <a:rPr lang="en-GB" sz="2400" dirty="0"/>
              <a:t>as to whether an oral agreement regarding a joint venture over land that had not been honoured would meet the requirements of proprietary estoppel at trial as follows:-</a:t>
            </a:r>
          </a:p>
        </p:txBody>
      </p:sp>
    </p:spTree>
    <p:extLst>
      <p:ext uri="{BB962C8B-B14F-4D97-AF65-F5344CB8AC3E}">
        <p14:creationId xmlns:p14="http://schemas.microsoft.com/office/powerpoint/2010/main" val="142097560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60B52-0E37-FD4E-9EC0-0A1429905CA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4DE8103-EF7C-904F-8F92-B027125D2AB8}"/>
              </a:ext>
            </a:extLst>
          </p:cNvPr>
          <p:cNvSpPr>
            <a:spLocks noGrp="1"/>
          </p:cNvSpPr>
          <p:nvPr>
            <p:ph idx="1"/>
          </p:nvPr>
        </p:nvSpPr>
        <p:spPr/>
        <p:txBody>
          <a:bodyPr>
            <a:normAutofit/>
          </a:bodyPr>
          <a:lstStyle/>
          <a:p>
            <a:r>
              <a:rPr lang="en-GB" sz="2400" dirty="0"/>
              <a:t>The court observed that, on its wording, </a:t>
            </a:r>
            <a:r>
              <a:rPr lang="en-GB" sz="2400" b="1" dirty="0"/>
              <a:t>s2(1) </a:t>
            </a:r>
            <a:r>
              <a:rPr lang="en-GB" sz="2400" dirty="0"/>
              <a:t>is concerned with circumstances where arrangements between the parties over the sale or disposition of an interest in land will give rise to a valid contract.  Those arrangements do not preclude other causes of action even though no mention is made of proprietary estoppel as an exception in </a:t>
            </a:r>
            <a:r>
              <a:rPr lang="en-GB" sz="2400" b="1" dirty="0"/>
              <a:t>s2(5) LP(MP)A 1989.  s2 </a:t>
            </a:r>
            <a:r>
              <a:rPr lang="en-GB" sz="2400" dirty="0"/>
              <a:t>was, on its wording, concerned only with contracts.</a:t>
            </a:r>
          </a:p>
        </p:txBody>
      </p:sp>
    </p:spTree>
    <p:extLst>
      <p:ext uri="{BB962C8B-B14F-4D97-AF65-F5344CB8AC3E}">
        <p14:creationId xmlns:p14="http://schemas.microsoft.com/office/powerpoint/2010/main" val="4249344487"/>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A890E-75CD-B04C-A11C-B7FB39C48B2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8736C8D-5907-D240-A90F-5D4C6812A4A2}"/>
              </a:ext>
            </a:extLst>
          </p:cNvPr>
          <p:cNvSpPr>
            <a:spLocks noGrp="1"/>
          </p:cNvSpPr>
          <p:nvPr>
            <p:ph idx="1"/>
          </p:nvPr>
        </p:nvSpPr>
        <p:spPr/>
        <p:txBody>
          <a:bodyPr>
            <a:normAutofit/>
          </a:bodyPr>
          <a:lstStyle/>
          <a:p>
            <a:r>
              <a:rPr lang="en-GB" sz="2400" dirty="0"/>
              <a:t>Proprietary estoppel would not frustrate the policy behind </a:t>
            </a:r>
            <a:r>
              <a:rPr lang="en-GB" sz="2400" b="1" dirty="0"/>
              <a:t>s2 </a:t>
            </a:r>
            <a:r>
              <a:rPr lang="en-GB" sz="2400" dirty="0"/>
              <a:t>because the Law Commission had not intended to exclude, in appropriate cases, equitable remedies, including proprietary estoppel.</a:t>
            </a:r>
          </a:p>
          <a:p>
            <a:r>
              <a:rPr lang="en-GB" sz="2400" b="1" dirty="0"/>
              <a:t>S2 </a:t>
            </a:r>
            <a:r>
              <a:rPr lang="en-GB" sz="2400" dirty="0"/>
              <a:t>does not exclude other non-proprietary remedies such as a claim for unjust enrichment or a </a:t>
            </a:r>
            <a:r>
              <a:rPr lang="en-GB" sz="2400" i="1" dirty="0"/>
              <a:t>quantum </a:t>
            </a:r>
            <a:r>
              <a:rPr lang="en-GB" sz="2400" i="1" dirty="0" err="1"/>
              <a:t>meruit</a:t>
            </a:r>
            <a:r>
              <a:rPr lang="en-GB" sz="2400" i="1" dirty="0"/>
              <a:t>.</a:t>
            </a:r>
            <a:endParaRPr lang="en-GB" sz="2400" b="1" dirty="0"/>
          </a:p>
        </p:txBody>
      </p:sp>
    </p:spTree>
    <p:extLst>
      <p:ext uri="{BB962C8B-B14F-4D97-AF65-F5344CB8AC3E}">
        <p14:creationId xmlns:p14="http://schemas.microsoft.com/office/powerpoint/2010/main" val="425191332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7BE10B-A6C2-8743-940A-EE2775AFFE3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C2C4704-9EC8-C644-819B-BC55D2B657F0}"/>
              </a:ext>
            </a:extLst>
          </p:cNvPr>
          <p:cNvSpPr>
            <a:spLocks noGrp="1"/>
          </p:cNvSpPr>
          <p:nvPr>
            <p:ph idx="1"/>
          </p:nvPr>
        </p:nvSpPr>
        <p:spPr/>
        <p:txBody>
          <a:bodyPr>
            <a:normAutofit/>
          </a:bodyPr>
          <a:lstStyle/>
          <a:p>
            <a:r>
              <a:rPr lang="en-GB" sz="2400" dirty="0"/>
              <a:t>Proprietary estoppel can arise where there is no agreement, but one party has stood by allowing the other party to act to his detriment in the mistaken belief that he will obtain an interest in or over the land.  </a:t>
            </a:r>
            <a:r>
              <a:rPr lang="en-GB" sz="2400" b="1" dirty="0"/>
              <a:t>S2 </a:t>
            </a:r>
            <a:r>
              <a:rPr lang="en-GB" sz="2400" dirty="0"/>
              <a:t>would not prevent a claim in proprietary estoppel here.</a:t>
            </a:r>
          </a:p>
        </p:txBody>
      </p:sp>
    </p:spTree>
    <p:extLst>
      <p:ext uri="{BB962C8B-B14F-4D97-AF65-F5344CB8AC3E}">
        <p14:creationId xmlns:p14="http://schemas.microsoft.com/office/powerpoint/2010/main" val="3187095393"/>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3218EF-C579-864C-902A-EADDBEBA195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B06EBDF-C3C2-514D-8FA7-B3AB1B57B849}"/>
              </a:ext>
            </a:extLst>
          </p:cNvPr>
          <p:cNvSpPr>
            <a:spLocks noGrp="1"/>
          </p:cNvSpPr>
          <p:nvPr>
            <p:ph idx="1"/>
          </p:nvPr>
        </p:nvSpPr>
        <p:spPr/>
        <p:txBody>
          <a:bodyPr>
            <a:noAutofit/>
          </a:bodyPr>
          <a:lstStyle/>
          <a:p>
            <a:r>
              <a:rPr lang="en-GB" sz="2400" dirty="0"/>
              <a:t>On the facts the agreement was complete.  Unlike in</a:t>
            </a:r>
            <a:r>
              <a:rPr lang="en-GB" sz="2400" b="1" i="1" dirty="0"/>
              <a:t> Yeoman’s Row Management Ltd v Cobbe [2008]</a:t>
            </a:r>
            <a:r>
              <a:rPr lang="en-GB" sz="2400" dirty="0"/>
              <a:t>, where the terms of the agreement had not been finalised, Mr Farrar had a reasonable expectation that the agreement would be honoured, and it would be unconscionable for Mr Miller to go back on the agreement.</a:t>
            </a:r>
          </a:p>
          <a:p>
            <a:r>
              <a:rPr lang="en-GB" sz="2400" dirty="0"/>
              <a:t>The parties do not have to have reached an agreement (para 65).</a:t>
            </a:r>
          </a:p>
        </p:txBody>
      </p:sp>
    </p:spTree>
    <p:extLst>
      <p:ext uri="{BB962C8B-B14F-4D97-AF65-F5344CB8AC3E}">
        <p14:creationId xmlns:p14="http://schemas.microsoft.com/office/powerpoint/2010/main" val="319549055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040CA-A795-E64E-B42C-C51928607B0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3B4D286-825D-114B-8AB1-E3203626B7EB}"/>
              </a:ext>
            </a:extLst>
          </p:cNvPr>
          <p:cNvSpPr>
            <a:spLocks noGrp="1"/>
          </p:cNvSpPr>
          <p:nvPr>
            <p:ph idx="1"/>
          </p:nvPr>
        </p:nvSpPr>
        <p:spPr/>
        <p:txBody>
          <a:bodyPr>
            <a:normAutofit/>
          </a:bodyPr>
          <a:lstStyle/>
          <a:p>
            <a:pPr marL="0" indent="0">
              <a:buNone/>
            </a:pPr>
            <a:r>
              <a:rPr lang="en-GB" sz="2000" dirty="0"/>
              <a:t>What is required is that the owner of the land has induced, encouraged or allowed the Cl to believe that he has or will acquire a right or interest in the land, and that the right or interest must be clear enough in all the circumstances.</a:t>
            </a:r>
          </a:p>
          <a:p>
            <a:pPr marL="0" indent="0">
              <a:buNone/>
            </a:pPr>
            <a:r>
              <a:rPr lang="en-GB" sz="2000" dirty="0"/>
              <a:t>It was said that “The Judge was both entitled and right to give Mr Farrar permission to plead a case based upon proprietary estoppel.  The claim has a real prospect of success.”</a:t>
            </a:r>
          </a:p>
        </p:txBody>
      </p:sp>
    </p:spTree>
    <p:extLst>
      <p:ext uri="{BB962C8B-B14F-4D97-AF65-F5344CB8AC3E}">
        <p14:creationId xmlns:p14="http://schemas.microsoft.com/office/powerpoint/2010/main" val="211964651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BA3F4-9FCC-7A40-95F3-FB91F5A7D760}"/>
              </a:ext>
            </a:extLst>
          </p:cNvPr>
          <p:cNvSpPr>
            <a:spLocks noGrp="1"/>
          </p:cNvSpPr>
          <p:nvPr>
            <p:ph type="title"/>
          </p:nvPr>
        </p:nvSpPr>
        <p:spPr/>
        <p:txBody>
          <a:bodyPr/>
          <a:lstStyle/>
          <a:p>
            <a:r>
              <a:rPr lang="en-GB" dirty="0"/>
              <a:t>The following is a conclusion to this area at present.</a:t>
            </a:r>
          </a:p>
        </p:txBody>
      </p:sp>
      <p:sp>
        <p:nvSpPr>
          <p:cNvPr id="3" name="Content Placeholder 2">
            <a:extLst>
              <a:ext uri="{FF2B5EF4-FFF2-40B4-BE49-F238E27FC236}">
                <a16:creationId xmlns:a16="http://schemas.microsoft.com/office/drawing/2014/main" id="{D1730BCE-F772-EB40-91D0-95CF4971C17D}"/>
              </a:ext>
            </a:extLst>
          </p:cNvPr>
          <p:cNvSpPr>
            <a:spLocks noGrp="1"/>
          </p:cNvSpPr>
          <p:nvPr>
            <p:ph idx="1"/>
          </p:nvPr>
        </p:nvSpPr>
        <p:spPr/>
        <p:txBody>
          <a:bodyPr/>
          <a:lstStyle/>
          <a:p>
            <a:pPr marL="342900" indent="-342900">
              <a:buAutoNum type="arabicPeriod"/>
            </a:pPr>
            <a:r>
              <a:rPr lang="en-GB" b="1" i="1" dirty="0" err="1"/>
              <a:t>Yalxley</a:t>
            </a:r>
            <a:r>
              <a:rPr lang="en-GB" b="1" i="1" dirty="0"/>
              <a:t> </a:t>
            </a:r>
            <a:r>
              <a:rPr lang="en-GB" dirty="0"/>
              <a:t>has not been overruled.</a:t>
            </a:r>
          </a:p>
          <a:p>
            <a:pPr marL="342900" indent="-342900">
              <a:buAutoNum type="arabicPeriod"/>
            </a:pPr>
            <a:r>
              <a:rPr lang="en-GB" dirty="0"/>
              <a:t>Proprietary estoppel can be claimed in a domestic context, although there is still no binding authority that states that proprietary estoppel cannot be used in a commercial context.</a:t>
            </a:r>
          </a:p>
          <a:p>
            <a:pPr marL="342900" indent="-342900">
              <a:buAutoNum type="arabicPeriod"/>
            </a:pPr>
            <a:r>
              <a:rPr lang="en-GB" dirty="0"/>
              <a:t>The law </a:t>
            </a:r>
            <a:r>
              <a:rPr lang="en-GB"/>
              <a:t>is uncertain.</a:t>
            </a:r>
          </a:p>
        </p:txBody>
      </p:sp>
    </p:spTree>
    <p:extLst>
      <p:ext uri="{BB962C8B-B14F-4D97-AF65-F5344CB8AC3E}">
        <p14:creationId xmlns:p14="http://schemas.microsoft.com/office/powerpoint/2010/main" val="2022046473"/>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182BB-0087-5945-963F-926B59FD68D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8A0D0C7-0E08-B14F-86AD-0E84892068D2}"/>
              </a:ext>
            </a:extLst>
          </p:cNvPr>
          <p:cNvSpPr>
            <a:spLocks noGrp="1"/>
          </p:cNvSpPr>
          <p:nvPr>
            <p:ph idx="1"/>
          </p:nvPr>
        </p:nvSpPr>
        <p:spPr/>
        <p:txBody>
          <a:bodyPr/>
          <a:lstStyle/>
          <a:p>
            <a:pPr marL="0" indent="0">
              <a:buNone/>
            </a:pPr>
            <a:r>
              <a:rPr lang="en-GB" dirty="0"/>
              <a:t>Some people would argue that the use of the CT and proprietary estoppel is a means of avoiding the formalities of </a:t>
            </a:r>
            <a:r>
              <a:rPr lang="en-GB" b="1" dirty="0"/>
              <a:t>s2</a:t>
            </a:r>
            <a:r>
              <a:rPr lang="en-GB" dirty="0"/>
              <a:t>.  Defences against this argument are as follows:-</a:t>
            </a:r>
          </a:p>
          <a:p>
            <a:r>
              <a:rPr lang="en-GB" dirty="0"/>
              <a:t>Proprietary estoppel is not an exemption within </a:t>
            </a:r>
            <a:r>
              <a:rPr lang="en-GB" b="1" dirty="0"/>
              <a:t>s2(5) </a:t>
            </a:r>
            <a:r>
              <a:rPr lang="en-GB" dirty="0"/>
              <a:t>but its requirements of an assurance, reliance, detriment and overall unconscionability are very similar to those of a CT, which could justify its inclusion within the exemptions.</a:t>
            </a:r>
          </a:p>
          <a:p>
            <a:r>
              <a:rPr lang="en-GB" dirty="0"/>
              <a:t>Alternatively a contract which does not meet the requirements of </a:t>
            </a:r>
            <a:r>
              <a:rPr lang="en-GB" b="1" dirty="0"/>
              <a:t>s2 </a:t>
            </a:r>
            <a:r>
              <a:rPr lang="en-GB" dirty="0"/>
              <a:t>is void.  This means it does not exist and so the remedies of the CT and proprietary estoppel arise as a separate cause of action, and so the exemptions in </a:t>
            </a:r>
            <a:r>
              <a:rPr lang="en-GB" b="1" dirty="0"/>
              <a:t>s2 </a:t>
            </a:r>
            <a:r>
              <a:rPr lang="en-GB" dirty="0"/>
              <a:t>are irrelevant.</a:t>
            </a:r>
          </a:p>
        </p:txBody>
      </p:sp>
    </p:spTree>
    <p:extLst>
      <p:ext uri="{BB962C8B-B14F-4D97-AF65-F5344CB8AC3E}">
        <p14:creationId xmlns:p14="http://schemas.microsoft.com/office/powerpoint/2010/main" val="1468842802"/>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309F3-49D3-2D4E-93E6-AFF21BBC77C0}"/>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FD85FB3D-B7B6-084C-ADCB-67BFB3E8DEB7}"/>
              </a:ext>
            </a:extLst>
          </p:cNvPr>
          <p:cNvSpPr>
            <a:spLocks noGrp="1"/>
          </p:cNvSpPr>
          <p:nvPr>
            <p:ph idx="1"/>
          </p:nvPr>
        </p:nvSpPr>
        <p:spPr/>
        <p:txBody>
          <a:bodyPr/>
          <a:lstStyle/>
          <a:p>
            <a:pPr marL="0" indent="0">
              <a:buNone/>
            </a:pPr>
            <a:r>
              <a:rPr lang="en-GB" dirty="0"/>
              <a:t>The requirements of proprietary estoppel are:</a:t>
            </a:r>
          </a:p>
          <a:p>
            <a:r>
              <a:rPr lang="en-GB" dirty="0"/>
              <a:t>A representation or an assurance; and</a:t>
            </a:r>
          </a:p>
          <a:p>
            <a:r>
              <a:rPr lang="en-GB" dirty="0"/>
              <a:t>Reliance on the representation or assurance; and</a:t>
            </a:r>
          </a:p>
          <a:p>
            <a:r>
              <a:rPr lang="en-GB" dirty="0"/>
              <a:t>Detriment; and </a:t>
            </a:r>
          </a:p>
          <a:p>
            <a:r>
              <a:rPr lang="en-GB" dirty="0"/>
              <a:t>Overall unconscionability.</a:t>
            </a:r>
          </a:p>
          <a:p>
            <a:pPr marL="0" indent="0">
              <a:buNone/>
            </a:pPr>
            <a:r>
              <a:rPr lang="en-GB" dirty="0"/>
              <a:t>An equity by estoppel can be protected in appropriate ways in registered and unregistered land.</a:t>
            </a:r>
          </a:p>
        </p:txBody>
      </p:sp>
    </p:spTree>
    <p:extLst>
      <p:ext uri="{BB962C8B-B14F-4D97-AF65-F5344CB8AC3E}">
        <p14:creationId xmlns:p14="http://schemas.microsoft.com/office/powerpoint/2010/main" val="2055096447"/>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CD068-36E2-984B-93C5-E4FA2E32D165}"/>
              </a:ext>
            </a:extLst>
          </p:cNvPr>
          <p:cNvSpPr>
            <a:spLocks noGrp="1"/>
          </p:cNvSpPr>
          <p:nvPr>
            <p:ph type="title"/>
          </p:nvPr>
        </p:nvSpPr>
        <p:spPr/>
        <p:txBody>
          <a:bodyPr/>
          <a:lstStyle/>
          <a:p>
            <a:r>
              <a:rPr lang="en-GB" dirty="0"/>
              <a:t>Key cases</a:t>
            </a:r>
          </a:p>
        </p:txBody>
      </p:sp>
      <p:sp>
        <p:nvSpPr>
          <p:cNvPr id="3" name="Content Placeholder 2">
            <a:extLst>
              <a:ext uri="{FF2B5EF4-FFF2-40B4-BE49-F238E27FC236}">
                <a16:creationId xmlns:a16="http://schemas.microsoft.com/office/drawing/2014/main" id="{2BE881C7-AFA1-AA41-AB69-D38C7C06AECD}"/>
              </a:ext>
            </a:extLst>
          </p:cNvPr>
          <p:cNvSpPr>
            <a:spLocks noGrp="1"/>
          </p:cNvSpPr>
          <p:nvPr>
            <p:ph idx="1"/>
          </p:nvPr>
        </p:nvSpPr>
        <p:spPr/>
        <p:txBody>
          <a:bodyPr/>
          <a:lstStyle/>
          <a:p>
            <a:pPr marL="0" indent="0">
              <a:buNone/>
            </a:pPr>
            <a:r>
              <a:rPr lang="en-GB" b="1" i="1" dirty="0"/>
              <a:t>Gillett v Holt [2000]</a:t>
            </a:r>
          </a:p>
          <a:p>
            <a:pPr marL="0" indent="0">
              <a:buNone/>
            </a:pPr>
            <a:r>
              <a:rPr lang="en-GB" b="1" i="1" dirty="0"/>
              <a:t>Yeoman’s Row Management Ltd v Cobbe [2008]</a:t>
            </a:r>
          </a:p>
          <a:p>
            <a:pPr marL="0" indent="0">
              <a:buNone/>
            </a:pPr>
            <a:r>
              <a:rPr lang="en-GB" b="1" i="1" dirty="0"/>
              <a:t>E R Ives Investment Ltd v High [1967]</a:t>
            </a:r>
          </a:p>
          <a:p>
            <a:pPr marL="0" indent="0">
              <a:buNone/>
            </a:pPr>
            <a:r>
              <a:rPr lang="en-GB" b="1" i="1" dirty="0" err="1"/>
              <a:t>Dilwyn</a:t>
            </a:r>
            <a:r>
              <a:rPr lang="en-GB" b="1" i="1" dirty="0"/>
              <a:t> v Llewellyn [1862]</a:t>
            </a:r>
          </a:p>
          <a:p>
            <a:pPr marL="0" indent="0">
              <a:buNone/>
            </a:pPr>
            <a:r>
              <a:rPr lang="en-GB" b="1" i="1" dirty="0" err="1"/>
              <a:t>Thorner</a:t>
            </a:r>
            <a:r>
              <a:rPr lang="en-GB" b="1" i="1" dirty="0"/>
              <a:t> v Major [2009]</a:t>
            </a:r>
          </a:p>
          <a:p>
            <a:pPr marL="0" indent="0">
              <a:buNone/>
            </a:pPr>
            <a:r>
              <a:rPr lang="en-GB" b="1" i="1" dirty="0"/>
              <a:t>Thompson </a:t>
            </a:r>
            <a:r>
              <a:rPr lang="en-GB" b="1" i="1"/>
              <a:t>v Foy [2009]</a:t>
            </a:r>
          </a:p>
        </p:txBody>
      </p:sp>
    </p:spTree>
    <p:extLst>
      <p:ext uri="{BB962C8B-B14F-4D97-AF65-F5344CB8AC3E}">
        <p14:creationId xmlns:p14="http://schemas.microsoft.com/office/powerpoint/2010/main" val="1827642897"/>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Parcel</Template>
  <TotalTime>0</TotalTime>
  <Words>8862</Words>
  <Application>Microsoft Office PowerPoint</Application>
  <PresentationFormat>Widescreen</PresentationFormat>
  <Paragraphs>260</Paragraphs>
  <Slides>97</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97</vt:i4>
      </vt:variant>
    </vt:vector>
  </HeadingPairs>
  <TitlesOfParts>
    <vt:vector size="101" baseType="lpstr">
      <vt:lpstr>Arial</vt:lpstr>
      <vt:lpstr>Calibri</vt:lpstr>
      <vt:lpstr>Gill Sans MT</vt:lpstr>
      <vt:lpstr>Parcel</vt:lpstr>
      <vt:lpstr>Proprietary estoppel</vt:lpstr>
      <vt:lpstr>introduction</vt:lpstr>
      <vt:lpstr>Proprietary estoppel</vt:lpstr>
      <vt:lpstr>PowerPoint Presentation</vt:lpstr>
      <vt:lpstr>Encouragement and acquiescence</vt:lpstr>
      <vt:lpstr>PowerPoint Presentation</vt:lpstr>
      <vt:lpstr>PowerPoint Presentation</vt:lpstr>
      <vt:lpstr>Moore v Moore [2016]</vt:lpstr>
      <vt:lpstr>PowerPoint Presentation</vt:lpstr>
      <vt:lpstr>PowerPoint Presentation</vt:lpstr>
      <vt:lpstr>Joyce v Epsom and ewell borough council [2012]</vt:lpstr>
      <vt:lpstr>Jiggins v brisley [2003]</vt:lpstr>
      <vt:lpstr>PowerPoint Presentation</vt:lpstr>
      <vt:lpstr>Thorner v major [2008]</vt:lpstr>
      <vt:lpstr>PowerPoint Presentation</vt:lpstr>
      <vt:lpstr>PowerPoint Presentation</vt:lpstr>
      <vt:lpstr>PowerPoint Presentation</vt:lpstr>
      <vt:lpstr>Thompson v foy [2009]</vt:lpstr>
      <vt:lpstr>Suggitt v Suggitt [2011]</vt:lpstr>
      <vt:lpstr>Yeoman’s row management ltd v cobbe [2008]</vt:lpstr>
      <vt:lpstr>Sutcliffe v Lloyd [2007]</vt:lpstr>
      <vt:lpstr>PowerPoint Presentation</vt:lpstr>
      <vt:lpstr>Lalani v crump holdings ltd [2007]</vt:lpstr>
      <vt:lpstr>Habberfield v habberfield [2018]</vt:lpstr>
      <vt:lpstr>PowerPoint Presentation</vt:lpstr>
      <vt:lpstr>Wodzicki v wodzicki [2017]</vt:lpstr>
      <vt:lpstr>Lloyds bank plc v carrick [1996]</vt:lpstr>
      <vt:lpstr>E r Ives investment ltd v high [1967]</vt:lpstr>
      <vt:lpstr>unconscionability</vt:lpstr>
      <vt:lpstr>Recent cases that illustrate the requirements of Proprietary estoppel</vt:lpstr>
      <vt:lpstr>PowerPoint Presentation</vt:lpstr>
      <vt:lpstr>James v james [2018]</vt:lpstr>
      <vt:lpstr>Clarke v meadus [2010]</vt:lpstr>
      <vt:lpstr>remedies</vt:lpstr>
      <vt:lpstr>Dilwyn v llewellyn [1862]</vt:lpstr>
      <vt:lpstr>Inwards v baker [1965]</vt:lpstr>
      <vt:lpstr>Pascoe v turner[1979]</vt:lpstr>
      <vt:lpstr>PowerPoint Presentation</vt:lpstr>
      <vt:lpstr>PowerPoint Presentation</vt:lpstr>
      <vt:lpstr>Sledmore v dalby [1996]</vt:lpstr>
      <vt:lpstr>Gillett v holt [2000]</vt:lpstr>
      <vt:lpstr>PowerPoint Presentation</vt:lpstr>
      <vt:lpstr>PowerPoint Presentation</vt:lpstr>
      <vt:lpstr>Jennings v rice [2003]</vt:lpstr>
      <vt:lpstr>PowerPoint Presentation</vt:lpstr>
      <vt:lpstr>Mcguane v welch [2008]</vt:lpstr>
      <vt:lpstr>Burton v liden [2016]</vt:lpstr>
      <vt:lpstr>Davies v davies [2014]</vt:lpstr>
      <vt:lpstr>PowerPoint Presentation</vt:lpstr>
      <vt:lpstr>PowerPoint Presentation</vt:lpstr>
      <vt:lpstr>Proprietary estoppel in commercial transactions</vt:lpstr>
      <vt:lpstr>PowerPoint Presentation</vt:lpstr>
      <vt:lpstr>Yeoman’s Row management ltd v cobbe [2008]</vt:lpstr>
      <vt:lpstr>PowerPoint Presentation</vt:lpstr>
      <vt:lpstr>PowerPoint Presentation</vt:lpstr>
      <vt:lpstr>PowerPoint Presentation</vt:lpstr>
      <vt:lpstr>PowerPoint Presentation</vt:lpstr>
      <vt:lpstr>The type of interest that arises and its protection</vt:lpstr>
      <vt:lpstr>PowerPoint Presentation</vt:lpstr>
      <vt:lpstr>PowerPoint Presentation</vt:lpstr>
      <vt:lpstr>The differences in a claim in proprietary estoppel and a claim under an express or implied agreement constructive trust of the family home</vt:lpstr>
      <vt:lpstr>PowerPoint Presentation</vt:lpstr>
      <vt:lpstr>PowerPoint Presentation</vt:lpstr>
      <vt:lpstr>PowerPoint Presentation</vt:lpstr>
      <vt:lpstr>Southwell v blackburn [2014]</vt:lpstr>
      <vt:lpstr>Culliford v Thorpe [2018]</vt:lpstr>
      <vt:lpstr>PowerPoint Presentation</vt:lpstr>
      <vt:lpstr>PowerPoint Presentation</vt:lpstr>
      <vt:lpstr>The relationship between s2 LP(MP)A 1989, CT and estoppel</vt:lpstr>
      <vt:lpstr>Godden v Merthyr Tydfil housing association [1997]</vt:lpstr>
      <vt:lpstr>Yaxley v gotts [1999]</vt:lpstr>
      <vt:lpstr>The representative body of the church in wales v newton [2005]</vt:lpstr>
      <vt:lpstr>Kinane v Mackie-conteh [2005]</vt:lpstr>
      <vt:lpstr>PowerPoint Presentation</vt:lpstr>
      <vt:lpstr>Oates v stimson [2006]</vt:lpstr>
      <vt:lpstr>PowerPoint Presentation</vt:lpstr>
      <vt:lpstr>PowerPoint Presentation</vt:lpstr>
      <vt:lpstr>Herbert v doyle [2010]</vt:lpstr>
      <vt:lpstr>Whittaker v kinnear</vt:lpstr>
      <vt:lpstr>Ghazaani v rowshan [2015]</vt:lpstr>
      <vt:lpstr>PowerPoint Presentation</vt:lpstr>
      <vt:lpstr>PowerPoint Presentation</vt:lpstr>
      <vt:lpstr>Ely v robson [2016]</vt:lpstr>
      <vt:lpstr>PowerPoint Presentation</vt:lpstr>
      <vt:lpstr>PowerPoint Presentation</vt:lpstr>
      <vt:lpstr>Matchmove v dowding [2016]</vt:lpstr>
      <vt:lpstr>PowerPoint Presentation</vt:lpstr>
      <vt:lpstr>Farrar v miller [2018]</vt:lpstr>
      <vt:lpstr>PowerPoint Presentation</vt:lpstr>
      <vt:lpstr>PowerPoint Presentation</vt:lpstr>
      <vt:lpstr>PowerPoint Presentation</vt:lpstr>
      <vt:lpstr>PowerPoint Presentation</vt:lpstr>
      <vt:lpstr>PowerPoint Presentation</vt:lpstr>
      <vt:lpstr>The following is a conclusion to this area at present.</vt:lpstr>
      <vt:lpstr>PowerPoint Presentation</vt:lpstr>
      <vt:lpstr>summary</vt:lpstr>
      <vt:lpstr>Key cases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Proprietary estoppel</dc:title>
  <dc:creator>H15HolmesT</dc:creator>
  <cp:lastModifiedBy>Louise Holmes</cp:lastModifiedBy>
  <cp:revision>44</cp:revision>
  <dcterms:created xsi:type="dcterms:W3CDTF">2020-01-24T18:32:21Z</dcterms:created>
  <dcterms:modified xsi:type="dcterms:W3CDTF">2021-03-22T12:08:51Z</dcterms:modified>
</cp:coreProperties>
</file>