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notesMasterIdLst>
    <p:notesMasterId r:id="rId22"/>
  </p:notesMasterIdLst>
  <p:sldIdLst>
    <p:sldId id="364" r:id="rId3"/>
    <p:sldId id="365" r:id="rId4"/>
    <p:sldId id="366" r:id="rId5"/>
    <p:sldId id="367" r:id="rId6"/>
    <p:sldId id="375" r:id="rId7"/>
    <p:sldId id="383" r:id="rId8"/>
    <p:sldId id="374" r:id="rId9"/>
    <p:sldId id="373" r:id="rId10"/>
    <p:sldId id="372" r:id="rId11"/>
    <p:sldId id="368" r:id="rId12"/>
    <p:sldId id="369" r:id="rId13"/>
    <p:sldId id="371" r:id="rId14"/>
    <p:sldId id="370" r:id="rId15"/>
    <p:sldId id="378" r:id="rId16"/>
    <p:sldId id="379" r:id="rId17"/>
    <p:sldId id="279" r:id="rId18"/>
    <p:sldId id="376" r:id="rId19"/>
    <p:sldId id="382" r:id="rId20"/>
    <p:sldId id="3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33" autoAdjust="0"/>
    <p:restoredTop sz="94689"/>
  </p:normalViewPr>
  <p:slideViewPr>
    <p:cSldViewPr snapToGrid="0" showGuides="1">
      <p:cViewPr varScale="1">
        <p:scale>
          <a:sx n="70" d="100"/>
          <a:sy n="70" d="100"/>
        </p:scale>
        <p:origin x="1339" y="27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790FB4-FD18-456F-B203-12DDF8240098}"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1368EB-5A65-49DE-BF9D-8EC2D471ACFE}" type="slidenum">
              <a:rPr lang="en-GB" smtClean="0"/>
              <a:t>‹#›</a:t>
            </a:fld>
            <a:endParaRPr lang="en-GB"/>
          </a:p>
        </p:txBody>
      </p:sp>
    </p:spTree>
    <p:extLst>
      <p:ext uri="{BB962C8B-B14F-4D97-AF65-F5344CB8AC3E}">
        <p14:creationId xmlns:p14="http://schemas.microsoft.com/office/powerpoint/2010/main" val="2662189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1368EB-5A65-49DE-BF9D-8EC2D471ACFE}" type="slidenum">
              <a:rPr lang="en-GB" smtClean="0"/>
              <a:t>12</a:t>
            </a:fld>
            <a:endParaRPr lang="en-GB"/>
          </a:p>
        </p:txBody>
      </p:sp>
    </p:spTree>
    <p:extLst>
      <p:ext uri="{BB962C8B-B14F-4D97-AF65-F5344CB8AC3E}">
        <p14:creationId xmlns:p14="http://schemas.microsoft.com/office/powerpoint/2010/main" val="5493636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16/11/2025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16/11/2025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16/11/2025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16/11/2025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16/11/2025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16/11/2025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34E47-97B7-EA54-6895-814BCCDBFB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706B91C-2196-76E5-B62B-9D6206848E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2FB8778-EC13-B9E9-41BB-DA6D86C76635}"/>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58C1FF01-7040-BCB5-6D2A-2B1FA670A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1C8625-4B34-3374-BE74-6D694625CC7E}"/>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3141794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9EDDF-ECDE-9B4C-9205-F83C0424442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91A65C-42D2-79E9-C8E5-B831855A1C8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CAFECF-1A04-0816-3314-B958CBD65AEE}"/>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DEAA21D0-1578-39BA-24D6-946312B94C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071197-1AC4-4F6C-6DC9-7FD620C3951D}"/>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29609024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24545-2269-C525-DD70-73A96209F06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5CD141F-0A85-FC36-9208-0AEC1B6DB28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EE4FC34-0165-C157-0A17-995473BFA919}"/>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4D3248BD-CCD5-9260-AC1F-F58350DAE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BED22-A73E-70F2-7D9F-7CC73CE40350}"/>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21756136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F400E-D029-CB63-98F0-041562C9E23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0D2F699-411C-BAFC-4A8E-5BE46E37438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646FDA-7573-535F-E52C-CE62AD7C1E0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AA0B801-4F55-249C-7075-51F2AF31C349}"/>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6" name="Footer Placeholder 5">
            <a:extLst>
              <a:ext uri="{FF2B5EF4-FFF2-40B4-BE49-F238E27FC236}">
                <a16:creationId xmlns:a16="http://schemas.microsoft.com/office/drawing/2014/main" id="{5EBD71EC-3609-60ED-7B2F-17475A2EF1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7487C-385F-F806-A2F5-41F4D6C81F1C}"/>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2972805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B9F4-0479-858D-C4D4-2A035E98938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05DF9B0-E7BC-BD91-F3AF-960C88FB58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D96857A-6F1E-8C01-F4FD-7F92775B41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C421EBB-AF5C-0D5A-DA5C-61AE55FC2A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4FF8809-C146-FD20-1AF4-7678F355E84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7A655308-6635-1E51-AC63-7B7763F17F1E}"/>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8" name="Footer Placeholder 7">
            <a:extLst>
              <a:ext uri="{FF2B5EF4-FFF2-40B4-BE49-F238E27FC236}">
                <a16:creationId xmlns:a16="http://schemas.microsoft.com/office/drawing/2014/main" id="{88B43073-9364-6753-1A1A-C1F404855C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1069794-03DC-4798-EE18-F35E1E255D2F}"/>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6564125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FDB25-2169-D50D-1FCF-BC98F221CD4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91CA69B-D54D-C07B-7980-27FCFAD2F337}"/>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4" name="Footer Placeholder 3">
            <a:extLst>
              <a:ext uri="{FF2B5EF4-FFF2-40B4-BE49-F238E27FC236}">
                <a16:creationId xmlns:a16="http://schemas.microsoft.com/office/drawing/2014/main" id="{CE024C9F-533C-456F-0A55-FCE01F49686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921F10-CFED-4BC8-8DCA-B30F80CB0BF8}"/>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3182242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FEFA2B-FA3E-069F-3913-4345B335DDDB}"/>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3" name="Footer Placeholder 2">
            <a:extLst>
              <a:ext uri="{FF2B5EF4-FFF2-40B4-BE49-F238E27FC236}">
                <a16:creationId xmlns:a16="http://schemas.microsoft.com/office/drawing/2014/main" id="{43F1F6CD-D7E1-3B0E-649A-4E92DBFA3D6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FC1BC2-4E03-3C27-8B2D-F2E7BC520750}"/>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7553141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5BF23-ACBC-BEAA-C200-EA0BB812AE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7882B42-47E5-3674-4514-99484AB43E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DF9D2E0-9B68-C579-12B7-93CB6E622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8E0D4E-F9C4-AC10-A29C-CBB226CDB5A1}"/>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6" name="Footer Placeholder 5">
            <a:extLst>
              <a:ext uri="{FF2B5EF4-FFF2-40B4-BE49-F238E27FC236}">
                <a16:creationId xmlns:a16="http://schemas.microsoft.com/office/drawing/2014/main" id="{B2C0FB09-2C3B-18F2-8300-CBED0FDACA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CF463-A04D-F074-02D2-22EB0C4A5400}"/>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12977729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5836A-1250-63A9-342C-D5C97113A55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EF22F13-1D24-8036-46BE-DCAB491D56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EEA559D-B909-7F23-3BB0-A6AB8455AC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25CA5A-1CDA-9EAF-B9CA-913B02D78742}"/>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6" name="Footer Placeholder 5">
            <a:extLst>
              <a:ext uri="{FF2B5EF4-FFF2-40B4-BE49-F238E27FC236}">
                <a16:creationId xmlns:a16="http://schemas.microsoft.com/office/drawing/2014/main" id="{FF8E0178-A2F8-5A99-ACDC-84B360F757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53898C-B582-36A0-6D3B-6F74EEE0FD8A}"/>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34613286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8B515-028F-71D7-5808-89FD009280F3}"/>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C57DD57-607C-1C86-10B7-77F19538699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E803C66-F39E-F439-19F0-61BEEE3B4240}"/>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76711ED6-BFA1-9E8F-1CA8-D982096222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CC2F0F-141E-819A-3A2D-7D6411F7F4BE}"/>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7527939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BB4A89-4989-4F9C-043D-2D0896FB0CF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CEC8EDF3-3C0F-728A-994A-BBD3FEB1C2D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06F9F08-37FD-4801-44EF-093082CD9C5C}"/>
              </a:ext>
            </a:extLst>
          </p:cNvPr>
          <p:cNvSpPr>
            <a:spLocks noGrp="1"/>
          </p:cNvSpPr>
          <p:nvPr>
            <p:ph type="dt" sz="half" idx="10"/>
          </p:nvPr>
        </p:nvSpPr>
        <p:spPr/>
        <p:txBody>
          <a:body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488483E4-2505-40EA-A46A-5AB74A147B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FC577-ECF6-9EFB-7FBD-E337FBB55C92}"/>
              </a:ext>
            </a:extLst>
          </p:cNvPr>
          <p:cNvSpPr>
            <a:spLocks noGrp="1"/>
          </p:cNvSpPr>
          <p:nvPr>
            <p:ph type="sldNum" sz="quarter" idx="12"/>
          </p:nvPr>
        </p:nvSpPr>
        <p:spPr/>
        <p:txBody>
          <a:bodyPr/>
          <a:lstStyle/>
          <a:p>
            <a:fld id="{24CAEF91-C307-4360-AAEE-A8BC0D39E521}" type="slidenum">
              <a:rPr lang="en-GB" smtClean="0"/>
              <a:t>‹#›</a:t>
            </a:fld>
            <a:endParaRPr lang="en-GB"/>
          </a:p>
        </p:txBody>
      </p:sp>
    </p:spTree>
    <p:extLst>
      <p:ext uri="{BB962C8B-B14F-4D97-AF65-F5344CB8AC3E}">
        <p14:creationId xmlns:p14="http://schemas.microsoft.com/office/powerpoint/2010/main" val="4161235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16/11/2025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1FFC05-22EA-A682-7687-D6A420D77F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158E306-9CFC-C6CD-0B1D-5B418D4593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DF8009B-D85A-AFCB-750A-350B2EE2D6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4CC47A7-3A7E-410B-98A2-CF9E99F50E5F}" type="datetimeFigureOut">
              <a:rPr lang="en-GB" smtClean="0"/>
              <a:t>16/11/2025</a:t>
            </a:fld>
            <a:endParaRPr lang="en-GB"/>
          </a:p>
        </p:txBody>
      </p:sp>
      <p:sp>
        <p:nvSpPr>
          <p:cNvPr id="5" name="Footer Placeholder 4">
            <a:extLst>
              <a:ext uri="{FF2B5EF4-FFF2-40B4-BE49-F238E27FC236}">
                <a16:creationId xmlns:a16="http://schemas.microsoft.com/office/drawing/2014/main" id="{62C79750-AF01-3BED-AC7C-3CEBEC71DD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5428665-176B-E183-979E-B0BC319C3C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CAEF91-C307-4360-AAEE-A8BC0D39E521}" type="slidenum">
              <a:rPr lang="en-GB" smtClean="0"/>
              <a:t>‹#›</a:t>
            </a:fld>
            <a:endParaRPr lang="en-GB"/>
          </a:p>
        </p:txBody>
      </p:sp>
    </p:spTree>
    <p:extLst>
      <p:ext uri="{BB962C8B-B14F-4D97-AF65-F5344CB8AC3E}">
        <p14:creationId xmlns:p14="http://schemas.microsoft.com/office/powerpoint/2010/main" val="17580328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aussiechildcarenetwork.com.au/articles/child-development/attachment-theory-importance-of-relationships-between-children-and-educators" TargetMode="External"/><Relationship Id="rId3" Type="http://schemas.openxmlformats.org/officeDocument/2006/relationships/hyperlink" Target="https://www.simplypsychology.org/mary-ainsworth.html" TargetMode="External"/><Relationship Id="rId7" Type="http://schemas.openxmlformats.org/officeDocument/2006/relationships/hyperlink" Target="https://www.earlyyears.tv/john-bowlbys-attachment-theory-and-developmental-phases/"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6" Type="http://schemas.openxmlformats.org/officeDocument/2006/relationships/hyperlink" Target="https://www.theoldstationnursery.co.uk/journal/what-is-the-attachment-theory-and-why-is-it-important/" TargetMode="External"/><Relationship Id="rId5" Type="http://schemas.openxmlformats.org/officeDocument/2006/relationships/hyperlink" Target="https://www.verywellmind.com/what-is-nature-versus-nurture-2795392" TargetMode="External"/><Relationship Id="rId4" Type="http://schemas.openxmlformats.org/officeDocument/2006/relationships/hyperlink" Target="https://carelearning.org.uk/qualifications/level-4-diploma-care/person-centred/1-1-critically-review-theoretical-models-of-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16/11/2025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664029" y="674914"/>
            <a:ext cx="9546771" cy="4841649"/>
          </a:xfrm>
        </p:spPr>
        <p:txBody>
          <a:bodyPr/>
          <a:lstStyle/>
          <a:p>
            <a:r>
              <a:rPr lang="en-GB" altLang="en-US" b="1" i="1" dirty="0"/>
              <a:t>Module Title: Professional Career Development within H&amp;SC</a:t>
            </a:r>
          </a:p>
          <a:p>
            <a:r>
              <a:rPr lang="en-GB" altLang="en-US" b="1" i="1" dirty="0"/>
              <a:t>Module Number:LCHS4010 </a:t>
            </a:r>
          </a:p>
          <a:p>
            <a:r>
              <a:rPr lang="en-GB" altLang="en-US" b="1" i="1" dirty="0"/>
              <a:t>Assignment No: assignment 1</a:t>
            </a:r>
          </a:p>
          <a:p>
            <a:r>
              <a:rPr lang="en-GB" altLang="en-US" b="1" i="1" dirty="0"/>
              <a:t>Student Name: chloe adams</a:t>
            </a:r>
          </a:p>
          <a:p>
            <a:r>
              <a:rPr lang="en-GB" altLang="en-US" b="1" i="1" dirty="0"/>
              <a:t>Student ID: 2424766</a:t>
            </a:r>
          </a:p>
          <a:p>
            <a:r>
              <a:rPr lang="en-GB" altLang="en-US" b="1" i="1" dirty="0"/>
              <a:t>Lecturer’s Name: Christopher mafuva</a:t>
            </a:r>
          </a:p>
          <a:p>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97D0A-1AD7-B3CE-C815-36E57ADA9F22}"/>
              </a:ext>
            </a:extLst>
          </p:cNvPr>
          <p:cNvSpPr>
            <a:spLocks noGrp="1"/>
          </p:cNvSpPr>
          <p:nvPr>
            <p:ph type="title"/>
          </p:nvPr>
        </p:nvSpPr>
        <p:spPr/>
        <p:txBody>
          <a:bodyPr/>
          <a:lstStyle/>
          <a:p>
            <a:r>
              <a:rPr lang="en-GB" dirty="0"/>
              <a:t>Over view</a:t>
            </a:r>
          </a:p>
        </p:txBody>
      </p:sp>
      <p:sp>
        <p:nvSpPr>
          <p:cNvPr id="3" name="Content Placeholder 2">
            <a:extLst>
              <a:ext uri="{FF2B5EF4-FFF2-40B4-BE49-F238E27FC236}">
                <a16:creationId xmlns:a16="http://schemas.microsoft.com/office/drawing/2014/main" id="{4C09B0E1-74ED-5AB7-B48F-5C39C466FDDE}"/>
              </a:ext>
            </a:extLst>
          </p:cNvPr>
          <p:cNvSpPr>
            <a:spLocks noGrp="1"/>
          </p:cNvSpPr>
          <p:nvPr>
            <p:ph idx="1"/>
          </p:nvPr>
        </p:nvSpPr>
        <p:spPr>
          <a:xfrm>
            <a:off x="609600" y="1203960"/>
            <a:ext cx="10972800" cy="4313273"/>
          </a:xfrm>
        </p:spPr>
        <p:txBody>
          <a:bodyPr/>
          <a:lstStyle/>
          <a:p>
            <a:r>
              <a:rPr lang="en-GB" sz="1600" dirty="0"/>
              <a:t>Health and social</a:t>
            </a:r>
          </a:p>
          <a:p>
            <a:r>
              <a:rPr lang="en-GB" sz="1600" dirty="0"/>
              <a:t>Task and scenario </a:t>
            </a:r>
          </a:p>
          <a:p>
            <a:r>
              <a:rPr lang="en-GB" sz="1600" dirty="0"/>
              <a:t>Why is Bowlby relevant to early childhood?</a:t>
            </a:r>
          </a:p>
          <a:p>
            <a:r>
              <a:rPr lang="en-GB" sz="1600" dirty="0"/>
              <a:t>Introduction</a:t>
            </a:r>
          </a:p>
          <a:p>
            <a:r>
              <a:rPr lang="en-GB" sz="1600" dirty="0"/>
              <a:t>What is Bowlby attachment theory?</a:t>
            </a:r>
          </a:p>
          <a:p>
            <a:r>
              <a:rPr lang="en-GB" sz="1600" dirty="0"/>
              <a:t>Types of attachment (Ainsworth </a:t>
            </a:r>
            <a:r>
              <a:rPr lang="en-GB" sz="1600" dirty="0" err="1"/>
              <a:t>reasearch</a:t>
            </a:r>
            <a:r>
              <a:rPr lang="en-GB" sz="1600" dirty="0"/>
              <a:t>)</a:t>
            </a:r>
          </a:p>
          <a:p>
            <a:r>
              <a:rPr lang="en-GB" sz="1600" dirty="0"/>
              <a:t>How does Ainsworth help with </a:t>
            </a:r>
            <a:r>
              <a:rPr lang="en-GB" sz="1600" dirty="0" err="1"/>
              <a:t>ameras</a:t>
            </a:r>
            <a:r>
              <a:rPr lang="en-GB" sz="1600" dirty="0"/>
              <a:t>?</a:t>
            </a:r>
          </a:p>
          <a:p>
            <a:r>
              <a:rPr lang="en-GB" sz="1600" dirty="0"/>
              <a:t>Observed attachment signs in Amera</a:t>
            </a:r>
          </a:p>
          <a:p>
            <a:r>
              <a:rPr lang="en-GB" sz="1600" dirty="0"/>
              <a:t>Developmental needs</a:t>
            </a:r>
          </a:p>
          <a:p>
            <a:r>
              <a:rPr lang="en-GB" sz="1600" dirty="0"/>
              <a:t>Support strategies using Bowlby theory</a:t>
            </a:r>
          </a:p>
          <a:p>
            <a:r>
              <a:rPr lang="en-GB" sz="1600" dirty="0"/>
              <a:t>Implementing support plan</a:t>
            </a:r>
          </a:p>
          <a:p>
            <a:r>
              <a:rPr lang="en-GB" sz="1600" dirty="0"/>
              <a:t>Support plan table</a:t>
            </a:r>
          </a:p>
          <a:p>
            <a:r>
              <a:rPr lang="en-GB" sz="1600" dirty="0"/>
              <a:t>Expected outcomes</a:t>
            </a:r>
          </a:p>
          <a:p>
            <a:r>
              <a:rPr lang="en-GB" sz="1600" dirty="0"/>
              <a:t>conclusion</a:t>
            </a:r>
          </a:p>
          <a:p>
            <a:endParaRPr lang="en-GB" sz="1600" dirty="0"/>
          </a:p>
        </p:txBody>
      </p:sp>
      <p:sp>
        <p:nvSpPr>
          <p:cNvPr id="4" name="Date Placeholder 3">
            <a:extLst>
              <a:ext uri="{FF2B5EF4-FFF2-40B4-BE49-F238E27FC236}">
                <a16:creationId xmlns:a16="http://schemas.microsoft.com/office/drawing/2014/main" id="{C5539287-A4A1-FB3A-440E-8052E9C8F46C}"/>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4DB185E5-D4FC-AEDA-0FEE-BCC72CEB3F4F}"/>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747171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6AD7FD-7AEF-DC2D-9FD6-5AEBA8B259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3C9CB4-A52C-8E94-B19C-C807887A6808}"/>
              </a:ext>
            </a:extLst>
          </p:cNvPr>
          <p:cNvSpPr>
            <a:spLocks noGrp="1"/>
          </p:cNvSpPr>
          <p:nvPr>
            <p:ph type="title"/>
          </p:nvPr>
        </p:nvSpPr>
        <p:spPr/>
        <p:txBody>
          <a:bodyPr/>
          <a:lstStyle/>
          <a:p>
            <a:r>
              <a:rPr lang="en-GB" dirty="0"/>
              <a:t>Task and scenario </a:t>
            </a:r>
          </a:p>
        </p:txBody>
      </p:sp>
      <p:sp>
        <p:nvSpPr>
          <p:cNvPr id="3" name="Content Placeholder 2">
            <a:extLst>
              <a:ext uri="{FF2B5EF4-FFF2-40B4-BE49-F238E27FC236}">
                <a16:creationId xmlns:a16="http://schemas.microsoft.com/office/drawing/2014/main" id="{CBC02E73-3E1F-0CB2-D2B5-00BC40EAD448}"/>
              </a:ext>
            </a:extLst>
          </p:cNvPr>
          <p:cNvSpPr>
            <a:spLocks noGrp="1"/>
          </p:cNvSpPr>
          <p:nvPr>
            <p:ph idx="1"/>
          </p:nvPr>
        </p:nvSpPr>
        <p:spPr>
          <a:xfrm>
            <a:off x="609600" y="1615440"/>
            <a:ext cx="10972800" cy="3901793"/>
          </a:xfrm>
        </p:spPr>
        <p:txBody>
          <a:bodyPr/>
          <a:lstStyle/>
          <a:p>
            <a:r>
              <a:rPr lang="en-GB" sz="1600" dirty="0"/>
              <a:t>Task 1: Assessment Component 1 – 50% (Individual Presentation) </a:t>
            </a:r>
          </a:p>
          <a:p>
            <a:r>
              <a:rPr lang="en-GB" sz="1600" dirty="0"/>
              <a:t>Students are required to produce and deliver an individual PowerPoint presentation demonstrating an understanding of concepts and theoretical perspectives related to lifespan development. Each student will have a maximum of 10 minutes to present, including time for questions. </a:t>
            </a:r>
          </a:p>
          <a:p>
            <a:endParaRPr lang="en-GB" sz="1600" dirty="0"/>
          </a:p>
          <a:p>
            <a:r>
              <a:rPr lang="en-GB" sz="1600" dirty="0"/>
              <a:t>Scenario: </a:t>
            </a:r>
          </a:p>
          <a:p>
            <a:r>
              <a:rPr lang="en-GB" sz="1600" dirty="0"/>
              <a:t>You are a practitioner in an early years nursery setting. You are supporting a 3-year-old child named Amira who has recently joined the nursery. Amira is showing signs of anxiety when left by her carers, limited verbal communication, and difficulty engaging in group play. Your role is to understand her developmental needs and contribute to a support plan that promotes her emotional, social, cognitive, and physical wellbeing. </a:t>
            </a:r>
          </a:p>
          <a:p>
            <a:endParaRPr lang="en-GB" sz="1600" dirty="0"/>
          </a:p>
        </p:txBody>
      </p:sp>
      <p:sp>
        <p:nvSpPr>
          <p:cNvPr id="4" name="Date Placeholder 3">
            <a:extLst>
              <a:ext uri="{FF2B5EF4-FFF2-40B4-BE49-F238E27FC236}">
                <a16:creationId xmlns:a16="http://schemas.microsoft.com/office/drawing/2014/main" id="{A32AD88F-7448-57A0-4FFC-DDD82D76DD28}"/>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21AC41C6-EBE0-3E2A-CD49-4148F36CD0CD}"/>
              </a:ext>
            </a:extLst>
          </p:cNvPr>
          <p:cNvSpPr>
            <a:spLocks noGrp="1"/>
          </p:cNvSpPr>
          <p:nvPr>
            <p:ph type="sldNum" sz="quarter" idx="12"/>
          </p:nvPr>
        </p:nvSpPr>
        <p:spPr/>
        <p:txBody>
          <a:bodyPr/>
          <a:lstStyle/>
          <a:p>
            <a:pPr>
              <a:defRPr/>
            </a:pPr>
            <a:fld id="{9AFB928A-D6AD-4F2A-B2DD-923741E90643}" type="slidenum">
              <a:rPr lang="en-GB" altLang="en-US" smtClean="0"/>
              <a:pPr>
                <a:defRPr/>
              </a:pPr>
              <a:t>3</a:t>
            </a:fld>
            <a:endParaRPr lang="en-GB" altLang="en-US"/>
          </a:p>
        </p:txBody>
      </p:sp>
    </p:spTree>
    <p:extLst>
      <p:ext uri="{BB962C8B-B14F-4D97-AF65-F5344CB8AC3E}">
        <p14:creationId xmlns:p14="http://schemas.microsoft.com/office/powerpoint/2010/main" val="3654322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41179F-0EB6-D577-D5D7-F2DCFA4821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84010E-9B98-89E7-11E3-B71B11DA9579}"/>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75369E5-1998-8EAE-3B35-64A1E2CB69E0}"/>
              </a:ext>
            </a:extLst>
          </p:cNvPr>
          <p:cNvSpPr>
            <a:spLocks noGrp="1"/>
          </p:cNvSpPr>
          <p:nvPr>
            <p:ph idx="1"/>
          </p:nvPr>
        </p:nvSpPr>
        <p:spPr/>
        <p:txBody>
          <a:bodyPr/>
          <a:lstStyle/>
          <a:p>
            <a:r>
              <a:rPr lang="en-GB" sz="1600" dirty="0"/>
              <a:t>Amira, a 3-year-old, is struggling to adjust to nursery, experiencing separation anxiety and difficulties with attachment. Her limited verbal communication hinders her ability to express herself and seek reassurance. She often withdraws from group play, indicating a need for sensitive, individualized support from nursery staff.</a:t>
            </a:r>
          </a:p>
          <a:p>
            <a:endParaRPr lang="en-GB" sz="1600" dirty="0"/>
          </a:p>
          <a:p>
            <a:r>
              <a:rPr lang="en-GB" sz="1600" dirty="0"/>
              <a:t>Understanding Amira's emotional, social, and developmental needs is key to fostering her security and confidence in a new setting. Applying Bowlby's Attachment Theory provides insights into the importance of secure relationships and responsive caregiving, which can alleviate separation anxiety and support her participation in play and learning. A nurturing environment and solid practitioner-child relationships are vital for enhancing Amira's emotional wellbeing, communication skills, and overall early learning experiences.</a:t>
            </a:r>
          </a:p>
          <a:p>
            <a:endParaRPr lang="en-GB" sz="1600" dirty="0"/>
          </a:p>
        </p:txBody>
      </p:sp>
      <p:sp>
        <p:nvSpPr>
          <p:cNvPr id="4" name="Date Placeholder 3">
            <a:extLst>
              <a:ext uri="{FF2B5EF4-FFF2-40B4-BE49-F238E27FC236}">
                <a16:creationId xmlns:a16="http://schemas.microsoft.com/office/drawing/2014/main" id="{D2E62D7B-32DA-0800-56D9-B032675CA531}"/>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3195EB8C-950A-0716-5D7A-B5B86576B998}"/>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2025196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C3B586-81DF-DBC4-7051-48790C6DC66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069BD4-AB26-A030-D4C1-A9EE4627AE9C}"/>
              </a:ext>
            </a:extLst>
          </p:cNvPr>
          <p:cNvSpPr>
            <a:spLocks noGrp="1"/>
          </p:cNvSpPr>
          <p:nvPr>
            <p:ph type="title"/>
          </p:nvPr>
        </p:nvSpPr>
        <p:spPr>
          <a:xfrm>
            <a:off x="609600" y="489630"/>
            <a:ext cx="10972800" cy="617991"/>
          </a:xfrm>
        </p:spPr>
        <p:txBody>
          <a:bodyPr/>
          <a:lstStyle/>
          <a:p>
            <a:r>
              <a:rPr lang="en-GB" dirty="0"/>
              <a:t>What is Bowlby’s Attachment Theory?</a:t>
            </a:r>
          </a:p>
        </p:txBody>
      </p:sp>
      <p:sp>
        <p:nvSpPr>
          <p:cNvPr id="3" name="Content Placeholder 2">
            <a:extLst>
              <a:ext uri="{FF2B5EF4-FFF2-40B4-BE49-F238E27FC236}">
                <a16:creationId xmlns:a16="http://schemas.microsoft.com/office/drawing/2014/main" id="{10E0BCFC-E848-8748-1B57-C9325DE784A6}"/>
              </a:ext>
            </a:extLst>
          </p:cNvPr>
          <p:cNvSpPr>
            <a:spLocks noGrp="1"/>
          </p:cNvSpPr>
          <p:nvPr>
            <p:ph idx="1"/>
          </p:nvPr>
        </p:nvSpPr>
        <p:spPr>
          <a:xfrm>
            <a:off x="609600" y="1807029"/>
            <a:ext cx="10972800" cy="3875314"/>
          </a:xfrm>
        </p:spPr>
        <p:txBody>
          <a:bodyPr/>
          <a:lstStyle/>
          <a:p>
            <a:r>
              <a:rPr lang="en-GB" sz="1600" dirty="0"/>
              <a:t>Bowlby’s Attachment Theory explains the emotional bond between a child and their primary caregiver, which is crucial for the child’s survival and development. Key aspects include the innate tendency of children to seek closeness to caregivers, the role of a responsive caregiver as a secure base for exploration, and the impact of attachment quality on emotional regulation and social relationships. Attachment types include secure (trusting and explorative) and insecure (characterized by anxiety or inconsistent </a:t>
            </a:r>
            <a:r>
              <a:rPr lang="en-GB" sz="1600" dirty="0" err="1"/>
              <a:t>behavior</a:t>
            </a:r>
            <a:r>
              <a:rPr lang="en-GB" sz="1600" dirty="0"/>
              <a:t>).</a:t>
            </a:r>
          </a:p>
          <a:p>
            <a:endParaRPr lang="en-GB" sz="1600" dirty="0"/>
          </a:p>
          <a:p>
            <a:r>
              <a:rPr lang="en-GB" sz="1600" dirty="0"/>
              <a:t>John Bowlby's theory highlights the importance of the bond between a child and caregiver. Secure attachment fosters exploration and learning, while insecure attachment can result in anxiety, withdrawal, or social challenges. Early attachments significantly influence emotional, social, and cognitive development, with responsive caregiving being vital for long-term wellbeing.</a:t>
            </a:r>
          </a:p>
        </p:txBody>
      </p:sp>
      <p:sp>
        <p:nvSpPr>
          <p:cNvPr id="4" name="Date Placeholder 3">
            <a:extLst>
              <a:ext uri="{FF2B5EF4-FFF2-40B4-BE49-F238E27FC236}">
                <a16:creationId xmlns:a16="http://schemas.microsoft.com/office/drawing/2014/main" id="{9D32D326-B9B5-2E14-BF98-42D09F53369F}"/>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29D81E41-7A88-917F-0162-5CB6BCE35D45}"/>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3110021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0E2F62-420C-38AA-3475-ADA954D826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EE6C39-0E7C-45A8-6800-1C46A38310D9}"/>
              </a:ext>
            </a:extLst>
          </p:cNvPr>
          <p:cNvSpPr>
            <a:spLocks noGrp="1"/>
          </p:cNvSpPr>
          <p:nvPr>
            <p:ph type="title"/>
          </p:nvPr>
        </p:nvSpPr>
        <p:spPr>
          <a:xfrm>
            <a:off x="609600" y="308767"/>
            <a:ext cx="10972800" cy="617991"/>
          </a:xfrm>
        </p:spPr>
        <p:txBody>
          <a:bodyPr/>
          <a:lstStyle/>
          <a:p>
            <a:r>
              <a:rPr lang="en-GB" dirty="0"/>
              <a:t>What is Bowlby’s Attachment Theory?</a:t>
            </a:r>
          </a:p>
        </p:txBody>
      </p:sp>
      <p:sp>
        <p:nvSpPr>
          <p:cNvPr id="3" name="Content Placeholder 2">
            <a:extLst>
              <a:ext uri="{FF2B5EF4-FFF2-40B4-BE49-F238E27FC236}">
                <a16:creationId xmlns:a16="http://schemas.microsoft.com/office/drawing/2014/main" id="{C50D59F0-0C3C-2FB2-09B6-52BBC018D8A0}"/>
              </a:ext>
            </a:extLst>
          </p:cNvPr>
          <p:cNvSpPr>
            <a:spLocks noGrp="1"/>
          </p:cNvSpPr>
          <p:nvPr>
            <p:ph idx="1"/>
          </p:nvPr>
        </p:nvSpPr>
        <p:spPr>
          <a:xfrm>
            <a:off x="609600" y="1317171"/>
            <a:ext cx="10972800" cy="4365172"/>
          </a:xfrm>
        </p:spPr>
        <p:txBody>
          <a:bodyPr/>
          <a:lstStyle/>
          <a:p>
            <a:r>
              <a:rPr lang="en-GB" sz="1400" dirty="0"/>
              <a:t>Innate Need: Children have an innate biological drive to form emotional bonds, which is essential for their survival.</a:t>
            </a:r>
          </a:p>
          <a:p>
            <a:endParaRPr lang="en-GB" sz="1400" dirty="0"/>
          </a:p>
          <a:p>
            <a:r>
              <a:rPr lang="en-GB" sz="1400" dirty="0" err="1"/>
              <a:t>Monotropy:Argues</a:t>
            </a:r>
            <a:r>
              <a:rPr lang="en-GB" sz="1400" dirty="0"/>
              <a:t> that a child develops a primary attachment to a single main figure, which is qualitatively distinct and holds greater importance than any other subsequent attachment relationships.</a:t>
            </a:r>
          </a:p>
          <a:p>
            <a:endParaRPr lang="en-GB" sz="1400" dirty="0"/>
          </a:p>
          <a:p>
            <a:r>
              <a:rPr lang="en-GB" sz="1400" dirty="0"/>
              <a:t>Critical </a:t>
            </a:r>
            <a:r>
              <a:rPr lang="en-GB" sz="1400" dirty="0" err="1"/>
              <a:t>Period:Research</a:t>
            </a:r>
            <a:r>
              <a:rPr lang="en-GB" sz="1400" dirty="0"/>
              <a:t> indicates that the initial 2.5 years of life are critical for bond development; failing to establish such bonds during this period may lead to lasting challenges later in life.</a:t>
            </a:r>
          </a:p>
          <a:p>
            <a:endParaRPr lang="en-GB" sz="1400" dirty="0"/>
          </a:p>
          <a:p>
            <a:r>
              <a:rPr lang="en-GB" sz="1400" dirty="0" err="1"/>
              <a:t>Deprivation:Continual</a:t>
            </a:r>
            <a:r>
              <a:rPr lang="en-GB" sz="1400" dirty="0"/>
              <a:t> disruption or prolonged separation from a primary caregiver can lead to significant long-term cognitive, social, and emotional challenges for a child.</a:t>
            </a:r>
          </a:p>
          <a:p>
            <a:endParaRPr lang="en-GB" sz="1400" dirty="0"/>
          </a:p>
          <a:p>
            <a:r>
              <a:rPr lang="en-GB" sz="1400" dirty="0"/>
              <a:t>Internal </a:t>
            </a:r>
            <a:r>
              <a:rPr lang="en-GB" sz="1400" dirty="0" err="1"/>
              <a:t>Model:Develops</a:t>
            </a:r>
            <a:r>
              <a:rPr lang="en-GB" sz="1400" dirty="0"/>
              <a:t> a cognitive framework, a mental prototype derived from early caregiving, which shapes an individual's expectations for all subsequent social relationships.</a:t>
            </a:r>
          </a:p>
        </p:txBody>
      </p:sp>
      <p:sp>
        <p:nvSpPr>
          <p:cNvPr id="4" name="Date Placeholder 3">
            <a:extLst>
              <a:ext uri="{FF2B5EF4-FFF2-40B4-BE49-F238E27FC236}">
                <a16:creationId xmlns:a16="http://schemas.microsoft.com/office/drawing/2014/main" id="{F6D3EFAC-49B9-8F8B-96B3-BD5B8AA03B07}"/>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A9FE2EA6-683E-CEB3-8ED2-3D79E8EE1EF7}"/>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6" name="TextBox 5">
            <a:extLst>
              <a:ext uri="{FF2B5EF4-FFF2-40B4-BE49-F238E27FC236}">
                <a16:creationId xmlns:a16="http://schemas.microsoft.com/office/drawing/2014/main" id="{D05F712D-60D4-8326-C720-2EE9E11D9B9D}"/>
              </a:ext>
            </a:extLst>
          </p:cNvPr>
          <p:cNvSpPr txBox="1"/>
          <p:nvPr/>
        </p:nvSpPr>
        <p:spPr>
          <a:xfrm>
            <a:off x="1110341" y="4894498"/>
            <a:ext cx="7554687" cy="646331"/>
          </a:xfrm>
          <a:prstGeom prst="rect">
            <a:avLst/>
          </a:prstGeom>
          <a:noFill/>
        </p:spPr>
        <p:txBody>
          <a:bodyPr wrap="square" rtlCol="0">
            <a:spAutoFit/>
          </a:bodyPr>
          <a:lstStyle/>
          <a:p>
            <a:r>
              <a:rPr lang="en-GB" dirty="0"/>
              <a:t>(By Saul McLeod, PhD Updated on April 20, 2025 Reviewed by</a:t>
            </a:r>
          </a:p>
          <a:p>
            <a:r>
              <a:rPr lang="en-GB" dirty="0"/>
              <a:t>Olivia Guy-Evans, MSc(simply psychology))</a:t>
            </a:r>
          </a:p>
        </p:txBody>
      </p:sp>
    </p:spTree>
    <p:extLst>
      <p:ext uri="{BB962C8B-B14F-4D97-AF65-F5344CB8AC3E}">
        <p14:creationId xmlns:p14="http://schemas.microsoft.com/office/powerpoint/2010/main" val="1166419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BEB4CB-938C-C12A-0F7A-09BD0C418E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B756420-309C-7A3D-A204-315F1C11AECD}"/>
              </a:ext>
            </a:extLst>
          </p:cNvPr>
          <p:cNvSpPr>
            <a:spLocks noGrp="1"/>
          </p:cNvSpPr>
          <p:nvPr>
            <p:ph type="title"/>
          </p:nvPr>
        </p:nvSpPr>
        <p:spPr>
          <a:xfrm>
            <a:off x="609600" y="274638"/>
            <a:ext cx="10972800" cy="609282"/>
          </a:xfrm>
        </p:spPr>
        <p:txBody>
          <a:bodyPr/>
          <a:lstStyle/>
          <a:p>
            <a:r>
              <a:rPr lang="en-GB" dirty="0"/>
              <a:t>Why is </a:t>
            </a:r>
            <a:r>
              <a:rPr lang="en-GB" dirty="0" err="1"/>
              <a:t>bowlby</a:t>
            </a:r>
            <a:r>
              <a:rPr lang="en-GB" dirty="0"/>
              <a:t> relevant to early childhood?</a:t>
            </a:r>
          </a:p>
        </p:txBody>
      </p:sp>
      <p:sp>
        <p:nvSpPr>
          <p:cNvPr id="3" name="Content Placeholder 2">
            <a:extLst>
              <a:ext uri="{FF2B5EF4-FFF2-40B4-BE49-F238E27FC236}">
                <a16:creationId xmlns:a16="http://schemas.microsoft.com/office/drawing/2014/main" id="{BA20940E-D56B-8ED2-0001-07F23F908F14}"/>
              </a:ext>
            </a:extLst>
          </p:cNvPr>
          <p:cNvSpPr>
            <a:spLocks noGrp="1"/>
          </p:cNvSpPr>
          <p:nvPr>
            <p:ph idx="1"/>
          </p:nvPr>
        </p:nvSpPr>
        <p:spPr>
          <a:xfrm>
            <a:off x="609600" y="1249680"/>
            <a:ext cx="10972800" cy="4267553"/>
          </a:xfrm>
        </p:spPr>
        <p:txBody>
          <a:bodyPr/>
          <a:lstStyle/>
          <a:p>
            <a:r>
              <a:rPr lang="en-GB" sz="1600" dirty="0"/>
              <a:t>Bowlby’s Attachment Theory highlights the critical role of secure emotional bonds between young children and caregivers in early childhood. These attachments are essential for children's safety and trust, underpinning their emotional, social, cognitive, and physical development. Secure attachments enable children to explore their surroundings, regulate emotions, communicate effectively, and build positive relationships. In contrast, inconsistent caregiving can result in anxiety and social-emotional challenges. Knowledge of attachment theory equips practitioners to create supportive environments and respond to children's needs, fostering secure attachments for long-term wellbeing.</a:t>
            </a:r>
          </a:p>
          <a:p>
            <a:endParaRPr lang="en-GB" sz="1600" dirty="0"/>
          </a:p>
          <a:p>
            <a:r>
              <a:rPr lang="en-GB" sz="1600" dirty="0"/>
              <a:t>Bowlby’s attachment theory is crucial in early childhood as it illustrates how relationships with caregivers influence     emotional, social, and cognitive development. Secure attachments foster exploration and emotional regulation, promoting healthy relationships, while insecure attachments may cause later difficulties. This understanding assists caregivers and educators in responding sensitively to children’s needs.</a:t>
            </a:r>
          </a:p>
          <a:p>
            <a:endParaRPr lang="en-GB" sz="1600" dirty="0"/>
          </a:p>
          <a:p>
            <a:r>
              <a:rPr lang="en-GB" sz="1600" dirty="0"/>
              <a:t>Secure emotional bonds between children and caregivers are crucial for emotional, social, cognitive, and physical development. They help children feel safe, regulate their feelings, build trust with peers, and explore confidently, guiding early years practitioners in creating supportive environments that foster wellbeing.</a:t>
            </a:r>
          </a:p>
          <a:p>
            <a:endParaRPr lang="en-GB" sz="1600" dirty="0"/>
          </a:p>
        </p:txBody>
      </p:sp>
      <p:sp>
        <p:nvSpPr>
          <p:cNvPr id="4" name="Date Placeholder 3">
            <a:extLst>
              <a:ext uri="{FF2B5EF4-FFF2-40B4-BE49-F238E27FC236}">
                <a16:creationId xmlns:a16="http://schemas.microsoft.com/office/drawing/2014/main" id="{86D603FC-CC39-E895-C1B7-75B19F1F3AFB}"/>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4CEC15C4-511D-1BBD-71CC-67389536BD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TextBox 5">
            <a:extLst>
              <a:ext uri="{FF2B5EF4-FFF2-40B4-BE49-F238E27FC236}">
                <a16:creationId xmlns:a16="http://schemas.microsoft.com/office/drawing/2014/main" id="{DFA29990-C4AD-E669-68AB-AA92E79592B6}"/>
              </a:ext>
            </a:extLst>
          </p:cNvPr>
          <p:cNvSpPr txBox="1"/>
          <p:nvPr/>
        </p:nvSpPr>
        <p:spPr>
          <a:xfrm>
            <a:off x="9350829" y="5257800"/>
            <a:ext cx="2590800" cy="646331"/>
          </a:xfrm>
          <a:prstGeom prst="rect">
            <a:avLst/>
          </a:prstGeom>
          <a:noFill/>
        </p:spPr>
        <p:txBody>
          <a:bodyPr wrap="square" rtlCol="0">
            <a:spAutoFit/>
          </a:bodyPr>
          <a:lstStyle/>
          <a:p>
            <a:r>
              <a:rPr lang="en-GB" dirty="0"/>
              <a:t>The old station nursery</a:t>
            </a:r>
          </a:p>
          <a:p>
            <a:r>
              <a:rPr lang="en-GB" dirty="0"/>
              <a:t>Sep 21, 2021</a:t>
            </a:r>
          </a:p>
        </p:txBody>
      </p:sp>
    </p:spTree>
    <p:extLst>
      <p:ext uri="{BB962C8B-B14F-4D97-AF65-F5344CB8AC3E}">
        <p14:creationId xmlns:p14="http://schemas.microsoft.com/office/powerpoint/2010/main" val="3835769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55C9A8-61F6-7272-5499-1557300F7F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7616DB-88C8-EE9D-E98C-5E01F654FEB8}"/>
              </a:ext>
            </a:extLst>
          </p:cNvPr>
          <p:cNvSpPr>
            <a:spLocks noGrp="1"/>
          </p:cNvSpPr>
          <p:nvPr>
            <p:ph type="title"/>
          </p:nvPr>
        </p:nvSpPr>
        <p:spPr>
          <a:xfrm>
            <a:off x="609600" y="274638"/>
            <a:ext cx="10972800" cy="670242"/>
          </a:xfrm>
        </p:spPr>
        <p:txBody>
          <a:bodyPr/>
          <a:lstStyle/>
          <a:p>
            <a:r>
              <a:rPr lang="en-GB" dirty="0"/>
              <a:t>Types of attachment (Ainsworth research)</a:t>
            </a:r>
          </a:p>
        </p:txBody>
      </p:sp>
      <p:sp>
        <p:nvSpPr>
          <p:cNvPr id="3" name="Content Placeholder 2">
            <a:extLst>
              <a:ext uri="{FF2B5EF4-FFF2-40B4-BE49-F238E27FC236}">
                <a16:creationId xmlns:a16="http://schemas.microsoft.com/office/drawing/2014/main" id="{796CE4A4-A7D4-6EE9-BA9E-3AC5CA674528}"/>
              </a:ext>
            </a:extLst>
          </p:cNvPr>
          <p:cNvSpPr>
            <a:spLocks noGrp="1"/>
          </p:cNvSpPr>
          <p:nvPr>
            <p:ph idx="1"/>
          </p:nvPr>
        </p:nvSpPr>
        <p:spPr>
          <a:xfrm>
            <a:off x="334433" y="944880"/>
            <a:ext cx="11583247" cy="4861560"/>
          </a:xfrm>
        </p:spPr>
        <p:txBody>
          <a:bodyPr/>
          <a:lstStyle/>
          <a:p>
            <a:r>
              <a:rPr lang="en-GB" sz="1600" dirty="0"/>
              <a:t>Bowlby’s theory posits that children are biologically driven to form attachments with caregivers for survival, shaping their emotional, social, and cognitive development. Ainsworth empirically tested these ideas through the "Strange Situation" experiment, which assessed infants' responses to separation and reunion with caregivers. Her findings corroborated Bowlby’s notions of secure and insecure attachment, indicating that caregiving quality affects attachment patterns. Ainsworth identified specific attachment types (secure, insecure-avoidant, insecure-ambivalent, and disorganized), illustrating varied attachment experiences. Collectively, their work aids practitioners in understanding children's </a:t>
            </a:r>
            <a:r>
              <a:rPr lang="en-GB" sz="1600" dirty="0" err="1"/>
              <a:t>behaviors</a:t>
            </a:r>
            <a:r>
              <a:rPr lang="en-GB" sz="1600" dirty="0"/>
              <a:t>, emotional needs, and support mechanisms in early childhood settings.</a:t>
            </a:r>
          </a:p>
          <a:p>
            <a:endParaRPr lang="en-GB" sz="1600" dirty="0"/>
          </a:p>
          <a:p>
            <a:r>
              <a:rPr lang="en-GB" sz="1600" dirty="0"/>
              <a:t>Ainsworth research developed in the 1960 to 70s based on </a:t>
            </a:r>
            <a:r>
              <a:rPr lang="en-GB" sz="1600" dirty="0" err="1"/>
              <a:t>bowlby</a:t>
            </a:r>
            <a:r>
              <a:rPr lang="en-GB" sz="1600" dirty="0"/>
              <a:t> attachment theory, it investigates how caregiving patterns shape </a:t>
            </a:r>
            <a:r>
              <a:rPr lang="en-GB" sz="1600" dirty="0" err="1"/>
              <a:t>childrens</a:t>
            </a:r>
            <a:r>
              <a:rPr lang="en-GB" sz="1600" dirty="0"/>
              <a:t> attachments. Ainsworth shows 4 types of attachment such as:</a:t>
            </a:r>
          </a:p>
          <a:p>
            <a:r>
              <a:rPr lang="en-GB" sz="1600" dirty="0"/>
              <a:t>secure attachment-children show distress when caregivers leave are easily confronted upon their return and use caregivers as a secure base for exploration linked to consistent responsive caregiving. </a:t>
            </a:r>
          </a:p>
          <a:p>
            <a:r>
              <a:rPr lang="en-GB" sz="1600" dirty="0"/>
              <a:t>Insecure avoidant attachment –children displaying minimal distress at the caregiver's departure avoid or ignore the caregiver upon return suggesting emotional needs may be suppressed associated with unresponsive caregiving.</a:t>
            </a:r>
          </a:p>
          <a:p>
            <a:r>
              <a:rPr lang="en-GB" sz="1600" dirty="0"/>
              <a:t>Insecure ambivalent/ resistant attachment- children are very distressed at separation difficult to soothe upon reunion, exhibiting clinginess mixed with anger related to inconsistent caregiving.</a:t>
            </a:r>
          </a:p>
          <a:p>
            <a:r>
              <a:rPr lang="en-GB" sz="1600" dirty="0"/>
              <a:t>Disorganised attachment- children exhibit confused and contradictory behaviours sometimes freezing </a:t>
            </a:r>
          </a:p>
          <a:p>
            <a:pPr marL="0" indent="0">
              <a:buNone/>
            </a:pPr>
            <a:r>
              <a:rPr lang="en-GB" sz="1600" dirty="0"/>
              <a:t>  or showing anxious approaches often linked to fearful or unpredictable caregiving environments.</a:t>
            </a:r>
          </a:p>
          <a:p>
            <a:endParaRPr lang="en-GB" sz="1600" dirty="0"/>
          </a:p>
        </p:txBody>
      </p:sp>
      <p:sp>
        <p:nvSpPr>
          <p:cNvPr id="4" name="Date Placeholder 3">
            <a:extLst>
              <a:ext uri="{FF2B5EF4-FFF2-40B4-BE49-F238E27FC236}">
                <a16:creationId xmlns:a16="http://schemas.microsoft.com/office/drawing/2014/main" id="{7EA9352C-D499-C3F1-F8A1-02779A18A7E5}"/>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AEEEA20E-2A70-DE10-6739-508F613D53FD}"/>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
        <p:nvSpPr>
          <p:cNvPr id="6" name="TextBox 5">
            <a:extLst>
              <a:ext uri="{FF2B5EF4-FFF2-40B4-BE49-F238E27FC236}">
                <a16:creationId xmlns:a16="http://schemas.microsoft.com/office/drawing/2014/main" id="{4629EB8B-46BB-829E-68D7-9CA27B545340}"/>
              </a:ext>
            </a:extLst>
          </p:cNvPr>
          <p:cNvSpPr txBox="1"/>
          <p:nvPr/>
        </p:nvSpPr>
        <p:spPr>
          <a:xfrm>
            <a:off x="9884228" y="4883110"/>
            <a:ext cx="2122714" cy="923330"/>
          </a:xfrm>
          <a:prstGeom prst="rect">
            <a:avLst/>
          </a:prstGeom>
          <a:noFill/>
        </p:spPr>
        <p:txBody>
          <a:bodyPr wrap="square" rtlCol="0">
            <a:spAutoFit/>
          </a:bodyPr>
          <a:lstStyle/>
          <a:p>
            <a:r>
              <a:rPr lang="en-GB" dirty="0"/>
              <a:t>By Saul McLeod, </a:t>
            </a:r>
            <a:r>
              <a:rPr lang="en-GB" dirty="0" err="1"/>
              <a:t>PhDUpdated</a:t>
            </a:r>
            <a:r>
              <a:rPr lang="en-GB" dirty="0"/>
              <a:t> on</a:t>
            </a:r>
          </a:p>
          <a:p>
            <a:r>
              <a:rPr lang="en-GB" dirty="0"/>
              <a:t>May 20, 2025</a:t>
            </a:r>
          </a:p>
        </p:txBody>
      </p:sp>
    </p:spTree>
    <p:extLst>
      <p:ext uri="{BB962C8B-B14F-4D97-AF65-F5344CB8AC3E}">
        <p14:creationId xmlns:p14="http://schemas.microsoft.com/office/powerpoint/2010/main" val="797508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214D11-DC42-ACB5-D46A-8C69008DB8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246C18-AC21-C067-D659-B094A048F30C}"/>
              </a:ext>
            </a:extLst>
          </p:cNvPr>
          <p:cNvSpPr>
            <a:spLocks noGrp="1"/>
          </p:cNvSpPr>
          <p:nvPr>
            <p:ph type="title"/>
          </p:nvPr>
        </p:nvSpPr>
        <p:spPr/>
        <p:txBody>
          <a:bodyPr/>
          <a:lstStyle/>
          <a:p>
            <a:r>
              <a:rPr lang="en-GB" dirty="0"/>
              <a:t>How does Ainsworth research help amera?</a:t>
            </a:r>
          </a:p>
        </p:txBody>
      </p:sp>
      <p:sp>
        <p:nvSpPr>
          <p:cNvPr id="3" name="Content Placeholder 2">
            <a:extLst>
              <a:ext uri="{FF2B5EF4-FFF2-40B4-BE49-F238E27FC236}">
                <a16:creationId xmlns:a16="http://schemas.microsoft.com/office/drawing/2014/main" id="{369071BB-6367-CE9F-FA71-02571E1B13FE}"/>
              </a:ext>
            </a:extLst>
          </p:cNvPr>
          <p:cNvSpPr>
            <a:spLocks noGrp="1"/>
          </p:cNvSpPr>
          <p:nvPr>
            <p:ph idx="1"/>
          </p:nvPr>
        </p:nvSpPr>
        <p:spPr/>
        <p:txBody>
          <a:bodyPr/>
          <a:lstStyle/>
          <a:p>
            <a:r>
              <a:rPr lang="en-GB" sz="1600" dirty="0"/>
              <a:t>Bowlby proposed that early attachments are vital for survival and development, which Ainsworth tested through the Strange Situation experiment, providing evidence for Bowlby’s theory. She identified four types of attachment: secure, insecure-avoidant, insecure-ambivalent, and disorganized. </a:t>
            </a:r>
          </a:p>
          <a:p>
            <a:endParaRPr lang="en-GB" sz="1600" dirty="0"/>
          </a:p>
          <a:p>
            <a:r>
              <a:rPr lang="en-GB" sz="1600" dirty="0"/>
              <a:t>Ainsworth's research aids practitioners in understanding children's attachment </a:t>
            </a:r>
            <a:r>
              <a:rPr lang="en-GB" sz="1600" dirty="0" err="1"/>
              <a:t>behaviors</a:t>
            </a:r>
            <a:r>
              <a:rPr lang="en-GB" sz="1600" dirty="0"/>
              <a:t>, such as those seen in Amira. Recognizing signs of attachment can help caregivers tailor support strategies to reduce anxiety and encourage engagement, such as providing reassurance for insecure-ambivalent attachment or gentle encouragement for insecure-avoidant attachment. </a:t>
            </a:r>
          </a:p>
          <a:p>
            <a:endParaRPr lang="en-GB" sz="1600" dirty="0"/>
          </a:p>
          <a:p>
            <a:r>
              <a:rPr lang="en-GB" sz="1600" dirty="0"/>
              <a:t>Structured activities and consistent routines are recommended to help children develop secure attachments, fostering emotional regulation and social interaction. Additionally, understanding attachment patterns supports effective communication with parents, ensuring consistency in care. Overall, Ainsworth's findings offer a practical framework for observing children's </a:t>
            </a:r>
            <a:r>
              <a:rPr lang="en-GB" sz="1600" dirty="0" err="1"/>
              <a:t>behaviors</a:t>
            </a:r>
            <a:r>
              <a:rPr lang="en-GB" sz="1600" dirty="0"/>
              <a:t> and planning supportive interventions.</a:t>
            </a:r>
          </a:p>
          <a:p>
            <a:endParaRPr lang="en-GB" sz="1600" dirty="0"/>
          </a:p>
        </p:txBody>
      </p:sp>
      <p:sp>
        <p:nvSpPr>
          <p:cNvPr id="4" name="Date Placeholder 3">
            <a:extLst>
              <a:ext uri="{FF2B5EF4-FFF2-40B4-BE49-F238E27FC236}">
                <a16:creationId xmlns:a16="http://schemas.microsoft.com/office/drawing/2014/main" id="{47E883A3-790A-D0CF-9972-D4BE2EB15A6C}"/>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F2AD1944-AAD2-E2DB-CEB2-7BC4F6C8AF5B}"/>
              </a:ext>
            </a:extLst>
          </p:cNvPr>
          <p:cNvSpPr>
            <a:spLocks noGrp="1"/>
          </p:cNvSpPr>
          <p:nvPr>
            <p:ph type="sldNum" sz="quarter" idx="12"/>
          </p:nvPr>
        </p:nvSpPr>
        <p:spPr/>
        <p:txBody>
          <a:bodyPr/>
          <a:lstStyle/>
          <a:p>
            <a:pPr>
              <a:defRPr/>
            </a:pPr>
            <a:fld id="{9AFB928A-D6AD-4F2A-B2DD-923741E90643}" type="slidenum">
              <a:rPr lang="en-GB" altLang="en-US" smtClean="0"/>
              <a:pPr>
                <a:defRPr/>
              </a:pPr>
              <a:t>9</a:t>
            </a:fld>
            <a:endParaRPr lang="en-GB" altLang="en-US"/>
          </a:p>
        </p:txBody>
      </p:sp>
    </p:spTree>
    <p:extLst>
      <p:ext uri="{BB962C8B-B14F-4D97-AF65-F5344CB8AC3E}">
        <p14:creationId xmlns:p14="http://schemas.microsoft.com/office/powerpoint/2010/main" val="9767358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7B799-467F-8CD1-CC0D-F5745A5394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7C5346-FBF3-456B-6D84-BCA9C64E88DC}"/>
              </a:ext>
            </a:extLst>
          </p:cNvPr>
          <p:cNvSpPr>
            <a:spLocks noGrp="1"/>
          </p:cNvSpPr>
          <p:nvPr>
            <p:ph type="title"/>
          </p:nvPr>
        </p:nvSpPr>
        <p:spPr/>
        <p:txBody>
          <a:bodyPr/>
          <a:lstStyle/>
          <a:p>
            <a:r>
              <a:rPr lang="en-GB" dirty="0"/>
              <a:t>Observed </a:t>
            </a:r>
            <a:r>
              <a:rPr lang="en-GB" dirty="0" err="1"/>
              <a:t>attatchement</a:t>
            </a:r>
            <a:r>
              <a:rPr lang="en-GB" dirty="0"/>
              <a:t> signs in </a:t>
            </a:r>
            <a:r>
              <a:rPr lang="en-GB" dirty="0" err="1"/>
              <a:t>amira</a:t>
            </a:r>
            <a:endParaRPr lang="en-GB" dirty="0"/>
          </a:p>
        </p:txBody>
      </p:sp>
      <p:sp>
        <p:nvSpPr>
          <p:cNvPr id="3" name="Content Placeholder 2">
            <a:extLst>
              <a:ext uri="{FF2B5EF4-FFF2-40B4-BE49-F238E27FC236}">
                <a16:creationId xmlns:a16="http://schemas.microsoft.com/office/drawing/2014/main" id="{FE5204D3-141A-B850-B3B3-A40EC715AE1B}"/>
              </a:ext>
            </a:extLst>
          </p:cNvPr>
          <p:cNvSpPr>
            <a:spLocks noGrp="1"/>
          </p:cNvSpPr>
          <p:nvPr>
            <p:ph idx="1"/>
          </p:nvPr>
        </p:nvSpPr>
        <p:spPr/>
        <p:txBody>
          <a:bodyPr/>
          <a:lstStyle/>
          <a:p>
            <a:r>
              <a:rPr lang="en-GB" sz="1600" dirty="0"/>
              <a:t>Amira exhibits signs of insecure attachment, such as anxiety when separated from her carers, which suggests a need for a secure base. Her limited verbal communication may indicate emotional distress or reluctance to engage, while her difficulties in group play point to challenges in trust and social confidence. These </a:t>
            </a:r>
            <a:r>
              <a:rPr lang="en-GB" sz="1600" dirty="0" err="1"/>
              <a:t>behaviors</a:t>
            </a:r>
            <a:r>
              <a:rPr lang="en-GB" sz="1600" dirty="0"/>
              <a:t> underscore the necessity for consistent and responsive support to foster her emotional security and relationship-building.</a:t>
            </a:r>
          </a:p>
          <a:p>
            <a:endParaRPr lang="en-GB" sz="1600" dirty="0"/>
          </a:p>
          <a:p>
            <a:r>
              <a:rPr lang="en-GB" sz="1600" dirty="0"/>
              <a:t>Amira exhibits signs of separation anxiety, showing distress when her carers leave, indicating insecurity in her new environment and difficulty forming attachments. Her limited verbal communication contributes to her anxiety and hesitation in interactions. Additionally, she demonstrates clinginess or withdrawal, seeking comfort from familiar adults and avoiding group activities, which suggests a lack of emotional security. Her reluctance to engage in play and heightened sensitivity to changes further indicate developing attachment patterns.</a:t>
            </a:r>
          </a:p>
          <a:p>
            <a:endParaRPr lang="en-GB" sz="1600" dirty="0"/>
          </a:p>
        </p:txBody>
      </p:sp>
      <p:sp>
        <p:nvSpPr>
          <p:cNvPr id="4" name="Date Placeholder 3">
            <a:extLst>
              <a:ext uri="{FF2B5EF4-FFF2-40B4-BE49-F238E27FC236}">
                <a16:creationId xmlns:a16="http://schemas.microsoft.com/office/drawing/2014/main" id="{DB5F36C4-9E51-8F45-E8C7-169DEBB4BAC3}"/>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6EA039E4-311E-08C4-1AA8-C7C648597DB1}"/>
              </a:ext>
            </a:extLst>
          </p:cNvPr>
          <p:cNvSpPr>
            <a:spLocks noGrp="1"/>
          </p:cNvSpPr>
          <p:nvPr>
            <p:ph type="sldNum" sz="quarter" idx="12"/>
          </p:nvPr>
        </p:nvSpPr>
        <p:spPr/>
        <p:txBody>
          <a:bodyPr/>
          <a:lstStyle/>
          <a:p>
            <a:pPr>
              <a:defRPr/>
            </a:pPr>
            <a:fld id="{9AFB928A-D6AD-4F2A-B2DD-923741E90643}" type="slidenum">
              <a:rPr lang="en-GB" altLang="en-US" smtClean="0"/>
              <a:pPr>
                <a:defRPr/>
              </a:pPr>
              <a:t>10</a:t>
            </a:fld>
            <a:endParaRPr lang="en-GB" altLang="en-US"/>
          </a:p>
        </p:txBody>
      </p:sp>
      <p:sp>
        <p:nvSpPr>
          <p:cNvPr id="8" name="TextBox 7">
            <a:extLst>
              <a:ext uri="{FF2B5EF4-FFF2-40B4-BE49-F238E27FC236}">
                <a16:creationId xmlns:a16="http://schemas.microsoft.com/office/drawing/2014/main" id="{8BBEE680-950A-06E8-79AF-2A1FB6691D03}"/>
              </a:ext>
            </a:extLst>
          </p:cNvPr>
          <p:cNvSpPr txBox="1"/>
          <p:nvPr/>
        </p:nvSpPr>
        <p:spPr>
          <a:xfrm>
            <a:off x="4495800" y="4796134"/>
            <a:ext cx="3352800" cy="923330"/>
          </a:xfrm>
          <a:prstGeom prst="rect">
            <a:avLst/>
          </a:prstGeom>
          <a:noFill/>
        </p:spPr>
        <p:txBody>
          <a:bodyPr wrap="square" rtlCol="0">
            <a:spAutoFit/>
          </a:bodyPr>
          <a:lstStyle/>
          <a:p>
            <a:r>
              <a:rPr lang="en-GB" dirty="0"/>
              <a:t>Aussie childcare network Written by  Lorina February 25, 2025</a:t>
            </a:r>
          </a:p>
        </p:txBody>
      </p:sp>
    </p:spTree>
    <p:extLst>
      <p:ext uri="{BB962C8B-B14F-4D97-AF65-F5344CB8AC3E}">
        <p14:creationId xmlns:p14="http://schemas.microsoft.com/office/powerpoint/2010/main" val="8566512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D4A532-A072-3359-F207-3ECB583EB9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237E16-B35A-8C12-549F-A89057769B07}"/>
              </a:ext>
            </a:extLst>
          </p:cNvPr>
          <p:cNvSpPr>
            <a:spLocks noGrp="1"/>
          </p:cNvSpPr>
          <p:nvPr>
            <p:ph type="title"/>
          </p:nvPr>
        </p:nvSpPr>
        <p:spPr/>
        <p:txBody>
          <a:bodyPr/>
          <a:lstStyle/>
          <a:p>
            <a:r>
              <a:rPr lang="en-GB" dirty="0"/>
              <a:t>Developmental needs</a:t>
            </a:r>
          </a:p>
        </p:txBody>
      </p:sp>
      <p:sp>
        <p:nvSpPr>
          <p:cNvPr id="3" name="Content Placeholder 2">
            <a:extLst>
              <a:ext uri="{FF2B5EF4-FFF2-40B4-BE49-F238E27FC236}">
                <a16:creationId xmlns:a16="http://schemas.microsoft.com/office/drawing/2014/main" id="{ECE1AF6C-FC02-459E-6A12-93A0FB3F245C}"/>
              </a:ext>
            </a:extLst>
          </p:cNvPr>
          <p:cNvSpPr>
            <a:spLocks noGrp="1"/>
          </p:cNvSpPr>
          <p:nvPr>
            <p:ph idx="1"/>
          </p:nvPr>
        </p:nvSpPr>
        <p:spPr/>
        <p:txBody>
          <a:bodyPr/>
          <a:lstStyle/>
          <a:p>
            <a:r>
              <a:rPr lang="en-GB" sz="1600" dirty="0"/>
              <a:t>Amira's developmental needs encompass emotional, social, cognitive, and physical aspects. Emotionally, she requires reassurance and a consistent key worker for security. Socially, she needs support to build trust and engage with peers. Cognitively, structured, interest-based activities are beneficial for exploration and language development. Physically, safe spaces for active play are essential for her motor skills development. Addressing these areas will foster Amira's confidence, resilience, and provide a solid foundation for her growth.</a:t>
            </a:r>
          </a:p>
          <a:p>
            <a:endParaRPr lang="en-GB" sz="1600" dirty="0"/>
          </a:p>
          <a:p>
            <a:r>
              <a:rPr lang="en-GB" sz="1600" dirty="0"/>
              <a:t>Emotional support is provided by a consistent key worker to foster reassurance and security. Socially, the focus is on building trust, facilitating group play, and encouraging positive peer relationships. Cognitively, structured activities based on interests are designed to promote exploration, learning, and language development. Physically, safe spaces and active play opportunities are available to enhance motor skills. Overall, the aim is to promote confidence, resilience, and a solid foundation for continued growth.</a:t>
            </a:r>
          </a:p>
          <a:p>
            <a:endParaRPr lang="en-GB" sz="1600" dirty="0"/>
          </a:p>
        </p:txBody>
      </p:sp>
      <p:sp>
        <p:nvSpPr>
          <p:cNvPr id="4" name="Date Placeholder 3">
            <a:extLst>
              <a:ext uri="{FF2B5EF4-FFF2-40B4-BE49-F238E27FC236}">
                <a16:creationId xmlns:a16="http://schemas.microsoft.com/office/drawing/2014/main" id="{67F43271-7630-F13A-B4CF-A9EF88BC2CDF}"/>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C4ECF6C5-32EB-E526-00CF-2E02FBAF8791}"/>
              </a:ext>
            </a:extLst>
          </p:cNvPr>
          <p:cNvSpPr>
            <a:spLocks noGrp="1"/>
          </p:cNvSpPr>
          <p:nvPr>
            <p:ph type="sldNum" sz="quarter" idx="12"/>
          </p:nvPr>
        </p:nvSpPr>
        <p:spPr/>
        <p:txBody>
          <a:bodyPr/>
          <a:lstStyle/>
          <a:p>
            <a:pPr>
              <a:defRPr/>
            </a:pPr>
            <a:fld id="{9AFB928A-D6AD-4F2A-B2DD-923741E90643}" type="slidenum">
              <a:rPr lang="en-GB" altLang="en-US" smtClean="0"/>
              <a:pPr>
                <a:defRPr/>
              </a:pPr>
              <a:t>11</a:t>
            </a:fld>
            <a:endParaRPr lang="en-GB" altLang="en-US"/>
          </a:p>
        </p:txBody>
      </p:sp>
      <p:sp>
        <p:nvSpPr>
          <p:cNvPr id="6" name="TextBox 5">
            <a:extLst>
              <a:ext uri="{FF2B5EF4-FFF2-40B4-BE49-F238E27FC236}">
                <a16:creationId xmlns:a16="http://schemas.microsoft.com/office/drawing/2014/main" id="{BE7DF1BC-7218-79DF-9F04-E15967E6E1EE}"/>
              </a:ext>
            </a:extLst>
          </p:cNvPr>
          <p:cNvSpPr txBox="1"/>
          <p:nvPr/>
        </p:nvSpPr>
        <p:spPr>
          <a:xfrm>
            <a:off x="4408714" y="5399314"/>
            <a:ext cx="3984172" cy="369332"/>
          </a:xfrm>
          <a:prstGeom prst="rect">
            <a:avLst/>
          </a:prstGeom>
          <a:noFill/>
        </p:spPr>
        <p:txBody>
          <a:bodyPr wrap="square" rtlCol="0">
            <a:spAutoFit/>
          </a:bodyPr>
          <a:lstStyle/>
          <a:p>
            <a:r>
              <a:rPr lang="en-GB" dirty="0"/>
              <a:t>Early years tv by Kathy brodie 2025</a:t>
            </a:r>
          </a:p>
        </p:txBody>
      </p:sp>
    </p:spTree>
    <p:extLst>
      <p:ext uri="{BB962C8B-B14F-4D97-AF65-F5344CB8AC3E}">
        <p14:creationId xmlns:p14="http://schemas.microsoft.com/office/powerpoint/2010/main" val="3083306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6AC51-1B0A-3C6F-D7FC-C38569AE14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B80D56-2272-9BB7-A7F9-9575F3A65D1C}"/>
              </a:ext>
            </a:extLst>
          </p:cNvPr>
          <p:cNvSpPr>
            <a:spLocks noGrp="1"/>
          </p:cNvSpPr>
          <p:nvPr>
            <p:ph type="title"/>
          </p:nvPr>
        </p:nvSpPr>
        <p:spPr>
          <a:xfrm>
            <a:off x="609600" y="274638"/>
            <a:ext cx="10972800" cy="655002"/>
          </a:xfrm>
        </p:spPr>
        <p:txBody>
          <a:bodyPr/>
          <a:lstStyle/>
          <a:p>
            <a:r>
              <a:rPr lang="en-GB" sz="1800" dirty="0"/>
              <a:t>Critically evaluate the usefulness and limitations of the theory in this health and social care </a:t>
            </a:r>
            <a:br>
              <a:rPr lang="en-GB" sz="1800" dirty="0"/>
            </a:br>
            <a:r>
              <a:rPr lang="en-GB" sz="1800" dirty="0"/>
              <a:t>context. </a:t>
            </a:r>
          </a:p>
        </p:txBody>
      </p:sp>
      <p:sp>
        <p:nvSpPr>
          <p:cNvPr id="3" name="Content Placeholder 2">
            <a:extLst>
              <a:ext uri="{FF2B5EF4-FFF2-40B4-BE49-F238E27FC236}">
                <a16:creationId xmlns:a16="http://schemas.microsoft.com/office/drawing/2014/main" id="{9E01AA2F-B535-4EF0-0C67-71DD7456CD36}"/>
              </a:ext>
            </a:extLst>
          </p:cNvPr>
          <p:cNvSpPr>
            <a:spLocks noGrp="1"/>
          </p:cNvSpPr>
          <p:nvPr>
            <p:ph idx="1"/>
          </p:nvPr>
        </p:nvSpPr>
        <p:spPr>
          <a:xfrm>
            <a:off x="609600" y="929640"/>
            <a:ext cx="10972800" cy="4587593"/>
          </a:xfrm>
        </p:spPr>
        <p:txBody>
          <a:bodyPr/>
          <a:lstStyle/>
          <a:p>
            <a:r>
              <a:rPr lang="en-GB" sz="1600" dirty="0"/>
              <a:t>The document discusses the usefulness of secure attachments in emotional and social development, providing guidance for nursery staff on strategies such as key workers and predictable routines. It offers a framework for observing </a:t>
            </a:r>
            <a:r>
              <a:rPr lang="en-GB" sz="1600" dirty="0" err="1"/>
              <a:t>behaviors</a:t>
            </a:r>
            <a:r>
              <a:rPr lang="en-GB" sz="1600" dirty="0"/>
              <a:t>, backed by Ainsworth’s research, aiding in the planning of individualized support for children like Amira, which helps reduce separation anxiety and improve engagement.</a:t>
            </a:r>
          </a:p>
          <a:p>
            <a:endParaRPr lang="en-GB" sz="1600" dirty="0"/>
          </a:p>
          <a:p>
            <a:r>
              <a:rPr lang="en-GB" sz="1600" dirty="0"/>
              <a:t>. Limitations of the attachment theory include an overemphasis on the mother-child bond, neglecting the contributions of multiple caregivers. It can suggest that early attachment issues inevitably lead to future problems, lacks cultural considerations in childcare practices, and doesn't address other developmental factors like genetics and peer relationships. Moreover, it underestimates children's resilience, as they can thrive despite diverse attachment experiences.</a:t>
            </a:r>
          </a:p>
          <a:p>
            <a:endParaRPr lang="en-GB" sz="1600" dirty="0"/>
          </a:p>
          <a:p>
            <a:r>
              <a:rPr lang="en-GB" sz="1600" dirty="0"/>
              <a:t>Bowlby’s Attachment Theory is valuable in health and social care, especially in early childhood, as it helps understand children's emotional and social needs. It highlights secure caregiver-child relationships and encourages practices like consistent key workers and predictable environments to support child development. Empirical studies, such as Ainsworth’s Strange Situation, bolster its relevance. However, the theory has limitations: it may undervalue other caregiver roles, appears deterministic regarding early attachment's influence, and doesn't fully address cultural differences or other developmental factors. Therefore, while Bowlby’s theory is useful for practice, it should be applied flexibly with other approaches to address children's unique needs.</a:t>
            </a:r>
          </a:p>
          <a:p>
            <a:endParaRPr lang="en-GB" sz="1600" dirty="0"/>
          </a:p>
        </p:txBody>
      </p:sp>
      <p:sp>
        <p:nvSpPr>
          <p:cNvPr id="4" name="Date Placeholder 3">
            <a:extLst>
              <a:ext uri="{FF2B5EF4-FFF2-40B4-BE49-F238E27FC236}">
                <a16:creationId xmlns:a16="http://schemas.microsoft.com/office/drawing/2014/main" id="{7C3CC164-8157-404C-DE86-AFC628691DB6}"/>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DC954139-2D74-08F1-F3DC-28FCC3BA861C}"/>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
        <p:nvSpPr>
          <p:cNvPr id="6" name="TextBox 5">
            <a:extLst>
              <a:ext uri="{FF2B5EF4-FFF2-40B4-BE49-F238E27FC236}">
                <a16:creationId xmlns:a16="http://schemas.microsoft.com/office/drawing/2014/main" id="{7CDB60D1-0B10-7589-DBFE-A278D19D763D}"/>
              </a:ext>
            </a:extLst>
          </p:cNvPr>
          <p:cNvSpPr txBox="1"/>
          <p:nvPr/>
        </p:nvSpPr>
        <p:spPr>
          <a:xfrm>
            <a:off x="7685314" y="5421086"/>
            <a:ext cx="3635829" cy="369332"/>
          </a:xfrm>
          <a:prstGeom prst="rect">
            <a:avLst/>
          </a:prstGeom>
          <a:noFill/>
        </p:spPr>
        <p:txBody>
          <a:bodyPr wrap="square" rtlCol="0">
            <a:spAutoFit/>
          </a:bodyPr>
          <a:lstStyle/>
          <a:p>
            <a:r>
              <a:rPr lang="en-GB" dirty="0" err="1"/>
              <a:t>Carelearning</a:t>
            </a:r>
            <a:r>
              <a:rPr lang="en-GB" dirty="0"/>
              <a:t> 15</a:t>
            </a:r>
            <a:r>
              <a:rPr lang="en-GB" baseline="30000" dirty="0"/>
              <a:t>th</a:t>
            </a:r>
            <a:r>
              <a:rPr lang="en-GB" dirty="0"/>
              <a:t> July 2024</a:t>
            </a:r>
          </a:p>
        </p:txBody>
      </p:sp>
    </p:spTree>
    <p:extLst>
      <p:ext uri="{BB962C8B-B14F-4D97-AF65-F5344CB8AC3E}">
        <p14:creationId xmlns:p14="http://schemas.microsoft.com/office/powerpoint/2010/main" val="8758614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B7B69C-17AF-3809-6229-24A60A404B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93965B-1FC5-9AD8-7206-A4C217646A27}"/>
              </a:ext>
            </a:extLst>
          </p:cNvPr>
          <p:cNvSpPr>
            <a:spLocks noGrp="1"/>
          </p:cNvSpPr>
          <p:nvPr>
            <p:ph type="title"/>
          </p:nvPr>
        </p:nvSpPr>
        <p:spPr>
          <a:xfrm>
            <a:off x="609600" y="274638"/>
            <a:ext cx="10972800" cy="776921"/>
          </a:xfrm>
        </p:spPr>
        <p:txBody>
          <a:bodyPr/>
          <a:lstStyle/>
          <a:p>
            <a:r>
              <a:rPr lang="en-GB" sz="1600" dirty="0"/>
              <a:t>Consider both biological and environmental influences (‘nature and nurture’) and discuss their role in shaping psychological development. </a:t>
            </a:r>
          </a:p>
        </p:txBody>
      </p:sp>
      <p:sp>
        <p:nvSpPr>
          <p:cNvPr id="3" name="Content Placeholder 2">
            <a:extLst>
              <a:ext uri="{FF2B5EF4-FFF2-40B4-BE49-F238E27FC236}">
                <a16:creationId xmlns:a16="http://schemas.microsoft.com/office/drawing/2014/main" id="{DE2DE768-37DB-CA54-7D6F-8BED534592A4}"/>
              </a:ext>
            </a:extLst>
          </p:cNvPr>
          <p:cNvSpPr>
            <a:spLocks noGrp="1"/>
          </p:cNvSpPr>
          <p:nvPr>
            <p:ph idx="1"/>
          </p:nvPr>
        </p:nvSpPr>
        <p:spPr>
          <a:xfrm>
            <a:off x="609600" y="1051559"/>
            <a:ext cx="10972800" cy="4465673"/>
          </a:xfrm>
        </p:spPr>
        <p:txBody>
          <a:bodyPr/>
          <a:lstStyle/>
          <a:p>
            <a:r>
              <a:rPr lang="en-GB" sz="1600" dirty="0"/>
              <a:t>What is biological and environmental influences.</a:t>
            </a:r>
          </a:p>
          <a:p>
            <a:r>
              <a:rPr lang="en-GB" sz="1600" dirty="0"/>
              <a:t>Nature encompasses genetic and physiological factors influencing a person's development, including inherited traits like brain development and health. </a:t>
            </a:r>
          </a:p>
          <a:p>
            <a:r>
              <a:rPr lang="en-GB" sz="1600" dirty="0"/>
              <a:t>Nurture involves environmental influences, such as parenting styles and social interactions, that shape learning and </a:t>
            </a:r>
            <a:r>
              <a:rPr lang="en-GB" sz="1600" dirty="0" err="1"/>
              <a:t>behavior</a:t>
            </a:r>
            <a:r>
              <a:rPr lang="en-GB" sz="1600" dirty="0"/>
              <a:t>. </a:t>
            </a:r>
          </a:p>
          <a:p>
            <a:r>
              <a:rPr lang="en-GB" sz="1600" dirty="0"/>
              <a:t>The interplay between nature and nurture illustrates how biological traits and external experiences collaborate to shape development, exemplified by a child's tendency toward shyness potentially being mitigated by supportive caregivers.</a:t>
            </a:r>
          </a:p>
          <a:p>
            <a:pPr marL="0" indent="0">
              <a:buNone/>
            </a:pPr>
            <a:endParaRPr lang="en-GB" sz="1600" dirty="0"/>
          </a:p>
          <a:p>
            <a:r>
              <a:rPr lang="en-GB" sz="1600" dirty="0"/>
              <a:t>     Amira's anxiety and shyness, influenced by her natural temperament, affect her confidence in group play and new settings.    At three years old, her emotional regulation, social interaction, and language are still developing, which may result in limited verbal communication. Environmental factors, such as her recent transition to nursery and separation from familiar caregivers, exacerbate her anxiety. The support of adults, consistent routines, and positive peer interactions are essential for her security and participation in activities. The interplay of Amira's biological predispositions and her environment plays a crucial role in her </a:t>
            </a:r>
            <a:r>
              <a:rPr lang="en-GB" sz="1600" dirty="0" err="1"/>
              <a:t>behavior</a:t>
            </a:r>
            <a:r>
              <a:rPr lang="en-GB" sz="1600" dirty="0"/>
              <a:t> and psychological growth, with responsive care fostering secure attachments and enhancing her social and emotional skills.</a:t>
            </a:r>
          </a:p>
          <a:p>
            <a:endParaRPr lang="en-GB" sz="1600" dirty="0"/>
          </a:p>
        </p:txBody>
      </p:sp>
      <p:sp>
        <p:nvSpPr>
          <p:cNvPr id="4" name="Date Placeholder 3">
            <a:extLst>
              <a:ext uri="{FF2B5EF4-FFF2-40B4-BE49-F238E27FC236}">
                <a16:creationId xmlns:a16="http://schemas.microsoft.com/office/drawing/2014/main" id="{A0A8096A-B4D8-081E-C651-80CBD95A1AB9}"/>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DC18E6DA-E7E3-1DC7-6CC1-4DF47A330E1C}"/>
              </a:ext>
            </a:extLst>
          </p:cNvPr>
          <p:cNvSpPr>
            <a:spLocks noGrp="1"/>
          </p:cNvSpPr>
          <p:nvPr>
            <p:ph type="sldNum" sz="quarter" idx="12"/>
          </p:nvPr>
        </p:nvSpPr>
        <p:spPr/>
        <p:txBody>
          <a:bodyPr/>
          <a:lstStyle/>
          <a:p>
            <a:pPr>
              <a:defRPr/>
            </a:pPr>
            <a:fld id="{9AFB928A-D6AD-4F2A-B2DD-923741E90643}" type="slidenum">
              <a:rPr lang="en-GB" altLang="en-US" smtClean="0"/>
              <a:pPr>
                <a:defRPr/>
              </a:pPr>
              <a:t>13</a:t>
            </a:fld>
            <a:endParaRPr lang="en-GB" altLang="en-US"/>
          </a:p>
        </p:txBody>
      </p:sp>
      <p:sp>
        <p:nvSpPr>
          <p:cNvPr id="8" name="TextBox 7">
            <a:extLst>
              <a:ext uri="{FF2B5EF4-FFF2-40B4-BE49-F238E27FC236}">
                <a16:creationId xmlns:a16="http://schemas.microsoft.com/office/drawing/2014/main" id="{61B20019-A959-1023-C865-7CD65B2208D9}"/>
              </a:ext>
            </a:extLst>
          </p:cNvPr>
          <p:cNvSpPr txBox="1"/>
          <p:nvPr/>
        </p:nvSpPr>
        <p:spPr>
          <a:xfrm>
            <a:off x="8730343" y="4974771"/>
            <a:ext cx="2852057" cy="923330"/>
          </a:xfrm>
          <a:prstGeom prst="rect">
            <a:avLst/>
          </a:prstGeom>
          <a:noFill/>
        </p:spPr>
        <p:txBody>
          <a:bodyPr wrap="square" rtlCol="0">
            <a:spAutoFit/>
          </a:bodyPr>
          <a:lstStyle/>
          <a:p>
            <a:r>
              <a:rPr lang="en-GB" dirty="0"/>
              <a:t>By Kendra Cherry, </a:t>
            </a:r>
            <a:r>
              <a:rPr lang="en-GB" dirty="0" err="1"/>
              <a:t>MSEd</a:t>
            </a:r>
            <a:r>
              <a:rPr lang="en-GB" dirty="0"/>
              <a:t> </a:t>
            </a:r>
          </a:p>
          <a:p>
            <a:r>
              <a:rPr lang="en-GB" dirty="0"/>
              <a:t>Updated on January 27, 2025 very well mind</a:t>
            </a:r>
          </a:p>
        </p:txBody>
      </p:sp>
    </p:spTree>
    <p:extLst>
      <p:ext uri="{BB962C8B-B14F-4D97-AF65-F5344CB8AC3E}">
        <p14:creationId xmlns:p14="http://schemas.microsoft.com/office/powerpoint/2010/main" val="33275566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0420E-868C-180E-8FA9-8BB3E312B1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92EF56-AF1F-3190-9ACA-5FDD082D9786}"/>
              </a:ext>
            </a:extLst>
          </p:cNvPr>
          <p:cNvSpPr>
            <a:spLocks noGrp="1"/>
          </p:cNvSpPr>
          <p:nvPr>
            <p:ph type="title"/>
          </p:nvPr>
        </p:nvSpPr>
        <p:spPr/>
        <p:txBody>
          <a:bodyPr/>
          <a:lstStyle/>
          <a:p>
            <a:r>
              <a:rPr lang="en-GB" dirty="0"/>
              <a:t>Support strategies using </a:t>
            </a:r>
            <a:r>
              <a:rPr lang="en-GB" dirty="0" err="1"/>
              <a:t>bowlby</a:t>
            </a:r>
            <a:r>
              <a:rPr lang="en-GB" dirty="0"/>
              <a:t> theory</a:t>
            </a:r>
          </a:p>
        </p:txBody>
      </p:sp>
      <p:sp>
        <p:nvSpPr>
          <p:cNvPr id="3" name="Content Placeholder 2">
            <a:extLst>
              <a:ext uri="{FF2B5EF4-FFF2-40B4-BE49-F238E27FC236}">
                <a16:creationId xmlns:a16="http://schemas.microsoft.com/office/drawing/2014/main" id="{E5CF3692-36D1-B351-6CAD-C1F946BED96C}"/>
              </a:ext>
            </a:extLst>
          </p:cNvPr>
          <p:cNvSpPr>
            <a:spLocks noGrp="1"/>
          </p:cNvSpPr>
          <p:nvPr>
            <p:ph idx="1"/>
          </p:nvPr>
        </p:nvSpPr>
        <p:spPr/>
        <p:txBody>
          <a:bodyPr/>
          <a:lstStyle/>
          <a:p>
            <a:r>
              <a:rPr lang="en-GB" sz="1600" dirty="0"/>
              <a:t>To support Amira according to Bowlby’s Attachment Theory, it is essential to assign a consistent and responsive key worker to provide her with a secure base, particularly during separations. Engaging her in small-group play and pairing her with a familiar peer can foster social confidence and trust. Interest-based activities and interactive play, such as storytelling, will enhance her cognitive and language skills, while safe spaces for physical activity will aid in her physical development. Moreover, regular communication with her carers or parents promotes consistency between home and nursery, and celebrating her small achievements boosts her confidence and motivation.</a:t>
            </a:r>
          </a:p>
          <a:p>
            <a:endParaRPr lang="en-GB" sz="1600" dirty="0"/>
          </a:p>
          <a:p>
            <a:r>
              <a:rPr lang="en-GB" sz="1600" dirty="0"/>
              <a:t>To support emotional and cognitive development, assign a consistent key worker for reassurance and encourage small-group interactions to build trust. Utilize structured, interest-based activities like storytelling for cognitive engagement and provide safe spaces for physical play. Maintain regular communication with carers and celebrate small achievements to enhance confidence.</a:t>
            </a:r>
          </a:p>
          <a:p>
            <a:endParaRPr lang="en-GB" dirty="0"/>
          </a:p>
        </p:txBody>
      </p:sp>
      <p:sp>
        <p:nvSpPr>
          <p:cNvPr id="4" name="Date Placeholder 3">
            <a:extLst>
              <a:ext uri="{FF2B5EF4-FFF2-40B4-BE49-F238E27FC236}">
                <a16:creationId xmlns:a16="http://schemas.microsoft.com/office/drawing/2014/main" id="{4FF9D175-076A-92F0-842B-A7AF30A4E42E}"/>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30DBDC90-BC98-5C8A-3210-5D56554D81DF}"/>
              </a:ext>
            </a:extLst>
          </p:cNvPr>
          <p:cNvSpPr>
            <a:spLocks noGrp="1"/>
          </p:cNvSpPr>
          <p:nvPr>
            <p:ph type="sldNum" sz="quarter" idx="12"/>
          </p:nvPr>
        </p:nvSpPr>
        <p:spPr/>
        <p:txBody>
          <a:bodyPr/>
          <a:lstStyle/>
          <a:p>
            <a:pPr>
              <a:defRPr/>
            </a:pPr>
            <a:fld id="{9AFB928A-D6AD-4F2A-B2DD-923741E90643}" type="slidenum">
              <a:rPr lang="en-GB" altLang="en-US" smtClean="0"/>
              <a:pPr>
                <a:defRPr/>
              </a:pPr>
              <a:t>14</a:t>
            </a:fld>
            <a:endParaRPr lang="en-GB" altLang="en-US"/>
          </a:p>
        </p:txBody>
      </p:sp>
    </p:spTree>
    <p:extLst>
      <p:ext uri="{BB962C8B-B14F-4D97-AF65-F5344CB8AC3E}">
        <p14:creationId xmlns:p14="http://schemas.microsoft.com/office/powerpoint/2010/main" val="24907201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B6DF1-65BD-0CFF-0F7A-D5DB53FF60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409BFE-6F07-D0C1-1800-1D16B2BED021}"/>
              </a:ext>
            </a:extLst>
          </p:cNvPr>
          <p:cNvSpPr>
            <a:spLocks noGrp="1"/>
          </p:cNvSpPr>
          <p:nvPr>
            <p:ph type="title"/>
          </p:nvPr>
        </p:nvSpPr>
        <p:spPr/>
        <p:txBody>
          <a:bodyPr/>
          <a:lstStyle/>
          <a:p>
            <a:r>
              <a:rPr lang="en-GB" dirty="0"/>
              <a:t>Implementing a support plan</a:t>
            </a:r>
          </a:p>
        </p:txBody>
      </p:sp>
      <p:sp>
        <p:nvSpPr>
          <p:cNvPr id="3" name="Content Placeholder 2">
            <a:extLst>
              <a:ext uri="{FF2B5EF4-FFF2-40B4-BE49-F238E27FC236}">
                <a16:creationId xmlns:a16="http://schemas.microsoft.com/office/drawing/2014/main" id="{0CA2CFFE-C113-C18C-E550-8ABB5E588FC5}"/>
              </a:ext>
            </a:extLst>
          </p:cNvPr>
          <p:cNvSpPr>
            <a:spLocks noGrp="1"/>
          </p:cNvSpPr>
          <p:nvPr>
            <p:ph idx="1"/>
          </p:nvPr>
        </p:nvSpPr>
        <p:spPr/>
        <p:txBody>
          <a:bodyPr/>
          <a:lstStyle/>
          <a:p>
            <a:r>
              <a:rPr lang="en-GB" sz="1800" dirty="0"/>
              <a:t>Emotional support- assign a key worker for consistent care, use </a:t>
            </a:r>
            <a:r>
              <a:rPr lang="en-GB" sz="1800" dirty="0" err="1"/>
              <a:t>ressuring</a:t>
            </a:r>
            <a:r>
              <a:rPr lang="en-GB" sz="1800" dirty="0"/>
              <a:t> language and provide predictable routines to reduce anxiety </a:t>
            </a:r>
          </a:p>
          <a:p>
            <a:r>
              <a:rPr lang="en-GB" sz="1800" dirty="0"/>
              <a:t>Social support- encourage small group play, pair </a:t>
            </a:r>
            <a:r>
              <a:rPr lang="en-GB" sz="1800" dirty="0" err="1"/>
              <a:t>amira</a:t>
            </a:r>
            <a:r>
              <a:rPr lang="en-GB" sz="1800" dirty="0"/>
              <a:t> with a buddy for trust and introduce sharing activities to foster social skills.</a:t>
            </a:r>
          </a:p>
          <a:p>
            <a:r>
              <a:rPr lang="en-GB" sz="1800" dirty="0"/>
              <a:t>Cognitive support- provide interest matching activities structured choices the autonomy and use interactive play for language development.</a:t>
            </a:r>
          </a:p>
          <a:p>
            <a:r>
              <a:rPr lang="en-GB" sz="1800" dirty="0"/>
              <a:t>Physical support – create safe movement spaces and promote motor activities through play.</a:t>
            </a:r>
          </a:p>
          <a:p>
            <a:r>
              <a:rPr lang="en-GB" sz="1800" dirty="0"/>
              <a:t>Communication- maintain communication with careers, record observations and celebrate small achievement.</a:t>
            </a:r>
          </a:p>
          <a:p>
            <a:r>
              <a:rPr lang="en-GB" sz="1800" dirty="0"/>
              <a:t>Expected outcomes- reduced anxiety better participation improved communication and overall wellbeing enhancement.</a:t>
            </a:r>
          </a:p>
          <a:p>
            <a:endParaRPr lang="en-GB" sz="1800" dirty="0"/>
          </a:p>
        </p:txBody>
      </p:sp>
      <p:sp>
        <p:nvSpPr>
          <p:cNvPr id="4" name="Date Placeholder 3">
            <a:extLst>
              <a:ext uri="{FF2B5EF4-FFF2-40B4-BE49-F238E27FC236}">
                <a16:creationId xmlns:a16="http://schemas.microsoft.com/office/drawing/2014/main" id="{0AD44E22-B837-1F7B-02F5-C609CFF3A392}"/>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005EA7F3-BD81-0F58-9DC9-48ECCB551628}"/>
              </a:ext>
            </a:extLst>
          </p:cNvPr>
          <p:cNvSpPr>
            <a:spLocks noGrp="1"/>
          </p:cNvSpPr>
          <p:nvPr>
            <p:ph type="sldNum" sz="quarter" idx="12"/>
          </p:nvPr>
        </p:nvSpPr>
        <p:spPr/>
        <p:txBody>
          <a:bodyPr/>
          <a:lstStyle/>
          <a:p>
            <a:pPr>
              <a:defRPr/>
            </a:pPr>
            <a:fld id="{9AFB928A-D6AD-4F2A-B2DD-923741E90643}" type="slidenum">
              <a:rPr lang="en-GB" altLang="en-US" smtClean="0"/>
              <a:pPr>
                <a:defRPr/>
              </a:pPr>
              <a:t>15</a:t>
            </a:fld>
            <a:endParaRPr lang="en-GB" altLang="en-US"/>
          </a:p>
        </p:txBody>
      </p:sp>
    </p:spTree>
    <p:extLst>
      <p:ext uri="{BB962C8B-B14F-4D97-AF65-F5344CB8AC3E}">
        <p14:creationId xmlns:p14="http://schemas.microsoft.com/office/powerpoint/2010/main" val="1898792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63C5D-F246-E5D0-9D81-78BB89676516}"/>
              </a:ext>
            </a:extLst>
          </p:cNvPr>
          <p:cNvSpPr>
            <a:spLocks noGrp="1"/>
          </p:cNvSpPr>
          <p:nvPr>
            <p:ph type="title"/>
          </p:nvPr>
        </p:nvSpPr>
        <p:spPr>
          <a:xfrm>
            <a:off x="740229" y="234497"/>
            <a:ext cx="10515600" cy="679904"/>
          </a:xfrm>
        </p:spPr>
        <p:txBody>
          <a:bodyPr>
            <a:normAutofit fontScale="90000"/>
          </a:bodyPr>
          <a:lstStyle/>
          <a:p>
            <a:pPr algn="ctr"/>
            <a:r>
              <a:rPr lang="en-GB" dirty="0"/>
              <a:t>Support plan table</a:t>
            </a:r>
          </a:p>
        </p:txBody>
      </p:sp>
      <p:graphicFrame>
        <p:nvGraphicFramePr>
          <p:cNvPr id="4" name="Content Placeholder 3">
            <a:extLst>
              <a:ext uri="{FF2B5EF4-FFF2-40B4-BE49-F238E27FC236}">
                <a16:creationId xmlns:a16="http://schemas.microsoft.com/office/drawing/2014/main" id="{6D491511-61B6-9825-7F08-404D6A9C3F22}"/>
              </a:ext>
            </a:extLst>
          </p:cNvPr>
          <p:cNvGraphicFramePr>
            <a:graphicFrameLocks noGrp="1"/>
          </p:cNvGraphicFramePr>
          <p:nvPr>
            <p:ph idx="1"/>
          </p:nvPr>
        </p:nvGraphicFramePr>
        <p:xfrm>
          <a:off x="457200" y="1188721"/>
          <a:ext cx="11277600" cy="5028754"/>
        </p:xfrm>
        <a:graphic>
          <a:graphicData uri="http://schemas.openxmlformats.org/drawingml/2006/table">
            <a:tbl>
              <a:tblPr firstRow="1" bandRow="1">
                <a:tableStyleId>{5C22544A-7EE6-4342-B048-85BDC9FD1C3A}</a:tableStyleId>
              </a:tblPr>
              <a:tblGrid>
                <a:gridCol w="2471058">
                  <a:extLst>
                    <a:ext uri="{9D8B030D-6E8A-4147-A177-3AD203B41FA5}">
                      <a16:colId xmlns:a16="http://schemas.microsoft.com/office/drawing/2014/main" val="4083342577"/>
                    </a:ext>
                  </a:extLst>
                </a:gridCol>
                <a:gridCol w="4463142">
                  <a:extLst>
                    <a:ext uri="{9D8B030D-6E8A-4147-A177-3AD203B41FA5}">
                      <a16:colId xmlns:a16="http://schemas.microsoft.com/office/drawing/2014/main" val="1475815641"/>
                    </a:ext>
                  </a:extLst>
                </a:gridCol>
                <a:gridCol w="4343400">
                  <a:extLst>
                    <a:ext uri="{9D8B030D-6E8A-4147-A177-3AD203B41FA5}">
                      <a16:colId xmlns:a16="http://schemas.microsoft.com/office/drawing/2014/main" val="1030215366"/>
                    </a:ext>
                  </a:extLst>
                </a:gridCol>
              </a:tblGrid>
              <a:tr h="645146">
                <a:tc>
                  <a:txBody>
                    <a:bodyPr/>
                    <a:lstStyle/>
                    <a:p>
                      <a:r>
                        <a:rPr lang="en-GB" dirty="0"/>
                        <a:t>Area of development </a:t>
                      </a:r>
                    </a:p>
                  </a:txBody>
                  <a:tcPr/>
                </a:tc>
                <a:tc>
                  <a:txBody>
                    <a:bodyPr/>
                    <a:lstStyle/>
                    <a:p>
                      <a:r>
                        <a:rPr lang="en-GB" dirty="0"/>
                        <a:t>Support strategies </a:t>
                      </a:r>
                    </a:p>
                  </a:txBody>
                  <a:tcPr/>
                </a:tc>
                <a:tc>
                  <a:txBody>
                    <a:bodyPr/>
                    <a:lstStyle/>
                    <a:p>
                      <a:r>
                        <a:rPr lang="en-GB" dirty="0"/>
                        <a:t>Expected outcomes</a:t>
                      </a:r>
                    </a:p>
                  </a:txBody>
                  <a:tcPr/>
                </a:tc>
                <a:extLst>
                  <a:ext uri="{0D108BD9-81ED-4DB2-BD59-A6C34878D82A}">
                    <a16:rowId xmlns:a16="http://schemas.microsoft.com/office/drawing/2014/main" val="1925476538"/>
                  </a:ext>
                </a:extLst>
              </a:tr>
              <a:tr h="1161882">
                <a:tc>
                  <a:txBody>
                    <a:bodyPr/>
                    <a:lstStyle/>
                    <a:p>
                      <a:r>
                        <a:rPr lang="en-GB" dirty="0"/>
                        <a:t>Emotional </a:t>
                      </a:r>
                    </a:p>
                  </a:txBody>
                  <a:tcPr/>
                </a:tc>
                <a:tc>
                  <a:txBody>
                    <a:bodyPr/>
                    <a:lstStyle/>
                    <a:p>
                      <a:r>
                        <a:rPr lang="en-GB" sz="1400" dirty="0"/>
                        <a:t>To support individuals during transitions, it is important to assign a consistent key worker, provide reassurance and gentle guidance during separation, and maintain predictable routines.</a:t>
                      </a:r>
                    </a:p>
                  </a:txBody>
                  <a:tcPr/>
                </a:tc>
                <a:tc>
                  <a:txBody>
                    <a:bodyPr/>
                    <a:lstStyle/>
                    <a:p>
                      <a:r>
                        <a:rPr lang="en-GB" sz="1400" dirty="0"/>
                        <a:t>Reduced anxiety during separation leads to an increased sense of security and trust.</a:t>
                      </a:r>
                    </a:p>
                  </a:txBody>
                  <a:tcPr/>
                </a:tc>
                <a:extLst>
                  <a:ext uri="{0D108BD9-81ED-4DB2-BD59-A6C34878D82A}">
                    <a16:rowId xmlns:a16="http://schemas.microsoft.com/office/drawing/2014/main" val="2778107757"/>
                  </a:ext>
                </a:extLst>
              </a:tr>
              <a:tr h="645146">
                <a:tc>
                  <a:txBody>
                    <a:bodyPr/>
                    <a:lstStyle/>
                    <a:p>
                      <a:r>
                        <a:rPr lang="en-GB" dirty="0"/>
                        <a:t>social</a:t>
                      </a:r>
                    </a:p>
                  </a:txBody>
                  <a:tcPr/>
                </a:tc>
                <a:tc>
                  <a:txBody>
                    <a:bodyPr/>
                    <a:lstStyle/>
                    <a:p>
                      <a:r>
                        <a:rPr lang="en-GB" sz="1400" dirty="0"/>
                        <a:t>Encourage small-group play prior to engaging in large groups, pair Amira with a familiar peer, and introduce activities that promote sharing and turn-taking.</a:t>
                      </a:r>
                    </a:p>
                  </a:txBody>
                  <a:tcPr/>
                </a:tc>
                <a:tc>
                  <a:txBody>
                    <a:bodyPr/>
                    <a:lstStyle/>
                    <a:p>
                      <a:r>
                        <a:rPr lang="en-GB" dirty="0"/>
                        <a:t> </a:t>
                      </a:r>
                      <a:r>
                        <a:rPr lang="en-GB" sz="1400" dirty="0"/>
                        <a:t>Enhanced social interaction through participation in group play fosters positive peer relationships</a:t>
                      </a:r>
                      <a:r>
                        <a:rPr lang="en-GB" dirty="0"/>
                        <a:t>.</a:t>
                      </a:r>
                    </a:p>
                  </a:txBody>
                  <a:tcPr/>
                </a:tc>
                <a:extLst>
                  <a:ext uri="{0D108BD9-81ED-4DB2-BD59-A6C34878D82A}">
                    <a16:rowId xmlns:a16="http://schemas.microsoft.com/office/drawing/2014/main" val="3186061179"/>
                  </a:ext>
                </a:extLst>
              </a:tr>
              <a:tr h="645146">
                <a:tc>
                  <a:txBody>
                    <a:bodyPr/>
                    <a:lstStyle/>
                    <a:p>
                      <a:r>
                        <a:rPr lang="en-GB" dirty="0"/>
                        <a:t>Cognitive </a:t>
                      </a:r>
                    </a:p>
                  </a:txBody>
                  <a:tcPr/>
                </a:tc>
                <a:tc>
                  <a:txBody>
                    <a:bodyPr/>
                    <a:lstStyle/>
                    <a:p>
                      <a:r>
                        <a:rPr lang="en-GB" sz="1400" dirty="0"/>
                        <a:t>Activities should align with her interests, offer structured choices to enhance autonomy, and incorporate interactive play and storytelling.</a:t>
                      </a:r>
                    </a:p>
                  </a:txBody>
                  <a:tcPr/>
                </a:tc>
                <a:tc>
                  <a:txBody>
                    <a:bodyPr/>
                    <a:lstStyle/>
                    <a:p>
                      <a:r>
                        <a:rPr lang="en-GB" sz="1400" dirty="0"/>
                        <a:t>Increased engagement in learning can lead to improved decision-making and enhanced language development.</a:t>
                      </a:r>
                    </a:p>
                  </a:txBody>
                  <a:tcPr/>
                </a:tc>
                <a:extLst>
                  <a:ext uri="{0D108BD9-81ED-4DB2-BD59-A6C34878D82A}">
                    <a16:rowId xmlns:a16="http://schemas.microsoft.com/office/drawing/2014/main" val="1382693966"/>
                  </a:ext>
                </a:extLst>
              </a:tr>
              <a:tr h="645146">
                <a:tc>
                  <a:txBody>
                    <a:bodyPr/>
                    <a:lstStyle/>
                    <a:p>
                      <a:r>
                        <a:rPr lang="en-GB" dirty="0"/>
                        <a:t>Physical </a:t>
                      </a:r>
                    </a:p>
                  </a:txBody>
                  <a:tcPr/>
                </a:tc>
                <a:tc>
                  <a:txBody>
                    <a:bodyPr/>
                    <a:lstStyle/>
                    <a:p>
                      <a:r>
                        <a:rPr lang="en-GB" sz="1400" dirty="0"/>
                        <a:t>Creating safe spaces for movement and play promotes both fine and gross motor activities.</a:t>
                      </a:r>
                    </a:p>
                  </a:txBody>
                  <a:tcPr/>
                </a:tc>
                <a:tc>
                  <a:txBody>
                    <a:bodyPr/>
                    <a:lstStyle/>
                    <a:p>
                      <a:r>
                        <a:rPr lang="en-GB" sz="1600" dirty="0"/>
                        <a:t>Greater physical confidence leads to improved motor skills.</a:t>
                      </a:r>
                    </a:p>
                  </a:txBody>
                  <a:tcPr/>
                </a:tc>
                <a:extLst>
                  <a:ext uri="{0D108BD9-81ED-4DB2-BD59-A6C34878D82A}">
                    <a16:rowId xmlns:a16="http://schemas.microsoft.com/office/drawing/2014/main" val="3949064194"/>
                  </a:ext>
                </a:extLst>
              </a:tr>
              <a:tr h="1113540">
                <a:tc>
                  <a:txBody>
                    <a:bodyPr/>
                    <a:lstStyle/>
                    <a:p>
                      <a:r>
                        <a:rPr lang="en-GB" dirty="0"/>
                        <a:t>Communication and collaboration</a:t>
                      </a:r>
                    </a:p>
                  </a:txBody>
                  <a:tcPr/>
                </a:tc>
                <a:tc>
                  <a:txBody>
                    <a:bodyPr/>
                    <a:lstStyle/>
                    <a:p>
                      <a:r>
                        <a:rPr lang="en-GB" sz="1400" dirty="0"/>
                        <a:t>Maintain consistent communication with caregivers and parents, document observations to adjust strategies, and acknowledge minor successes.</a:t>
                      </a:r>
                    </a:p>
                  </a:txBody>
                  <a:tcPr/>
                </a:tc>
                <a:tc>
                  <a:txBody>
                    <a:bodyPr/>
                    <a:lstStyle/>
                    <a:p>
                      <a:r>
                        <a:rPr lang="en-GB" sz="1400" dirty="0"/>
                        <a:t>Consistency between home and nursery fosters progress tracking and support, leading to increased confidence and motivation.</a:t>
                      </a:r>
                    </a:p>
                  </a:txBody>
                  <a:tcPr/>
                </a:tc>
                <a:extLst>
                  <a:ext uri="{0D108BD9-81ED-4DB2-BD59-A6C34878D82A}">
                    <a16:rowId xmlns:a16="http://schemas.microsoft.com/office/drawing/2014/main" val="1232538381"/>
                  </a:ext>
                </a:extLst>
              </a:tr>
            </a:tbl>
          </a:graphicData>
        </a:graphic>
      </p:graphicFrame>
    </p:spTree>
    <p:extLst>
      <p:ext uri="{BB962C8B-B14F-4D97-AF65-F5344CB8AC3E}">
        <p14:creationId xmlns:p14="http://schemas.microsoft.com/office/powerpoint/2010/main" val="30631512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6D3642-84F3-E11A-6861-931FB5A325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41476-1FA0-1280-DBE8-2DC444D84802}"/>
              </a:ext>
            </a:extLst>
          </p:cNvPr>
          <p:cNvSpPr>
            <a:spLocks noGrp="1"/>
          </p:cNvSpPr>
          <p:nvPr>
            <p:ph type="title"/>
          </p:nvPr>
        </p:nvSpPr>
        <p:spPr/>
        <p:txBody>
          <a:bodyPr/>
          <a:lstStyle/>
          <a:p>
            <a:r>
              <a:rPr lang="en-GB" dirty="0"/>
              <a:t>Expected outcomes</a:t>
            </a:r>
          </a:p>
        </p:txBody>
      </p:sp>
      <p:sp>
        <p:nvSpPr>
          <p:cNvPr id="3" name="Content Placeholder 2">
            <a:extLst>
              <a:ext uri="{FF2B5EF4-FFF2-40B4-BE49-F238E27FC236}">
                <a16:creationId xmlns:a16="http://schemas.microsoft.com/office/drawing/2014/main" id="{0770E9F3-7D59-9D82-04DC-9AE1C6A572E3}"/>
              </a:ext>
            </a:extLst>
          </p:cNvPr>
          <p:cNvSpPr>
            <a:spLocks noGrp="1"/>
          </p:cNvSpPr>
          <p:nvPr>
            <p:ph idx="1"/>
          </p:nvPr>
        </p:nvSpPr>
        <p:spPr/>
        <p:txBody>
          <a:bodyPr/>
          <a:lstStyle/>
          <a:p>
            <a:r>
              <a:rPr lang="en-GB" sz="1600" dirty="0"/>
              <a:t>Implementing a support plan based on Bowlby’s Attachment Theory is anticipated to reduce Amira's anxiety during separations from her carers, fostering a sense of security in the nursery. She is expected to improve her social interactions, engage in group play, and build positive relationships with peers. </a:t>
            </a:r>
          </a:p>
          <a:p>
            <a:endParaRPr lang="en-GB" sz="1600" dirty="0"/>
          </a:p>
          <a:p>
            <a:r>
              <a:rPr lang="en-GB" sz="1600" dirty="0"/>
              <a:t>Moreover, her verbal communication and confidence in expressing needs and emotions are projected to increase. With consistent, responsive care, Amira will enhance her emotional regulation, explore activities more, and form a secure attachment with her key caregiver, laying a strong foundation for her overall development.</a:t>
            </a:r>
          </a:p>
          <a:p>
            <a:endParaRPr lang="en-GB" sz="1600" dirty="0"/>
          </a:p>
          <a:p>
            <a:r>
              <a:rPr lang="en-GB" sz="1600" dirty="0"/>
              <a:t>Children showed reduced separation anxiety and greater security in the nursery, leading to improved social interactions and peer relationships. They demonstrated increased verbal communication and confidence in expressing emotions and needs. Enhanced emotional regulation allowed them to manage feelings such as frustration and fear effectively. The children engaged more in activities, promoting cognitive and physical development, while developing stronger trust and attachment with caregivers, which supports their long-term wellbeing.</a:t>
            </a:r>
          </a:p>
          <a:p>
            <a:endParaRPr lang="en-GB" sz="1600" dirty="0"/>
          </a:p>
        </p:txBody>
      </p:sp>
      <p:sp>
        <p:nvSpPr>
          <p:cNvPr id="4" name="Date Placeholder 3">
            <a:extLst>
              <a:ext uri="{FF2B5EF4-FFF2-40B4-BE49-F238E27FC236}">
                <a16:creationId xmlns:a16="http://schemas.microsoft.com/office/drawing/2014/main" id="{F257C12F-58D5-F6B6-7535-988B7D90B981}"/>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9A457EF7-DEF8-28E1-6F1B-2DD68BCE06E6}"/>
              </a:ext>
            </a:extLst>
          </p:cNvPr>
          <p:cNvSpPr>
            <a:spLocks noGrp="1"/>
          </p:cNvSpPr>
          <p:nvPr>
            <p:ph type="sldNum" sz="quarter" idx="12"/>
          </p:nvPr>
        </p:nvSpPr>
        <p:spPr/>
        <p:txBody>
          <a:bodyPr/>
          <a:lstStyle/>
          <a:p>
            <a:pPr>
              <a:defRPr/>
            </a:pPr>
            <a:fld id="{9AFB928A-D6AD-4F2A-B2DD-923741E90643}" type="slidenum">
              <a:rPr lang="en-GB" altLang="en-US" smtClean="0"/>
              <a:pPr>
                <a:defRPr/>
              </a:pPr>
              <a:t>17</a:t>
            </a:fld>
            <a:endParaRPr lang="en-GB" altLang="en-US"/>
          </a:p>
        </p:txBody>
      </p:sp>
    </p:spTree>
    <p:extLst>
      <p:ext uri="{BB962C8B-B14F-4D97-AF65-F5344CB8AC3E}">
        <p14:creationId xmlns:p14="http://schemas.microsoft.com/office/powerpoint/2010/main" val="1260600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DF8908-2019-AF6C-789C-0B2A1FBDB6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4B623E3-C267-57C7-776F-66B55C0401C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21A7E81-8843-3A18-9583-65948973B0D1}"/>
              </a:ext>
            </a:extLst>
          </p:cNvPr>
          <p:cNvSpPr>
            <a:spLocks noGrp="1"/>
          </p:cNvSpPr>
          <p:nvPr>
            <p:ph idx="1"/>
          </p:nvPr>
        </p:nvSpPr>
        <p:spPr/>
        <p:txBody>
          <a:bodyPr/>
          <a:lstStyle/>
          <a:p>
            <a:r>
              <a:rPr lang="en-GB" sz="1600" dirty="0"/>
              <a:t>Amira's anxiety and communication challenges indicate a need for support in forming secure attachments in the nursery. A consistent key worker, gradual encouragement of social interaction, and a safe environment can help her build trust and confidence, promoting her overall wellbeing and development.</a:t>
            </a:r>
          </a:p>
          <a:p>
            <a:endParaRPr lang="en-GB" sz="1600" dirty="0"/>
          </a:p>
          <a:p>
            <a:r>
              <a:rPr lang="en-GB" sz="1600" dirty="0"/>
              <a:t>Amira exhibits anxiety and challenges in engagement, suggesting a need for assistance in developing secure attachments. It's recommended to assign a consistent key worker to foster trust and security while gradually promoting social interaction and group play to enhance her confidence and communication skills. Establishing a safe, predictable, and supportive learning environment will further support her emotional, social, cognitive, and physical wellbeing.</a:t>
            </a:r>
          </a:p>
          <a:p>
            <a:endParaRPr lang="en-GB" sz="1600" dirty="0"/>
          </a:p>
        </p:txBody>
      </p:sp>
      <p:sp>
        <p:nvSpPr>
          <p:cNvPr id="4" name="Date Placeholder 3">
            <a:extLst>
              <a:ext uri="{FF2B5EF4-FFF2-40B4-BE49-F238E27FC236}">
                <a16:creationId xmlns:a16="http://schemas.microsoft.com/office/drawing/2014/main" id="{EA207362-877C-758A-7E93-85B3DFD76EEF}"/>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01F18312-4F06-8B16-6698-B848DBC296EC}"/>
              </a:ext>
            </a:extLst>
          </p:cNvPr>
          <p:cNvSpPr>
            <a:spLocks noGrp="1"/>
          </p:cNvSpPr>
          <p:nvPr>
            <p:ph type="sldNum" sz="quarter" idx="12"/>
          </p:nvPr>
        </p:nvSpPr>
        <p:spPr/>
        <p:txBody>
          <a:bodyPr/>
          <a:lstStyle/>
          <a:p>
            <a:pPr>
              <a:defRPr/>
            </a:pPr>
            <a:fld id="{9AFB928A-D6AD-4F2A-B2DD-923741E90643}" type="slidenum">
              <a:rPr lang="en-GB" altLang="en-US" smtClean="0"/>
              <a:pPr>
                <a:defRPr/>
              </a:pPr>
              <a:t>18</a:t>
            </a:fld>
            <a:endParaRPr lang="en-GB" altLang="en-US"/>
          </a:p>
        </p:txBody>
      </p:sp>
    </p:spTree>
    <p:extLst>
      <p:ext uri="{BB962C8B-B14F-4D97-AF65-F5344CB8AC3E}">
        <p14:creationId xmlns:p14="http://schemas.microsoft.com/office/powerpoint/2010/main" val="16315846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21925C-B143-860B-F98E-7D88FE123A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3A5DD8-4594-FEDB-BDE1-99212FF666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9F71784-120C-5AD2-700E-90DF6A0EBBC2}"/>
              </a:ext>
            </a:extLst>
          </p:cNvPr>
          <p:cNvSpPr>
            <a:spLocks noGrp="1"/>
          </p:cNvSpPr>
          <p:nvPr>
            <p:ph idx="1"/>
          </p:nvPr>
        </p:nvSpPr>
        <p:spPr/>
        <p:txBody>
          <a:bodyPr/>
          <a:lstStyle/>
          <a:p>
            <a:r>
              <a:rPr lang="en-GB" sz="1600" dirty="0"/>
              <a:t>What is </a:t>
            </a:r>
            <a:r>
              <a:rPr lang="en-GB" sz="1600" dirty="0" err="1"/>
              <a:t>bowlby</a:t>
            </a:r>
            <a:r>
              <a:rPr lang="en-GB" sz="1600" dirty="0"/>
              <a:t> attachment theory?  (</a:t>
            </a:r>
            <a:r>
              <a:rPr lang="en-GB" sz="1600" dirty="0">
                <a:hlinkClick r:id="rId2"/>
              </a:rPr>
              <a:t>https://www.simplypsychology.org/bowlby.html</a:t>
            </a:r>
            <a:r>
              <a:rPr lang="en-GB" sz="1600" dirty="0"/>
              <a:t> )</a:t>
            </a:r>
          </a:p>
          <a:p>
            <a:r>
              <a:rPr lang="en-GB" sz="1600" dirty="0"/>
              <a:t>Types of attachment Ainsworth research (</a:t>
            </a:r>
            <a:r>
              <a:rPr lang="en-GB" sz="1600" dirty="0">
                <a:hlinkClick r:id="rId3"/>
              </a:rPr>
              <a:t>https://www.simplypsychology.org/mary-ainsworth.html</a:t>
            </a:r>
            <a:r>
              <a:rPr lang="en-GB" sz="1600" dirty="0"/>
              <a:t>)</a:t>
            </a:r>
          </a:p>
          <a:p>
            <a:r>
              <a:rPr lang="en-GB" sz="1600" dirty="0"/>
              <a:t>Limitataions   </a:t>
            </a:r>
            <a:r>
              <a:rPr lang="en-GB" sz="1600" dirty="0">
                <a:hlinkClick r:id="rId4"/>
              </a:rPr>
              <a:t>https://carelearning.org.uk/qualifications/level-4-diploma-care/person-centred/1-1-critically-review-theoretical-models-of-assessment/</a:t>
            </a:r>
            <a:endParaRPr lang="en-GB" sz="1600" dirty="0"/>
          </a:p>
          <a:p>
            <a:r>
              <a:rPr lang="en-GB" sz="1600" dirty="0"/>
              <a:t>Nature, nurture </a:t>
            </a:r>
            <a:r>
              <a:rPr lang="en-GB" sz="1600" dirty="0">
                <a:hlinkClick r:id="rId5"/>
              </a:rPr>
              <a:t>https://www.verywellmind.com/what-is-nature-versus-nurture-2795392</a:t>
            </a:r>
            <a:endParaRPr lang="en-GB" sz="1600" dirty="0"/>
          </a:p>
          <a:p>
            <a:r>
              <a:rPr lang="en-GB" sz="1600" dirty="0"/>
              <a:t>Relevant to early childhood </a:t>
            </a:r>
            <a:r>
              <a:rPr lang="en-GB" sz="1600" dirty="0">
                <a:hlinkClick r:id="rId6"/>
              </a:rPr>
              <a:t>https://www.theoldstationnursery.co.uk/journal/what-is-the-attachment-theory-and-why-is-it-important/</a:t>
            </a:r>
            <a:endParaRPr lang="en-GB" sz="1600" dirty="0"/>
          </a:p>
          <a:p>
            <a:r>
              <a:rPr lang="en-GB" sz="1600" dirty="0"/>
              <a:t>Developmental needs </a:t>
            </a:r>
            <a:r>
              <a:rPr lang="en-GB" sz="1600" dirty="0">
                <a:hlinkClick r:id="rId7"/>
              </a:rPr>
              <a:t>https://www.earlyyears.tv/john-bowlbys-attachment-theory-and-developmental-phases/</a:t>
            </a:r>
            <a:endParaRPr lang="en-GB" sz="1600" dirty="0"/>
          </a:p>
          <a:p>
            <a:r>
              <a:rPr lang="en-GB" sz="1600" dirty="0"/>
              <a:t>Observed attachments  </a:t>
            </a:r>
            <a:r>
              <a:rPr lang="en-GB" sz="1600" dirty="0">
                <a:hlinkClick r:id="rId8"/>
              </a:rPr>
              <a:t>https://aussiechildcarenetwork.com.au/articles/child-development/attachment-theory-importance-of-relationships-between-children-and-educators</a:t>
            </a:r>
            <a:endParaRPr lang="en-GB" sz="1600" dirty="0"/>
          </a:p>
          <a:p>
            <a:endParaRPr lang="en-GB" sz="1600" dirty="0"/>
          </a:p>
        </p:txBody>
      </p:sp>
      <p:sp>
        <p:nvSpPr>
          <p:cNvPr id="4" name="Date Placeholder 3">
            <a:extLst>
              <a:ext uri="{FF2B5EF4-FFF2-40B4-BE49-F238E27FC236}">
                <a16:creationId xmlns:a16="http://schemas.microsoft.com/office/drawing/2014/main" id="{330DB862-868B-5741-4E47-5A7BF4199CDD}"/>
              </a:ext>
            </a:extLst>
          </p:cNvPr>
          <p:cNvSpPr>
            <a:spLocks noGrp="1"/>
          </p:cNvSpPr>
          <p:nvPr>
            <p:ph type="dt" sz="half" idx="10"/>
          </p:nvPr>
        </p:nvSpPr>
        <p:spPr/>
        <p:txBody>
          <a:bodyPr/>
          <a:lstStyle/>
          <a:p>
            <a:pPr>
              <a:defRPr/>
            </a:pPr>
            <a:fld id="{30226994-B490-4403-8CE4-43D4FD570BBD}" type="datetime1">
              <a:rPr lang="en-GB" altLang="en-US" smtClean="0"/>
              <a:pPr>
                <a:defRPr/>
              </a:pPr>
              <a:t>17/11/2025</a:t>
            </a:fld>
            <a:endParaRPr lang="en-GB" altLang="en-US"/>
          </a:p>
        </p:txBody>
      </p:sp>
      <p:sp>
        <p:nvSpPr>
          <p:cNvPr id="5" name="Slide Number Placeholder 4">
            <a:extLst>
              <a:ext uri="{FF2B5EF4-FFF2-40B4-BE49-F238E27FC236}">
                <a16:creationId xmlns:a16="http://schemas.microsoft.com/office/drawing/2014/main" id="{C0A90C8D-4F5F-9654-DC11-CAFD0A3F3147}"/>
              </a:ext>
            </a:extLst>
          </p:cNvPr>
          <p:cNvSpPr>
            <a:spLocks noGrp="1"/>
          </p:cNvSpPr>
          <p:nvPr>
            <p:ph type="sldNum" sz="quarter" idx="12"/>
          </p:nvPr>
        </p:nvSpPr>
        <p:spPr/>
        <p:txBody>
          <a:bodyPr/>
          <a:lstStyle/>
          <a:p>
            <a:pPr>
              <a:defRPr/>
            </a:pPr>
            <a:fld id="{9AFB928A-D6AD-4F2A-B2DD-923741E90643}" type="slidenum">
              <a:rPr lang="en-GB" altLang="en-US" smtClean="0"/>
              <a:pPr>
                <a:defRPr/>
              </a:pPr>
              <a:t>19</a:t>
            </a:fld>
            <a:endParaRPr lang="en-GB" altLang="en-US"/>
          </a:p>
        </p:txBody>
      </p:sp>
    </p:spTree>
    <p:extLst>
      <p:ext uri="{BB962C8B-B14F-4D97-AF65-F5344CB8AC3E}">
        <p14:creationId xmlns:p14="http://schemas.microsoft.com/office/powerpoint/2010/main" val="28229067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3092</Words>
  <Application>Microsoft Office PowerPoint</Application>
  <PresentationFormat>Widescreen</PresentationFormat>
  <Paragraphs>183</Paragraphs>
  <Slides>19</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19</vt:i4>
      </vt:variant>
    </vt:vector>
  </HeadingPairs>
  <TitlesOfParts>
    <vt:vector size="25" baseType="lpstr">
      <vt:lpstr>Aptos</vt:lpstr>
      <vt:lpstr>Aptos Display</vt:lpstr>
      <vt:lpstr>Arial</vt:lpstr>
      <vt:lpstr>Myriad Pro</vt:lpstr>
      <vt:lpstr>20140311PresentationUWTSDTemplate</vt:lpstr>
      <vt:lpstr>Office Theme</vt:lpstr>
      <vt:lpstr>PowerPoint Presentation</vt:lpstr>
      <vt:lpstr>Over view</vt:lpstr>
      <vt:lpstr>Task and scenario </vt:lpstr>
      <vt:lpstr>introduction</vt:lpstr>
      <vt:lpstr>What is Bowlby’s Attachment Theory?</vt:lpstr>
      <vt:lpstr>What is Bowlby’s Attachment Theory?</vt:lpstr>
      <vt:lpstr>Why is bowlby relevant to early childhood?</vt:lpstr>
      <vt:lpstr>Types of attachment (Ainsworth research)</vt:lpstr>
      <vt:lpstr>How does Ainsworth research help amera?</vt:lpstr>
      <vt:lpstr>Observed attatchement signs in amira</vt:lpstr>
      <vt:lpstr>Developmental needs</vt:lpstr>
      <vt:lpstr>Critically evaluate the usefulness and limitations of the theory in this health and social care  context. </vt:lpstr>
      <vt:lpstr>Consider both biological and environmental influences (‘nature and nurture’) and discuss their role in shaping psychological development. </vt:lpstr>
      <vt:lpstr>Support strategies using bowlby theory</vt:lpstr>
      <vt:lpstr>Implementing a support plan</vt:lpstr>
      <vt:lpstr>Support plan table</vt:lpstr>
      <vt:lpstr>Expected outcomes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chloe adams</cp:lastModifiedBy>
  <cp:revision>32</cp:revision>
  <dcterms:created xsi:type="dcterms:W3CDTF">2025-02-21T18:28:54Z</dcterms:created>
  <dcterms:modified xsi:type="dcterms:W3CDTF">2025-11-17T08:11:32Z</dcterms:modified>
</cp:coreProperties>
</file>