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74" r:id="rId2"/>
  </p:sldMasterIdLst>
  <p:sldIdLst>
    <p:sldId id="257" r:id="rId3"/>
    <p:sldId id="256" r:id="rId4"/>
    <p:sldId id="259" r:id="rId5"/>
    <p:sldId id="260" r:id="rId6"/>
    <p:sldId id="258" r:id="rId7"/>
    <p:sldId id="261" r:id="rId8"/>
    <p:sldId id="263" r:id="rId9"/>
    <p:sldId id="266" r:id="rId10"/>
    <p:sldId id="267" r:id="rId11"/>
    <p:sldId id="268" r:id="rId12"/>
    <p:sldId id="272" r:id="rId13"/>
    <p:sldId id="269" r:id="rId14"/>
    <p:sldId id="270" r:id="rId15"/>
    <p:sldId id="271" r:id="rId16"/>
    <p:sldId id="285" r:id="rId17"/>
    <p:sldId id="265" r:id="rId18"/>
    <p:sldId id="286" r:id="rId19"/>
    <p:sldId id="287" r:id="rId20"/>
    <p:sldId id="264" r:id="rId21"/>
    <p:sldId id="27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875CD-54B5-5E63-B987-2341080B3C26}" v="300" dt="2022-11-10T20:19:08.557"/>
    <p1510:client id="{81409B4D-4472-CFA6-7C46-11CE1BBB2CD6}" v="364" dt="2022-11-11T16:22:10.084"/>
    <p1510:client id="{89EFF254-719A-C629-6D53-0D3A128F8147}" v="1" dt="2022-11-22T10:33:49.038"/>
    <p1510:client id="{941A81E5-2D2E-EB82-9130-2778A8584D7A}" v="302" dt="2022-11-10T16:32:18.177"/>
    <p1510:client id="{9CBE2B44-66CB-581E-D48D-7213DDA83B78}" v="312" dt="2022-11-11T17:09:18.801"/>
    <p1510:client id="{AC208939-30B8-0909-F46C-589CC33A2382}" v="3" dt="2022-11-11T09:10:43.588"/>
    <p1510:client id="{B7EFD029-208A-5C90-736B-3CD511BBAD63}" v="50" dt="2022-11-20T09:01:47.997"/>
    <p1510:client id="{D7B7E230-EE0F-4995-B392-6B2FDB288AD5}" v="212" dt="2022-11-07T13:48:59.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6" d="100"/>
          <a:sy n="116" d="100"/>
        </p:scale>
        <p:origin x="108"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2CF3E6-80A3-4C34-B0AA-0722F13CCA24}"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0A69143-7A66-4507-B608-4BF179D42D96}">
      <dgm:prSet/>
      <dgm:spPr/>
      <dgm:t>
        <a:bodyPr/>
        <a:lstStyle/>
        <a:p>
          <a:r>
            <a:rPr lang="en-GB" dirty="0"/>
            <a:t>Essential digital skills- Use of Microsoft packages (Word, PP, Teams)</a:t>
          </a:r>
          <a:endParaRPr lang="en-US" dirty="0"/>
        </a:p>
      </dgm:t>
    </dgm:pt>
    <dgm:pt modelId="{7E2A6B07-3B58-4F92-97E2-6541AD079A76}" type="parTrans" cxnId="{C7A2EA63-AC5F-42E9-B2B2-6E38BA3C8575}">
      <dgm:prSet/>
      <dgm:spPr/>
      <dgm:t>
        <a:bodyPr/>
        <a:lstStyle/>
        <a:p>
          <a:endParaRPr lang="en-US"/>
        </a:p>
      </dgm:t>
    </dgm:pt>
    <dgm:pt modelId="{CEB4672F-CB2B-4F8C-BC02-C11ED12743E2}" type="sibTrans" cxnId="{C7A2EA63-AC5F-42E9-B2B2-6E38BA3C8575}">
      <dgm:prSet/>
      <dgm:spPr/>
      <dgm:t>
        <a:bodyPr/>
        <a:lstStyle/>
        <a:p>
          <a:endParaRPr lang="en-US"/>
        </a:p>
      </dgm:t>
    </dgm:pt>
    <dgm:pt modelId="{E60B0958-EB86-4545-B12F-765320DC7CE7}">
      <dgm:prSet/>
      <dgm:spPr/>
      <dgm:t>
        <a:bodyPr/>
        <a:lstStyle/>
        <a:p>
          <a:r>
            <a:rPr lang="en-GB" dirty="0"/>
            <a:t>Academic Skills- Referencing, In-text citations, paraphrasing, plagiarism, writing critically</a:t>
          </a:r>
          <a:endParaRPr lang="en-US" dirty="0"/>
        </a:p>
      </dgm:t>
    </dgm:pt>
    <dgm:pt modelId="{7FDE129C-A22E-41F3-8D98-A4278F32D01C}" type="parTrans" cxnId="{96619AFE-1048-4AA8-8D00-4F7D39F91A79}">
      <dgm:prSet/>
      <dgm:spPr/>
      <dgm:t>
        <a:bodyPr/>
        <a:lstStyle/>
        <a:p>
          <a:endParaRPr lang="en-US"/>
        </a:p>
      </dgm:t>
    </dgm:pt>
    <dgm:pt modelId="{A7445364-B5CC-449F-AC49-83AF8927644E}" type="sibTrans" cxnId="{96619AFE-1048-4AA8-8D00-4F7D39F91A79}">
      <dgm:prSet/>
      <dgm:spPr/>
      <dgm:t>
        <a:bodyPr/>
        <a:lstStyle/>
        <a:p>
          <a:endParaRPr lang="en-US"/>
        </a:p>
      </dgm:t>
    </dgm:pt>
    <dgm:pt modelId="{8B2751C8-7B0B-49B2-8533-9B0ABCA24CD9}">
      <dgm:prSet/>
      <dgm:spPr/>
      <dgm:t>
        <a:bodyPr/>
        <a:lstStyle/>
        <a:p>
          <a:r>
            <a:rPr lang="en-GB" dirty="0"/>
            <a:t>Becoming a team player- valuing values and beliefs, effective communication, managing emotions, empathy, moral dilemmas </a:t>
          </a:r>
          <a:endParaRPr lang="en-US" dirty="0"/>
        </a:p>
      </dgm:t>
    </dgm:pt>
    <dgm:pt modelId="{93FB410B-C2CE-4809-9F37-3C9BE4C2EF5C}" type="parTrans" cxnId="{044516D9-B52C-441D-BDFD-8CA4CC5C2C80}">
      <dgm:prSet/>
      <dgm:spPr/>
      <dgm:t>
        <a:bodyPr/>
        <a:lstStyle/>
        <a:p>
          <a:endParaRPr lang="en-US"/>
        </a:p>
      </dgm:t>
    </dgm:pt>
    <dgm:pt modelId="{A9AC79BA-F228-4A0A-8E26-49C85C1FE1DC}" type="sibTrans" cxnId="{044516D9-B52C-441D-BDFD-8CA4CC5C2C80}">
      <dgm:prSet/>
      <dgm:spPr/>
      <dgm:t>
        <a:bodyPr/>
        <a:lstStyle/>
        <a:p>
          <a:endParaRPr lang="en-US"/>
        </a:p>
      </dgm:t>
    </dgm:pt>
    <dgm:pt modelId="{5F0D7FEF-3016-4476-B26B-A6727FC38869}">
      <dgm:prSet/>
      <dgm:spPr/>
      <dgm:t>
        <a:bodyPr/>
        <a:lstStyle/>
        <a:p>
          <a:r>
            <a:rPr lang="en-GB" dirty="0"/>
            <a:t>Forming a team- Tuckman's model, dealing with conflict, </a:t>
          </a:r>
          <a:r>
            <a:rPr lang="en-GB" dirty="0">
              <a:latin typeface="Calibri Light" panose="020F0302020204030204"/>
            </a:rPr>
            <a:t>accepting</a:t>
          </a:r>
          <a:r>
            <a:rPr lang="en-GB" dirty="0"/>
            <a:t> feedback, giving constructive feedback, group think, radical </a:t>
          </a:r>
          <a:r>
            <a:rPr lang="en-GB" dirty="0" err="1"/>
            <a:t>candor</a:t>
          </a:r>
          <a:endParaRPr lang="en-US" dirty="0" err="1"/>
        </a:p>
      </dgm:t>
    </dgm:pt>
    <dgm:pt modelId="{8B7CD0C6-4575-4CE0-BE1D-891E3848316E}" type="parTrans" cxnId="{AF42DC38-112D-4FC3-9964-ECB79AEF734B}">
      <dgm:prSet/>
      <dgm:spPr/>
      <dgm:t>
        <a:bodyPr/>
        <a:lstStyle/>
        <a:p>
          <a:endParaRPr lang="en-US"/>
        </a:p>
      </dgm:t>
    </dgm:pt>
    <dgm:pt modelId="{7A381445-F1FB-4AD5-9F83-9FEE6519E874}" type="sibTrans" cxnId="{AF42DC38-112D-4FC3-9964-ECB79AEF734B}">
      <dgm:prSet/>
      <dgm:spPr/>
      <dgm:t>
        <a:bodyPr/>
        <a:lstStyle/>
        <a:p>
          <a:endParaRPr lang="en-US"/>
        </a:p>
      </dgm:t>
    </dgm:pt>
    <dgm:pt modelId="{27BA4105-3697-413B-9B17-33B90F41E8AD}" type="pres">
      <dgm:prSet presAssocID="{A12CF3E6-80A3-4C34-B0AA-0722F13CCA24}" presName="matrix" presStyleCnt="0">
        <dgm:presLayoutVars>
          <dgm:chMax val="1"/>
          <dgm:dir/>
          <dgm:resizeHandles val="exact"/>
        </dgm:presLayoutVars>
      </dgm:prSet>
      <dgm:spPr/>
    </dgm:pt>
    <dgm:pt modelId="{6FF3EE05-9D89-4DCB-A1E2-2BFCCD516035}" type="pres">
      <dgm:prSet presAssocID="{A12CF3E6-80A3-4C34-B0AA-0722F13CCA24}" presName="diamond" presStyleLbl="bgShp" presStyleIdx="0" presStyleCnt="1"/>
      <dgm:spPr/>
    </dgm:pt>
    <dgm:pt modelId="{6E0C2FA1-7CAC-411C-A42B-E3590D8129BD}" type="pres">
      <dgm:prSet presAssocID="{A12CF3E6-80A3-4C34-B0AA-0722F13CCA24}" presName="quad1" presStyleLbl="node1" presStyleIdx="0" presStyleCnt="4">
        <dgm:presLayoutVars>
          <dgm:chMax val="0"/>
          <dgm:chPref val="0"/>
          <dgm:bulletEnabled val="1"/>
        </dgm:presLayoutVars>
      </dgm:prSet>
      <dgm:spPr/>
    </dgm:pt>
    <dgm:pt modelId="{1F7CA307-BDD6-426F-86E4-5CF91F12A6CC}" type="pres">
      <dgm:prSet presAssocID="{A12CF3E6-80A3-4C34-B0AA-0722F13CCA24}" presName="quad2" presStyleLbl="node1" presStyleIdx="1" presStyleCnt="4">
        <dgm:presLayoutVars>
          <dgm:chMax val="0"/>
          <dgm:chPref val="0"/>
          <dgm:bulletEnabled val="1"/>
        </dgm:presLayoutVars>
      </dgm:prSet>
      <dgm:spPr/>
    </dgm:pt>
    <dgm:pt modelId="{683B1146-DE39-4652-9F76-F0D6CEB5AF7D}" type="pres">
      <dgm:prSet presAssocID="{A12CF3E6-80A3-4C34-B0AA-0722F13CCA24}" presName="quad3" presStyleLbl="node1" presStyleIdx="2" presStyleCnt="4">
        <dgm:presLayoutVars>
          <dgm:chMax val="0"/>
          <dgm:chPref val="0"/>
          <dgm:bulletEnabled val="1"/>
        </dgm:presLayoutVars>
      </dgm:prSet>
      <dgm:spPr/>
    </dgm:pt>
    <dgm:pt modelId="{5C92E1F4-A44B-4C3C-8015-E46D68CFFE53}" type="pres">
      <dgm:prSet presAssocID="{A12CF3E6-80A3-4C34-B0AA-0722F13CCA24}" presName="quad4" presStyleLbl="node1" presStyleIdx="3" presStyleCnt="4">
        <dgm:presLayoutVars>
          <dgm:chMax val="0"/>
          <dgm:chPref val="0"/>
          <dgm:bulletEnabled val="1"/>
        </dgm:presLayoutVars>
      </dgm:prSet>
      <dgm:spPr/>
    </dgm:pt>
  </dgm:ptLst>
  <dgm:cxnLst>
    <dgm:cxn modelId="{56D9972A-DBC5-41EF-A4D7-6DB9FA5D914E}" type="presOf" srcId="{8B2751C8-7B0B-49B2-8533-9B0ABCA24CD9}" destId="{683B1146-DE39-4652-9F76-F0D6CEB5AF7D}" srcOrd="0" destOrd="0" presId="urn:microsoft.com/office/officeart/2005/8/layout/matrix3"/>
    <dgm:cxn modelId="{C7FDB72A-55BD-43AC-B7DE-FB0FB4C866FC}" type="presOf" srcId="{E60B0958-EB86-4545-B12F-765320DC7CE7}" destId="{1F7CA307-BDD6-426F-86E4-5CF91F12A6CC}" srcOrd="0" destOrd="0" presId="urn:microsoft.com/office/officeart/2005/8/layout/matrix3"/>
    <dgm:cxn modelId="{AF42DC38-112D-4FC3-9964-ECB79AEF734B}" srcId="{A12CF3E6-80A3-4C34-B0AA-0722F13CCA24}" destId="{5F0D7FEF-3016-4476-B26B-A6727FC38869}" srcOrd="3" destOrd="0" parTransId="{8B7CD0C6-4575-4CE0-BE1D-891E3848316E}" sibTransId="{7A381445-F1FB-4AD5-9F83-9FEE6519E874}"/>
    <dgm:cxn modelId="{C7A2EA63-AC5F-42E9-B2B2-6E38BA3C8575}" srcId="{A12CF3E6-80A3-4C34-B0AA-0722F13CCA24}" destId="{B0A69143-7A66-4507-B608-4BF179D42D96}" srcOrd="0" destOrd="0" parTransId="{7E2A6B07-3B58-4F92-97E2-6541AD079A76}" sibTransId="{CEB4672F-CB2B-4F8C-BC02-C11ED12743E2}"/>
    <dgm:cxn modelId="{96A93493-DCCF-4F01-A1F2-0ADCA1E1583C}" type="presOf" srcId="{5F0D7FEF-3016-4476-B26B-A6727FC38869}" destId="{5C92E1F4-A44B-4C3C-8015-E46D68CFFE53}" srcOrd="0" destOrd="0" presId="urn:microsoft.com/office/officeart/2005/8/layout/matrix3"/>
    <dgm:cxn modelId="{044516D9-B52C-441D-BDFD-8CA4CC5C2C80}" srcId="{A12CF3E6-80A3-4C34-B0AA-0722F13CCA24}" destId="{8B2751C8-7B0B-49B2-8533-9B0ABCA24CD9}" srcOrd="2" destOrd="0" parTransId="{93FB410B-C2CE-4809-9F37-3C9BE4C2EF5C}" sibTransId="{A9AC79BA-F228-4A0A-8E26-49C85C1FE1DC}"/>
    <dgm:cxn modelId="{F67B83EE-6357-4D1A-893E-5526741D1B8B}" type="presOf" srcId="{A12CF3E6-80A3-4C34-B0AA-0722F13CCA24}" destId="{27BA4105-3697-413B-9B17-33B90F41E8AD}" srcOrd="0" destOrd="0" presId="urn:microsoft.com/office/officeart/2005/8/layout/matrix3"/>
    <dgm:cxn modelId="{DF80C9F3-DF9B-41D7-996A-FBF6A4A5464B}" type="presOf" srcId="{B0A69143-7A66-4507-B608-4BF179D42D96}" destId="{6E0C2FA1-7CAC-411C-A42B-E3590D8129BD}" srcOrd="0" destOrd="0" presId="urn:microsoft.com/office/officeart/2005/8/layout/matrix3"/>
    <dgm:cxn modelId="{96619AFE-1048-4AA8-8D00-4F7D39F91A79}" srcId="{A12CF3E6-80A3-4C34-B0AA-0722F13CCA24}" destId="{E60B0958-EB86-4545-B12F-765320DC7CE7}" srcOrd="1" destOrd="0" parTransId="{7FDE129C-A22E-41F3-8D98-A4278F32D01C}" sibTransId="{A7445364-B5CC-449F-AC49-83AF8927644E}"/>
    <dgm:cxn modelId="{87CCDE26-FA37-42CE-8522-BA16C5C27DFA}" type="presParOf" srcId="{27BA4105-3697-413B-9B17-33B90F41E8AD}" destId="{6FF3EE05-9D89-4DCB-A1E2-2BFCCD516035}" srcOrd="0" destOrd="0" presId="urn:microsoft.com/office/officeart/2005/8/layout/matrix3"/>
    <dgm:cxn modelId="{F2F036C7-FEB8-4FBF-9F65-2646F2B24ACC}" type="presParOf" srcId="{27BA4105-3697-413B-9B17-33B90F41E8AD}" destId="{6E0C2FA1-7CAC-411C-A42B-E3590D8129BD}" srcOrd="1" destOrd="0" presId="urn:microsoft.com/office/officeart/2005/8/layout/matrix3"/>
    <dgm:cxn modelId="{99B8B732-004A-4BBE-BC18-6821AF45035E}" type="presParOf" srcId="{27BA4105-3697-413B-9B17-33B90F41E8AD}" destId="{1F7CA307-BDD6-426F-86E4-5CF91F12A6CC}" srcOrd="2" destOrd="0" presId="urn:microsoft.com/office/officeart/2005/8/layout/matrix3"/>
    <dgm:cxn modelId="{A9E92E02-59D7-4BAD-9862-F419D64363C6}" type="presParOf" srcId="{27BA4105-3697-413B-9B17-33B90F41E8AD}" destId="{683B1146-DE39-4652-9F76-F0D6CEB5AF7D}" srcOrd="3" destOrd="0" presId="urn:microsoft.com/office/officeart/2005/8/layout/matrix3"/>
    <dgm:cxn modelId="{D6E19D7C-41CE-4D11-A234-866F64F7F571}" type="presParOf" srcId="{27BA4105-3697-413B-9B17-33B90F41E8AD}" destId="{5C92E1F4-A44B-4C3C-8015-E46D68CFFE5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72C5E7-E508-4746-A0F2-4A64320D75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EE759A-2B3C-452C-BECD-72268DD04420}">
      <dgm:prSet/>
      <dgm:spPr/>
      <dgm:t>
        <a:bodyPr/>
        <a:lstStyle/>
        <a:p>
          <a:r>
            <a:rPr lang="en-GB"/>
            <a:t>What is his model used for?</a:t>
          </a:r>
          <a:endParaRPr lang="en-US"/>
        </a:p>
      </dgm:t>
    </dgm:pt>
    <dgm:pt modelId="{BE58CEA3-9047-4A5D-B781-3FB9E060CD56}" type="parTrans" cxnId="{AF71229C-954F-4635-9E32-B085973A6EBF}">
      <dgm:prSet/>
      <dgm:spPr/>
      <dgm:t>
        <a:bodyPr/>
        <a:lstStyle/>
        <a:p>
          <a:endParaRPr lang="en-US"/>
        </a:p>
      </dgm:t>
    </dgm:pt>
    <dgm:pt modelId="{A7B7CA1A-6F42-4B67-9826-7EA977CEBA99}" type="sibTrans" cxnId="{AF71229C-954F-4635-9E32-B085973A6EBF}">
      <dgm:prSet/>
      <dgm:spPr/>
      <dgm:t>
        <a:bodyPr/>
        <a:lstStyle/>
        <a:p>
          <a:endParaRPr lang="en-US"/>
        </a:p>
      </dgm:t>
    </dgm:pt>
    <dgm:pt modelId="{56252F2E-7696-4525-9C16-1DE2B6C23587}">
      <dgm:prSet/>
      <dgm:spPr/>
      <dgm:t>
        <a:bodyPr/>
        <a:lstStyle/>
        <a:p>
          <a:r>
            <a:rPr lang="en-GB"/>
            <a:t>How many stages does his model have?</a:t>
          </a:r>
          <a:endParaRPr lang="en-US"/>
        </a:p>
      </dgm:t>
    </dgm:pt>
    <dgm:pt modelId="{4D64D413-A6D1-46C2-8716-7257FBFCE6EE}" type="parTrans" cxnId="{FED87788-20B7-408C-A523-4A68B45EB913}">
      <dgm:prSet/>
      <dgm:spPr/>
      <dgm:t>
        <a:bodyPr/>
        <a:lstStyle/>
        <a:p>
          <a:endParaRPr lang="en-US"/>
        </a:p>
      </dgm:t>
    </dgm:pt>
    <dgm:pt modelId="{8BE44DE7-ADC5-4149-A2B7-9F5B79EC0732}" type="sibTrans" cxnId="{FED87788-20B7-408C-A523-4A68B45EB913}">
      <dgm:prSet/>
      <dgm:spPr/>
      <dgm:t>
        <a:bodyPr/>
        <a:lstStyle/>
        <a:p>
          <a:endParaRPr lang="en-US"/>
        </a:p>
      </dgm:t>
    </dgm:pt>
    <dgm:pt modelId="{B4C01154-70E0-43BC-8184-006CC692457B}">
      <dgm:prSet/>
      <dgm:spPr/>
      <dgm:t>
        <a:bodyPr/>
        <a:lstStyle/>
        <a:p>
          <a:r>
            <a:rPr lang="en-GB"/>
            <a:t>Name the stages of the reflective model</a:t>
          </a:r>
          <a:endParaRPr lang="en-US"/>
        </a:p>
      </dgm:t>
    </dgm:pt>
    <dgm:pt modelId="{0A01C3BA-65A2-4DD7-91C2-662F6C9E49C3}" type="parTrans" cxnId="{EE652056-9B9D-48F5-80EB-54B024A28140}">
      <dgm:prSet/>
      <dgm:spPr/>
      <dgm:t>
        <a:bodyPr/>
        <a:lstStyle/>
        <a:p>
          <a:endParaRPr lang="en-US"/>
        </a:p>
      </dgm:t>
    </dgm:pt>
    <dgm:pt modelId="{E0166EF0-74A4-4395-A18D-EC4EF2EF25BC}" type="sibTrans" cxnId="{EE652056-9B9D-48F5-80EB-54B024A28140}">
      <dgm:prSet/>
      <dgm:spPr/>
      <dgm:t>
        <a:bodyPr/>
        <a:lstStyle/>
        <a:p>
          <a:endParaRPr lang="en-US"/>
        </a:p>
      </dgm:t>
    </dgm:pt>
    <dgm:pt modelId="{B5E684B1-ECA2-4941-8530-CE4B341B377A}" type="pres">
      <dgm:prSet presAssocID="{BF72C5E7-E508-4746-A0F2-4A64320D75D7}" presName="root" presStyleCnt="0">
        <dgm:presLayoutVars>
          <dgm:dir/>
          <dgm:resizeHandles val="exact"/>
        </dgm:presLayoutVars>
      </dgm:prSet>
      <dgm:spPr/>
    </dgm:pt>
    <dgm:pt modelId="{5D035A6D-6E37-4A61-A0FD-30FDF5487EE4}" type="pres">
      <dgm:prSet presAssocID="{C7EE759A-2B3C-452C-BECD-72268DD04420}" presName="compNode" presStyleCnt="0"/>
      <dgm:spPr/>
    </dgm:pt>
    <dgm:pt modelId="{67F774AE-95B4-4A5F-9307-45C85F2E50EF}" type="pres">
      <dgm:prSet presAssocID="{C7EE759A-2B3C-452C-BECD-72268DD04420}" presName="bgRect" presStyleLbl="bgShp" presStyleIdx="0" presStyleCnt="3"/>
      <dgm:spPr/>
    </dgm:pt>
    <dgm:pt modelId="{F092B426-D139-4EAC-873D-E118E45741D9}" type="pres">
      <dgm:prSet presAssocID="{C7EE759A-2B3C-452C-BECD-72268DD044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56F9AFFB-5A33-47D7-9943-E7B248BADE15}" type="pres">
      <dgm:prSet presAssocID="{C7EE759A-2B3C-452C-BECD-72268DD04420}" presName="spaceRect" presStyleCnt="0"/>
      <dgm:spPr/>
    </dgm:pt>
    <dgm:pt modelId="{E71E3B19-6298-4FE8-BBBE-9C5459F2A7D3}" type="pres">
      <dgm:prSet presAssocID="{C7EE759A-2B3C-452C-BECD-72268DD04420}" presName="parTx" presStyleLbl="revTx" presStyleIdx="0" presStyleCnt="3">
        <dgm:presLayoutVars>
          <dgm:chMax val="0"/>
          <dgm:chPref val="0"/>
        </dgm:presLayoutVars>
      </dgm:prSet>
      <dgm:spPr/>
    </dgm:pt>
    <dgm:pt modelId="{FA5E570E-D92F-4B50-AF78-3ADE08458686}" type="pres">
      <dgm:prSet presAssocID="{A7B7CA1A-6F42-4B67-9826-7EA977CEBA99}" presName="sibTrans" presStyleCnt="0"/>
      <dgm:spPr/>
    </dgm:pt>
    <dgm:pt modelId="{72308F7E-C1FA-49BB-9FA1-0DAFE8CDC593}" type="pres">
      <dgm:prSet presAssocID="{56252F2E-7696-4525-9C16-1DE2B6C23587}" presName="compNode" presStyleCnt="0"/>
      <dgm:spPr/>
    </dgm:pt>
    <dgm:pt modelId="{CC8F98C2-CB49-4C5D-9804-59032335E8D1}" type="pres">
      <dgm:prSet presAssocID="{56252F2E-7696-4525-9C16-1DE2B6C23587}" presName="bgRect" presStyleLbl="bgShp" presStyleIdx="1" presStyleCnt="3"/>
      <dgm:spPr/>
    </dgm:pt>
    <dgm:pt modelId="{F51C9E38-71BC-41C1-9DCC-4D66D8F9BB95}" type="pres">
      <dgm:prSet presAssocID="{56252F2E-7696-4525-9C16-1DE2B6C2358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051351BC-7DB3-41F1-A26D-9C1487E9B4AA}" type="pres">
      <dgm:prSet presAssocID="{56252F2E-7696-4525-9C16-1DE2B6C23587}" presName="spaceRect" presStyleCnt="0"/>
      <dgm:spPr/>
    </dgm:pt>
    <dgm:pt modelId="{39793BC0-91B8-42E9-9EE0-13134177A5F3}" type="pres">
      <dgm:prSet presAssocID="{56252F2E-7696-4525-9C16-1DE2B6C23587}" presName="parTx" presStyleLbl="revTx" presStyleIdx="1" presStyleCnt="3">
        <dgm:presLayoutVars>
          <dgm:chMax val="0"/>
          <dgm:chPref val="0"/>
        </dgm:presLayoutVars>
      </dgm:prSet>
      <dgm:spPr/>
    </dgm:pt>
    <dgm:pt modelId="{AE9AD5A0-8C06-47B8-9877-27A7331276EA}" type="pres">
      <dgm:prSet presAssocID="{8BE44DE7-ADC5-4149-A2B7-9F5B79EC0732}" presName="sibTrans" presStyleCnt="0"/>
      <dgm:spPr/>
    </dgm:pt>
    <dgm:pt modelId="{544C8E85-2E5B-4469-828C-8261E692AEC9}" type="pres">
      <dgm:prSet presAssocID="{B4C01154-70E0-43BC-8184-006CC692457B}" presName="compNode" presStyleCnt="0"/>
      <dgm:spPr/>
    </dgm:pt>
    <dgm:pt modelId="{210F3FF6-ADB3-4F82-9FEA-6C50DA94BC77}" type="pres">
      <dgm:prSet presAssocID="{B4C01154-70E0-43BC-8184-006CC692457B}" presName="bgRect" presStyleLbl="bgShp" presStyleIdx="2" presStyleCnt="3"/>
      <dgm:spPr/>
    </dgm:pt>
    <dgm:pt modelId="{53EA2ED6-F9E6-4D2E-A1D6-88B9EB378E7F}" type="pres">
      <dgm:prSet presAssocID="{B4C01154-70E0-43BC-8184-006CC69245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E7ADE19-2BF7-4FB0-9F42-DBC7A608A377}" type="pres">
      <dgm:prSet presAssocID="{B4C01154-70E0-43BC-8184-006CC692457B}" presName="spaceRect" presStyleCnt="0"/>
      <dgm:spPr/>
    </dgm:pt>
    <dgm:pt modelId="{40E924B3-C19E-4EA9-A171-D6AAE0F75386}" type="pres">
      <dgm:prSet presAssocID="{B4C01154-70E0-43BC-8184-006CC692457B}" presName="parTx" presStyleLbl="revTx" presStyleIdx="2" presStyleCnt="3">
        <dgm:presLayoutVars>
          <dgm:chMax val="0"/>
          <dgm:chPref val="0"/>
        </dgm:presLayoutVars>
      </dgm:prSet>
      <dgm:spPr/>
    </dgm:pt>
  </dgm:ptLst>
  <dgm:cxnLst>
    <dgm:cxn modelId="{EE652056-9B9D-48F5-80EB-54B024A28140}" srcId="{BF72C5E7-E508-4746-A0F2-4A64320D75D7}" destId="{B4C01154-70E0-43BC-8184-006CC692457B}" srcOrd="2" destOrd="0" parTransId="{0A01C3BA-65A2-4DD7-91C2-662F6C9E49C3}" sibTransId="{E0166EF0-74A4-4395-A18D-EC4EF2EF25BC}"/>
    <dgm:cxn modelId="{FED87788-20B7-408C-A523-4A68B45EB913}" srcId="{BF72C5E7-E508-4746-A0F2-4A64320D75D7}" destId="{56252F2E-7696-4525-9C16-1DE2B6C23587}" srcOrd="1" destOrd="0" parTransId="{4D64D413-A6D1-46C2-8716-7257FBFCE6EE}" sibTransId="{8BE44DE7-ADC5-4149-A2B7-9F5B79EC0732}"/>
    <dgm:cxn modelId="{764A3E89-9869-4C60-8C1E-0F61DCC5688D}" type="presOf" srcId="{BF72C5E7-E508-4746-A0F2-4A64320D75D7}" destId="{B5E684B1-ECA2-4941-8530-CE4B341B377A}" srcOrd="0" destOrd="0" presId="urn:microsoft.com/office/officeart/2018/2/layout/IconVerticalSolidList"/>
    <dgm:cxn modelId="{497B639A-D5CF-433F-9ED7-240A37319039}" type="presOf" srcId="{56252F2E-7696-4525-9C16-1DE2B6C23587}" destId="{39793BC0-91B8-42E9-9EE0-13134177A5F3}" srcOrd="0" destOrd="0" presId="urn:microsoft.com/office/officeart/2018/2/layout/IconVerticalSolidList"/>
    <dgm:cxn modelId="{AF71229C-954F-4635-9E32-B085973A6EBF}" srcId="{BF72C5E7-E508-4746-A0F2-4A64320D75D7}" destId="{C7EE759A-2B3C-452C-BECD-72268DD04420}" srcOrd="0" destOrd="0" parTransId="{BE58CEA3-9047-4A5D-B781-3FB9E060CD56}" sibTransId="{A7B7CA1A-6F42-4B67-9826-7EA977CEBA99}"/>
    <dgm:cxn modelId="{A6B356D3-4992-4AAB-9BC3-35D643CECDEA}" type="presOf" srcId="{C7EE759A-2B3C-452C-BECD-72268DD04420}" destId="{E71E3B19-6298-4FE8-BBBE-9C5459F2A7D3}" srcOrd="0" destOrd="0" presId="urn:microsoft.com/office/officeart/2018/2/layout/IconVerticalSolidList"/>
    <dgm:cxn modelId="{FD1D17E3-E975-4C73-9AD8-163ACA3A070D}" type="presOf" srcId="{B4C01154-70E0-43BC-8184-006CC692457B}" destId="{40E924B3-C19E-4EA9-A171-D6AAE0F75386}" srcOrd="0" destOrd="0" presId="urn:microsoft.com/office/officeart/2018/2/layout/IconVerticalSolidList"/>
    <dgm:cxn modelId="{2450E895-4857-4031-8A70-B0AE38A65516}" type="presParOf" srcId="{B5E684B1-ECA2-4941-8530-CE4B341B377A}" destId="{5D035A6D-6E37-4A61-A0FD-30FDF5487EE4}" srcOrd="0" destOrd="0" presId="urn:microsoft.com/office/officeart/2018/2/layout/IconVerticalSolidList"/>
    <dgm:cxn modelId="{5653F988-C810-4666-B8EE-2B3F334100F8}" type="presParOf" srcId="{5D035A6D-6E37-4A61-A0FD-30FDF5487EE4}" destId="{67F774AE-95B4-4A5F-9307-45C85F2E50EF}" srcOrd="0" destOrd="0" presId="urn:microsoft.com/office/officeart/2018/2/layout/IconVerticalSolidList"/>
    <dgm:cxn modelId="{4F94AA9E-6F6E-485D-9362-33895051457A}" type="presParOf" srcId="{5D035A6D-6E37-4A61-A0FD-30FDF5487EE4}" destId="{F092B426-D139-4EAC-873D-E118E45741D9}" srcOrd="1" destOrd="0" presId="urn:microsoft.com/office/officeart/2018/2/layout/IconVerticalSolidList"/>
    <dgm:cxn modelId="{7BA78468-9C89-41D1-AA91-FAF229D3CF48}" type="presParOf" srcId="{5D035A6D-6E37-4A61-A0FD-30FDF5487EE4}" destId="{56F9AFFB-5A33-47D7-9943-E7B248BADE15}" srcOrd="2" destOrd="0" presId="urn:microsoft.com/office/officeart/2018/2/layout/IconVerticalSolidList"/>
    <dgm:cxn modelId="{A52775E9-3B52-4282-ACB0-EFE851F4E360}" type="presParOf" srcId="{5D035A6D-6E37-4A61-A0FD-30FDF5487EE4}" destId="{E71E3B19-6298-4FE8-BBBE-9C5459F2A7D3}" srcOrd="3" destOrd="0" presId="urn:microsoft.com/office/officeart/2018/2/layout/IconVerticalSolidList"/>
    <dgm:cxn modelId="{500F6501-E3F0-481D-A361-5EA762B67A8E}" type="presParOf" srcId="{B5E684B1-ECA2-4941-8530-CE4B341B377A}" destId="{FA5E570E-D92F-4B50-AF78-3ADE08458686}" srcOrd="1" destOrd="0" presId="urn:microsoft.com/office/officeart/2018/2/layout/IconVerticalSolidList"/>
    <dgm:cxn modelId="{7174F073-6610-4B7E-8FA0-83BBFD618F07}" type="presParOf" srcId="{B5E684B1-ECA2-4941-8530-CE4B341B377A}" destId="{72308F7E-C1FA-49BB-9FA1-0DAFE8CDC593}" srcOrd="2" destOrd="0" presId="urn:microsoft.com/office/officeart/2018/2/layout/IconVerticalSolidList"/>
    <dgm:cxn modelId="{3FE8D8E7-AB75-4400-8F73-A0952C1D1DAE}" type="presParOf" srcId="{72308F7E-C1FA-49BB-9FA1-0DAFE8CDC593}" destId="{CC8F98C2-CB49-4C5D-9804-59032335E8D1}" srcOrd="0" destOrd="0" presId="urn:microsoft.com/office/officeart/2018/2/layout/IconVerticalSolidList"/>
    <dgm:cxn modelId="{8AA169FE-2600-45B1-8647-E52D37A23475}" type="presParOf" srcId="{72308F7E-C1FA-49BB-9FA1-0DAFE8CDC593}" destId="{F51C9E38-71BC-41C1-9DCC-4D66D8F9BB95}" srcOrd="1" destOrd="0" presId="urn:microsoft.com/office/officeart/2018/2/layout/IconVerticalSolidList"/>
    <dgm:cxn modelId="{BB3CEFCD-FDD8-4FD0-ADAC-8281D327E3C1}" type="presParOf" srcId="{72308F7E-C1FA-49BB-9FA1-0DAFE8CDC593}" destId="{051351BC-7DB3-41F1-A26D-9C1487E9B4AA}" srcOrd="2" destOrd="0" presId="urn:microsoft.com/office/officeart/2018/2/layout/IconVerticalSolidList"/>
    <dgm:cxn modelId="{22C56793-2B58-463F-83A9-07F4772547D9}" type="presParOf" srcId="{72308F7E-C1FA-49BB-9FA1-0DAFE8CDC593}" destId="{39793BC0-91B8-42E9-9EE0-13134177A5F3}" srcOrd="3" destOrd="0" presId="urn:microsoft.com/office/officeart/2018/2/layout/IconVerticalSolidList"/>
    <dgm:cxn modelId="{89176260-D561-436F-85A6-A43EA820FBAA}" type="presParOf" srcId="{B5E684B1-ECA2-4941-8530-CE4B341B377A}" destId="{AE9AD5A0-8C06-47B8-9877-27A7331276EA}" srcOrd="3" destOrd="0" presId="urn:microsoft.com/office/officeart/2018/2/layout/IconVerticalSolidList"/>
    <dgm:cxn modelId="{D2957FB9-4DBD-4B68-918B-B7F8FCF30BC8}" type="presParOf" srcId="{B5E684B1-ECA2-4941-8530-CE4B341B377A}" destId="{544C8E85-2E5B-4469-828C-8261E692AEC9}" srcOrd="4" destOrd="0" presId="urn:microsoft.com/office/officeart/2018/2/layout/IconVerticalSolidList"/>
    <dgm:cxn modelId="{32F162DA-0BBF-4FCD-9AE2-F06B15439AD2}" type="presParOf" srcId="{544C8E85-2E5B-4469-828C-8261E692AEC9}" destId="{210F3FF6-ADB3-4F82-9FEA-6C50DA94BC77}" srcOrd="0" destOrd="0" presId="urn:microsoft.com/office/officeart/2018/2/layout/IconVerticalSolidList"/>
    <dgm:cxn modelId="{EE73E802-421D-4631-8C95-8C59648D81CD}" type="presParOf" srcId="{544C8E85-2E5B-4469-828C-8261E692AEC9}" destId="{53EA2ED6-F9E6-4D2E-A1D6-88B9EB378E7F}" srcOrd="1" destOrd="0" presId="urn:microsoft.com/office/officeart/2018/2/layout/IconVerticalSolidList"/>
    <dgm:cxn modelId="{53094C5B-F868-4263-8A04-D2DCE4C55B0F}" type="presParOf" srcId="{544C8E85-2E5B-4469-828C-8261E692AEC9}" destId="{9E7ADE19-2BF7-4FB0-9F42-DBC7A608A377}" srcOrd="2" destOrd="0" presId="urn:microsoft.com/office/officeart/2018/2/layout/IconVerticalSolidList"/>
    <dgm:cxn modelId="{F676E8B7-CC1C-456A-9241-14D1232EB490}" type="presParOf" srcId="{544C8E85-2E5B-4469-828C-8261E692AEC9}" destId="{40E924B3-C19E-4EA9-A171-D6AAE0F753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3EE05-9D89-4DCB-A1E2-2BFCCD516035}">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C2FA1-7CAC-411C-A42B-E3590D8129BD}">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Essential digital skills- Use of Microsoft packages (Word, PP, Teams)</a:t>
          </a:r>
          <a:endParaRPr lang="en-US" sz="1500" kern="1200" dirty="0"/>
        </a:p>
      </dsp:txBody>
      <dsp:txXfrm>
        <a:off x="1007221" y="627745"/>
        <a:ext cx="1937228" cy="1937228"/>
      </dsp:txXfrm>
    </dsp:sp>
    <dsp:sp modelId="{1F7CA307-BDD6-426F-86E4-5CF91F12A6CC}">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Academic Skills- Referencing, In-text citations, paraphrasing, plagiarism, writing critically</a:t>
          </a:r>
          <a:endParaRPr lang="en-US" sz="1500" kern="1200" dirty="0"/>
        </a:p>
      </dsp:txBody>
      <dsp:txXfrm>
        <a:off x="3319190" y="627745"/>
        <a:ext cx="1937228" cy="1937228"/>
      </dsp:txXfrm>
    </dsp:sp>
    <dsp:sp modelId="{683B1146-DE39-4652-9F76-F0D6CEB5AF7D}">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Becoming a team player- valuing values and beliefs, effective communication, managing emotions, empathy, moral dilemmas </a:t>
          </a:r>
          <a:endParaRPr lang="en-US" sz="1500" kern="1200" dirty="0"/>
        </a:p>
      </dsp:txBody>
      <dsp:txXfrm>
        <a:off x="1007221" y="2939714"/>
        <a:ext cx="1937228" cy="1937228"/>
      </dsp:txXfrm>
    </dsp:sp>
    <dsp:sp modelId="{5C92E1F4-A44B-4C3C-8015-E46D68CFFE53}">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Forming a team- Tuckman's model, dealing with conflict, </a:t>
          </a:r>
          <a:r>
            <a:rPr lang="en-GB" sz="1500" kern="1200" dirty="0">
              <a:latin typeface="Calibri Light" panose="020F0302020204030204"/>
            </a:rPr>
            <a:t>accepting</a:t>
          </a:r>
          <a:r>
            <a:rPr lang="en-GB" sz="1500" kern="1200" dirty="0"/>
            <a:t> feedback, giving constructive feedback, group think, radical </a:t>
          </a:r>
          <a:r>
            <a:rPr lang="en-GB" sz="1500" kern="1200" dirty="0" err="1"/>
            <a:t>candor</a:t>
          </a:r>
          <a:endParaRPr lang="en-US" sz="1500" kern="1200" dirty="0" err="1"/>
        </a:p>
      </dsp:txBody>
      <dsp:txXfrm>
        <a:off x="3319190" y="2939714"/>
        <a:ext cx="1937228" cy="193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774AE-95B4-4A5F-9307-45C85F2E50EF}">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2B426-D139-4EAC-873D-E118E45741D9}">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1E3B19-6298-4FE8-BBBE-9C5459F2A7D3}">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What is his model used for?</a:t>
          </a:r>
          <a:endParaRPr lang="en-US" sz="2500" kern="1200"/>
        </a:p>
      </dsp:txBody>
      <dsp:txXfrm>
        <a:off x="1941716" y="718"/>
        <a:ext cx="4571887" cy="1681139"/>
      </dsp:txXfrm>
    </dsp:sp>
    <dsp:sp modelId="{CC8F98C2-CB49-4C5D-9804-59032335E8D1}">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1C9E38-71BC-41C1-9DCC-4D66D8F9BB95}">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793BC0-91B8-42E9-9EE0-13134177A5F3}">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many stages does his model have?</a:t>
          </a:r>
          <a:endParaRPr lang="en-US" sz="2500" kern="1200"/>
        </a:p>
      </dsp:txBody>
      <dsp:txXfrm>
        <a:off x="1941716" y="2102143"/>
        <a:ext cx="4571887" cy="1681139"/>
      </dsp:txXfrm>
    </dsp:sp>
    <dsp:sp modelId="{210F3FF6-ADB3-4F82-9FEA-6C50DA94BC77}">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A2ED6-F9E6-4D2E-A1D6-88B9EB378E7F}">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E924B3-C19E-4EA9-A171-D6AAE0F75386}">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Name the stages of the reflective model</a:t>
          </a:r>
          <a:endParaRPr lang="en-US" sz="2500" kern="1200"/>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14428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11/22/2022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81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00634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34187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57151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172420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930993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194638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866856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53813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11/22/2022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79114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11/22/2022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942120660"/>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63" r:id="rId4"/>
    <p:sldLayoutId id="2147483764" r:id="rId5"/>
    <p:sldLayoutId id="2147483769" r:id="rId6"/>
    <p:sldLayoutId id="2147483765" r:id="rId7"/>
    <p:sldLayoutId id="2147483766" r:id="rId8"/>
    <p:sldLayoutId id="2147483767" r:id="rId9"/>
    <p:sldLayoutId id="2147483768" r:id="rId10"/>
    <p:sldLayoutId id="2147483770"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customXml" Target="../ink/ink3.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9913F-C2DA-9881-564D-F8A030A765E5}"/>
              </a:ext>
            </a:extLst>
          </p:cNvPr>
          <p:cNvSpPr>
            <a:spLocks noGrp="1"/>
          </p:cNvSpPr>
          <p:nvPr>
            <p:ph type="ctrTitle"/>
          </p:nvPr>
        </p:nvSpPr>
        <p:spPr>
          <a:xfrm>
            <a:off x="871870" y="749595"/>
            <a:ext cx="5645888" cy="3902149"/>
          </a:xfrm>
        </p:spPr>
        <p:txBody>
          <a:bodyPr anchor="t">
            <a:normAutofit/>
          </a:bodyPr>
          <a:lstStyle/>
          <a:p>
            <a:pPr algn="l"/>
            <a:r>
              <a:rPr lang="en-US" dirty="0"/>
              <a:t>LEARNING IN THE DIGITAL ERA</a:t>
            </a:r>
          </a:p>
        </p:txBody>
      </p:sp>
      <p:sp>
        <p:nvSpPr>
          <p:cNvPr id="3" name="Subtitle 2">
            <a:extLst>
              <a:ext uri="{FF2B5EF4-FFF2-40B4-BE49-F238E27FC236}">
                <a16:creationId xmlns:a16="http://schemas.microsoft.com/office/drawing/2014/main" id="{743B1691-047C-896A-0A72-6A96DA8560E3}"/>
              </a:ext>
            </a:extLst>
          </p:cNvPr>
          <p:cNvSpPr>
            <a:spLocks noGrp="1"/>
          </p:cNvSpPr>
          <p:nvPr>
            <p:ph type="subTitle" idx="1"/>
          </p:nvPr>
        </p:nvSpPr>
        <p:spPr>
          <a:xfrm>
            <a:off x="871870" y="4651745"/>
            <a:ext cx="4890977" cy="999460"/>
          </a:xfrm>
        </p:spPr>
        <p:txBody>
          <a:bodyPr anchor="b">
            <a:normAutofit/>
          </a:bodyPr>
          <a:lstStyle/>
          <a:p>
            <a:pPr algn="l"/>
            <a:r>
              <a:rPr lang="en-US" dirty="0"/>
              <a:t>BMPL4007 </a:t>
            </a:r>
            <a:r>
              <a:rPr lang="en-US" dirty="0" err="1"/>
              <a:t>sadie</a:t>
            </a:r>
            <a:r>
              <a:rPr lang="en-US" dirty="0"/>
              <a:t> </a:t>
            </a:r>
            <a:r>
              <a:rPr lang="en-US" dirty="0" err="1"/>
              <a:t>france</a:t>
            </a:r>
          </a:p>
        </p:txBody>
      </p:sp>
      <p:pic>
        <p:nvPicPr>
          <p:cNvPr id="4" name="Picture 3" descr="Cloudy oil paint art">
            <a:extLst>
              <a:ext uri="{FF2B5EF4-FFF2-40B4-BE49-F238E27FC236}">
                <a16:creationId xmlns:a16="http://schemas.microsoft.com/office/drawing/2014/main" id="{E26D9961-7D82-F397-F051-B167B6ADD7AC}"/>
              </a:ext>
            </a:extLst>
          </p:cNvPr>
          <p:cNvPicPr>
            <a:picLocks noChangeAspect="1"/>
          </p:cNvPicPr>
          <p:nvPr/>
        </p:nvPicPr>
        <p:blipFill rotWithShape="1">
          <a:blip r:embed="rId2"/>
          <a:srcRect r="38798" b="-3"/>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13"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2113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Rectangle 3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b="1" u="sng" kern="1200">
                <a:solidFill>
                  <a:srgbClr val="FFFFFF"/>
                </a:solidFill>
                <a:latin typeface="+mj-lt"/>
                <a:ea typeface="+mj-ea"/>
                <a:cs typeface="+mj-cs"/>
              </a:rPr>
              <a:t>Assignment 2</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Subtitle 2"/>
          <p:cNvSpPr>
            <a:spLocks noGrp="1"/>
          </p:cNvSpPr>
          <p:nvPr>
            <p:ph type="subTitle" idx="1"/>
          </p:nvPr>
        </p:nvSpPr>
        <p:spPr>
          <a:xfrm>
            <a:off x="1367624" y="2490436"/>
            <a:ext cx="9708995" cy="3567173"/>
          </a:xfrm>
        </p:spPr>
        <p:txBody>
          <a:bodyPr vert="horz" lIns="91440" tIns="45720" rIns="91440" bIns="45720" rtlCol="0" anchor="ctr">
            <a:normAutofit/>
          </a:bodyPr>
          <a:lstStyle/>
          <a:p>
            <a:pPr marL="114300"/>
            <a:r>
              <a:rPr lang="en-US" sz="3200" dirty="0"/>
              <a:t>1)Self-reflection (750 words) </a:t>
            </a:r>
            <a:endParaRPr lang="en-US" sz="3200" dirty="0">
              <a:cs typeface="Calibri"/>
            </a:endParaRPr>
          </a:p>
          <a:p>
            <a:pPr marL="114300"/>
            <a:endParaRPr lang="en-US" sz="3200" dirty="0">
              <a:cs typeface="Calibri"/>
            </a:endParaRPr>
          </a:p>
          <a:p>
            <a:pPr marL="114300"/>
            <a:r>
              <a:rPr lang="en-US" sz="3200" dirty="0"/>
              <a:t>2)Personal development plan (PDP) (750 words)</a:t>
            </a:r>
            <a:endParaRPr lang="en-US" sz="3200" dirty="0">
              <a:cs typeface="Calibri"/>
            </a:endParaRPr>
          </a:p>
          <a:p>
            <a:pPr marL="114300"/>
            <a:endParaRPr lang="en-US" sz="3200" dirty="0">
              <a:cs typeface="Calibri"/>
            </a:endParaRPr>
          </a:p>
          <a:p>
            <a:pPr marL="114300"/>
            <a:r>
              <a:rPr lang="en-US" sz="3200" b="1" u="sng" dirty="0"/>
              <a:t>Total wordcount:-</a:t>
            </a:r>
            <a:r>
              <a:rPr lang="en-US" sz="3200" dirty="0"/>
              <a:t>1,500 WORDS</a:t>
            </a:r>
            <a:endParaRPr lang="en-US" sz="3200">
              <a:cs typeface="Calibri"/>
            </a:endParaRPr>
          </a:p>
          <a:p>
            <a:pPr marL="114300"/>
            <a:r>
              <a:rPr lang="en-US" sz="3200" b="1" u="sng" dirty="0"/>
              <a:t>Due:-</a:t>
            </a:r>
            <a:r>
              <a:rPr lang="en-US" sz="3200" b="1" i="1" dirty="0"/>
              <a:t> </a:t>
            </a:r>
            <a:r>
              <a:rPr lang="en-US" sz="3200" dirty="0"/>
              <a:t>13th January @23:59pm</a:t>
            </a:r>
            <a:endParaRPr lang="en-US" sz="3200"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6" name="Group 25">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7" name="Rectangle 26">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0" name="Freeform: Shape 29">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2" name="Rectangle 3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A08CC5F-5AAF-3ACF-32EF-E549E84A153A}"/>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dirty="0"/>
              <a:t>Assignment brief- Part 1</a:t>
            </a:r>
            <a:endParaRPr lang="en-US" sz="4000" dirty="0">
              <a:cs typeface="Calibri Light"/>
            </a:endParaRPr>
          </a:p>
        </p:txBody>
      </p:sp>
      <p:graphicFrame>
        <p:nvGraphicFramePr>
          <p:cNvPr id="5" name="Content Placeholder 4">
            <a:extLst>
              <a:ext uri="{FF2B5EF4-FFF2-40B4-BE49-F238E27FC236}">
                <a16:creationId xmlns:a16="http://schemas.microsoft.com/office/drawing/2014/main" id="{EE4F4413-4DC3-BA32-0BCF-408D0281EAE2}"/>
              </a:ext>
            </a:extLst>
          </p:cNvPr>
          <p:cNvGraphicFramePr>
            <a:graphicFrameLocks noGrp="1"/>
          </p:cNvGraphicFramePr>
          <p:nvPr>
            <p:ph idx="1"/>
            <p:extLst>
              <p:ext uri="{D42A27DB-BD31-4B8C-83A1-F6EECF244321}">
                <p14:modId xmlns:p14="http://schemas.microsoft.com/office/powerpoint/2010/main" val="2819152471"/>
              </p:ext>
            </p:extLst>
          </p:nvPr>
        </p:nvGraphicFramePr>
        <p:xfrm>
          <a:off x="685800" y="2181749"/>
          <a:ext cx="10820400" cy="3644758"/>
        </p:xfrm>
        <a:graphic>
          <a:graphicData uri="http://schemas.openxmlformats.org/drawingml/2006/table">
            <a:tbl>
              <a:tblPr firstRow="1" firstCol="1" bandRow="1">
                <a:tableStyleId>{5C22544A-7EE6-4342-B048-85BDC9FD1C3A}</a:tableStyleId>
              </a:tblPr>
              <a:tblGrid>
                <a:gridCol w="856335">
                  <a:extLst>
                    <a:ext uri="{9D8B030D-6E8A-4147-A177-3AD203B41FA5}">
                      <a16:colId xmlns:a16="http://schemas.microsoft.com/office/drawing/2014/main" val="1132290972"/>
                    </a:ext>
                  </a:extLst>
                </a:gridCol>
                <a:gridCol w="9964065">
                  <a:extLst>
                    <a:ext uri="{9D8B030D-6E8A-4147-A177-3AD203B41FA5}">
                      <a16:colId xmlns:a16="http://schemas.microsoft.com/office/drawing/2014/main" val="429437669"/>
                    </a:ext>
                  </a:extLst>
                </a:gridCol>
              </a:tblGrid>
              <a:tr h="3644758">
                <a:tc>
                  <a:txBody>
                    <a:bodyPr/>
                    <a:lstStyle/>
                    <a:p>
                      <a:r>
                        <a:rPr lang="en-GB" sz="2800">
                          <a:effectLst/>
                        </a:rPr>
                        <a:t>1.</a:t>
                      </a:r>
                      <a:endParaRPr lang="en-GB" sz="4800">
                        <a:effectLst/>
                      </a:endParaRPr>
                    </a:p>
                  </a:txBody>
                  <a:tcPr marL="179419" marR="179419" marT="0" marB="0"/>
                </a:tc>
                <a:tc>
                  <a:txBody>
                    <a:bodyPr/>
                    <a:lstStyle/>
                    <a:p>
                      <a:pPr>
                        <a:lnSpc>
                          <a:spcPct val="107000"/>
                        </a:lnSpc>
                        <a:spcAft>
                          <a:spcPts val="800"/>
                        </a:spcAft>
                      </a:pPr>
                      <a:r>
                        <a:rPr lang="en-GB" sz="2800">
                          <a:effectLst/>
                        </a:rPr>
                        <a:t>Produce a 750-word reflection using Gibbs’ reflective model, reflecting on how the transferable skills you have developed over the course of the module will help your future aspirations, and whether there are any gaps in your skills which you need to address. You should refer to the theories and concepts introduced on this module which have contributed to your learning and use appropriate Harvard referencing.</a:t>
                      </a:r>
                      <a:endParaRPr lang="en-GB" sz="4800">
                        <a:effectLst/>
                      </a:endParaRPr>
                    </a:p>
                  </a:txBody>
                  <a:tcPr marL="179419" marR="179419" marT="0" marB="0"/>
                </a:tc>
                <a:extLst>
                  <a:ext uri="{0D108BD9-81ED-4DB2-BD59-A6C34878D82A}">
                    <a16:rowId xmlns:a16="http://schemas.microsoft.com/office/drawing/2014/main" val="2362803618"/>
                  </a:ext>
                </a:extLst>
              </a:tr>
            </a:tbl>
          </a:graphicData>
        </a:graphic>
      </p:graphicFrame>
    </p:spTree>
    <p:extLst>
      <p:ext uri="{BB962C8B-B14F-4D97-AF65-F5344CB8AC3E}">
        <p14:creationId xmlns:p14="http://schemas.microsoft.com/office/powerpoint/2010/main" val="3675161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DE71C-B128-23C3-4496-03A2B0C92F9A}"/>
              </a:ext>
            </a:extLst>
          </p:cNvPr>
          <p:cNvSpPr>
            <a:spLocks noGrp="1"/>
          </p:cNvSpPr>
          <p:nvPr>
            <p:ph type="title"/>
          </p:nvPr>
        </p:nvSpPr>
        <p:spPr>
          <a:xfrm>
            <a:off x="524741" y="620392"/>
            <a:ext cx="3808268" cy="5504688"/>
          </a:xfrm>
        </p:spPr>
        <p:txBody>
          <a:bodyPr>
            <a:normAutofit/>
          </a:bodyPr>
          <a:lstStyle/>
          <a:p>
            <a:r>
              <a:rPr lang="en-US" sz="6000" dirty="0">
                <a:solidFill>
                  <a:schemeClr val="bg1"/>
                </a:solidFill>
                <a:cs typeface="Calibri Light"/>
              </a:rPr>
              <a:t>Recap of module (for assignment 2- part 1)</a:t>
            </a:r>
            <a:endParaRPr lang="en-GB" sz="6000" dirty="0">
              <a:solidFill>
                <a:schemeClr val="bg1"/>
              </a:solidFill>
              <a:ea typeface="+mj-lt"/>
              <a:cs typeface="+mj-lt"/>
            </a:endParaRPr>
          </a:p>
          <a:p>
            <a:endParaRPr lang="en-GB" sz="6000">
              <a:solidFill>
                <a:schemeClr val="bg1"/>
              </a:solidFill>
              <a:cs typeface="Calibri Light"/>
            </a:endParaRPr>
          </a:p>
        </p:txBody>
      </p:sp>
      <p:graphicFrame>
        <p:nvGraphicFramePr>
          <p:cNvPr id="5" name="Content Placeholder 2">
            <a:extLst>
              <a:ext uri="{FF2B5EF4-FFF2-40B4-BE49-F238E27FC236}">
                <a16:creationId xmlns:a16="http://schemas.microsoft.com/office/drawing/2014/main" id="{66DA924F-D854-85D7-04EC-34550CFDDBE8}"/>
              </a:ext>
            </a:extLst>
          </p:cNvPr>
          <p:cNvGraphicFramePr>
            <a:graphicFrameLocks noGrp="1"/>
          </p:cNvGraphicFramePr>
          <p:nvPr>
            <p:ph idx="1"/>
            <p:extLst>
              <p:ext uri="{D42A27DB-BD31-4B8C-83A1-F6EECF244321}">
                <p14:modId xmlns:p14="http://schemas.microsoft.com/office/powerpoint/2010/main" val="39556242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30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913B24-0366-3452-04E7-D581F4856E52}"/>
              </a:ext>
            </a:extLst>
          </p:cNvPr>
          <p:cNvSpPr>
            <a:spLocks noGrp="1"/>
          </p:cNvSpPr>
          <p:nvPr>
            <p:ph type="title"/>
          </p:nvPr>
        </p:nvSpPr>
        <p:spPr>
          <a:xfrm>
            <a:off x="863029" y="1012004"/>
            <a:ext cx="3416158" cy="4795408"/>
          </a:xfrm>
        </p:spPr>
        <p:txBody>
          <a:bodyPr>
            <a:normAutofit/>
          </a:bodyPr>
          <a:lstStyle/>
          <a:p>
            <a:r>
              <a:rPr lang="en-GB" dirty="0">
                <a:solidFill>
                  <a:srgbClr val="FFFFFF"/>
                </a:solidFill>
                <a:cs typeface="Calibri Light"/>
              </a:rPr>
              <a:t>Gibbs reflective model- </a:t>
            </a:r>
            <a:r>
              <a:rPr lang="en-GB" b="1" dirty="0">
                <a:solidFill>
                  <a:srgbClr val="FFFFFF"/>
                </a:solidFill>
                <a:cs typeface="Calibri Light"/>
              </a:rPr>
              <a:t>TASK</a:t>
            </a: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F767AD21-9E0D-6BC2-B959-8784DBEE75A1}"/>
              </a:ext>
            </a:extLst>
          </p:cNvPr>
          <p:cNvGraphicFramePr>
            <a:graphicFrameLocks noGrp="1"/>
          </p:cNvGraphicFramePr>
          <p:nvPr>
            <p:ph idx="1"/>
            <p:extLst>
              <p:ext uri="{D42A27DB-BD31-4B8C-83A1-F6EECF244321}">
                <p14:modId xmlns:p14="http://schemas.microsoft.com/office/powerpoint/2010/main" val="24544674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6440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757856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8023" y="463301"/>
                <a:ext cx="1029672" cy="628366"/>
              </a:xfrm>
              <a:prstGeom prst="rect">
                <a:avLst/>
              </a:prstGeom>
            </p:spPr>
          </p:pic>
        </mc:Fallback>
      </mc:AlternateContent>
    </p:spTree>
    <p:extLst>
      <p:ext uri="{BB962C8B-B14F-4D97-AF65-F5344CB8AC3E}">
        <p14:creationId xmlns:p14="http://schemas.microsoft.com/office/powerpoint/2010/main" val="3965981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200">
              <a:cs typeface="Calibri" panose="020F0502020204030204"/>
            </a:endParaRPr>
          </a:p>
          <a:p>
            <a:pPr marL="0" indent="0">
              <a:buNone/>
            </a:pPr>
            <a:r>
              <a:rPr lang="en-GB" sz="220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34252" y="1022699"/>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780" y="974618"/>
                <a:ext cx="1040025" cy="587469"/>
              </a:xfrm>
              <a:prstGeom prst="rect">
                <a:avLst/>
              </a:prstGeom>
            </p:spPr>
          </p:pic>
        </mc:Fallback>
      </mc:AlternateContent>
    </p:spTree>
    <p:extLst>
      <p:ext uri="{BB962C8B-B14F-4D97-AF65-F5344CB8AC3E}">
        <p14:creationId xmlns:p14="http://schemas.microsoft.com/office/powerpoint/2010/main" val="625711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400">
              <a:cs typeface="Calibri" panose="020F0502020204030204"/>
            </a:endParaRPr>
          </a:p>
          <a:p>
            <a:pPr marL="0" indent="0">
              <a:buNone/>
            </a:pPr>
            <a:r>
              <a:rPr lang="en-GB" sz="2400">
                <a:ea typeface="+mn-lt"/>
                <a:cs typeface="+mn-lt"/>
              </a:rPr>
              <a:t>The things that were good and worked well was the fact that each group member produced good quality work for the agreed deadline.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691" y="1655634"/>
                <a:ext cx="949607" cy="578232"/>
              </a:xfrm>
              <a:prstGeom prst="rect">
                <a:avLst/>
              </a:prstGeom>
            </p:spPr>
          </p:pic>
        </mc:Fallback>
      </mc:AlternateContent>
    </p:spTree>
    <p:extLst>
      <p:ext uri="{BB962C8B-B14F-4D97-AF65-F5344CB8AC3E}">
        <p14:creationId xmlns:p14="http://schemas.microsoft.com/office/powerpoint/2010/main" val="4192411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92500" lnSpcReduction="20000"/>
          </a:bodyPr>
          <a:lstStyle/>
          <a:p>
            <a:endParaRPr lang="en-US" sz="1500" u="sng"/>
          </a:p>
          <a:p>
            <a:pPr marL="0" indent="0">
              <a:buNone/>
            </a:pPr>
            <a:r>
              <a:rPr lang="en-US" sz="2400" dirty="0"/>
              <a:t>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r>
              <a:rPr lang="en-US" sz="1500" dirty="0">
                <a:ea typeface="+mn-lt"/>
                <a:cs typeface="+mn-lt"/>
              </a:rPr>
              <a:t>  </a:t>
            </a:r>
            <a:endParaRPr lang="en-US" sz="15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2153013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015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5240"/>
                <a:ext cx="1160160" cy="629031"/>
              </a:xfrm>
              <a:prstGeom prst="rect">
                <a:avLst/>
              </a:prstGeom>
            </p:spPr>
          </p:pic>
        </mc:Fallback>
      </mc:AlternateContent>
    </p:spTree>
    <p:extLst>
      <p:ext uri="{BB962C8B-B14F-4D97-AF65-F5344CB8AC3E}">
        <p14:creationId xmlns:p14="http://schemas.microsoft.com/office/powerpoint/2010/main" val="3456137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735" y="923903"/>
                <a:ext cx="1059859" cy="618169"/>
              </a:xfrm>
              <a:prstGeom prst="rect">
                <a:avLst/>
              </a:prstGeom>
            </p:spPr>
          </p:pic>
        </mc:Fallback>
      </mc:AlternateContent>
    </p:spTree>
    <p:extLst>
      <p:ext uri="{BB962C8B-B14F-4D97-AF65-F5344CB8AC3E}">
        <p14:creationId xmlns:p14="http://schemas.microsoft.com/office/powerpoint/2010/main" val="600000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2" name="Group 11">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3" name="Rectangle 12">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6" name="Freeform: Shape 15">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2A0AC4C-104E-6D94-F057-E1F4904C139B}"/>
              </a:ext>
            </a:extLst>
          </p:cNvPr>
          <p:cNvSpPr>
            <a:spLocks noGrp="1"/>
          </p:cNvSpPr>
          <p:nvPr>
            <p:ph type="title"/>
          </p:nvPr>
        </p:nvSpPr>
        <p:spPr>
          <a:xfrm>
            <a:off x="1143000" y="990599"/>
            <a:ext cx="9906000" cy="685800"/>
          </a:xfrm>
        </p:spPr>
        <p:txBody>
          <a:bodyPr anchor="t">
            <a:normAutofit/>
          </a:bodyPr>
          <a:lstStyle/>
          <a:p>
            <a:r>
              <a:rPr lang="en-GB" sz="4000" dirty="0">
                <a:cs typeface="Calibri Light"/>
              </a:rPr>
              <a:t>Assignment 2- part 2</a:t>
            </a:r>
            <a:endParaRPr lang="en-GB" sz="4000" dirty="0"/>
          </a:p>
        </p:txBody>
      </p:sp>
      <p:graphicFrame>
        <p:nvGraphicFramePr>
          <p:cNvPr id="5" name="Content Placeholder 4">
            <a:extLst>
              <a:ext uri="{FF2B5EF4-FFF2-40B4-BE49-F238E27FC236}">
                <a16:creationId xmlns:a16="http://schemas.microsoft.com/office/drawing/2014/main" id="{E64D1003-ED49-5BBE-E7A6-9F4A1E2B0CFE}"/>
              </a:ext>
            </a:extLst>
          </p:cNvPr>
          <p:cNvGraphicFramePr>
            <a:graphicFrameLocks noGrp="1"/>
          </p:cNvGraphicFramePr>
          <p:nvPr>
            <p:ph idx="1"/>
          </p:nvPr>
        </p:nvGraphicFramePr>
        <p:xfrm>
          <a:off x="685800" y="2223319"/>
          <a:ext cx="10820401" cy="3561618"/>
        </p:xfrm>
        <a:graphic>
          <a:graphicData uri="http://schemas.openxmlformats.org/drawingml/2006/table">
            <a:tbl>
              <a:tblPr firstRow="1" bandRow="1">
                <a:tableStyleId>{5C22544A-7EE6-4342-B048-85BDC9FD1C3A}</a:tableStyleId>
              </a:tblPr>
              <a:tblGrid>
                <a:gridCol w="775112">
                  <a:extLst>
                    <a:ext uri="{9D8B030D-6E8A-4147-A177-3AD203B41FA5}">
                      <a16:colId xmlns:a16="http://schemas.microsoft.com/office/drawing/2014/main" val="2465192266"/>
                    </a:ext>
                  </a:extLst>
                </a:gridCol>
                <a:gridCol w="10045289">
                  <a:extLst>
                    <a:ext uri="{9D8B030D-6E8A-4147-A177-3AD203B41FA5}">
                      <a16:colId xmlns:a16="http://schemas.microsoft.com/office/drawing/2014/main" val="3340865613"/>
                    </a:ext>
                  </a:extLst>
                </a:gridCol>
              </a:tblGrid>
              <a:tr h="3561618">
                <a:tc>
                  <a:txBody>
                    <a:bodyPr/>
                    <a:lstStyle/>
                    <a:p>
                      <a:pPr algn="l" rtl="0" fontAlgn="base"/>
                      <a:r>
                        <a:rPr lang="en-GB" sz="2800">
                          <a:effectLst/>
                        </a:rPr>
                        <a:t>2.​</a:t>
                      </a:r>
                      <a:endParaRPr lang="en-GB" sz="2800" b="1" i="0">
                        <a:solidFill>
                          <a:srgbClr val="FFFFFF"/>
                        </a:solidFill>
                        <a:effectLst/>
                      </a:endParaRPr>
                    </a:p>
                  </a:txBody>
                  <a:tcPr marL="140221" marR="140221" marT="70111" marB="70111"/>
                </a:tc>
                <a:tc>
                  <a:txBody>
                    <a:bodyPr/>
                    <a:lstStyle/>
                    <a:p>
                      <a:pPr algn="l" rtl="0" fontAlgn="base"/>
                      <a:r>
                        <a:rPr lang="en-GB" sz="2800">
                          <a:effectLst/>
                        </a:rPr>
                        <a:t>Produce a Personal Development Plan (PDP) using the template provided, to outline how you intend to address the gaps in your skills which you identified in your reflection, and how these will contribute to your future aspirations. The plan should be in the region of 750 words, and you should reference appropriate sources to support your work. Your plan should demonstrate the application of SMART objectives to the development goals you set.​</a:t>
                      </a:r>
                      <a:endParaRPr lang="en-GB" sz="2800" b="0" i="0">
                        <a:solidFill>
                          <a:srgbClr val="000000"/>
                        </a:solidFill>
                        <a:effectLst/>
                      </a:endParaRPr>
                    </a:p>
                  </a:txBody>
                  <a:tcPr marL="140221" marR="140221" marT="70111" marB="70111"/>
                </a:tc>
                <a:extLst>
                  <a:ext uri="{0D108BD9-81ED-4DB2-BD59-A6C34878D82A}">
                    <a16:rowId xmlns:a16="http://schemas.microsoft.com/office/drawing/2014/main" val="1307151846"/>
                  </a:ext>
                </a:extLst>
              </a:tr>
            </a:tbl>
          </a:graphicData>
        </a:graphic>
      </p:graphicFrame>
    </p:spTree>
    <p:extLst>
      <p:ext uri="{BB962C8B-B14F-4D97-AF65-F5344CB8AC3E}">
        <p14:creationId xmlns:p14="http://schemas.microsoft.com/office/powerpoint/2010/main" val="1822886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82385-6CF2-2370-7DFF-D1CFF5881AA6}"/>
              </a:ext>
            </a:extLst>
          </p:cNvPr>
          <p:cNvSpPr>
            <a:spLocks noGrp="1"/>
          </p:cNvSpPr>
          <p:nvPr>
            <p:ph type="title"/>
          </p:nvPr>
        </p:nvSpPr>
        <p:spPr>
          <a:xfrm>
            <a:off x="4965430" y="629268"/>
            <a:ext cx="6586491" cy="1286160"/>
          </a:xfrm>
        </p:spPr>
        <p:txBody>
          <a:bodyPr anchor="b">
            <a:normAutofit/>
          </a:bodyPr>
          <a:lstStyle/>
          <a:p>
            <a:r>
              <a:rPr lang="en-GB" dirty="0">
                <a:cs typeface="Calibri Light"/>
              </a:rPr>
              <a:t>Benefits to a PDP</a:t>
            </a:r>
            <a:endParaRPr lang="en-GB" dirty="0"/>
          </a:p>
        </p:txBody>
      </p:sp>
      <p:sp>
        <p:nvSpPr>
          <p:cNvPr id="3" name="Content Placeholder 2">
            <a:extLst>
              <a:ext uri="{FF2B5EF4-FFF2-40B4-BE49-F238E27FC236}">
                <a16:creationId xmlns:a16="http://schemas.microsoft.com/office/drawing/2014/main" id="{C708CAED-A82F-CA72-86A3-D2C3FA2DA60B}"/>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ea typeface="+mn-lt"/>
                <a:cs typeface="+mn-lt"/>
              </a:rPr>
              <a:t>provides you with clear goals.</a:t>
            </a:r>
            <a:endParaRPr lang="en-GB" sz="2000">
              <a:cs typeface="Calibri" panose="020F0502020204030204"/>
            </a:endParaRPr>
          </a:p>
          <a:p>
            <a:r>
              <a:rPr lang="en-GB" sz="2000">
                <a:ea typeface="+mn-lt"/>
                <a:cs typeface="+mn-lt"/>
              </a:rPr>
              <a:t>helps you to identify your strengths and weaknesses.</a:t>
            </a:r>
            <a:endParaRPr lang="en-GB" sz="2000"/>
          </a:p>
          <a:p>
            <a:r>
              <a:rPr lang="en-GB" sz="2000">
                <a:ea typeface="+mn-lt"/>
                <a:cs typeface="+mn-lt"/>
              </a:rPr>
              <a:t>improves your employability.</a:t>
            </a:r>
            <a:endParaRPr lang="en-GB" sz="2000">
              <a:cs typeface="Calibri" panose="020F0502020204030204"/>
            </a:endParaRPr>
          </a:p>
          <a:p>
            <a:r>
              <a:rPr lang="en-GB" sz="2000">
                <a:ea typeface="+mn-lt"/>
                <a:cs typeface="+mn-lt"/>
              </a:rPr>
              <a:t>improves your performance.</a:t>
            </a:r>
            <a:endParaRPr lang="en-GB" sz="2000"/>
          </a:p>
          <a:p>
            <a:r>
              <a:rPr lang="en-GB" sz="2000">
                <a:ea typeface="+mn-lt"/>
                <a:cs typeface="+mn-lt"/>
              </a:rPr>
              <a:t>increases your motivation.</a:t>
            </a:r>
            <a:endParaRPr lang="en-GB" sz="2000">
              <a:cs typeface="Calibri" panose="020F0502020204030204"/>
            </a:endParaRPr>
          </a:p>
          <a:p>
            <a:r>
              <a:rPr lang="en-GB" sz="2000">
                <a:ea typeface="+mn-lt"/>
                <a:cs typeface="+mn-lt"/>
              </a:rPr>
              <a:t>helps track your progress.</a:t>
            </a:r>
            <a:endParaRPr lang="en-GB" sz="2000">
              <a:cs typeface="Calibri" panose="020F0502020204030204"/>
            </a:endParaRPr>
          </a:p>
          <a:p>
            <a:r>
              <a:rPr lang="en-GB" sz="2000">
                <a:ea typeface="+mn-lt"/>
                <a:cs typeface="+mn-lt"/>
              </a:rPr>
              <a:t>improves your sense of purpose.</a:t>
            </a:r>
            <a:endParaRPr lang="en-GB" sz="2000">
              <a:cs typeface="Calibri" panose="020F0502020204030204"/>
            </a:endParaRPr>
          </a:p>
          <a:p>
            <a:r>
              <a:rPr lang="en-GB" sz="2000">
                <a:ea typeface="+mn-lt"/>
                <a:cs typeface="+mn-lt"/>
              </a:rPr>
              <a:t>enhances your mental wellbeing and reduces stress.</a:t>
            </a:r>
            <a:endParaRPr lang="en-GB" sz="2000">
              <a:cs typeface="Calibri"/>
            </a:endParaRPr>
          </a:p>
          <a:p>
            <a:endParaRPr lang="en-GB" sz="2000">
              <a:cs typeface="Calibri"/>
            </a:endParaRPr>
          </a:p>
        </p:txBody>
      </p:sp>
      <p:pic>
        <p:nvPicPr>
          <p:cNvPr id="5" name="Picture 4" descr="One in a crowd">
            <a:extLst>
              <a:ext uri="{FF2B5EF4-FFF2-40B4-BE49-F238E27FC236}">
                <a16:creationId xmlns:a16="http://schemas.microsoft.com/office/drawing/2014/main" id="{EC83C195-B6F3-5580-388C-723AAB09B055}"/>
              </a:ext>
            </a:extLst>
          </p:cNvPr>
          <p:cNvPicPr>
            <a:picLocks noChangeAspect="1"/>
          </p:cNvPicPr>
          <p:nvPr/>
        </p:nvPicPr>
        <p:blipFill rotWithShape="1">
          <a:blip r:embed="rId2"/>
          <a:srcRect l="28290" r="21016" b="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C967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8383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56D81847-E3EE-0AFE-3E1D-E8E9AAE76612}"/>
              </a:ext>
            </a:extLst>
          </p:cNvPr>
          <p:cNvPicPr>
            <a:picLocks noGrp="1" noChangeAspect="1"/>
          </p:cNvPicPr>
          <p:nvPr>
            <p:ph idx="1"/>
          </p:nvPr>
        </p:nvPicPr>
        <p:blipFill rotWithShape="1">
          <a:blip r:embed="rId2"/>
          <a:srcRect t="899"/>
          <a:stretch/>
        </p:blipFill>
        <p:spPr>
          <a:xfrm>
            <a:off x="20" y="1282"/>
            <a:ext cx="12191980" cy="6856718"/>
          </a:xfrm>
          <a:prstGeom prst="rect">
            <a:avLst/>
          </a:prstGeom>
        </p:spPr>
      </p:pic>
    </p:spTree>
    <p:extLst>
      <p:ext uri="{BB962C8B-B14F-4D97-AF65-F5344CB8AC3E}">
        <p14:creationId xmlns:p14="http://schemas.microsoft.com/office/powerpoint/2010/main" val="22035775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67A1-9382-91CA-396A-9F91F0800272}"/>
              </a:ext>
            </a:extLst>
          </p:cNvPr>
          <p:cNvSpPr>
            <a:spLocks noGrp="1"/>
          </p:cNvSpPr>
          <p:nvPr>
            <p:ph type="title"/>
          </p:nvPr>
        </p:nvSpPr>
        <p:spPr/>
        <p:txBody>
          <a:bodyPr/>
          <a:lstStyle/>
          <a:p>
            <a:r>
              <a:rPr lang="en-GB" dirty="0">
                <a:cs typeface="Calibri Light"/>
              </a:rPr>
              <a:t>Example of SMART</a:t>
            </a:r>
            <a:endParaRPr lang="en-GB" dirty="0"/>
          </a:p>
        </p:txBody>
      </p:sp>
      <p:sp>
        <p:nvSpPr>
          <p:cNvPr id="3" name="Content Placeholder 2">
            <a:extLst>
              <a:ext uri="{FF2B5EF4-FFF2-40B4-BE49-F238E27FC236}">
                <a16:creationId xmlns:a16="http://schemas.microsoft.com/office/drawing/2014/main" id="{F103A77D-216B-389A-F6EF-658B8C8C874A}"/>
              </a:ext>
            </a:extLst>
          </p:cNvPr>
          <p:cNvSpPr>
            <a:spLocks noGrp="1"/>
          </p:cNvSpPr>
          <p:nvPr>
            <p:ph idx="1"/>
          </p:nvPr>
        </p:nvSpPr>
        <p:spPr/>
        <p:txBody>
          <a:bodyPr vert="horz" lIns="91440" tIns="45720" rIns="91440" bIns="45720" rtlCol="0" anchor="t">
            <a:normAutofit fontScale="92500" lnSpcReduction="10000"/>
          </a:bodyPr>
          <a:lstStyle/>
          <a:p>
            <a:r>
              <a:rPr lang="en-GB" b="1" u="sng" dirty="0"/>
              <a:t>SMART goal for running a marathon</a:t>
            </a:r>
            <a:endParaRPr lang="en-GB" u="sng" dirty="0">
              <a:cs typeface="Calibri" panose="020F0502020204030204"/>
            </a:endParaRPr>
          </a:p>
          <a:p>
            <a:r>
              <a:rPr lang="en-GB" b="1" dirty="0">
                <a:ea typeface="+mn-lt"/>
                <a:cs typeface="+mn-lt"/>
              </a:rPr>
              <a:t>Specific: </a:t>
            </a:r>
            <a:r>
              <a:rPr lang="en-GB" dirty="0">
                <a:ea typeface="+mn-lt"/>
                <a:cs typeface="+mn-lt"/>
              </a:rPr>
              <a:t>I’d like to start training every day to run a marathon.</a:t>
            </a:r>
            <a:endParaRPr lang="en-GB" dirty="0"/>
          </a:p>
          <a:p>
            <a:r>
              <a:rPr lang="en-GB" b="1" dirty="0">
                <a:ea typeface="+mn-lt"/>
                <a:cs typeface="+mn-lt"/>
              </a:rPr>
              <a:t>Measurable: </a:t>
            </a:r>
            <a:r>
              <a:rPr lang="en-GB" dirty="0">
                <a:ea typeface="+mn-lt"/>
                <a:cs typeface="+mn-lt"/>
              </a:rPr>
              <a:t>I will use my Apple Watch to track my training progress as my mileage increases.</a:t>
            </a:r>
            <a:endParaRPr lang="en-GB" dirty="0"/>
          </a:p>
          <a:p>
            <a:r>
              <a:rPr lang="en-GB" b="1" dirty="0">
                <a:ea typeface="+mn-lt"/>
                <a:cs typeface="+mn-lt"/>
              </a:rPr>
              <a:t>Attainable: </a:t>
            </a:r>
            <a:r>
              <a:rPr lang="en-GB" dirty="0">
                <a:ea typeface="+mn-lt"/>
                <a:cs typeface="+mn-lt"/>
              </a:rPr>
              <a:t>I’ve already run a half-marathon this year, so I have a solid base-fitness level.</a:t>
            </a:r>
            <a:endParaRPr lang="en-GB" dirty="0"/>
          </a:p>
          <a:p>
            <a:r>
              <a:rPr lang="en-GB" b="1" dirty="0">
                <a:ea typeface="+mn-lt"/>
                <a:cs typeface="+mn-lt"/>
              </a:rPr>
              <a:t>Relevant: </a:t>
            </a:r>
            <a:r>
              <a:rPr lang="en-GB" dirty="0">
                <a:ea typeface="+mn-lt"/>
                <a:cs typeface="+mn-lt"/>
              </a:rPr>
              <a:t>I value my health and wellness, and this goal will help me sustain that.</a:t>
            </a:r>
            <a:endParaRPr lang="en-GB" dirty="0"/>
          </a:p>
          <a:p>
            <a:r>
              <a:rPr lang="en-GB" b="1" dirty="0">
                <a:ea typeface="+mn-lt"/>
                <a:cs typeface="+mn-lt"/>
              </a:rPr>
              <a:t>Time-bound: </a:t>
            </a:r>
            <a:r>
              <a:rPr lang="en-GB" dirty="0">
                <a:ea typeface="+mn-lt"/>
                <a:cs typeface="+mn-lt"/>
              </a:rPr>
              <a:t>The marathon is a year away, so I need to be ready by then.</a:t>
            </a:r>
            <a:endParaRPr lang="en-GB" dirty="0"/>
          </a:p>
          <a:p>
            <a:pPr marL="0" indent="0">
              <a:buNone/>
            </a:pPr>
            <a:r>
              <a:rPr lang="en-GB" dirty="0">
                <a:cs typeface="Calibri"/>
              </a:rPr>
              <a:t>(Wool, 2022)</a:t>
            </a:r>
          </a:p>
          <a:p>
            <a:endParaRPr lang="en-GB" b="1" dirty="0">
              <a:cs typeface="Calibri"/>
            </a:endParaRPr>
          </a:p>
          <a:p>
            <a:endParaRPr lang="en-GB" dirty="0">
              <a:cs typeface="Calibri"/>
            </a:endParaRPr>
          </a:p>
        </p:txBody>
      </p:sp>
    </p:spTree>
    <p:extLst>
      <p:ext uri="{BB962C8B-B14F-4D97-AF65-F5344CB8AC3E}">
        <p14:creationId xmlns:p14="http://schemas.microsoft.com/office/powerpoint/2010/main" val="1646284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F4039-DA69-E630-2798-D01897A51956}"/>
              </a:ext>
            </a:extLst>
          </p:cNvPr>
          <p:cNvSpPr>
            <a:spLocks noGrp="1"/>
          </p:cNvSpPr>
          <p:nvPr>
            <p:ph type="title"/>
          </p:nvPr>
        </p:nvSpPr>
        <p:spPr/>
        <p:txBody>
          <a:bodyPr/>
          <a:lstStyle/>
          <a:p>
            <a:r>
              <a:rPr lang="en-GB" dirty="0">
                <a:cs typeface="Calibri Light"/>
              </a:rPr>
              <a:t>Example of SMART</a:t>
            </a:r>
            <a:endParaRPr lang="en-GB" dirty="0"/>
          </a:p>
        </p:txBody>
      </p:sp>
      <p:sp>
        <p:nvSpPr>
          <p:cNvPr id="3" name="Content Placeholder 2">
            <a:extLst>
              <a:ext uri="{FF2B5EF4-FFF2-40B4-BE49-F238E27FC236}">
                <a16:creationId xmlns:a16="http://schemas.microsoft.com/office/drawing/2014/main" id="{E2E297BE-B122-6F77-C9B3-17479AEE76E9}"/>
              </a:ext>
            </a:extLst>
          </p:cNvPr>
          <p:cNvSpPr>
            <a:spLocks noGrp="1"/>
          </p:cNvSpPr>
          <p:nvPr>
            <p:ph idx="1"/>
          </p:nvPr>
        </p:nvSpPr>
        <p:spPr/>
        <p:txBody>
          <a:bodyPr vert="horz" lIns="91440" tIns="45720" rIns="91440" bIns="45720" rtlCol="0" anchor="t">
            <a:normAutofit lnSpcReduction="10000"/>
          </a:bodyPr>
          <a:lstStyle/>
          <a:p>
            <a:r>
              <a:rPr lang="en-GB" b="1" u="sng" dirty="0"/>
              <a:t>SMART goal for writing a book</a:t>
            </a:r>
            <a:endParaRPr lang="en-GB" u="sng" dirty="0">
              <a:cs typeface="Calibri" panose="020F0502020204030204"/>
            </a:endParaRPr>
          </a:p>
          <a:p>
            <a:r>
              <a:rPr lang="en-GB" b="1" dirty="0">
                <a:ea typeface="+mn-lt"/>
                <a:cs typeface="+mn-lt"/>
              </a:rPr>
              <a:t>Specific: </a:t>
            </a:r>
            <a:r>
              <a:rPr lang="en-GB" dirty="0">
                <a:ea typeface="+mn-lt"/>
                <a:cs typeface="+mn-lt"/>
              </a:rPr>
              <a:t>I’d like to write a novel.</a:t>
            </a:r>
            <a:endParaRPr lang="en-GB" dirty="0"/>
          </a:p>
          <a:p>
            <a:r>
              <a:rPr lang="en-GB" b="1" dirty="0">
                <a:ea typeface="+mn-lt"/>
                <a:cs typeface="+mn-lt"/>
              </a:rPr>
              <a:t>Measurable: </a:t>
            </a:r>
            <a:r>
              <a:rPr lang="en-GB" dirty="0">
                <a:ea typeface="+mn-lt"/>
                <a:cs typeface="+mn-lt"/>
              </a:rPr>
              <a:t>I want to write at least 2,000 words a day for three months.</a:t>
            </a:r>
            <a:endParaRPr lang="en-GB" dirty="0"/>
          </a:p>
          <a:p>
            <a:r>
              <a:rPr lang="en-GB" b="1" dirty="0">
                <a:ea typeface="+mn-lt"/>
                <a:cs typeface="+mn-lt"/>
              </a:rPr>
              <a:t>Attainable: </a:t>
            </a:r>
            <a:r>
              <a:rPr lang="en-GB" dirty="0">
                <a:ea typeface="+mn-lt"/>
                <a:cs typeface="+mn-lt"/>
              </a:rPr>
              <a:t>I’m retired now, so I have more time to dedicate to this project.</a:t>
            </a:r>
            <a:endParaRPr lang="en-GB" dirty="0"/>
          </a:p>
          <a:p>
            <a:r>
              <a:rPr lang="en-GB" b="1" dirty="0">
                <a:ea typeface="+mn-lt"/>
                <a:cs typeface="+mn-lt"/>
              </a:rPr>
              <a:t>Relevant: </a:t>
            </a:r>
            <a:r>
              <a:rPr lang="en-GB" dirty="0">
                <a:ea typeface="+mn-lt"/>
                <a:cs typeface="+mn-lt"/>
              </a:rPr>
              <a:t>Reading and writing have always been a passion of mine.</a:t>
            </a:r>
            <a:endParaRPr lang="en-GB" dirty="0"/>
          </a:p>
          <a:p>
            <a:r>
              <a:rPr lang="en-GB" b="1" dirty="0">
                <a:ea typeface="+mn-lt"/>
                <a:cs typeface="+mn-lt"/>
              </a:rPr>
              <a:t>Time-bound: </a:t>
            </a:r>
            <a:r>
              <a:rPr lang="en-GB" dirty="0">
                <a:ea typeface="+mn-lt"/>
                <a:cs typeface="+mn-lt"/>
              </a:rPr>
              <a:t>I’ll start writing in the first week of July and finish my first draft by December.</a:t>
            </a:r>
            <a:endParaRPr lang="en-GB" dirty="0"/>
          </a:p>
          <a:p>
            <a:pPr marL="0" indent="0">
              <a:buNone/>
            </a:pPr>
            <a:r>
              <a:rPr lang="en-GB" dirty="0">
                <a:cs typeface="Calibri"/>
              </a:rPr>
              <a:t>(Wool, 2022)</a:t>
            </a:r>
          </a:p>
        </p:txBody>
      </p:sp>
    </p:spTree>
    <p:extLst>
      <p:ext uri="{BB962C8B-B14F-4D97-AF65-F5344CB8AC3E}">
        <p14:creationId xmlns:p14="http://schemas.microsoft.com/office/powerpoint/2010/main" val="2030542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88157-102F-B29A-8FAC-8DB43117D0A5}"/>
              </a:ext>
            </a:extLst>
          </p:cNvPr>
          <p:cNvSpPr>
            <a:spLocks noGrp="1"/>
          </p:cNvSpPr>
          <p:nvPr>
            <p:ph type="title"/>
          </p:nvPr>
        </p:nvSpPr>
        <p:spPr/>
        <p:txBody>
          <a:bodyPr/>
          <a:lstStyle/>
          <a:p>
            <a:r>
              <a:rPr lang="en-GB" dirty="0">
                <a:cs typeface="Calibri Light"/>
              </a:rPr>
              <a:t>PPD (Personal Development Plan)</a:t>
            </a:r>
            <a:endParaRPr lang="en-GB" dirty="0"/>
          </a:p>
        </p:txBody>
      </p:sp>
      <p:pic>
        <p:nvPicPr>
          <p:cNvPr id="4" name="Picture 4" descr="Table&#10;&#10;Description automatically generated">
            <a:extLst>
              <a:ext uri="{FF2B5EF4-FFF2-40B4-BE49-F238E27FC236}">
                <a16:creationId xmlns:a16="http://schemas.microsoft.com/office/drawing/2014/main" id="{E62D023C-5E47-D6D3-04CE-EAB722C6F5D0}"/>
              </a:ext>
            </a:extLst>
          </p:cNvPr>
          <p:cNvPicPr>
            <a:picLocks noGrp="1" noChangeAspect="1"/>
          </p:cNvPicPr>
          <p:nvPr>
            <p:ph idx="1"/>
          </p:nvPr>
        </p:nvPicPr>
        <p:blipFill>
          <a:blip r:embed="rId2"/>
          <a:stretch>
            <a:fillRect/>
          </a:stretch>
        </p:blipFill>
        <p:spPr>
          <a:xfrm>
            <a:off x="158190" y="-214048"/>
            <a:ext cx="11870669" cy="6941220"/>
          </a:xfrm>
        </p:spPr>
      </p:pic>
    </p:spTree>
    <p:extLst>
      <p:ext uri="{BB962C8B-B14F-4D97-AF65-F5344CB8AC3E}">
        <p14:creationId xmlns:p14="http://schemas.microsoft.com/office/powerpoint/2010/main" val="3661268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3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CE6A98C9-F69B-1A13-53DC-C166C564869F}"/>
              </a:ext>
            </a:extLst>
          </p:cNvPr>
          <p:cNvPicPr>
            <a:picLocks noGrp="1" noChangeAspect="1"/>
          </p:cNvPicPr>
          <p:nvPr>
            <p:ph idx="1"/>
          </p:nvPr>
        </p:nvPicPr>
        <p:blipFill>
          <a:blip r:embed="rId2"/>
          <a:stretch>
            <a:fillRect/>
          </a:stretch>
        </p:blipFill>
        <p:spPr>
          <a:xfrm>
            <a:off x="643467" y="907204"/>
            <a:ext cx="10905066" cy="5043592"/>
          </a:xfrm>
          <a:prstGeom prst="rect">
            <a:avLst/>
          </a:prstGeom>
        </p:spPr>
      </p:pic>
    </p:spTree>
    <p:extLst>
      <p:ext uri="{BB962C8B-B14F-4D97-AF65-F5344CB8AC3E}">
        <p14:creationId xmlns:p14="http://schemas.microsoft.com/office/powerpoint/2010/main" val="34451781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ngleLinesVTI">
  <a:themeElements>
    <a:clrScheme name="AnalogousFromDarkSeedLeftStep">
      <a:dk1>
        <a:srgbClr val="000000"/>
      </a:dk1>
      <a:lt1>
        <a:srgbClr val="FFFFFF"/>
      </a:lt1>
      <a:dk2>
        <a:srgbClr val="1A212E"/>
      </a:dk2>
      <a:lt2>
        <a:srgbClr val="F2F3F0"/>
      </a:lt2>
      <a:accent1>
        <a:srgbClr val="864DC3"/>
      </a:accent1>
      <a:accent2>
        <a:srgbClr val="483FB3"/>
      </a:accent2>
      <a:accent3>
        <a:srgbClr val="4D76C3"/>
      </a:accent3>
      <a:accent4>
        <a:srgbClr val="3B95B1"/>
      </a:accent4>
      <a:accent5>
        <a:srgbClr val="4BBFAB"/>
      </a:accent5>
      <a:accent6>
        <a:srgbClr val="3BB16B"/>
      </a:accent6>
      <a:hlink>
        <a:srgbClr val="339A99"/>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1625</Words>
  <Application>Microsoft Office PowerPoint</Application>
  <PresentationFormat>Widescreen</PresentationFormat>
  <Paragraphs>74</Paragraphs>
  <Slides>20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Arial</vt:lpstr>
      <vt:lpstr>Calibri</vt:lpstr>
      <vt:lpstr>Calibri Light</vt:lpstr>
      <vt:lpstr>Univers Condensed Light</vt:lpstr>
      <vt:lpstr>Walbaum Display Light</vt:lpstr>
      <vt:lpstr>office theme</vt:lpstr>
      <vt:lpstr>AngleLinesVTI</vt:lpstr>
      <vt:lpstr>LEARNING IN THE DIGITAL ERA</vt:lpstr>
      <vt:lpstr>Assignment 2 </vt:lpstr>
      <vt:lpstr>Assignment brief- Part 1</vt:lpstr>
      <vt:lpstr>Recap of module (for assignment 2- part 1) </vt:lpstr>
      <vt:lpstr>Gibbs reflective model- TASK</vt:lpstr>
      <vt:lpstr>Gibbs self- reflection</vt:lpstr>
      <vt:lpstr>Example of Gibbs self-reflection </vt:lpstr>
      <vt:lpstr>Feelings</vt:lpstr>
      <vt:lpstr>Evaluation</vt:lpstr>
      <vt:lpstr>Analysis</vt:lpstr>
      <vt:lpstr>PowerPoint Presentation</vt:lpstr>
      <vt:lpstr>Conclusion</vt:lpstr>
      <vt:lpstr>Action Plan</vt:lpstr>
      <vt:lpstr>Assignment 2- part 2</vt:lpstr>
      <vt:lpstr>Benefits to a PDP</vt:lpstr>
      <vt:lpstr>PowerPoint Presentation</vt:lpstr>
      <vt:lpstr>Example of SMART</vt:lpstr>
      <vt:lpstr>Example of SMART</vt:lpstr>
      <vt:lpstr>PPD (Personal Development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527</cp:revision>
  <dcterms:created xsi:type="dcterms:W3CDTF">2022-11-07T13:38:17Z</dcterms:created>
  <dcterms:modified xsi:type="dcterms:W3CDTF">2022-11-22T13:51:59Z</dcterms:modified>
</cp:coreProperties>
</file>