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8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3D9C4C-0E42-479C-98DB-7A0766ADBC6C}" v="323" dt="2026-02-04T20:45:53.3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vrila-Mihail Calin" userId="f881c493-33f5-447c-9d52-e1c97615b2c2" providerId="ADAL" clId="{B4993231-00E8-44C3-B6F8-A21845016042}"/>
    <pc:docChg chg="custSel addSld modSld">
      <pc:chgData name="Gavrila-Mihail Calin" userId="f881c493-33f5-447c-9d52-e1c97615b2c2" providerId="ADAL" clId="{B4993231-00E8-44C3-B6F8-A21845016042}" dt="2026-02-04T17:51:29.050" v="2641" actId="5793"/>
      <pc:docMkLst>
        <pc:docMk/>
      </pc:docMkLst>
      <pc:sldChg chg="modSp mod">
        <pc:chgData name="Gavrila-Mihail Calin" userId="f881c493-33f5-447c-9d52-e1c97615b2c2" providerId="ADAL" clId="{B4993231-00E8-44C3-B6F8-A21845016042}" dt="2026-02-04T17:26:21.044" v="296" actId="20577"/>
        <pc:sldMkLst>
          <pc:docMk/>
          <pc:sldMk cId="3583022028" sldId="261"/>
        </pc:sldMkLst>
        <pc:spChg chg="mod">
          <ac:chgData name="Gavrila-Mihail Calin" userId="f881c493-33f5-447c-9d52-e1c97615b2c2" providerId="ADAL" clId="{B4993231-00E8-44C3-B6F8-A21845016042}" dt="2026-02-04T17:26:21.044" v="296" actId="20577"/>
          <ac:spMkLst>
            <pc:docMk/>
            <pc:sldMk cId="3583022028" sldId="261"/>
            <ac:spMk id="3" creationId="{6FEE0BDA-3531-C9F2-30DD-5A08B2CD963C}"/>
          </ac:spMkLst>
        </pc:spChg>
      </pc:sldChg>
      <pc:sldChg chg="modSp new mod">
        <pc:chgData name="Gavrila-Mihail Calin" userId="f881c493-33f5-447c-9d52-e1c97615b2c2" providerId="ADAL" clId="{B4993231-00E8-44C3-B6F8-A21845016042}" dt="2026-02-04T17:34:26.036" v="742" actId="113"/>
        <pc:sldMkLst>
          <pc:docMk/>
          <pc:sldMk cId="3922653236" sldId="262"/>
        </pc:sldMkLst>
        <pc:spChg chg="mod">
          <ac:chgData name="Gavrila-Mihail Calin" userId="f881c493-33f5-447c-9d52-e1c97615b2c2" providerId="ADAL" clId="{B4993231-00E8-44C3-B6F8-A21845016042}" dt="2026-02-04T17:31:24.017" v="336" actId="20577"/>
          <ac:spMkLst>
            <pc:docMk/>
            <pc:sldMk cId="3922653236" sldId="262"/>
            <ac:spMk id="2" creationId="{B020E69D-1829-E717-A96A-BF666C91B6F5}"/>
          </ac:spMkLst>
        </pc:spChg>
        <pc:spChg chg="mod">
          <ac:chgData name="Gavrila-Mihail Calin" userId="f881c493-33f5-447c-9d52-e1c97615b2c2" providerId="ADAL" clId="{B4993231-00E8-44C3-B6F8-A21845016042}" dt="2026-02-04T17:34:26.036" v="742" actId="113"/>
          <ac:spMkLst>
            <pc:docMk/>
            <pc:sldMk cId="3922653236" sldId="262"/>
            <ac:spMk id="3" creationId="{DA05E937-49E4-32F7-2E40-F21781258F8F}"/>
          </ac:spMkLst>
        </pc:spChg>
      </pc:sldChg>
      <pc:sldChg chg="modSp new mod">
        <pc:chgData name="Gavrila-Mihail Calin" userId="f881c493-33f5-447c-9d52-e1c97615b2c2" providerId="ADAL" clId="{B4993231-00E8-44C3-B6F8-A21845016042}" dt="2026-02-04T17:37:51.948" v="1214" actId="20577"/>
        <pc:sldMkLst>
          <pc:docMk/>
          <pc:sldMk cId="2975018385" sldId="263"/>
        </pc:sldMkLst>
        <pc:spChg chg="mod">
          <ac:chgData name="Gavrila-Mihail Calin" userId="f881c493-33f5-447c-9d52-e1c97615b2c2" providerId="ADAL" clId="{B4993231-00E8-44C3-B6F8-A21845016042}" dt="2026-02-04T17:34:48.670" v="778" actId="20577"/>
          <ac:spMkLst>
            <pc:docMk/>
            <pc:sldMk cId="2975018385" sldId="263"/>
            <ac:spMk id="2" creationId="{F04A1B04-F249-80E0-B60A-47BBBE9C0A29}"/>
          </ac:spMkLst>
        </pc:spChg>
        <pc:spChg chg="mod">
          <ac:chgData name="Gavrila-Mihail Calin" userId="f881c493-33f5-447c-9d52-e1c97615b2c2" providerId="ADAL" clId="{B4993231-00E8-44C3-B6F8-A21845016042}" dt="2026-02-04T17:37:51.948" v="1214" actId="20577"/>
          <ac:spMkLst>
            <pc:docMk/>
            <pc:sldMk cId="2975018385" sldId="263"/>
            <ac:spMk id="3" creationId="{8A35BAB7-9E18-B302-8534-40635CBF4093}"/>
          </ac:spMkLst>
        </pc:spChg>
      </pc:sldChg>
      <pc:sldChg chg="modSp new mod">
        <pc:chgData name="Gavrila-Mihail Calin" userId="f881c493-33f5-447c-9d52-e1c97615b2c2" providerId="ADAL" clId="{B4993231-00E8-44C3-B6F8-A21845016042}" dt="2026-02-04T17:42:39.502" v="1672" actId="20577"/>
        <pc:sldMkLst>
          <pc:docMk/>
          <pc:sldMk cId="8615872" sldId="264"/>
        </pc:sldMkLst>
        <pc:spChg chg="mod">
          <ac:chgData name="Gavrila-Mihail Calin" userId="f881c493-33f5-447c-9d52-e1c97615b2c2" providerId="ADAL" clId="{B4993231-00E8-44C3-B6F8-A21845016042}" dt="2026-02-04T17:38:12.716" v="1249" actId="20577"/>
          <ac:spMkLst>
            <pc:docMk/>
            <pc:sldMk cId="8615872" sldId="264"/>
            <ac:spMk id="2" creationId="{21640948-839F-0A40-F954-30ADC1F2E0B1}"/>
          </ac:spMkLst>
        </pc:spChg>
        <pc:spChg chg="mod">
          <ac:chgData name="Gavrila-Mihail Calin" userId="f881c493-33f5-447c-9d52-e1c97615b2c2" providerId="ADAL" clId="{B4993231-00E8-44C3-B6F8-A21845016042}" dt="2026-02-04T17:42:39.502" v="1672" actId="20577"/>
          <ac:spMkLst>
            <pc:docMk/>
            <pc:sldMk cId="8615872" sldId="264"/>
            <ac:spMk id="3" creationId="{3296CCB6-71F5-9101-2BC1-5DDB647AE01B}"/>
          </ac:spMkLst>
        </pc:spChg>
      </pc:sldChg>
      <pc:sldChg chg="modSp new mod">
        <pc:chgData name="Gavrila-Mihail Calin" userId="f881c493-33f5-447c-9d52-e1c97615b2c2" providerId="ADAL" clId="{B4993231-00E8-44C3-B6F8-A21845016042}" dt="2026-02-04T17:47:41.344" v="2160" actId="113"/>
        <pc:sldMkLst>
          <pc:docMk/>
          <pc:sldMk cId="1797096065" sldId="265"/>
        </pc:sldMkLst>
        <pc:spChg chg="mod">
          <ac:chgData name="Gavrila-Mihail Calin" userId="f881c493-33f5-447c-9d52-e1c97615b2c2" providerId="ADAL" clId="{B4993231-00E8-44C3-B6F8-A21845016042}" dt="2026-02-04T17:43:10.465" v="1710" actId="20577"/>
          <ac:spMkLst>
            <pc:docMk/>
            <pc:sldMk cId="1797096065" sldId="265"/>
            <ac:spMk id="2" creationId="{C514AC73-5017-7CF1-01BE-A3422C68A99E}"/>
          </ac:spMkLst>
        </pc:spChg>
        <pc:spChg chg="mod">
          <ac:chgData name="Gavrila-Mihail Calin" userId="f881c493-33f5-447c-9d52-e1c97615b2c2" providerId="ADAL" clId="{B4993231-00E8-44C3-B6F8-A21845016042}" dt="2026-02-04T17:47:41.344" v="2160" actId="113"/>
          <ac:spMkLst>
            <pc:docMk/>
            <pc:sldMk cId="1797096065" sldId="265"/>
            <ac:spMk id="3" creationId="{94F09EC3-65E6-B917-5F38-75D9489227CD}"/>
          </ac:spMkLst>
        </pc:spChg>
      </pc:sldChg>
      <pc:sldChg chg="modSp new mod">
        <pc:chgData name="Gavrila-Mihail Calin" userId="f881c493-33f5-447c-9d52-e1c97615b2c2" providerId="ADAL" clId="{B4993231-00E8-44C3-B6F8-A21845016042}" dt="2026-02-04T17:51:29.050" v="2641" actId="5793"/>
        <pc:sldMkLst>
          <pc:docMk/>
          <pc:sldMk cId="1450979907" sldId="266"/>
        </pc:sldMkLst>
        <pc:spChg chg="mod">
          <ac:chgData name="Gavrila-Mihail Calin" userId="f881c493-33f5-447c-9d52-e1c97615b2c2" providerId="ADAL" clId="{B4993231-00E8-44C3-B6F8-A21845016042}" dt="2026-02-04T17:47:53.626" v="2188" actId="20577"/>
          <ac:spMkLst>
            <pc:docMk/>
            <pc:sldMk cId="1450979907" sldId="266"/>
            <ac:spMk id="2" creationId="{B10E17A7-1875-D736-DDF9-6B8C16D1075C}"/>
          </ac:spMkLst>
        </pc:spChg>
        <pc:spChg chg="mod">
          <ac:chgData name="Gavrila-Mihail Calin" userId="f881c493-33f5-447c-9d52-e1c97615b2c2" providerId="ADAL" clId="{B4993231-00E8-44C3-B6F8-A21845016042}" dt="2026-02-04T17:51:29.050" v="2641" actId="5793"/>
          <ac:spMkLst>
            <pc:docMk/>
            <pc:sldMk cId="1450979907" sldId="266"/>
            <ac:spMk id="3" creationId="{88A38D37-C477-5DA0-90A1-B75FE74B4EF6}"/>
          </ac:spMkLst>
        </pc:spChg>
      </pc:sldChg>
    </pc:docChg>
  </pc:docChgLst>
  <pc:docChgLst>
    <pc:chgData name="Gavrila-Mihail Calin (2420083)" userId="f881c493-33f5-447c-9d52-e1c97615b2c2" providerId="ADAL" clId="{523D9C4C-0E42-479C-98DB-7A0766ADBC6C}"/>
    <pc:docChg chg="custSel modSld sldOrd">
      <pc:chgData name="Gavrila-Mihail Calin (2420083)" userId="f881c493-33f5-447c-9d52-e1c97615b2c2" providerId="ADAL" clId="{523D9C4C-0E42-479C-98DB-7A0766ADBC6C}" dt="2026-02-04T20:45:53.327" v="323"/>
      <pc:docMkLst>
        <pc:docMk/>
      </pc:docMkLst>
      <pc:sldChg chg="modSp mod ord">
        <pc:chgData name="Gavrila-Mihail Calin (2420083)" userId="f881c493-33f5-447c-9d52-e1c97615b2c2" providerId="ADAL" clId="{523D9C4C-0E42-479C-98DB-7A0766ADBC6C}" dt="2026-02-04T20:45:53.327" v="323"/>
        <pc:sldMkLst>
          <pc:docMk/>
          <pc:sldMk cId="4240851275" sldId="268"/>
        </pc:sldMkLst>
        <pc:spChg chg="mod">
          <ac:chgData name="Gavrila-Mihail Calin (2420083)" userId="f881c493-33f5-447c-9d52-e1c97615b2c2" providerId="ADAL" clId="{523D9C4C-0E42-479C-98DB-7A0766ADBC6C}" dt="2026-02-04T20:45:41.280" v="321" actId="20577"/>
          <ac:spMkLst>
            <pc:docMk/>
            <pc:sldMk cId="4240851275" sldId="268"/>
            <ac:spMk id="3" creationId="{99EDDABF-66BC-6F30-B0BD-51FD6A54DC87}"/>
          </ac:spMkLst>
        </pc:spChg>
      </pc:sldChg>
    </pc:docChg>
  </pc:docChgLst>
  <pc:docChgLst>
    <pc:chgData name="Gavrila-Mihail Calin (2420083)" userId="f881c493-33f5-447c-9d52-e1c97615b2c2" providerId="ADAL" clId="{3F9F587D-03E6-48CC-A5D9-213D890386B1}"/>
    <pc:docChg chg="custSel addSld modSld sldOrd">
      <pc:chgData name="Gavrila-Mihail Calin (2420083)" userId="f881c493-33f5-447c-9d52-e1c97615b2c2" providerId="ADAL" clId="{3F9F587D-03E6-48CC-A5D9-213D890386B1}" dt="2026-02-04T19:37:57.676" v="580" actId="20577"/>
      <pc:docMkLst>
        <pc:docMk/>
      </pc:docMkLst>
      <pc:sldChg chg="modSp mod">
        <pc:chgData name="Gavrila-Mihail Calin (2420083)" userId="f881c493-33f5-447c-9d52-e1c97615b2c2" providerId="ADAL" clId="{3F9F587D-03E6-48CC-A5D9-213D890386B1}" dt="2026-02-04T19:26:19.693" v="5" actId="20577"/>
        <pc:sldMkLst>
          <pc:docMk/>
          <pc:sldMk cId="3813291097" sldId="259"/>
        </pc:sldMkLst>
        <pc:spChg chg="mod">
          <ac:chgData name="Gavrila-Mihail Calin (2420083)" userId="f881c493-33f5-447c-9d52-e1c97615b2c2" providerId="ADAL" clId="{3F9F587D-03E6-48CC-A5D9-213D890386B1}" dt="2026-02-04T19:26:19.693" v="5" actId="20577"/>
          <ac:spMkLst>
            <pc:docMk/>
            <pc:sldMk cId="3813291097" sldId="259"/>
            <ac:spMk id="3" creationId="{1855AFED-8C6D-D8CB-AC79-520BDB4C63C0}"/>
          </ac:spMkLst>
        </pc:spChg>
      </pc:sldChg>
      <pc:sldChg chg="modSp new mod ord">
        <pc:chgData name="Gavrila-Mihail Calin (2420083)" userId="f881c493-33f5-447c-9d52-e1c97615b2c2" providerId="ADAL" clId="{3F9F587D-03E6-48CC-A5D9-213D890386B1}" dt="2026-02-04T19:36:59.241" v="528"/>
        <pc:sldMkLst>
          <pc:docMk/>
          <pc:sldMk cId="3628331157" sldId="267"/>
        </pc:sldMkLst>
        <pc:spChg chg="mod">
          <ac:chgData name="Gavrila-Mihail Calin (2420083)" userId="f881c493-33f5-447c-9d52-e1c97615b2c2" providerId="ADAL" clId="{3F9F587D-03E6-48CC-A5D9-213D890386B1}" dt="2026-02-04T19:31:13.228" v="16" actId="20577"/>
          <ac:spMkLst>
            <pc:docMk/>
            <pc:sldMk cId="3628331157" sldId="267"/>
            <ac:spMk id="2" creationId="{79E7D6EE-351E-F1C9-559F-2FD6CFF81640}"/>
          </ac:spMkLst>
        </pc:spChg>
        <pc:spChg chg="mod">
          <ac:chgData name="Gavrila-Mihail Calin (2420083)" userId="f881c493-33f5-447c-9d52-e1c97615b2c2" providerId="ADAL" clId="{3F9F587D-03E6-48CC-A5D9-213D890386B1}" dt="2026-02-04T19:36:48.829" v="526" actId="113"/>
          <ac:spMkLst>
            <pc:docMk/>
            <pc:sldMk cId="3628331157" sldId="267"/>
            <ac:spMk id="3" creationId="{42244597-88CA-8A75-4CA9-766257E51088}"/>
          </ac:spMkLst>
        </pc:spChg>
      </pc:sldChg>
      <pc:sldChg chg="modSp new mod">
        <pc:chgData name="Gavrila-Mihail Calin (2420083)" userId="f881c493-33f5-447c-9d52-e1c97615b2c2" providerId="ADAL" clId="{3F9F587D-03E6-48CC-A5D9-213D890386B1}" dt="2026-02-04T19:37:57.676" v="580" actId="20577"/>
        <pc:sldMkLst>
          <pc:docMk/>
          <pc:sldMk cId="4240851275" sldId="268"/>
        </pc:sldMkLst>
        <pc:spChg chg="mod">
          <ac:chgData name="Gavrila-Mihail Calin (2420083)" userId="f881c493-33f5-447c-9d52-e1c97615b2c2" providerId="ADAL" clId="{3F9F587D-03E6-48CC-A5D9-213D890386B1}" dt="2026-02-04T19:37:13.900" v="546" actId="20577"/>
          <ac:spMkLst>
            <pc:docMk/>
            <pc:sldMk cId="4240851275" sldId="268"/>
            <ac:spMk id="2" creationId="{9BD6C14C-7645-2100-CC6F-7E03BC48DC75}"/>
          </ac:spMkLst>
        </pc:spChg>
        <pc:spChg chg="mod">
          <ac:chgData name="Gavrila-Mihail Calin (2420083)" userId="f881c493-33f5-447c-9d52-e1c97615b2c2" providerId="ADAL" clId="{3F9F587D-03E6-48CC-A5D9-213D890386B1}" dt="2026-02-04T19:37:57.676" v="580" actId="20577"/>
          <ac:spMkLst>
            <pc:docMk/>
            <pc:sldMk cId="4240851275" sldId="268"/>
            <ac:spMk id="3" creationId="{99EDDABF-66BC-6F30-B0BD-51FD6A54DC8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0C426-6C3F-5386-9B32-B83C4B6887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A34812-0365-26B6-E22B-442195F3BD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94D97-8777-13FA-2965-F39048993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CEBA17-8165-C135-9E56-610C0E436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A20EC9-21D3-1B15-3E25-DCFDDAE5C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01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31BDE-D562-9356-1BE3-E364B2A1F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F4776-431D-0CF8-6241-B5D4416E0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AA9ECA-EEFF-8F43-DD5F-789A2DB45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1AD07-9B8A-DAB6-9A89-6CF1F156F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EF69B-B2BD-468F-70D4-A3C2ED2FB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95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864F0-FDB9-E465-601E-34D3F8D7D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0D6DBD-7DE9-2FF6-F1B0-9FDE27CE36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F953E-AB66-F5BC-E847-1A2A413DD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68C26-9BB6-35F9-3730-FCB01EB5C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62104-8CD3-9F2F-B17B-E1B3B02E2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233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89E0A-C326-56A6-1E36-7DBABFD61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EB838-ED9D-89D8-A05E-CED65FCFA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35AD25-3A23-0786-A138-60C9ADF9AE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B66060-FA9E-BDB9-9C21-14E7424E1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1B12C6-E38C-2B18-1A84-E18E194F9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3A5237-CF56-C530-3307-EC8805F6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420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AA7A7-88AB-4C74-B3AE-3C14D161D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0A5349-D8D6-4414-D9C4-33F99063C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FFCA2C-33C6-D8A7-E398-B88A4CCB34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20720D-9E2F-E0A7-FCEA-45ED32F251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158BF4-1558-73FE-8C69-D4824F5F3F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C2B93D-9A9E-D558-DB52-BEFAA4CF2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4D8FC0-7868-8DAF-4602-4746B319D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1A59B4-842F-BC42-CCAF-8E7F29557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725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345BC-B01C-7F6B-689E-BA2DD194F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1F43F2-6B3A-31CF-9A63-3E1AF93F1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0735B7-B977-C7EE-BB9D-3AB5FE7D2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90C8E9-D280-EF43-DBD4-33FE22A93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12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15C26-66C1-E8D3-6EDD-3DB579C4B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EF9BEB-1281-B566-99C9-5E2CA6A18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E48B8-3D89-DFAA-304E-B9462E8F4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88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C2148-691B-EEA3-7C1A-7B4A3C6D9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2E8D3-FF94-E72E-2B5D-B136936E9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8D2467-A362-B618-4A10-814402861A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F70C73-C9A0-96ED-0A66-72EF12B48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0CBF37-F8E0-E28C-3DE3-D63F5B512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FDC47-5F0A-3C5E-4772-008710FCD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54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65DB-360E-3C72-04D0-15F19D3D8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A9106A-750C-4D34-02BD-6E18766D39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104A59-07B9-B19A-9A4A-8528B128BA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A4BF9-E27C-93A8-54F8-100D40700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2EBF29-E6D1-AB3B-F802-07E80C7DD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B08D83-FE33-918C-76B2-3C71A2EC6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798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417F-5C37-332D-F477-DF8F90005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DFF5B4-A522-5693-633C-E0E83EB640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02E4C-CDFD-1646-5EA6-BBAF90EB0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E01FE2-69BC-49C8-FBA7-E88313462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8D883-4747-DE18-6BC9-4267EA0F5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255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C7F6D5-0D15-92BA-8684-913C866B48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B1507B-9392-3032-6EC6-181E0436BC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C478F-9938-B2C9-403A-4CAB5B16D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EAFCD3-2D95-FF85-102A-8F84AF553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EE2BB-DD98-B03F-BE47-985B9EB11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460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09F5EC-EFBB-BFE1-01C3-CC714C6D8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68FDE5-CE91-0CFB-6480-AEF840F20A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7E8C7-1356-8636-ADAC-AA342A0C32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1549F-DF7F-418B-9F97-8694BE678AB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18A67-3E00-3F7A-501A-8162B79A07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AAD69-FD33-DD08-1742-0ECB18680C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23B01-87E4-4862-8417-5B179BB37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610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98483-369D-B60D-C9F1-CFD6E25800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Recruitment and Learning &amp; Development in a UK Organisation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548030-59A6-DBD8-C092-1EAC5ED283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Student Name : GAVRILA-MIHAIL CALIN</a:t>
            </a:r>
          </a:p>
          <a:p>
            <a:r>
              <a:rPr lang="en-GB"/>
              <a:t>Student Number : 2420083</a:t>
            </a:r>
          </a:p>
          <a:p>
            <a:r>
              <a:rPr lang="en-GB"/>
              <a:t>Module Code &amp; Title : </a:t>
            </a:r>
            <a:r>
              <a:rPr lang="en-GB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LCLM5002 &amp; </a:t>
            </a:r>
            <a:r>
              <a:rPr lang="en-GB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Component</a:t>
            </a:r>
            <a:r>
              <a:rPr lang="en-GB" sz="18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</a:t>
            </a:r>
            <a:r>
              <a:rPr lang="en-GB" sz="18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 </a:t>
            </a:r>
            <a:r>
              <a:rPr lang="en-GB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Individual</a:t>
            </a:r>
            <a:r>
              <a:rPr lang="en-GB" sz="18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Presentation</a:t>
            </a:r>
            <a:r>
              <a:rPr lang="en-GB" sz="18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1800">
                <a:latin typeface="Times New Roman" panose="02020603050405020304" pitchFamily="18" charset="0"/>
                <a:ea typeface="Times New Roman" panose="02020603050405020304" pitchFamily="18" charset="0"/>
              </a:rPr>
              <a:t>Lecturer Name : </a:t>
            </a:r>
            <a:r>
              <a:rPr lang="en-GB" sz="18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Doreen Nyaa Amundam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0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6C14C-7645-2100-CC6F-7E03BC48D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DDABF-66BC-6F30-B0BD-51FD6A54D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INTRODUCTION TESCO PLC</a:t>
            </a:r>
          </a:p>
          <a:p>
            <a:r>
              <a:rPr lang="en-GB"/>
              <a:t>CHOSEN JOB ROLE </a:t>
            </a:r>
          </a:p>
          <a:p>
            <a:r>
              <a:rPr lang="en-GB"/>
              <a:t>RECRUITMENT PROCESS OVERVIEW</a:t>
            </a:r>
          </a:p>
          <a:p>
            <a:r>
              <a:rPr lang="en-GB"/>
              <a:t>JOB ANALYSIS</a:t>
            </a:r>
          </a:p>
          <a:p>
            <a:r>
              <a:rPr lang="en-GB"/>
              <a:t>JOB DESCRIPTION</a:t>
            </a:r>
          </a:p>
          <a:p>
            <a:r>
              <a:rPr lang="en-GB"/>
              <a:t>PERSON SPECIFICATION</a:t>
            </a:r>
          </a:p>
          <a:p>
            <a:r>
              <a:rPr lang="en-GB"/>
              <a:t>LEARNING &amp; DEVELOPMENT NEEDS </a:t>
            </a:r>
          </a:p>
          <a:p>
            <a:r>
              <a:rPr lang="en-GB"/>
              <a:t>BEHAVIOURISTS LEARNING THEORY </a:t>
            </a:r>
          </a:p>
          <a:p>
            <a:r>
              <a:rPr lang="en-GB"/>
              <a:t>COGNITIVISTS LEARNING THEORY </a:t>
            </a:r>
          </a:p>
          <a:p>
            <a:r>
              <a:rPr lang="en-GB"/>
              <a:t>HUMANIST / EXPERIENTIAL LEARNING </a:t>
            </a:r>
          </a:p>
          <a:p>
            <a:r>
              <a:rPr lang="en-GB"/>
              <a:t>IMPACT ON ORGANISATION PERFORMANCE</a:t>
            </a:r>
          </a:p>
          <a:p>
            <a:r>
              <a:rPr lang="en-GB"/>
              <a:t>CONCLUSION</a:t>
            </a:r>
          </a:p>
          <a:p>
            <a:r>
              <a:rPr lang="en-GB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240851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F47B7-FD0A-1811-386A-8928B8B5D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THE COMPANY ( TESC0 PLC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0DF1B-8C45-CAAB-39BD-703CC5E0D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TESCO PLC IS A MAJPOR UK-BASED RETAILER EMPLOYING OVER 300,000 PEOPLE.</a:t>
            </a:r>
          </a:p>
          <a:p>
            <a:r>
              <a:rPr lang="en-GB"/>
              <a:t>THE ORGANISATION RELIES ON REFLECTIVE HR PRACTICES TO MAIN SERVICE QUALITY AND LEGAL COMPLIANCE.</a:t>
            </a:r>
          </a:p>
          <a:p>
            <a:endParaRPr lang="en-GB"/>
          </a:p>
          <a:p>
            <a:r>
              <a:rPr lang="en-GB"/>
              <a:t>RECURUITING AND DEVELOPING THE RIGHT EMPLOYEES IS ESSENTIAL FOR THE SMOOTH RUNNING OF THE ORGANISATION ( TESCO, 2023; CIPD, 2024).</a:t>
            </a:r>
          </a:p>
        </p:txBody>
      </p:sp>
    </p:spTree>
    <p:extLst>
      <p:ext uri="{BB962C8B-B14F-4D97-AF65-F5344CB8AC3E}">
        <p14:creationId xmlns:p14="http://schemas.microsoft.com/office/powerpoint/2010/main" val="183050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42A05-E7DA-6D62-A493-9786FB462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RECRUITMENT PROCESS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A9664-3E33-3436-DEC7-F356291C28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WORKFORCE PLANNING IDENTIFIES THE NEED FOR AN HR ADMINISTRATOR </a:t>
            </a:r>
          </a:p>
          <a:p>
            <a:r>
              <a:rPr lang="en-GB"/>
              <a:t>JOB ANALYSIS IS CARRIED OUT TO DEFINE DUTIES AND SKILLS</a:t>
            </a:r>
          </a:p>
          <a:p>
            <a:r>
              <a:rPr lang="en-GB"/>
              <a:t>THE ROLE IS ADVERTISED INTERNALLY AND EXTERNALLY </a:t>
            </a:r>
          </a:p>
          <a:p>
            <a:r>
              <a:rPr lang="en-GB"/>
              <a:t>CANDIDATES ARE SHORTLISTED AND INTERVIEWED USING FAIR SELECETION METHODS</a:t>
            </a:r>
          </a:p>
          <a:p>
            <a:r>
              <a:rPr lang="en-GB"/>
              <a:t>INDUCTION ENSURES THE EMPLOYEE INTREGATES EFFECTIVELY ( ARMSTRONG, 2023 )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WHY THIS MATTERS:</a:t>
            </a:r>
          </a:p>
          <a:p>
            <a:pPr marL="0" indent="0">
              <a:buNone/>
            </a:pPr>
            <a:r>
              <a:rPr lang="en-GB" b="1"/>
              <a:t>A STRUCTURED RECRUITMENT PROCESS REDUCES TURNOVER AND IMPROIVES ORGANISATION PERFORMANCE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357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92DB5-E331-C851-62D6-B30D80A3C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JOB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5AFED-8C6D-D8CB-AC79-520BDB4C6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JOB ANALYSIS IDENTIFIES WHAT THE HR ADMINISTRATOR ROLE INVOLVES AND WHT IT EXITS </a:t>
            </a:r>
          </a:p>
          <a:p>
            <a:r>
              <a:rPr lang="en-GB"/>
              <a:t>KET REPONSOBILTIES INCLUDE RECORD KEEPING, REVRUITMENT SUPPORT, AND CONFIDENTIALLITY</a:t>
            </a:r>
          </a:p>
          <a:p>
            <a:r>
              <a:rPr lang="en-GB"/>
              <a:t>REUIRED SKILLS INCLUDE ORGANISATION, AND IT COMPETENCE </a:t>
            </a:r>
          </a:p>
          <a:p>
            <a:endParaRPr lang="en-GB"/>
          </a:p>
          <a:p>
            <a:pPr marL="0" indent="0">
              <a:buNone/>
            </a:pPr>
            <a:r>
              <a:rPr lang="en-GB" b="1"/>
              <a:t>WHY THIS MATTERS:</a:t>
            </a:r>
          </a:p>
          <a:p>
            <a:pPr marL="0" indent="0">
              <a:buNone/>
            </a:pPr>
            <a:r>
              <a:rPr lang="en-GB" b="1"/>
              <a:t>ACCURATE JOB ANAYLSIS ENSURES THE ORGANISATION</a:t>
            </a:r>
          </a:p>
          <a:p>
            <a:pPr marL="0" indent="0">
              <a:buNone/>
            </a:pPr>
            <a:r>
              <a:rPr lang="en-GB" b="1"/>
              <a:t>RECRUITS SOMEONE CAPABLE OF PERFORMING THE ROLE EFFECTIVELY ( BRATTON &amp; GOLD, 2022 )</a:t>
            </a:r>
          </a:p>
        </p:txBody>
      </p:sp>
    </p:spTree>
    <p:extLst>
      <p:ext uri="{BB962C8B-B14F-4D97-AF65-F5344CB8AC3E}">
        <p14:creationId xmlns:p14="http://schemas.microsoft.com/office/powerpoint/2010/main" val="3813291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FEF0B-ACCF-7B54-FC3D-B6AD953B9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JOB DESCRIPTION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9CC17-7CB9-742C-8A26-BCC1BEFD5D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MAINTAINING ACCURATE EMPLOYEE RECORDS</a:t>
            </a:r>
          </a:p>
          <a:p>
            <a:r>
              <a:rPr lang="en-GB"/>
              <a:t>SUPPORTING RECRUITMENT ACTIVITIES AND INTERVIEWS </a:t>
            </a:r>
          </a:p>
          <a:p>
            <a:r>
              <a:rPr lang="en-GB"/>
              <a:t>ASSISTING WITH TRAINING ADMINISTRATION</a:t>
            </a:r>
          </a:p>
          <a:p>
            <a:r>
              <a:rPr lang="en-GB"/>
              <a:t>ENSURING COMPLIANCE WITH UK EMPLOYMENT LEGISLATION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HR RELEVANCE:</a:t>
            </a:r>
          </a:p>
          <a:p>
            <a:pPr marL="0" indent="0">
              <a:buNone/>
            </a:pPr>
            <a:r>
              <a:rPr lang="en-GB" b="1"/>
              <a:t>CLEAR JOB DESCRIPTIONS REDUCE ROLE CONFUSION AND IMPROVE EMPPLOYEE PERFORMANCE</a:t>
            </a:r>
          </a:p>
        </p:txBody>
      </p:sp>
    </p:spTree>
    <p:extLst>
      <p:ext uri="{BB962C8B-B14F-4D97-AF65-F5344CB8AC3E}">
        <p14:creationId xmlns:p14="http://schemas.microsoft.com/office/powerpoint/2010/main" val="2608837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1CC48-6754-D5AB-716D-1A4EA70AC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E0BDA-3531-C9F2-30DD-5A08B2CD9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u="sng"/>
              <a:t>ESSENTIAL REQUIREMENTS:</a:t>
            </a:r>
          </a:p>
          <a:p>
            <a:r>
              <a:rPr lang="en-GB"/>
              <a:t>GOOD COMMUNICATION AND IT SKILLS </a:t>
            </a:r>
          </a:p>
          <a:p>
            <a:r>
              <a:rPr lang="en-GB"/>
              <a:t>ATTENTION TO DETAIL AND CONFIDENTIALITY AWARENESS ]</a:t>
            </a:r>
          </a:p>
          <a:p>
            <a:r>
              <a:rPr lang="en-GB"/>
              <a:t>BASIC HR KNOWLEDGE </a:t>
            </a:r>
          </a:p>
          <a:p>
            <a:pPr marL="0" indent="0">
              <a:buNone/>
            </a:pPr>
            <a:r>
              <a:rPr lang="en-GB" b="1" u="sng"/>
              <a:t>DESIRABLE REQUIREMENTS:</a:t>
            </a:r>
          </a:p>
          <a:p>
            <a:r>
              <a:rPr lang="en-GB"/>
              <a:t>CIPD LEVEL 3 QUALIFICATION </a:t>
            </a:r>
          </a:p>
          <a:p>
            <a:r>
              <a:rPr lang="en-GB"/>
              <a:t>PREVIOUS HR EXPERIENCE </a:t>
            </a:r>
          </a:p>
          <a:p>
            <a:pPr marL="0" indent="0">
              <a:buNone/>
            </a:pPr>
            <a:r>
              <a:rPr lang="en-GB" b="1"/>
              <a:t>WHY THIS MATTERS:</a:t>
            </a:r>
          </a:p>
          <a:p>
            <a:pPr marL="0" indent="0">
              <a:buNone/>
            </a:pPr>
            <a:r>
              <a:rPr lang="en-GB"/>
              <a:t>PERSON SPECIFICATIONS PROMOTE FAIR AND OBJECTIVE RECRUITMENT DECISIONS ( CIPD, 2024 )</a:t>
            </a:r>
          </a:p>
        </p:txBody>
      </p:sp>
    </p:spTree>
    <p:extLst>
      <p:ext uri="{BB962C8B-B14F-4D97-AF65-F5344CB8AC3E}">
        <p14:creationId xmlns:p14="http://schemas.microsoft.com/office/powerpoint/2010/main" val="3583022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0E69D-1829-E717-A96A-BF666C91B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AND DEVELOPMENT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5E937-49E4-32F7-2E40-F21781258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TRAINING IN HR INFORMATION SYSTEMS IN REQUIRED TO ENSURE ACCURACY </a:t>
            </a:r>
          </a:p>
          <a:p>
            <a:r>
              <a:rPr lang="en-GB"/>
              <a:t>KNOWLEDGE OF UK EMPLOYMENT LAW AND GDPR IS ESSENTIAL</a:t>
            </a:r>
          </a:p>
          <a:p>
            <a:r>
              <a:rPr lang="en-GB"/>
              <a:t>COMMUNICATION AND PROBLEM-SOLVING SKILLS NEED DEVELOPMENT </a:t>
            </a:r>
          </a:p>
          <a:p>
            <a:endParaRPr lang="en-GB"/>
          </a:p>
          <a:p>
            <a:pPr marL="0" indent="0">
              <a:buNone/>
            </a:pPr>
            <a:r>
              <a:rPr lang="en-GB" b="1"/>
              <a:t>WHY TRAINING IS NECESSARY:</a:t>
            </a:r>
          </a:p>
          <a:p>
            <a:pPr marL="0" indent="0">
              <a:buNone/>
            </a:pPr>
            <a:r>
              <a:rPr lang="en-GB" b="1"/>
              <a:t>WITHOUT TRAINING, ERRORS MAY OCCUR THAT DISRUPTS HR OPERATIONS AND ORGANISATIONAL EFFECTIVENESS</a:t>
            </a:r>
          </a:p>
        </p:txBody>
      </p:sp>
    </p:spTree>
    <p:extLst>
      <p:ext uri="{BB962C8B-B14F-4D97-AF65-F5344CB8AC3E}">
        <p14:creationId xmlns:p14="http://schemas.microsoft.com/office/powerpoint/2010/main" val="3922653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A1B04-F249-80E0-B60A-47BBBE9C0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BEHAVIOURIST LEARNING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5BAB7-9E18-B302-8534-40635CBF4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BEHAVIOURIST THEORY SUGGESTS LEARNING OCCURS THROUGH REPETITION AND REINFORCEMENT ( SKINNER, 1953 )</a:t>
            </a:r>
          </a:p>
          <a:p>
            <a:r>
              <a:rPr lang="en-GB"/>
              <a:t>ON-THE-JOB TRAINING ALLOWS THE HR ADMINISTRATOR TO LEARN CORRECT PROCEDURES </a:t>
            </a:r>
          </a:p>
          <a:p>
            <a:r>
              <a:rPr lang="en-GB"/>
              <a:t>FEEDBACK FROM MANAGERS REINFORCES CORRECT BEHAVIOUR </a:t>
            </a:r>
          </a:p>
          <a:p>
            <a:endParaRPr lang="en-GB"/>
          </a:p>
          <a:p>
            <a:pPr marL="0" indent="0">
              <a:buNone/>
            </a:pPr>
            <a:r>
              <a:rPr lang="en-GB" b="1"/>
              <a:t>APPLICATION:</a:t>
            </a:r>
          </a:p>
          <a:p>
            <a:pPr marL="0" indent="0">
              <a:buNone/>
            </a:pPr>
            <a:r>
              <a:rPr lang="en-GB"/>
              <a:t>EFFECTIVE FOR LEARNING ROUTINE HR TASKS, BUT LIMITED FOR DEVELOPING INDEPENDENT JUDGEMENT</a:t>
            </a:r>
          </a:p>
        </p:txBody>
      </p:sp>
    </p:spTree>
    <p:extLst>
      <p:ext uri="{BB962C8B-B14F-4D97-AF65-F5344CB8AC3E}">
        <p14:creationId xmlns:p14="http://schemas.microsoft.com/office/powerpoint/2010/main" val="2975018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40948-839F-0A40-F954-30ADC1F2E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COGNITIVIST LEARNING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6CCB6-71F5-9101-2BC1-5DDB647AE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COGNITIVIST THEORY FOCUSES ON UNDERSTANDING AND MENTAL PROCESSING ( PIAGET, 1972)</a:t>
            </a:r>
          </a:p>
          <a:p>
            <a:r>
              <a:rPr lang="en-GB"/>
              <a:t>FORMAL TRAINING HELPS EMPLOYEES UNDERTSAND HR POLICIES AND PROCEDURES </a:t>
            </a:r>
          </a:p>
          <a:p>
            <a:r>
              <a:rPr lang="en-GB"/>
              <a:t>E-LEARNING ALLOWS STAFF TO APPLY KNOWLEDGE TO REAL HR SCENARIOS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APPLICATION</a:t>
            </a:r>
          </a:p>
          <a:p>
            <a:pPr marL="0" indent="0">
              <a:buNone/>
            </a:pPr>
            <a:r>
              <a:rPr lang="en-GB"/>
              <a:t>SUPPORTS DEEPER UNDERSTANING, WHICH IS ESSENTIAL FOR COMPLIANCE-BASED ROLES</a:t>
            </a:r>
          </a:p>
        </p:txBody>
      </p:sp>
    </p:spTree>
    <p:extLst>
      <p:ext uri="{BB962C8B-B14F-4D97-AF65-F5344CB8AC3E}">
        <p14:creationId xmlns:p14="http://schemas.microsoft.com/office/powerpoint/2010/main" val="8615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4AC73-5017-7CF1-01BE-A3422C68A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HUMANIST / EXPERIENTIAL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09EC3-65E6-B917-5F38-75D948922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LEARNING OCCURS THROUGH EXPERIENCE, REFLECTION, AND PERSONAL DEVELOPMENT ( KOLB, 1984)</a:t>
            </a:r>
          </a:p>
          <a:p>
            <a:r>
              <a:rPr lang="en-GB"/>
              <a:t>MENTORING AND JOB SHADOWING HELP THE HR ADMINISTRATOR LEARN FROM REAL SITUATIONS</a:t>
            </a:r>
          </a:p>
          <a:p>
            <a:r>
              <a:rPr lang="en-GB"/>
              <a:t>REFLECTION IMPROVES CONFIDENCE AND PROFESSIONAL JUDGEMENT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LIMITATION:</a:t>
            </a:r>
          </a:p>
          <a:p>
            <a:pPr marL="0" indent="0">
              <a:buNone/>
            </a:pPr>
            <a:r>
              <a:rPr lang="en-GB"/>
              <a:t>REUIRES TIME AND SUPPORT FROM THE EXPERIENCE STAFF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0960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E17A7-1875-D736-DDF9-6B8C16D10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38D37-C477-5DA0-90A1-B75FE74B4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EFFECTIVE RECRUITMENTS ENSURES THE ORGANISATION SELECTS THE RIGHT PERSON FORE THE HR ADMINISTRATOR ROLE</a:t>
            </a:r>
          </a:p>
          <a:p>
            <a:r>
              <a:rPr lang="en-GB"/>
              <a:t>JOB ANALYSIS, JOB DESCRIPTION, AND PERSON SPECIFICATION SUPPORT FAIR AND EFFICIENT RECRUITMENT</a:t>
            </a:r>
          </a:p>
          <a:p>
            <a:r>
              <a:rPr lang="en-GB"/>
              <a:t>LEARNING AND DEVELOPMENT, SUPPORTED BY LEARNING THEORIES, IMPROVE PERFORMANCE AND RETENTION</a:t>
            </a:r>
          </a:p>
          <a:p>
            <a:r>
              <a:rPr lang="en-GB"/>
              <a:t>TOGETHER, THESE PRACTICES ENSURE THE SMOOTH RUNNING AND LONG-TERM SUCCESS OF THE ORGANISATION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979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7D6EE-351E-F1C9-559F-2FD6CFF81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44597-88CA-8A75-4CA9-766257E51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ARMSTRONG, M. </a:t>
            </a:r>
            <a:r>
              <a:rPr lang="en-GB"/>
              <a:t>(2023). ARMSTRON’S HANDBOOK OF HUMAN RESOURCE MANAGEMENT PRACTICE.</a:t>
            </a:r>
          </a:p>
          <a:p>
            <a:pPr marL="0" indent="0">
              <a:buNone/>
            </a:pPr>
            <a:r>
              <a:rPr lang="en-GB" b="1"/>
              <a:t>BRATTON, J, &amp; GOLD, J. </a:t>
            </a:r>
            <a:r>
              <a:rPr lang="en-GB"/>
              <a:t>(2022). HUMAN RESOURCE MANAGEMENT: THEORY AND PRACTICE.</a:t>
            </a:r>
          </a:p>
          <a:p>
            <a:pPr marL="0" indent="0">
              <a:buNone/>
            </a:pPr>
            <a:r>
              <a:rPr lang="en-GB" b="1"/>
              <a:t>CIPD </a:t>
            </a:r>
            <a:r>
              <a:rPr lang="en-GB"/>
              <a:t>(2024). RESOURCING AND TALENT PLANNING.</a:t>
            </a:r>
          </a:p>
          <a:p>
            <a:pPr marL="0" indent="0">
              <a:buNone/>
            </a:pPr>
            <a:r>
              <a:rPr lang="en-GB" b="1"/>
              <a:t>KOLB, D. </a:t>
            </a:r>
            <a:r>
              <a:rPr lang="en-GB"/>
              <a:t>(1984). EXPERIENTIAL LEARNING.</a:t>
            </a:r>
          </a:p>
          <a:p>
            <a:pPr marL="0" indent="0">
              <a:buNone/>
            </a:pPr>
            <a:r>
              <a:rPr lang="en-GB" b="1"/>
              <a:t>PIAGET, J </a:t>
            </a:r>
            <a:r>
              <a:rPr lang="en-GB"/>
              <a:t>(1972). THE PSYCHOLOGY OF THE CHILD.</a:t>
            </a:r>
          </a:p>
          <a:p>
            <a:pPr marL="0" indent="0">
              <a:buNone/>
            </a:pPr>
            <a:r>
              <a:rPr lang="en-GB" b="1"/>
              <a:t>SKINNER, B.F. </a:t>
            </a:r>
            <a:r>
              <a:rPr lang="en-GB"/>
              <a:t>(1953). SCIENCE AND HUMAN BEHAVIOUR.</a:t>
            </a:r>
          </a:p>
          <a:p>
            <a:pPr marL="0" indent="0">
              <a:buNone/>
            </a:pPr>
            <a:r>
              <a:rPr lang="en-GB" b="1"/>
              <a:t>TESCO PLC </a:t>
            </a:r>
            <a:r>
              <a:rPr lang="en-GB"/>
              <a:t>(2023). ANNUAL REPORT.</a:t>
            </a:r>
          </a:p>
        </p:txBody>
      </p:sp>
    </p:spTree>
    <p:extLst>
      <p:ext uri="{BB962C8B-B14F-4D97-AF65-F5344CB8AC3E}">
        <p14:creationId xmlns:p14="http://schemas.microsoft.com/office/powerpoint/2010/main" val="36283311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4429a129d3f7b8e1597546fc264f98b6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1b68f7ceee08dc9e15c373b00dd637e8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6CDF6AF-1AB2-4A22-8649-ABF5A2FB10CB}">
  <ds:schemaRefs>
    <ds:schemaRef ds:uri="ccfc14db-0f45-423b-b2f5-752f8f8a0a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29118A6-9BEE-4FF0-A44A-A12E2ECA1E24}">
  <ds:schemaRefs>
    <ds:schemaRef ds:uri="ccfc14db-0f45-423b-b2f5-752f8f8a0a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DA8CCAB-9FCF-4E00-BE10-B363DB3D45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Recruitment and Learning &amp; Development in a UK Organisation </vt:lpstr>
      <vt:lpstr>TABLE OF CONTENTS</vt:lpstr>
      <vt:lpstr>INTRODUCTION TO THE COMPANY ( TESC0 PLC )</vt:lpstr>
      <vt:lpstr>RECRUITMENT PROCESS OVERVIEW </vt:lpstr>
      <vt:lpstr>JOB ANALYSIS </vt:lpstr>
      <vt:lpstr>JOB DESCRIPTION </vt:lpstr>
      <vt:lpstr>PERSON SPECIFICATION</vt:lpstr>
      <vt:lpstr>LEARNING AND DEVELOPMENT NEEDS </vt:lpstr>
      <vt:lpstr>BEHAVIOURIST LEARNING THEORY </vt:lpstr>
      <vt:lpstr>COGNITIVIST LEARNING THEORY </vt:lpstr>
      <vt:lpstr>HUMANIST / EXPERIENTIAL LEARNING </vt:lpstr>
      <vt:lpstr>CONCLUSION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Learning &amp; Development in a UK Organisation </dc:title>
  <dc:creator>Gavrila-Mihail Calin</dc:creator>
  <cp:revision>1</cp:revision>
  <dcterms:created xsi:type="dcterms:W3CDTF">2026-02-04T16:54:51Z</dcterms:created>
  <dcterms:modified xsi:type="dcterms:W3CDTF">2026-02-04T11:46:35Z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