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2" r:id="rId5"/>
  </p:sldMasterIdLst>
  <p:notesMasterIdLst>
    <p:notesMasterId r:id="rId48"/>
  </p:notesMasterIdLst>
  <p:sldIdLst>
    <p:sldId id="332" r:id="rId6"/>
    <p:sldId id="333" r:id="rId7"/>
    <p:sldId id="334" r:id="rId8"/>
    <p:sldId id="335" r:id="rId9"/>
    <p:sldId id="336" r:id="rId10"/>
    <p:sldId id="337" r:id="rId11"/>
    <p:sldId id="338" r:id="rId12"/>
    <p:sldId id="382" r:id="rId13"/>
    <p:sldId id="340" r:id="rId14"/>
    <p:sldId id="343" r:id="rId15"/>
    <p:sldId id="342" r:id="rId16"/>
    <p:sldId id="344" r:id="rId17"/>
    <p:sldId id="349" r:id="rId18"/>
    <p:sldId id="345" r:id="rId19"/>
    <p:sldId id="346" r:id="rId20"/>
    <p:sldId id="347" r:id="rId21"/>
    <p:sldId id="348" r:id="rId22"/>
    <p:sldId id="350" r:id="rId23"/>
    <p:sldId id="351" r:id="rId24"/>
    <p:sldId id="352" r:id="rId25"/>
    <p:sldId id="353" r:id="rId26"/>
    <p:sldId id="354" r:id="rId27"/>
    <p:sldId id="355" r:id="rId28"/>
    <p:sldId id="356" r:id="rId29"/>
    <p:sldId id="357" r:id="rId30"/>
    <p:sldId id="361" r:id="rId31"/>
    <p:sldId id="387" r:id="rId32"/>
    <p:sldId id="359" r:id="rId33"/>
    <p:sldId id="360" r:id="rId34"/>
    <p:sldId id="362" r:id="rId35"/>
    <p:sldId id="363" r:id="rId36"/>
    <p:sldId id="383" r:id="rId37"/>
    <p:sldId id="384" r:id="rId38"/>
    <p:sldId id="367" r:id="rId39"/>
    <p:sldId id="371" r:id="rId40"/>
    <p:sldId id="374" r:id="rId41"/>
    <p:sldId id="377" r:id="rId42"/>
    <p:sldId id="381" r:id="rId43"/>
    <p:sldId id="385" r:id="rId44"/>
    <p:sldId id="386" r:id="rId45"/>
    <p:sldId id="388" r:id="rId46"/>
    <p:sldId id="389"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1379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913091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30921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61302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88020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0733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8434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533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12027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0933062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17043490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87617997"/>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Youth Work Practice 3</a:t>
            </a:r>
            <a:br>
              <a:rPr lang="en-GB" dirty="0"/>
            </a:br>
            <a:r>
              <a:rPr lang="en-GB" dirty="0"/>
              <a:t>ECYW6002</a:t>
            </a:r>
          </a:p>
        </p:txBody>
      </p:sp>
      <p:sp>
        <p:nvSpPr>
          <p:cNvPr id="3" name="Subtitle 2"/>
          <p:cNvSpPr>
            <a:spLocks noGrp="1"/>
          </p:cNvSpPr>
          <p:nvPr>
            <p:ph type="subTitle" idx="1"/>
          </p:nvPr>
        </p:nvSpPr>
        <p:spPr>
          <a:xfrm>
            <a:off x="2423592" y="5013176"/>
            <a:ext cx="7416824" cy="1440160"/>
          </a:xfrm>
        </p:spPr>
        <p:txBody>
          <a:bodyPr>
            <a:normAutofit/>
          </a:bodyPr>
          <a:lstStyle/>
          <a:p>
            <a:r>
              <a:rPr lang="en-GB" dirty="0"/>
              <a:t>SWOT Analysis</a:t>
            </a:r>
          </a:p>
          <a:p>
            <a:endParaRPr lang="en-GB" dirty="0"/>
          </a:p>
        </p:txBody>
      </p:sp>
    </p:spTree>
    <p:extLst>
      <p:ext uri="{BB962C8B-B14F-4D97-AF65-F5344CB8AC3E}">
        <p14:creationId xmlns:p14="http://schemas.microsoft.com/office/powerpoint/2010/main" val="2711173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732" y="365125"/>
            <a:ext cx="11030068" cy="731019"/>
          </a:xfrm>
        </p:spPr>
        <p:txBody>
          <a:bodyPr>
            <a:normAutofit/>
          </a:bodyPr>
          <a:lstStyle/>
          <a:p>
            <a:r>
              <a:rPr lang="en-GB" dirty="0"/>
              <a:t>How to Do a SWOT Analysis (with Examples)</a:t>
            </a:r>
          </a:p>
        </p:txBody>
      </p:sp>
      <p:sp>
        <p:nvSpPr>
          <p:cNvPr id="3" name="Content Placeholder 2"/>
          <p:cNvSpPr>
            <a:spLocks noGrp="1"/>
          </p:cNvSpPr>
          <p:nvPr>
            <p:ph idx="1"/>
          </p:nvPr>
        </p:nvSpPr>
        <p:spPr>
          <a:xfrm>
            <a:off x="323731" y="1306286"/>
            <a:ext cx="11432839" cy="4276666"/>
          </a:xfrm>
        </p:spPr>
        <p:txBody>
          <a:bodyPr>
            <a:noAutofit/>
          </a:bodyPr>
          <a:lstStyle/>
          <a:p>
            <a:r>
              <a:rPr lang="en-GB" dirty="0"/>
              <a:t>Conducting a SWOT analysis is a powerful way to evaluate your organisation or project, whether you’re two people working within that organisation/project or 500 people. </a:t>
            </a:r>
          </a:p>
          <a:p>
            <a:pPr marL="0" indent="0">
              <a:buNone/>
            </a:pPr>
            <a:endParaRPr lang="en-GB" dirty="0"/>
          </a:p>
          <a:p>
            <a:r>
              <a:rPr lang="en-GB" dirty="0"/>
              <a:t>In this lecture, you’ll learn what a SWOT analysis is, and learn tips and strategies for conducting a comprehensive SWOT analysis of your own. </a:t>
            </a:r>
          </a:p>
          <a:p>
            <a:endParaRPr lang="en-GB" dirty="0"/>
          </a:p>
          <a:p>
            <a:r>
              <a:rPr lang="en-GB" dirty="0"/>
              <a:t>You’ll also see how you can use the data a SWOT exercise to improve your organisation or project. </a:t>
            </a:r>
          </a:p>
        </p:txBody>
      </p:sp>
    </p:spTree>
    <p:extLst>
      <p:ext uri="{BB962C8B-B14F-4D97-AF65-F5344CB8AC3E}">
        <p14:creationId xmlns:p14="http://schemas.microsoft.com/office/powerpoint/2010/main" val="3236337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168" y="365125"/>
            <a:ext cx="10984632" cy="594711"/>
          </a:xfrm>
        </p:spPr>
        <p:txBody>
          <a:bodyPr>
            <a:normAutofit fontScale="90000"/>
          </a:bodyPr>
          <a:lstStyle/>
          <a:p>
            <a:r>
              <a:rPr lang="en-GB" dirty="0"/>
              <a:t>What is a SWOT Analysis?</a:t>
            </a:r>
          </a:p>
        </p:txBody>
      </p:sp>
      <p:sp>
        <p:nvSpPr>
          <p:cNvPr id="3" name="Content Placeholder 2"/>
          <p:cNvSpPr>
            <a:spLocks noGrp="1"/>
          </p:cNvSpPr>
          <p:nvPr>
            <p:ph idx="1"/>
          </p:nvPr>
        </p:nvSpPr>
        <p:spPr>
          <a:xfrm>
            <a:off x="675861" y="1196752"/>
            <a:ext cx="10597953" cy="4369161"/>
          </a:xfrm>
        </p:spPr>
        <p:txBody>
          <a:bodyPr>
            <a:normAutofit/>
          </a:bodyPr>
          <a:lstStyle/>
          <a:p>
            <a:r>
              <a:rPr lang="en-GB" dirty="0"/>
              <a:t>A SWOT analysis is a technique used to determine and define your Strengths, Weaknesses, Opportunities, and Threats – SWOT. </a:t>
            </a:r>
          </a:p>
          <a:p>
            <a:r>
              <a:rPr lang="en-GB" dirty="0"/>
              <a:t>SWOT analysis can be applied to an entire Youth Service or organisation, or individual projects within a single department or youth club. </a:t>
            </a:r>
          </a:p>
          <a:p>
            <a:r>
              <a:rPr lang="en-GB" dirty="0"/>
              <a:t>Most commonly, SWOT analysis is used at an organisational level to determine success benchmarks</a:t>
            </a:r>
          </a:p>
          <a:p>
            <a:r>
              <a:rPr lang="en-GB" dirty="0"/>
              <a:t>However, they can also be used to ascertain how well a particular project – such as an online Youth Project – is performing.</a:t>
            </a:r>
          </a:p>
        </p:txBody>
      </p:sp>
    </p:spTree>
    <p:extLst>
      <p:ext uri="{BB962C8B-B14F-4D97-AF65-F5344CB8AC3E}">
        <p14:creationId xmlns:p14="http://schemas.microsoft.com/office/powerpoint/2010/main" val="2030622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Breaking Down the SWOT Analysis Process</a:t>
            </a:r>
          </a:p>
        </p:txBody>
      </p:sp>
      <p:sp>
        <p:nvSpPr>
          <p:cNvPr id="3" name="Content Placeholder 2"/>
          <p:cNvSpPr>
            <a:spLocks noGrp="1"/>
          </p:cNvSpPr>
          <p:nvPr>
            <p:ph idx="1"/>
          </p:nvPr>
        </p:nvSpPr>
        <p:spPr/>
        <p:txBody>
          <a:bodyPr/>
          <a:lstStyle/>
          <a:p>
            <a:r>
              <a:rPr lang="en-GB" dirty="0"/>
              <a:t>We know that SWOT stands for Strengths, Weaknesses, Opportunities, and Threats – but what does each of these elements mean? Let’s take a look at each element individually</a:t>
            </a:r>
          </a:p>
        </p:txBody>
      </p:sp>
    </p:spTree>
    <p:extLst>
      <p:ext uri="{BB962C8B-B14F-4D97-AF65-F5344CB8AC3E}">
        <p14:creationId xmlns:p14="http://schemas.microsoft.com/office/powerpoint/2010/main" val="2605708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1431818"/>
          </a:xfrm>
        </p:spPr>
        <p:txBody>
          <a:bodyPr>
            <a:normAutofit fontScale="90000"/>
          </a:bodyPr>
          <a:lstStyle/>
          <a:p>
            <a:pPr>
              <a:spcBef>
                <a:spcPts val="600"/>
              </a:spcBef>
              <a:buClr>
                <a:srgbClr val="727CA3"/>
              </a:buClr>
              <a:buSzPct val="76000"/>
            </a:pPr>
            <a:br>
              <a:rPr lang="en-GB" b="1" dirty="0"/>
            </a:br>
            <a:r>
              <a:rPr lang="en-GB" b="1" dirty="0"/>
              <a:t>Strengths</a:t>
            </a:r>
            <a:br>
              <a:rPr lang="en-GB" b="1" dirty="0"/>
            </a:br>
            <a:br>
              <a:rPr lang="en-GB" sz="2600" dirty="0">
                <a:solidFill>
                  <a:prstClr val="black"/>
                </a:solidFill>
                <a:latin typeface="Gill Sans MT"/>
                <a:ea typeface="+mn-ea"/>
                <a:cs typeface="+mn-cs"/>
              </a:rPr>
            </a:br>
            <a:endParaRPr lang="en-GB" dirty="0"/>
          </a:p>
        </p:txBody>
      </p:sp>
      <p:sp>
        <p:nvSpPr>
          <p:cNvPr id="3" name="Content Placeholder 2"/>
          <p:cNvSpPr>
            <a:spLocks noGrp="1"/>
          </p:cNvSpPr>
          <p:nvPr>
            <p:ph idx="1"/>
          </p:nvPr>
        </p:nvSpPr>
        <p:spPr>
          <a:xfrm>
            <a:off x="420283" y="1219200"/>
            <a:ext cx="9790517" cy="4289918"/>
          </a:xfrm>
        </p:spPr>
        <p:txBody>
          <a:bodyPr>
            <a:normAutofit fontScale="92500" lnSpcReduction="10000"/>
          </a:bodyPr>
          <a:lstStyle/>
          <a:p>
            <a:r>
              <a:rPr lang="en-GB" dirty="0">
                <a:solidFill>
                  <a:prstClr val="black"/>
                </a:solidFill>
              </a:rPr>
              <a:t>The first element of a SWOT analysis is Strengths</a:t>
            </a:r>
            <a:endParaRPr lang="en-GB" dirty="0"/>
          </a:p>
          <a:p>
            <a:r>
              <a:rPr lang="en-GB" dirty="0"/>
              <a:t>Things that the project or provision does well</a:t>
            </a:r>
          </a:p>
          <a:p>
            <a:r>
              <a:rPr lang="en-GB" dirty="0"/>
              <a:t>Effective Qualities – what do the young people say they like about the project/service</a:t>
            </a:r>
          </a:p>
          <a:p>
            <a:r>
              <a:rPr lang="en-GB" dirty="0"/>
              <a:t>Internal Resources such as skilled, enthusiastic and qualified staff</a:t>
            </a:r>
          </a:p>
          <a:p>
            <a:r>
              <a:rPr lang="en-GB" dirty="0"/>
              <a:t>Assets – such as capital, property</a:t>
            </a:r>
          </a:p>
          <a:p>
            <a:r>
              <a:rPr lang="en-GB" dirty="0"/>
              <a:t>Is the project linked to policy</a:t>
            </a:r>
          </a:p>
          <a:p>
            <a:r>
              <a:rPr lang="en-GB" dirty="0"/>
              <a:t>Well-funded?</a:t>
            </a:r>
          </a:p>
          <a:p>
            <a:r>
              <a:rPr lang="en-GB" dirty="0"/>
              <a:t>Young People’s rights/voice?</a:t>
            </a:r>
          </a:p>
          <a:p>
            <a:r>
              <a:rPr lang="en-GB" dirty="0"/>
              <a:t>Values and principles of  YW</a:t>
            </a:r>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9441390" y="3240489"/>
            <a:ext cx="2246079" cy="2398311"/>
          </a:xfrm>
          <a:prstGeom prst="rect">
            <a:avLst/>
          </a:prstGeom>
        </p:spPr>
      </p:pic>
    </p:spTree>
    <p:extLst>
      <p:ext uri="{BB962C8B-B14F-4D97-AF65-F5344CB8AC3E}">
        <p14:creationId xmlns:p14="http://schemas.microsoft.com/office/powerpoint/2010/main" val="2588942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450" y="365126"/>
            <a:ext cx="11007350" cy="589032"/>
          </a:xfrm>
        </p:spPr>
        <p:txBody>
          <a:bodyPr>
            <a:normAutofit fontScale="90000"/>
          </a:bodyPr>
          <a:lstStyle/>
          <a:p>
            <a:r>
              <a:rPr lang="en-GB" dirty="0"/>
              <a:t>Strengths</a:t>
            </a:r>
          </a:p>
        </p:txBody>
      </p:sp>
      <p:sp>
        <p:nvSpPr>
          <p:cNvPr id="3" name="Content Placeholder 2"/>
          <p:cNvSpPr>
            <a:spLocks noGrp="1"/>
          </p:cNvSpPr>
          <p:nvPr>
            <p:ph idx="1"/>
          </p:nvPr>
        </p:nvSpPr>
        <p:spPr>
          <a:xfrm>
            <a:off x="834887" y="1143000"/>
            <a:ext cx="10580914" cy="4116220"/>
          </a:xfrm>
        </p:spPr>
        <p:txBody>
          <a:bodyPr>
            <a:normAutofit fontScale="92500" lnSpcReduction="10000"/>
          </a:bodyPr>
          <a:lstStyle/>
          <a:p>
            <a:r>
              <a:rPr lang="en-GB" dirty="0"/>
              <a:t>As you’ve probably guessed, this element addresses things that the organisation or project does especially well. It could also be related to the people, your human resources: strong leadership, or a great youth work team.</a:t>
            </a:r>
          </a:p>
          <a:p>
            <a:endParaRPr lang="en-GB" dirty="0"/>
          </a:p>
          <a:p>
            <a:r>
              <a:rPr lang="en-GB" dirty="0"/>
              <a:t>Remember that in the Youth Work Strategy 2014-2018 it states that the best resource in youth work is the Youth worker. </a:t>
            </a:r>
          </a:p>
          <a:p>
            <a:endParaRPr lang="en-GB" dirty="0"/>
          </a:p>
          <a:p>
            <a:r>
              <a:rPr lang="en-GB" dirty="0"/>
              <a:t>Can you discuss in your group what are some of the strengths of the organisation/project you are involved in for your level 6 placement?</a:t>
            </a:r>
          </a:p>
          <a:p>
            <a:pPr marL="0" indent="0">
              <a:buNone/>
            </a:pPr>
            <a:endParaRPr lang="en-GB" dirty="0"/>
          </a:p>
        </p:txBody>
      </p:sp>
    </p:spTree>
    <p:extLst>
      <p:ext uri="{BB962C8B-B14F-4D97-AF65-F5344CB8AC3E}">
        <p14:creationId xmlns:p14="http://schemas.microsoft.com/office/powerpoint/2010/main" val="1950435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26366"/>
          </a:xfrm>
        </p:spPr>
        <p:txBody>
          <a:bodyPr anchor="ctr">
            <a:normAutofit/>
          </a:bodyPr>
          <a:lstStyle/>
          <a:p>
            <a:r>
              <a:rPr lang="en-GB" dirty="0"/>
              <a:t>Weaknesses</a:t>
            </a:r>
          </a:p>
        </p:txBody>
      </p:sp>
      <p:sp>
        <p:nvSpPr>
          <p:cNvPr id="5" name="Content Placeholder 4"/>
          <p:cNvSpPr>
            <a:spLocks noGrp="1"/>
          </p:cNvSpPr>
          <p:nvPr>
            <p:ph sz="half" idx="1"/>
          </p:nvPr>
        </p:nvSpPr>
        <p:spPr>
          <a:xfrm>
            <a:off x="332509" y="1572491"/>
            <a:ext cx="6151417" cy="3886200"/>
          </a:xfrm>
        </p:spPr>
        <p:txBody>
          <a:bodyPr>
            <a:normAutofit/>
          </a:bodyPr>
          <a:lstStyle/>
          <a:p>
            <a:r>
              <a:rPr lang="en-GB" dirty="0"/>
              <a:t>Once you’ve figured out your strengths, it’s time to turn that critical self-awareness on your weaknesses. </a:t>
            </a:r>
          </a:p>
          <a:p>
            <a:r>
              <a:rPr lang="en-GB" dirty="0"/>
              <a:t>What’s holding your organisation or project back? </a:t>
            </a:r>
          </a:p>
          <a:p>
            <a:r>
              <a:rPr lang="en-GB" dirty="0"/>
              <a:t>This element can include organisational challenges like a shortage of skilled people and financial issues.</a:t>
            </a:r>
          </a:p>
        </p:txBody>
      </p:sp>
      <p:pic>
        <p:nvPicPr>
          <p:cNvPr id="6" name="Content Placeholder 3"/>
          <p:cNvPicPr>
            <a:picLocks noChangeAspect="1"/>
          </p:cNvPicPr>
          <p:nvPr/>
        </p:nvPicPr>
        <p:blipFill>
          <a:blip r:embed="rId2"/>
          <a:stretch>
            <a:fillRect/>
          </a:stretch>
        </p:blipFill>
        <p:spPr>
          <a:xfrm>
            <a:off x="7447446" y="1440874"/>
            <a:ext cx="4280425" cy="3081905"/>
          </a:xfrm>
          <a:prstGeom prst="rect">
            <a:avLst/>
          </a:prstGeom>
          <a:noFill/>
        </p:spPr>
      </p:pic>
    </p:spTree>
    <p:extLst>
      <p:ext uri="{BB962C8B-B14F-4D97-AF65-F5344CB8AC3E}">
        <p14:creationId xmlns:p14="http://schemas.microsoft.com/office/powerpoint/2010/main" val="3553971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Weaknesses</a:t>
            </a:r>
          </a:p>
        </p:txBody>
      </p:sp>
      <p:sp>
        <p:nvSpPr>
          <p:cNvPr id="3" name="Content Placeholder 2"/>
          <p:cNvSpPr>
            <a:spLocks noGrp="1"/>
          </p:cNvSpPr>
          <p:nvPr>
            <p:ph idx="1"/>
          </p:nvPr>
        </p:nvSpPr>
        <p:spPr/>
        <p:txBody>
          <a:bodyPr/>
          <a:lstStyle/>
          <a:p>
            <a:r>
              <a:rPr lang="en-GB" dirty="0"/>
              <a:t>What weaknesses can you identify in your organisation/project?</a:t>
            </a:r>
          </a:p>
          <a:p>
            <a:endParaRPr lang="en-GB" dirty="0"/>
          </a:p>
          <a:p>
            <a:r>
              <a:rPr lang="en-GB" dirty="0"/>
              <a:t>Discuss in your group and feedback. </a:t>
            </a:r>
          </a:p>
        </p:txBody>
      </p:sp>
    </p:spTree>
    <p:extLst>
      <p:ext uri="{BB962C8B-B14F-4D97-AF65-F5344CB8AC3E}">
        <p14:creationId xmlns:p14="http://schemas.microsoft.com/office/powerpoint/2010/main" val="150061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Opportunities</a:t>
            </a:r>
            <a:br>
              <a:rPr lang="en-GB" b="1" dirty="0"/>
            </a:br>
            <a:endParaRPr lang="en-GB" dirty="0"/>
          </a:p>
        </p:txBody>
      </p:sp>
      <p:sp>
        <p:nvSpPr>
          <p:cNvPr id="3" name="Content Placeholder 2"/>
          <p:cNvSpPr>
            <a:spLocks noGrp="1"/>
          </p:cNvSpPr>
          <p:nvPr>
            <p:ph idx="1"/>
          </p:nvPr>
        </p:nvSpPr>
        <p:spPr/>
        <p:txBody>
          <a:bodyPr/>
          <a:lstStyle/>
          <a:p>
            <a:r>
              <a:rPr lang="en-GB" dirty="0"/>
              <a:t>Next up is Opportunities. </a:t>
            </a:r>
          </a:p>
          <a:p>
            <a:r>
              <a:rPr lang="en-GB" dirty="0"/>
              <a:t>Can’t keep up with the volume of funding applications available?</a:t>
            </a:r>
          </a:p>
          <a:p>
            <a:r>
              <a:rPr lang="en-GB" dirty="0"/>
              <a:t>That’s an opportunity. </a:t>
            </a:r>
          </a:p>
          <a:p>
            <a:r>
              <a:rPr lang="en-GB" dirty="0"/>
              <a:t>Is your project developing an innovative new idea that will open up new opportunities for young people or the service? That’s another opportunity.</a:t>
            </a:r>
          </a:p>
          <a:p>
            <a:endParaRPr lang="en-GB" dirty="0"/>
          </a:p>
        </p:txBody>
      </p:sp>
      <p:pic>
        <p:nvPicPr>
          <p:cNvPr id="4" name="Picture 2" descr="SWOT analysis opportunities examp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28909" y="0"/>
            <a:ext cx="2563091" cy="2169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2295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Opportunities</a:t>
            </a:r>
          </a:p>
        </p:txBody>
      </p:sp>
      <p:sp>
        <p:nvSpPr>
          <p:cNvPr id="3" name="Content Placeholder 2"/>
          <p:cNvSpPr>
            <a:spLocks noGrp="1"/>
          </p:cNvSpPr>
          <p:nvPr>
            <p:ph idx="1"/>
          </p:nvPr>
        </p:nvSpPr>
        <p:spPr/>
        <p:txBody>
          <a:bodyPr>
            <a:normAutofit/>
          </a:bodyPr>
          <a:lstStyle/>
          <a:p>
            <a:r>
              <a:rPr lang="en-GB" dirty="0"/>
              <a:t>In short, this element of a SWOT analysis covers everything you could do to improve the service, or advance your organisation’s mission.</a:t>
            </a:r>
          </a:p>
          <a:p>
            <a:endParaRPr lang="en-GB" dirty="0"/>
          </a:p>
          <a:p>
            <a:r>
              <a:rPr lang="en-GB" dirty="0"/>
              <a:t>Opportunities are great it provides motivation and enthusiasm. </a:t>
            </a:r>
          </a:p>
        </p:txBody>
      </p:sp>
    </p:spTree>
    <p:extLst>
      <p:ext uri="{BB962C8B-B14F-4D97-AF65-F5344CB8AC3E}">
        <p14:creationId xmlns:p14="http://schemas.microsoft.com/office/powerpoint/2010/main" val="1096283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Opportunities</a:t>
            </a:r>
          </a:p>
        </p:txBody>
      </p:sp>
      <p:sp>
        <p:nvSpPr>
          <p:cNvPr id="4" name="Content Placeholder 3"/>
          <p:cNvSpPr>
            <a:spLocks noGrp="1"/>
          </p:cNvSpPr>
          <p:nvPr>
            <p:ph idx="1"/>
          </p:nvPr>
        </p:nvSpPr>
        <p:spPr/>
        <p:txBody>
          <a:bodyPr>
            <a:normAutofit/>
          </a:bodyPr>
          <a:lstStyle/>
          <a:p>
            <a:r>
              <a:rPr lang="en-GB" dirty="0"/>
              <a:t>What opportunities are there available to your organisation/staff and young people?</a:t>
            </a:r>
          </a:p>
          <a:p>
            <a:endParaRPr lang="en-GB" dirty="0"/>
          </a:p>
          <a:p>
            <a:r>
              <a:rPr lang="en-GB" dirty="0"/>
              <a:t>Discuss and feedback.</a:t>
            </a:r>
          </a:p>
        </p:txBody>
      </p:sp>
    </p:spTree>
    <p:extLst>
      <p:ext uri="{BB962C8B-B14F-4D97-AF65-F5344CB8AC3E}">
        <p14:creationId xmlns:p14="http://schemas.microsoft.com/office/powerpoint/2010/main" val="640241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b="1" dirty="0"/>
              <a:t>Threats</a:t>
            </a:r>
            <a:br>
              <a:rPr lang="en-GB" b="1" dirty="0"/>
            </a:br>
            <a:endParaRPr lang="en-GB" dirty="0"/>
          </a:p>
        </p:txBody>
      </p:sp>
      <p:sp>
        <p:nvSpPr>
          <p:cNvPr id="3" name="Content Placeholder 2"/>
          <p:cNvSpPr>
            <a:spLocks noGrp="1"/>
          </p:cNvSpPr>
          <p:nvPr>
            <p:ph sz="half" idx="1"/>
          </p:nvPr>
        </p:nvSpPr>
        <p:spPr/>
        <p:txBody>
          <a:bodyPr>
            <a:normAutofit/>
          </a:bodyPr>
          <a:lstStyle/>
          <a:p>
            <a:r>
              <a:rPr lang="en-GB" dirty="0"/>
              <a:t>The final element of a SWOT analysis is Threats – everything that poses a risk to either your organisation/project itself or its likelihood of success or growth.</a:t>
            </a:r>
          </a:p>
          <a:p>
            <a:endParaRPr lang="en-GB" dirty="0"/>
          </a:p>
        </p:txBody>
      </p:sp>
      <p:pic>
        <p:nvPicPr>
          <p:cNvPr id="4" name="Picture 2" descr="SWOT analysis threats examples"/>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08618" y="1235373"/>
            <a:ext cx="5181600" cy="3730751"/>
          </a:xfrm>
          <a:prstGeom prst="rect">
            <a:avLst/>
          </a:prstGeom>
          <a:solidFill>
            <a:srgbClr val="FFFFFF"/>
          </a:solidFill>
        </p:spPr>
      </p:pic>
    </p:spTree>
    <p:extLst>
      <p:ext uri="{BB962C8B-B14F-4D97-AF65-F5344CB8AC3E}">
        <p14:creationId xmlns:p14="http://schemas.microsoft.com/office/powerpoint/2010/main" val="824123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4291" y="1200150"/>
            <a:ext cx="10820400" cy="4417868"/>
          </a:xfrm>
        </p:spPr>
        <p:txBody>
          <a:bodyPr/>
          <a:lstStyle/>
          <a:p>
            <a:r>
              <a:rPr lang="en-GB" dirty="0"/>
              <a:t>This could include things like emerging competitors, (in non business terms) this could be that the local leisure centre is holding a free activity night on the evening that your project runs and this affects the numbers in your project. </a:t>
            </a:r>
          </a:p>
          <a:p>
            <a:r>
              <a:rPr lang="en-GB" dirty="0"/>
              <a:t>Or changes in regulatory law, financial risks, and virtually everything else that could potentially jeopardise the future of your project/service.</a:t>
            </a:r>
          </a:p>
        </p:txBody>
      </p:sp>
    </p:spTree>
    <p:extLst>
      <p:ext uri="{BB962C8B-B14F-4D97-AF65-F5344CB8AC3E}">
        <p14:creationId xmlns:p14="http://schemas.microsoft.com/office/powerpoint/2010/main" val="42799060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Threats</a:t>
            </a:r>
          </a:p>
        </p:txBody>
      </p:sp>
      <p:sp>
        <p:nvSpPr>
          <p:cNvPr id="4" name="Content Placeholder 3"/>
          <p:cNvSpPr>
            <a:spLocks noGrp="1"/>
          </p:cNvSpPr>
          <p:nvPr>
            <p:ph idx="1"/>
          </p:nvPr>
        </p:nvSpPr>
        <p:spPr/>
        <p:txBody>
          <a:bodyPr/>
          <a:lstStyle/>
          <a:p>
            <a:r>
              <a:rPr lang="en-GB" dirty="0"/>
              <a:t>What Threats can you identify?</a:t>
            </a:r>
          </a:p>
          <a:p>
            <a:pPr lvl="1"/>
            <a:r>
              <a:rPr lang="en-GB" dirty="0"/>
              <a:t>Lack of funding</a:t>
            </a:r>
          </a:p>
          <a:p>
            <a:pPr lvl="1"/>
            <a:r>
              <a:rPr lang="en-GB" dirty="0"/>
              <a:t>Staff</a:t>
            </a:r>
          </a:p>
          <a:p>
            <a:pPr lvl="1"/>
            <a:r>
              <a:rPr lang="en-GB" dirty="0"/>
              <a:t>Young People</a:t>
            </a:r>
          </a:p>
          <a:p>
            <a:pPr lvl="1"/>
            <a:r>
              <a:rPr lang="en-GB" dirty="0"/>
              <a:t>Building</a:t>
            </a:r>
          </a:p>
          <a:p>
            <a:pPr lvl="1"/>
            <a:r>
              <a:rPr lang="en-GB" dirty="0"/>
              <a:t>Numbers of young people decreasing</a:t>
            </a:r>
          </a:p>
          <a:p>
            <a:pPr lvl="1"/>
            <a:r>
              <a:rPr lang="en-GB" dirty="0"/>
              <a:t>Another project/provision more popular</a:t>
            </a:r>
          </a:p>
          <a:p>
            <a:pPr lvl="1"/>
            <a:r>
              <a:rPr lang="en-GB" dirty="0"/>
              <a:t>COVID</a:t>
            </a:r>
          </a:p>
          <a:p>
            <a:pPr lvl="1"/>
            <a:endParaRPr lang="en-GB" dirty="0"/>
          </a:p>
        </p:txBody>
      </p:sp>
    </p:spTree>
    <p:extLst>
      <p:ext uri="{BB962C8B-B14F-4D97-AF65-F5344CB8AC3E}">
        <p14:creationId xmlns:p14="http://schemas.microsoft.com/office/powerpoint/2010/main" val="2535345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Internal and External Factors</a:t>
            </a:r>
            <a:br>
              <a:rPr lang="en-GB" b="1" dirty="0"/>
            </a:br>
            <a:endParaRPr lang="en-GB" dirty="0"/>
          </a:p>
        </p:txBody>
      </p:sp>
      <p:sp>
        <p:nvSpPr>
          <p:cNvPr id="3" name="Content Placeholder 2"/>
          <p:cNvSpPr>
            <a:spLocks noGrp="1"/>
          </p:cNvSpPr>
          <p:nvPr>
            <p:ph idx="1"/>
          </p:nvPr>
        </p:nvSpPr>
        <p:spPr/>
        <p:txBody>
          <a:bodyPr>
            <a:normAutofit/>
          </a:bodyPr>
          <a:lstStyle/>
          <a:p>
            <a:r>
              <a:rPr lang="en-GB" dirty="0"/>
              <a:t>The four elements above are common to all SWOT analysis. </a:t>
            </a:r>
          </a:p>
          <a:p>
            <a:r>
              <a:rPr lang="en-GB" dirty="0"/>
              <a:t>However, many organisations further compartmentalise these elements into two distinct subgroups: Internal and External.</a:t>
            </a:r>
          </a:p>
          <a:p>
            <a:r>
              <a:rPr lang="en-GB" dirty="0"/>
              <a:t>Typically, Strengths and Weaknesses are considered internal factors, in that they are the result of organisational decisions under the control of your organisation or team. </a:t>
            </a:r>
          </a:p>
          <a:p>
            <a:pPr marL="0" indent="0">
              <a:buNone/>
            </a:pPr>
            <a:endParaRPr lang="en-GB" dirty="0"/>
          </a:p>
        </p:txBody>
      </p:sp>
    </p:spTree>
    <p:extLst>
      <p:ext uri="{BB962C8B-B14F-4D97-AF65-F5344CB8AC3E}">
        <p14:creationId xmlns:p14="http://schemas.microsoft.com/office/powerpoint/2010/main" val="22713403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Internal and External Factors</a:t>
            </a:r>
          </a:p>
        </p:txBody>
      </p:sp>
      <p:pic>
        <p:nvPicPr>
          <p:cNvPr id="3074" name="Picture 2" descr="SWOT analysis internal external examples"/>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73300" y="2026444"/>
            <a:ext cx="7645400" cy="3238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5143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Subcategorising your four primary elements into Internal and External factors isn’t necessarily critical to the success of your SWOT analysis, but it can be helpful in determining your next move or evaluating the degree of control you have over a given problem or opportunity.</a:t>
            </a:r>
          </a:p>
          <a:p>
            <a:r>
              <a:rPr lang="en-GB" dirty="0"/>
              <a:t>Now that we know what each of the elements of a SWOT analysis means, let’s take a look at how to go about creating and conducting a SWOT analysis.</a:t>
            </a:r>
          </a:p>
          <a:p>
            <a:endParaRPr lang="en-GB" dirty="0"/>
          </a:p>
        </p:txBody>
      </p:sp>
    </p:spTree>
    <p:extLst>
      <p:ext uri="{BB962C8B-B14F-4D97-AF65-F5344CB8AC3E}">
        <p14:creationId xmlns:p14="http://schemas.microsoft.com/office/powerpoint/2010/main" val="21178143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13402"/>
          </a:xfrm>
        </p:spPr>
        <p:txBody>
          <a:bodyPr>
            <a:normAutofit fontScale="90000"/>
          </a:bodyPr>
          <a:lstStyle/>
          <a:p>
            <a:r>
              <a:rPr lang="en-GB" b="1" dirty="0"/>
              <a:t>How to Conduct a SWOT Analysis</a:t>
            </a:r>
            <a:br>
              <a:rPr lang="en-GB" b="1" dirty="0"/>
            </a:br>
            <a:endParaRPr lang="en-GB" dirty="0"/>
          </a:p>
        </p:txBody>
      </p:sp>
      <p:sp>
        <p:nvSpPr>
          <p:cNvPr id="3" name="Content Placeholder 2"/>
          <p:cNvSpPr>
            <a:spLocks noGrp="1"/>
          </p:cNvSpPr>
          <p:nvPr>
            <p:ph idx="1"/>
          </p:nvPr>
        </p:nvSpPr>
        <p:spPr>
          <a:xfrm>
            <a:off x="727364" y="1219200"/>
            <a:ext cx="11353800" cy="5162128"/>
          </a:xfrm>
        </p:spPr>
        <p:txBody>
          <a:bodyPr/>
          <a:lstStyle/>
          <a:p>
            <a:r>
              <a:rPr lang="en-GB" dirty="0"/>
              <a:t>There are several ways to conduct a SWOT analysis and you will know your organisation/service the best this can be a positive as you know the organisation well. </a:t>
            </a:r>
          </a:p>
          <a:p>
            <a:r>
              <a:rPr lang="en-GB" dirty="0"/>
              <a:t>You also need to remember that this is an opportunity to reflect, demonstrate your critical analysis skill without being critical or personal. </a:t>
            </a:r>
          </a:p>
          <a:p>
            <a:endParaRPr lang="en-GB" dirty="0"/>
          </a:p>
          <a:p>
            <a:r>
              <a:rPr lang="en-GB" dirty="0"/>
              <a:t>Regardless of how you choose to structure your analysis, we could start the process by asking a series of questions.</a:t>
            </a:r>
          </a:p>
          <a:p>
            <a:endParaRPr lang="en-GB" dirty="0"/>
          </a:p>
          <a:p>
            <a:endParaRPr lang="en-GB" dirty="0"/>
          </a:p>
        </p:txBody>
      </p:sp>
    </p:spTree>
    <p:extLst>
      <p:ext uri="{BB962C8B-B14F-4D97-AF65-F5344CB8AC3E}">
        <p14:creationId xmlns:p14="http://schemas.microsoft.com/office/powerpoint/2010/main" val="27971855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291" y="365125"/>
            <a:ext cx="11000509" cy="646257"/>
          </a:xfrm>
        </p:spPr>
        <p:txBody>
          <a:bodyPr>
            <a:normAutofit fontScale="90000"/>
          </a:bodyPr>
          <a:lstStyle/>
          <a:p>
            <a:r>
              <a:rPr lang="en-GB" dirty="0"/>
              <a:t>Strengths</a:t>
            </a:r>
          </a:p>
        </p:txBody>
      </p:sp>
      <p:sp>
        <p:nvSpPr>
          <p:cNvPr id="3" name="Content Placeholder 2"/>
          <p:cNvSpPr>
            <a:spLocks noGrp="1"/>
          </p:cNvSpPr>
          <p:nvPr>
            <p:ph idx="1"/>
          </p:nvPr>
        </p:nvSpPr>
        <p:spPr>
          <a:xfrm>
            <a:off x="858981" y="1219200"/>
            <a:ext cx="10813473" cy="4537364"/>
          </a:xfrm>
        </p:spPr>
        <p:txBody>
          <a:bodyPr>
            <a:normAutofit/>
          </a:bodyPr>
          <a:lstStyle/>
          <a:p>
            <a:r>
              <a:rPr lang="en-GB" dirty="0"/>
              <a:t>Let’s take our first element, Strengths, for example. </a:t>
            </a:r>
          </a:p>
          <a:p>
            <a:r>
              <a:rPr lang="en-GB" dirty="0"/>
              <a:t>To determine what your strengths are as an organization, you could begin by asking some of the following questions:</a:t>
            </a:r>
          </a:p>
          <a:p>
            <a:r>
              <a:rPr lang="en-GB" dirty="0"/>
              <a:t>What do your customers/young people love about your service or product(s)? What does the manager think? Wider public or members of LA or other statutory bodies?</a:t>
            </a:r>
          </a:p>
          <a:p>
            <a:r>
              <a:rPr lang="en-GB" dirty="0"/>
              <a:t>What does your service do better than other services in your industry?</a:t>
            </a:r>
          </a:p>
          <a:p>
            <a:r>
              <a:rPr lang="en-GB" dirty="0"/>
              <a:t>What’s your unique selling proposition?</a:t>
            </a:r>
          </a:p>
          <a:p>
            <a:r>
              <a:rPr lang="en-GB" dirty="0"/>
              <a:t>What resources do you have at your disposal?</a:t>
            </a:r>
          </a:p>
          <a:p>
            <a:endParaRPr lang="en-GB" dirty="0"/>
          </a:p>
        </p:txBody>
      </p:sp>
    </p:spTree>
    <p:extLst>
      <p:ext uri="{BB962C8B-B14F-4D97-AF65-F5344CB8AC3E}">
        <p14:creationId xmlns:p14="http://schemas.microsoft.com/office/powerpoint/2010/main" val="11560112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3600" dirty="0"/>
              <a:t>By answering these questions, you’ll be in great shape to start identifying and listing your organisation’s strengths.</a:t>
            </a:r>
          </a:p>
          <a:p>
            <a:pPr marL="0" indent="0">
              <a:buNone/>
            </a:pPr>
            <a:br>
              <a:rPr lang="en-GB" dirty="0"/>
            </a:br>
            <a:endParaRPr lang="en-GB" dirty="0"/>
          </a:p>
        </p:txBody>
      </p:sp>
    </p:spTree>
    <p:extLst>
      <p:ext uri="{BB962C8B-B14F-4D97-AF65-F5344CB8AC3E}">
        <p14:creationId xmlns:p14="http://schemas.microsoft.com/office/powerpoint/2010/main" val="33842780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473" y="365126"/>
            <a:ext cx="10827327" cy="632402"/>
          </a:xfrm>
        </p:spPr>
        <p:txBody>
          <a:bodyPr>
            <a:normAutofit fontScale="90000"/>
          </a:bodyPr>
          <a:lstStyle/>
          <a:p>
            <a:r>
              <a:rPr lang="en-GB" dirty="0"/>
              <a:t>Weaknesses</a:t>
            </a:r>
          </a:p>
        </p:txBody>
      </p:sp>
      <p:sp>
        <p:nvSpPr>
          <p:cNvPr id="3" name="Content Placeholder 2"/>
          <p:cNvSpPr>
            <a:spLocks noGrp="1"/>
          </p:cNvSpPr>
          <p:nvPr>
            <p:ph idx="1"/>
          </p:nvPr>
        </p:nvSpPr>
        <p:spPr>
          <a:xfrm>
            <a:off x="595745" y="1219200"/>
            <a:ext cx="11152910" cy="4572000"/>
          </a:xfrm>
        </p:spPr>
        <p:txBody>
          <a:bodyPr>
            <a:normAutofit/>
          </a:bodyPr>
          <a:lstStyle/>
          <a:p>
            <a:r>
              <a:rPr lang="en-GB" dirty="0"/>
              <a:t>We can use the same principle to determine your company’s weaknesses:</a:t>
            </a:r>
          </a:p>
          <a:p>
            <a:r>
              <a:rPr lang="en-GB" dirty="0"/>
              <a:t>What do your customers dislike about your service(s)?</a:t>
            </a:r>
          </a:p>
          <a:p>
            <a:r>
              <a:rPr lang="en-GB" dirty="0"/>
              <a:t>What problems or complaints are often mentioned in your negative reviews/evaluations?</a:t>
            </a:r>
          </a:p>
          <a:p>
            <a:r>
              <a:rPr lang="en-GB" dirty="0"/>
              <a:t>Why do your customers cancel or not attend?</a:t>
            </a:r>
          </a:p>
          <a:p>
            <a:r>
              <a:rPr lang="en-GB" dirty="0"/>
              <a:t>What could your project do better? </a:t>
            </a:r>
          </a:p>
          <a:p>
            <a:r>
              <a:rPr lang="en-GB" dirty="0"/>
              <a:t>What are the biggest obstacles/challenges?</a:t>
            </a:r>
          </a:p>
          <a:p>
            <a:r>
              <a:rPr lang="en-GB" dirty="0"/>
              <a:t>What resources do your competitors have that you do not?</a:t>
            </a:r>
          </a:p>
          <a:p>
            <a:endParaRPr lang="en-GB" dirty="0"/>
          </a:p>
        </p:txBody>
      </p:sp>
    </p:spTree>
    <p:extLst>
      <p:ext uri="{BB962C8B-B14F-4D97-AF65-F5344CB8AC3E}">
        <p14:creationId xmlns:p14="http://schemas.microsoft.com/office/powerpoint/2010/main" val="9063446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You may find that determining the strengths and weaknesses of your organization or project is considerably easier or takes less time than figuring out the opportunities and threats facing your company. </a:t>
            </a:r>
          </a:p>
          <a:p>
            <a:r>
              <a:rPr lang="en-GB" dirty="0"/>
              <a:t>This is because, as we said earlier, these are internal factors. External factors, on the other hand, may require more effort and rely upon more data, as these are often beyond your immediate sphere of influence.</a:t>
            </a:r>
          </a:p>
        </p:txBody>
      </p:sp>
    </p:spTree>
    <p:extLst>
      <p:ext uri="{BB962C8B-B14F-4D97-AF65-F5344CB8AC3E}">
        <p14:creationId xmlns:p14="http://schemas.microsoft.com/office/powerpoint/2010/main" val="733168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WOT analysis internal external factor relationship diagram"/>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30283" y="953193"/>
            <a:ext cx="8750531" cy="4501487"/>
          </a:xfrm>
          <a:prstGeom prst="rect">
            <a:avLst/>
          </a:prstGeom>
          <a:solidFill>
            <a:srgbClr val="FFFFFF"/>
          </a:solidFill>
        </p:spPr>
      </p:pic>
    </p:spTree>
    <p:extLst>
      <p:ext uri="{BB962C8B-B14F-4D97-AF65-F5344CB8AC3E}">
        <p14:creationId xmlns:p14="http://schemas.microsoft.com/office/powerpoint/2010/main" val="6411426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0435" y="1219200"/>
            <a:ext cx="11000509" cy="5090120"/>
          </a:xfrm>
        </p:spPr>
        <p:txBody>
          <a:bodyPr/>
          <a:lstStyle/>
          <a:p>
            <a:r>
              <a:rPr lang="en-GB" dirty="0"/>
              <a:t>Identifying opportunities and threats may require you to consider external factors such as an examination of wider economic trends that could have an impact on your service. </a:t>
            </a:r>
          </a:p>
          <a:p>
            <a:r>
              <a:rPr lang="en-GB" dirty="0"/>
              <a:t>That’s not to say that opportunities and threats cannot be internal, however; you may discover opportunities and threats based solely on the strengths and weaknesses of your company. </a:t>
            </a:r>
          </a:p>
          <a:p>
            <a:r>
              <a:rPr lang="en-GB" dirty="0"/>
              <a:t>Some possible questions you could ask to identify potential opportunities might include:</a:t>
            </a:r>
          </a:p>
        </p:txBody>
      </p:sp>
    </p:spTree>
    <p:extLst>
      <p:ext uri="{BB962C8B-B14F-4D97-AF65-F5344CB8AC3E}">
        <p14:creationId xmlns:p14="http://schemas.microsoft.com/office/powerpoint/2010/main" val="14627860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43000"/>
            <a:ext cx="10515600" cy="5033963"/>
          </a:xfrm>
        </p:spPr>
        <p:txBody>
          <a:bodyPr/>
          <a:lstStyle/>
          <a:p>
            <a:r>
              <a:rPr lang="en-GB" dirty="0"/>
              <a:t>How can we improve our service/numbers? What kind of activities would resonate with our young people? What would benefit the young people/service?</a:t>
            </a:r>
          </a:p>
          <a:p>
            <a:r>
              <a:rPr lang="en-GB" dirty="0"/>
              <a:t>Are we allocating departmental resources effectively?</a:t>
            </a:r>
          </a:p>
          <a:p>
            <a:r>
              <a:rPr lang="en-GB" dirty="0"/>
              <a:t>Is there budget, tools, or other resources that we’re not leveraging to full capacity?</a:t>
            </a:r>
          </a:p>
          <a:p>
            <a:r>
              <a:rPr lang="en-GB" dirty="0"/>
              <a:t>How could we engage the young people in the organisation? Could young people fundraise if this was a weakness? </a:t>
            </a:r>
          </a:p>
          <a:p>
            <a:endParaRPr lang="en-GB" dirty="0"/>
          </a:p>
        </p:txBody>
      </p:sp>
    </p:spTree>
    <p:extLst>
      <p:ext uri="{BB962C8B-B14F-4D97-AF65-F5344CB8AC3E}">
        <p14:creationId xmlns:p14="http://schemas.microsoft.com/office/powerpoint/2010/main" val="1012951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18548"/>
          </a:xfrm>
        </p:spPr>
        <p:txBody>
          <a:bodyPr>
            <a:normAutofit fontScale="90000"/>
          </a:bodyPr>
          <a:lstStyle/>
          <a:p>
            <a:r>
              <a:rPr lang="en-GB" dirty="0"/>
              <a:t>Threats</a:t>
            </a:r>
          </a:p>
        </p:txBody>
      </p:sp>
      <p:sp>
        <p:nvSpPr>
          <p:cNvPr id="3" name="Content Placeholder 2"/>
          <p:cNvSpPr>
            <a:spLocks noGrp="1"/>
          </p:cNvSpPr>
          <p:nvPr>
            <p:ph idx="1"/>
          </p:nvPr>
        </p:nvSpPr>
        <p:spPr>
          <a:xfrm>
            <a:off x="685800" y="1412776"/>
            <a:ext cx="10667999" cy="4226024"/>
          </a:xfrm>
        </p:spPr>
        <p:txBody>
          <a:bodyPr>
            <a:normAutofit/>
          </a:bodyPr>
          <a:lstStyle/>
          <a:p>
            <a:r>
              <a:rPr lang="en-GB" dirty="0"/>
              <a:t>When it comes to threats, you could certainly begin by asking a series of questions like those previously.</a:t>
            </a:r>
          </a:p>
          <a:p>
            <a:r>
              <a:rPr lang="en-GB" dirty="0"/>
              <a:t>However, it’s often quite easy to come up with a list of potential threats facing your project without posing questions beforehand. </a:t>
            </a:r>
          </a:p>
          <a:p>
            <a:r>
              <a:rPr lang="en-GB" dirty="0"/>
              <a:t>This could include “branded” threats such as emerging or established competitors, broader threats such as changing regulatory environments or even internal threats such as high staff turnover that could threaten the sustainability of the project.</a:t>
            </a:r>
          </a:p>
        </p:txBody>
      </p:sp>
    </p:spTree>
    <p:extLst>
      <p:ext uri="{BB962C8B-B14F-4D97-AF65-F5344CB8AC3E}">
        <p14:creationId xmlns:p14="http://schemas.microsoft.com/office/powerpoint/2010/main" val="25141782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141F1-414C-4CCA-618E-9B60DE5CC2B6}"/>
              </a:ext>
            </a:extLst>
          </p:cNvPr>
          <p:cNvSpPr>
            <a:spLocks noGrp="1"/>
          </p:cNvSpPr>
          <p:nvPr>
            <p:ph type="title"/>
          </p:nvPr>
        </p:nvSpPr>
        <p:spPr/>
        <p:txBody>
          <a:bodyPr/>
          <a:lstStyle/>
          <a:p>
            <a:r>
              <a:rPr lang="en-GB" dirty="0"/>
              <a:t>Comfort Break</a:t>
            </a:r>
          </a:p>
        </p:txBody>
      </p:sp>
      <p:sp>
        <p:nvSpPr>
          <p:cNvPr id="3" name="Content Placeholder 2">
            <a:extLst>
              <a:ext uri="{FF2B5EF4-FFF2-40B4-BE49-F238E27FC236}">
                <a16:creationId xmlns:a16="http://schemas.microsoft.com/office/drawing/2014/main" id="{02FD0A3C-FF79-6B51-F7F9-0F796A3BFAA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861489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Conducting a SWOT</a:t>
            </a:r>
          </a:p>
        </p:txBody>
      </p:sp>
      <p:sp>
        <p:nvSpPr>
          <p:cNvPr id="3" name="Content Placeholder 2"/>
          <p:cNvSpPr>
            <a:spLocks noGrp="1"/>
          </p:cNvSpPr>
          <p:nvPr>
            <p:ph idx="1"/>
          </p:nvPr>
        </p:nvSpPr>
        <p:spPr/>
        <p:txBody>
          <a:bodyPr>
            <a:normAutofit/>
          </a:bodyPr>
          <a:lstStyle/>
          <a:p>
            <a:r>
              <a:rPr lang="en-GB" sz="3200" dirty="0"/>
              <a:t>Conducting a comprehensive SWOT analysis provides a unique opportunity to gain greater insight into how your business/project operates. </a:t>
            </a:r>
          </a:p>
          <a:p>
            <a:r>
              <a:rPr lang="en-GB" sz="3200" dirty="0"/>
              <a:t>It’s all too easy to get lost in the weeds of the day-to-day workings of your project or company, and conducting a SWOT analysis allows you to take a broader, bird’s eye view of your provision and the position.</a:t>
            </a:r>
          </a:p>
        </p:txBody>
      </p:sp>
    </p:spTree>
    <p:extLst>
      <p:ext uri="{BB962C8B-B14F-4D97-AF65-F5344CB8AC3E}">
        <p14:creationId xmlns:p14="http://schemas.microsoft.com/office/powerpoint/2010/main" val="14668539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a:t>
            </a:r>
          </a:p>
        </p:txBody>
      </p:sp>
      <p:sp>
        <p:nvSpPr>
          <p:cNvPr id="3" name="Content Placeholder 2"/>
          <p:cNvSpPr>
            <a:spLocks noGrp="1"/>
          </p:cNvSpPr>
          <p:nvPr>
            <p:ph idx="1"/>
          </p:nvPr>
        </p:nvSpPr>
        <p:spPr/>
        <p:txBody>
          <a:bodyPr>
            <a:normAutofit/>
          </a:bodyPr>
          <a:lstStyle/>
          <a:p>
            <a:r>
              <a:rPr lang="en-GB" sz="3200" dirty="0"/>
              <a:t>Another benefit of SWOT analysis is that this technique can be applied to a wide range of scenarios, not just as an overview of your business/project.</a:t>
            </a:r>
          </a:p>
          <a:p>
            <a:r>
              <a:rPr lang="en-GB" sz="3200" dirty="0"/>
              <a:t> You could use SWOT analysis to evaluate the potential strengths and weaknesses of a forthcoming trip or campaign, a planned project, or even whether your service should offer a counselling service.</a:t>
            </a:r>
          </a:p>
        </p:txBody>
      </p:sp>
    </p:spTree>
    <p:extLst>
      <p:ext uri="{BB962C8B-B14F-4D97-AF65-F5344CB8AC3E}">
        <p14:creationId xmlns:p14="http://schemas.microsoft.com/office/powerpoint/2010/main" val="21193513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327" y="365126"/>
            <a:ext cx="10813473" cy="597766"/>
          </a:xfrm>
        </p:spPr>
        <p:txBody>
          <a:bodyPr>
            <a:normAutofit fontScale="90000"/>
          </a:bodyPr>
          <a:lstStyle/>
          <a:p>
            <a:r>
              <a:rPr lang="en-GB" dirty="0"/>
              <a:t>Benefits</a:t>
            </a:r>
          </a:p>
        </p:txBody>
      </p:sp>
      <p:sp>
        <p:nvSpPr>
          <p:cNvPr id="3" name="Content Placeholder 2"/>
          <p:cNvSpPr>
            <a:spLocks noGrp="1"/>
          </p:cNvSpPr>
          <p:nvPr>
            <p:ph idx="1"/>
          </p:nvPr>
        </p:nvSpPr>
        <p:spPr>
          <a:xfrm>
            <a:off x="450273" y="1219200"/>
            <a:ext cx="11312236" cy="5234136"/>
          </a:xfrm>
        </p:spPr>
        <p:txBody>
          <a:bodyPr>
            <a:normAutofit/>
          </a:bodyPr>
          <a:lstStyle/>
          <a:p>
            <a:r>
              <a:rPr lang="en-GB" dirty="0"/>
              <a:t>Obviously, it almost goes without saying that conducting a SWOT analysis allows you to identify what your company/project does well, where it could improve, and the opportunities and threats facing you. </a:t>
            </a:r>
          </a:p>
          <a:p>
            <a:r>
              <a:rPr lang="en-GB" dirty="0"/>
              <a:t>However, conducting a SWOT analysis provides you with the opportunity to not only identify these factors, but also develop and implement tangible roadmaps and timelines for potential solutions. </a:t>
            </a:r>
          </a:p>
          <a:p>
            <a:r>
              <a:rPr lang="en-GB" dirty="0"/>
              <a:t>This can be beneficial in the creation of budgetary plans, identifying hiring needs for great people!, and other mid- to long-term strategic planning.</a:t>
            </a:r>
          </a:p>
        </p:txBody>
      </p:sp>
    </p:spTree>
    <p:extLst>
      <p:ext uri="{BB962C8B-B14F-4D97-AF65-F5344CB8AC3E}">
        <p14:creationId xmlns:p14="http://schemas.microsoft.com/office/powerpoint/2010/main" val="10501864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Do Your Own SWOT Analysis</a:t>
            </a:r>
          </a:p>
        </p:txBody>
      </p:sp>
      <p:sp>
        <p:nvSpPr>
          <p:cNvPr id="3" name="Content Placeholder 2"/>
          <p:cNvSpPr>
            <a:spLocks noGrp="1"/>
          </p:cNvSpPr>
          <p:nvPr>
            <p:ph idx="1"/>
          </p:nvPr>
        </p:nvSpPr>
        <p:spPr/>
        <p:txBody>
          <a:bodyPr/>
          <a:lstStyle/>
          <a:p>
            <a:r>
              <a:rPr lang="en-GB" dirty="0"/>
              <a:t>So, now we know what each element of a SWOT analysis is concerned with and the kinds of exploratory questions we can ask to get the ball rolling, it’s time to actually get to work and create your SWOT analysis.</a:t>
            </a:r>
          </a:p>
          <a:p>
            <a:pPr marL="0" indent="0">
              <a:buNone/>
            </a:pPr>
            <a:endParaRPr lang="en-GB" dirty="0"/>
          </a:p>
        </p:txBody>
      </p:sp>
    </p:spTree>
    <p:extLst>
      <p:ext uri="{BB962C8B-B14F-4D97-AF65-F5344CB8AC3E}">
        <p14:creationId xmlns:p14="http://schemas.microsoft.com/office/powerpoint/2010/main" val="39313701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Four Quadrants of SWOT Analyses</a:t>
            </a:r>
          </a:p>
        </p:txBody>
      </p:sp>
      <p:sp>
        <p:nvSpPr>
          <p:cNvPr id="3" name="Content Placeholder 2"/>
          <p:cNvSpPr>
            <a:spLocks noGrp="1"/>
          </p:cNvSpPr>
          <p:nvPr>
            <p:ph idx="1"/>
          </p:nvPr>
        </p:nvSpPr>
        <p:spPr/>
        <p:txBody>
          <a:bodyPr/>
          <a:lstStyle/>
          <a:p>
            <a:r>
              <a:rPr lang="en-GB" dirty="0"/>
              <a:t>Whatever you choose to call them, SWOT analyses are often presented as a grid-like matrix with four distinct quadrants – one representing each individual element.</a:t>
            </a:r>
          </a:p>
          <a:p>
            <a:r>
              <a:rPr lang="en-GB" dirty="0"/>
              <a:t>This presentation offers several benefits, such as identifying which elements are internal versus external, and displaying a wide range of data in an easy-to-read, predominantly visual format.</a:t>
            </a:r>
          </a:p>
        </p:txBody>
      </p:sp>
    </p:spTree>
    <p:extLst>
      <p:ext uri="{BB962C8B-B14F-4D97-AF65-F5344CB8AC3E}">
        <p14:creationId xmlns:p14="http://schemas.microsoft.com/office/powerpoint/2010/main" val="41396185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Analysis Matrix </a:t>
            </a:r>
          </a:p>
        </p:txBody>
      </p:sp>
      <p:pic>
        <p:nvPicPr>
          <p:cNvPr id="4" name="Content Placeholder 3"/>
          <p:cNvPicPr>
            <a:picLocks noGrp="1" noChangeAspect="1"/>
          </p:cNvPicPr>
          <p:nvPr>
            <p:ph idx="1"/>
          </p:nvPr>
        </p:nvPicPr>
        <p:blipFill>
          <a:blip r:embed="rId2"/>
          <a:stretch>
            <a:fillRect/>
          </a:stretch>
        </p:blipFill>
        <p:spPr>
          <a:xfrm>
            <a:off x="3857625" y="2378869"/>
            <a:ext cx="4476750" cy="2533650"/>
          </a:xfrm>
          <a:prstGeom prst="rect">
            <a:avLst/>
          </a:prstGeom>
        </p:spPr>
      </p:pic>
    </p:spTree>
    <p:extLst>
      <p:ext uri="{BB962C8B-B14F-4D97-AF65-F5344CB8AC3E}">
        <p14:creationId xmlns:p14="http://schemas.microsoft.com/office/powerpoint/2010/main" val="41074901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After you have completed the Matrix</a:t>
            </a:r>
          </a:p>
        </p:txBody>
      </p:sp>
      <p:sp>
        <p:nvSpPr>
          <p:cNvPr id="3" name="Content Placeholder 2"/>
          <p:cNvSpPr>
            <a:spLocks noGrp="1"/>
          </p:cNvSpPr>
          <p:nvPr>
            <p:ph idx="1"/>
          </p:nvPr>
        </p:nvSpPr>
        <p:spPr/>
        <p:txBody>
          <a:bodyPr/>
          <a:lstStyle/>
          <a:p>
            <a:r>
              <a:rPr lang="en-GB" b="1" dirty="0"/>
              <a:t>How to Act Upon Your SWOT Analysis</a:t>
            </a:r>
          </a:p>
          <a:p>
            <a:r>
              <a:rPr lang="en-GB" dirty="0"/>
              <a:t>So, you’ve finally got your hands on a completed SWOT matrix. </a:t>
            </a:r>
          </a:p>
          <a:p>
            <a:r>
              <a:rPr lang="en-GB" dirty="0"/>
              <a:t>You’ve identified internal strengths and weaknesses, as well as external opportunities and threats. You’ve begun to see your project in a whole new light.</a:t>
            </a:r>
          </a:p>
          <a:p>
            <a:endParaRPr lang="en-GB" dirty="0"/>
          </a:p>
        </p:txBody>
      </p:sp>
    </p:spTree>
    <p:extLst>
      <p:ext uri="{BB962C8B-B14F-4D97-AF65-F5344CB8AC3E}">
        <p14:creationId xmlns:p14="http://schemas.microsoft.com/office/powerpoint/2010/main" val="33189444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b="1" dirty="0"/>
              <a:t>Shoring Up Your Weaknesses</a:t>
            </a:r>
          </a:p>
          <a:p>
            <a:r>
              <a:rPr lang="en-GB" dirty="0"/>
              <a:t>Acting on the weaknesses you identified in your SWOT analysis is a little trickier, not least because you have to be honest enough with yourself about your weaknesses in the first place.</a:t>
            </a:r>
          </a:p>
          <a:p>
            <a:endParaRPr lang="en-GB" dirty="0"/>
          </a:p>
        </p:txBody>
      </p:sp>
      <p:pic>
        <p:nvPicPr>
          <p:cNvPr id="4" name="Picture 3"/>
          <p:cNvPicPr>
            <a:picLocks noChangeAspect="1"/>
          </p:cNvPicPr>
          <p:nvPr/>
        </p:nvPicPr>
        <p:blipFill>
          <a:blip r:embed="rId2"/>
          <a:stretch>
            <a:fillRect/>
          </a:stretch>
        </p:blipFill>
        <p:spPr>
          <a:xfrm>
            <a:off x="9179355" y="3532908"/>
            <a:ext cx="2478380" cy="2169535"/>
          </a:xfrm>
          <a:prstGeom prst="rect">
            <a:avLst/>
          </a:prstGeom>
        </p:spPr>
      </p:pic>
    </p:spTree>
    <p:extLst>
      <p:ext uri="{BB962C8B-B14F-4D97-AF65-F5344CB8AC3E}">
        <p14:creationId xmlns:p14="http://schemas.microsoft.com/office/powerpoint/2010/main" val="13536666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Seizing Opportunities</a:t>
            </a:r>
          </a:p>
          <a:p>
            <a:r>
              <a:rPr lang="en-GB" dirty="0"/>
              <a:t>The Opportunities section of your SWOT analysis is by far the most actionable, and that’s by design. By identifying opportunities by evaluating your organization’s strengths, you should have a ready-made list of targets to aim for.</a:t>
            </a:r>
          </a:p>
          <a:p>
            <a:endParaRPr lang="en-GB" dirty="0"/>
          </a:p>
        </p:txBody>
      </p:sp>
      <p:pic>
        <p:nvPicPr>
          <p:cNvPr id="4" name="Picture 3"/>
          <p:cNvPicPr>
            <a:picLocks noChangeAspect="1"/>
          </p:cNvPicPr>
          <p:nvPr/>
        </p:nvPicPr>
        <p:blipFill>
          <a:blip r:embed="rId2"/>
          <a:stretch>
            <a:fillRect/>
          </a:stretch>
        </p:blipFill>
        <p:spPr>
          <a:xfrm>
            <a:off x="9580417" y="3718019"/>
            <a:ext cx="2167371" cy="1897283"/>
          </a:xfrm>
          <a:prstGeom prst="rect">
            <a:avLst/>
          </a:prstGeom>
        </p:spPr>
      </p:pic>
    </p:spTree>
    <p:extLst>
      <p:ext uri="{BB962C8B-B14F-4D97-AF65-F5344CB8AC3E}">
        <p14:creationId xmlns:p14="http://schemas.microsoft.com/office/powerpoint/2010/main" val="11231869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Mitigating Threats</a:t>
            </a:r>
          </a:p>
          <a:p>
            <a:r>
              <a:rPr lang="en-GB" dirty="0"/>
              <a:t>Anticipating and mitigating the threats identified in your SWOT analysis may be the most difficult challenge you’ll face in this scenario, primarily because threats are typically external factors; there’s only so much you can do to mitigate the potential damage of factors beyond your control.</a:t>
            </a:r>
          </a:p>
          <a:p>
            <a:pPr marL="0" indent="0">
              <a:buNone/>
            </a:pPr>
            <a:br>
              <a:rPr lang="en-GB" dirty="0"/>
            </a:br>
            <a:endParaRPr lang="en-GB" dirty="0"/>
          </a:p>
        </p:txBody>
      </p:sp>
    </p:spTree>
    <p:extLst>
      <p:ext uri="{BB962C8B-B14F-4D97-AF65-F5344CB8AC3E}">
        <p14:creationId xmlns:p14="http://schemas.microsoft.com/office/powerpoint/2010/main" val="9295838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When compiling the results of your SWOT analysis, be sure to look for areas of crossover like this and see if it’s possible to seize an opportunity and reduce a threat at the same time.</a:t>
            </a:r>
          </a:p>
        </p:txBody>
      </p:sp>
    </p:spTree>
    <p:extLst>
      <p:ext uri="{BB962C8B-B14F-4D97-AF65-F5344CB8AC3E}">
        <p14:creationId xmlns:p14="http://schemas.microsoft.com/office/powerpoint/2010/main" val="25499704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65126"/>
            <a:ext cx="10972800" cy="874856"/>
          </a:xfrm>
        </p:spPr>
        <p:txBody>
          <a:bodyPr/>
          <a:lstStyle/>
          <a:p>
            <a:r>
              <a:rPr lang="en-GB" dirty="0"/>
              <a:t>Requirements of the Portfolio</a:t>
            </a:r>
          </a:p>
        </p:txBody>
      </p:sp>
      <p:sp>
        <p:nvSpPr>
          <p:cNvPr id="3" name="Content Placeholder 2"/>
          <p:cNvSpPr>
            <a:spLocks noGrp="1"/>
          </p:cNvSpPr>
          <p:nvPr>
            <p:ph idx="1"/>
          </p:nvPr>
        </p:nvSpPr>
        <p:spPr>
          <a:xfrm>
            <a:off x="547255" y="1371601"/>
            <a:ext cx="11111345" cy="4246418"/>
          </a:xfrm>
        </p:spPr>
        <p:txBody>
          <a:bodyPr>
            <a:normAutofit fontScale="92500"/>
          </a:bodyPr>
          <a:lstStyle/>
          <a:p>
            <a:r>
              <a:rPr lang="en-US" dirty="0"/>
              <a:t>An in-depth SWOT analysis of the </a:t>
            </a:r>
            <a:r>
              <a:rPr lang="en-US" dirty="0" err="1"/>
              <a:t>organisation</a:t>
            </a:r>
            <a:r>
              <a:rPr lang="en-US" dirty="0"/>
              <a:t>.</a:t>
            </a:r>
          </a:p>
          <a:p>
            <a:r>
              <a:rPr lang="en-US" dirty="0"/>
              <a:t>This can also be the project/service or provision you are engaged in. </a:t>
            </a:r>
          </a:p>
          <a:p>
            <a:endParaRPr lang="en-US" dirty="0"/>
          </a:p>
          <a:p>
            <a:r>
              <a:rPr lang="en-US" dirty="0"/>
              <a:t>You could include a SWOT Matrix to begin identifying the Strengths, Weaknesses, Opportunities and Threats. This can then become an in-depth discussion of wat you have identified. </a:t>
            </a:r>
          </a:p>
          <a:p>
            <a:r>
              <a:rPr lang="en-US" dirty="0"/>
              <a:t>You could also consider the external and internal factors within this section.</a:t>
            </a:r>
          </a:p>
          <a:p>
            <a:endParaRPr lang="en-US" dirty="0"/>
          </a:p>
          <a:p>
            <a:r>
              <a:rPr lang="en-US" dirty="0"/>
              <a:t>Read around the subject. </a:t>
            </a:r>
          </a:p>
          <a:p>
            <a:endParaRPr lang="en-GB" dirty="0"/>
          </a:p>
        </p:txBody>
      </p:sp>
    </p:spTree>
    <p:extLst>
      <p:ext uri="{BB962C8B-B14F-4D97-AF65-F5344CB8AC3E}">
        <p14:creationId xmlns:p14="http://schemas.microsoft.com/office/powerpoint/2010/main" val="3948163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Directed Study</a:t>
            </a:r>
          </a:p>
          <a:p>
            <a:endParaRPr lang="en-GB" dirty="0"/>
          </a:p>
          <a:p>
            <a:r>
              <a:rPr lang="en-GB" dirty="0"/>
              <a:t>Engage in reading around SWOT analysis and begin to prepare your own SWOT</a:t>
            </a:r>
          </a:p>
          <a:p>
            <a:endParaRPr lang="en-GB" dirty="0"/>
          </a:p>
          <a:p>
            <a:r>
              <a:rPr lang="en-GB" dirty="0"/>
              <a:t>Begin by completing the GRID discussed in today’s lecture before moving on to a more detailed SWOT. </a:t>
            </a:r>
          </a:p>
        </p:txBody>
      </p:sp>
    </p:spTree>
    <p:extLst>
      <p:ext uri="{BB962C8B-B14F-4D97-AF65-F5344CB8AC3E}">
        <p14:creationId xmlns:p14="http://schemas.microsoft.com/office/powerpoint/2010/main" val="34257946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6EED8-4EAB-CF8F-0369-6B269EBFCC3D}"/>
              </a:ext>
            </a:extLst>
          </p:cNvPr>
          <p:cNvSpPr>
            <a:spLocks noGrp="1"/>
          </p:cNvSpPr>
          <p:nvPr>
            <p:ph type="title"/>
          </p:nvPr>
        </p:nvSpPr>
        <p:spPr/>
        <p:txBody>
          <a:bodyPr/>
          <a:lstStyle/>
          <a:p>
            <a:r>
              <a:rPr lang="en-GB" dirty="0"/>
              <a:t>After Lunch</a:t>
            </a:r>
          </a:p>
        </p:txBody>
      </p:sp>
      <p:sp>
        <p:nvSpPr>
          <p:cNvPr id="3" name="Content Placeholder 2">
            <a:extLst>
              <a:ext uri="{FF2B5EF4-FFF2-40B4-BE49-F238E27FC236}">
                <a16:creationId xmlns:a16="http://schemas.microsoft.com/office/drawing/2014/main" id="{EE809150-B919-8B09-2095-1A5E51F44139}"/>
              </a:ext>
            </a:extLst>
          </p:cNvPr>
          <p:cNvSpPr>
            <a:spLocks noGrp="1"/>
          </p:cNvSpPr>
          <p:nvPr>
            <p:ph idx="1"/>
          </p:nvPr>
        </p:nvSpPr>
        <p:spPr/>
        <p:txBody>
          <a:bodyPr/>
          <a:lstStyle/>
          <a:p>
            <a:r>
              <a:rPr lang="en-GB" dirty="0"/>
              <a:t>SWOT Case study Activity. </a:t>
            </a:r>
          </a:p>
        </p:txBody>
      </p:sp>
    </p:spTree>
    <p:extLst>
      <p:ext uri="{BB962C8B-B14F-4D97-AF65-F5344CB8AC3E}">
        <p14:creationId xmlns:p14="http://schemas.microsoft.com/office/powerpoint/2010/main" val="12334057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9283A-3838-113F-965B-9E5DF31ED270}"/>
              </a:ext>
            </a:extLst>
          </p:cNvPr>
          <p:cNvSpPr>
            <a:spLocks noGrp="1"/>
          </p:cNvSpPr>
          <p:nvPr>
            <p:ph type="title"/>
          </p:nvPr>
        </p:nvSpPr>
        <p:spPr/>
        <p:txBody>
          <a:bodyPr/>
          <a:lstStyle/>
          <a:p>
            <a:r>
              <a:rPr lang="en-GB" dirty="0"/>
              <a:t>Individual Tutorial By Appointment next week</a:t>
            </a:r>
          </a:p>
        </p:txBody>
      </p:sp>
      <p:sp>
        <p:nvSpPr>
          <p:cNvPr id="3" name="Content Placeholder 2">
            <a:extLst>
              <a:ext uri="{FF2B5EF4-FFF2-40B4-BE49-F238E27FC236}">
                <a16:creationId xmlns:a16="http://schemas.microsoft.com/office/drawing/2014/main" id="{699E2CF0-6222-B092-04BE-D0F716BF059E}"/>
              </a:ext>
            </a:extLst>
          </p:cNvPr>
          <p:cNvSpPr>
            <a:spLocks noGrp="1"/>
          </p:cNvSpPr>
          <p:nvPr>
            <p:ph idx="1"/>
          </p:nvPr>
        </p:nvSpPr>
        <p:spPr/>
        <p:txBody>
          <a:bodyPr/>
          <a:lstStyle/>
          <a:p>
            <a:r>
              <a:rPr lang="en-GB" dirty="0"/>
              <a:t>No Taught Lecture 17/10</a:t>
            </a:r>
          </a:p>
          <a:p>
            <a:pPr lvl="1"/>
            <a:r>
              <a:rPr lang="en-GB" dirty="0"/>
              <a:t>If you need to discuss elements of the portfolio with me please make an appointment on Thursday. </a:t>
            </a:r>
          </a:p>
        </p:txBody>
      </p:sp>
    </p:spTree>
    <p:extLst>
      <p:ext uri="{BB962C8B-B14F-4D97-AF65-F5344CB8AC3E}">
        <p14:creationId xmlns:p14="http://schemas.microsoft.com/office/powerpoint/2010/main" val="57342277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Props1.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Template for PP</Template>
  <TotalTime>13</TotalTime>
  <Words>2108</Words>
  <Application>Microsoft Office PowerPoint</Application>
  <PresentationFormat>Widescreen</PresentationFormat>
  <Paragraphs>155</Paragraphs>
  <Slides>42</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42</vt:i4>
      </vt:variant>
    </vt:vector>
  </HeadingPairs>
  <TitlesOfParts>
    <vt:vector size="48" baseType="lpstr">
      <vt:lpstr>Arial</vt:lpstr>
      <vt:lpstr>Calibri</vt:lpstr>
      <vt:lpstr>Calibri Light</vt:lpstr>
      <vt:lpstr>Gill Sans MT</vt:lpstr>
      <vt:lpstr>Holding PAge</vt:lpstr>
      <vt:lpstr>Accessible 2</vt:lpstr>
      <vt:lpstr>Youth Work Practice 3 ECYW6002</vt:lpstr>
      <vt:lpstr>How to Do a SWOT Analysis (with Examples)</vt:lpstr>
      <vt:lpstr>What is a SWOT Analysis?</vt:lpstr>
      <vt:lpstr>Breaking Down the SWOT Analysis Process</vt:lpstr>
      <vt:lpstr> Strengths  </vt:lpstr>
      <vt:lpstr>Strengths</vt:lpstr>
      <vt:lpstr>Weaknesses</vt:lpstr>
      <vt:lpstr>Weaknesses</vt:lpstr>
      <vt:lpstr>Opportunities </vt:lpstr>
      <vt:lpstr>Opportunities</vt:lpstr>
      <vt:lpstr>Opportunities</vt:lpstr>
      <vt:lpstr>Threats </vt:lpstr>
      <vt:lpstr>PowerPoint Presentation</vt:lpstr>
      <vt:lpstr>Threats</vt:lpstr>
      <vt:lpstr>Internal and External Factors </vt:lpstr>
      <vt:lpstr>Internal and External Factors</vt:lpstr>
      <vt:lpstr>PowerPoint Presentation</vt:lpstr>
      <vt:lpstr>How to Conduct a SWOT Analysis </vt:lpstr>
      <vt:lpstr>Strengths</vt:lpstr>
      <vt:lpstr>PowerPoint Presentation</vt:lpstr>
      <vt:lpstr>Weaknesses</vt:lpstr>
      <vt:lpstr>PowerPoint Presentation</vt:lpstr>
      <vt:lpstr>PowerPoint Presentation</vt:lpstr>
      <vt:lpstr>PowerPoint Presentation</vt:lpstr>
      <vt:lpstr>PowerPoint Presentation</vt:lpstr>
      <vt:lpstr>Threats</vt:lpstr>
      <vt:lpstr>Comfort Break</vt:lpstr>
      <vt:lpstr>Benefits of Conducting a SWOT</vt:lpstr>
      <vt:lpstr>Benefits</vt:lpstr>
      <vt:lpstr>Benefits</vt:lpstr>
      <vt:lpstr>How to Do Your Own SWOT Analysis</vt:lpstr>
      <vt:lpstr>The Four Quadrants of SWOT Analyses</vt:lpstr>
      <vt:lpstr>SWOT Analysis Matrix </vt:lpstr>
      <vt:lpstr>After you have completed the Matrix</vt:lpstr>
      <vt:lpstr>PowerPoint Presentation</vt:lpstr>
      <vt:lpstr>PowerPoint Presentation</vt:lpstr>
      <vt:lpstr>PowerPoint Presentation</vt:lpstr>
      <vt:lpstr>PowerPoint Presentation</vt:lpstr>
      <vt:lpstr>Requirements of the Portfolio</vt:lpstr>
      <vt:lpstr>PowerPoint Presentation</vt:lpstr>
      <vt:lpstr>After Lunch</vt:lpstr>
      <vt:lpstr>Individual Tutorial By Appointment 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6</cp:revision>
  <dcterms:created xsi:type="dcterms:W3CDTF">2022-06-22T10:03:12Z</dcterms:created>
  <dcterms:modified xsi:type="dcterms:W3CDTF">2024-09-10T13:15:47Z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