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3"/>
  </p:notesMasterIdLst>
  <p:handoutMasterIdLst>
    <p:handoutMasterId r:id="rId24"/>
  </p:handoutMasterIdLst>
  <p:sldIdLst>
    <p:sldId id="433" r:id="rId5"/>
    <p:sldId id="409" r:id="rId6"/>
    <p:sldId id="457" r:id="rId7"/>
    <p:sldId id="485" r:id="rId8"/>
    <p:sldId id="486" r:id="rId9"/>
    <p:sldId id="257" r:id="rId10"/>
    <p:sldId id="474" r:id="rId11"/>
    <p:sldId id="475" r:id="rId12"/>
    <p:sldId id="477" r:id="rId13"/>
    <p:sldId id="476" r:id="rId14"/>
    <p:sldId id="320" r:id="rId15"/>
    <p:sldId id="473" r:id="rId16"/>
    <p:sldId id="322" r:id="rId17"/>
    <p:sldId id="329" r:id="rId18"/>
    <p:sldId id="323" r:id="rId19"/>
    <p:sldId id="325" r:id="rId20"/>
    <p:sldId id="327" r:id="rId21"/>
    <p:sldId id="331" r:id="rId22"/>
  </p:sldIdLst>
  <p:sldSz cx="9144000" cy="6858000" type="screen4x3"/>
  <p:notesSz cx="9926638" cy="6797675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0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0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0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0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0"/>
        <a:cs typeface="+mn-cs"/>
      </a:defRPr>
    </a:lvl5pPr>
    <a:lvl6pPr marL="2286000" algn="l" defTabSz="457200" rtl="0" eaLnBrk="1" latinLnBrk="0" hangingPunct="1">
      <a:defRPr kern="1200">
        <a:solidFill>
          <a:schemeClr val="tx1"/>
        </a:solidFill>
        <a:latin typeface="Arial" charset="0"/>
        <a:ea typeface="ＭＳ Ｐゴシック" charset="0"/>
        <a:cs typeface="+mn-cs"/>
      </a:defRPr>
    </a:lvl6pPr>
    <a:lvl7pPr marL="2743200" algn="l" defTabSz="457200" rtl="0" eaLnBrk="1" latinLnBrk="0" hangingPunct="1">
      <a:defRPr kern="1200">
        <a:solidFill>
          <a:schemeClr val="tx1"/>
        </a:solidFill>
        <a:latin typeface="Arial" charset="0"/>
        <a:ea typeface="ＭＳ Ｐゴシック" charset="0"/>
        <a:cs typeface="+mn-cs"/>
      </a:defRPr>
    </a:lvl7pPr>
    <a:lvl8pPr marL="3200400" algn="l" defTabSz="457200" rtl="0" eaLnBrk="1" latinLnBrk="0" hangingPunct="1">
      <a:defRPr kern="1200">
        <a:solidFill>
          <a:schemeClr val="tx1"/>
        </a:solidFill>
        <a:latin typeface="Arial" charset="0"/>
        <a:ea typeface="ＭＳ Ｐゴシック" charset="0"/>
        <a:cs typeface="+mn-cs"/>
      </a:defRPr>
    </a:lvl8pPr>
    <a:lvl9pPr marL="3657600" algn="l" defTabSz="457200" rtl="0" eaLnBrk="1" latinLnBrk="0" hangingPunct="1">
      <a:defRPr kern="1200">
        <a:solidFill>
          <a:schemeClr val="tx1"/>
        </a:solidFill>
        <a:latin typeface="Arial" charset="0"/>
        <a:ea typeface="ＭＳ Ｐゴシック" charset="0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141" userDrawn="1">
          <p15:clr>
            <a:srgbClr val="A4A3A4"/>
          </p15:clr>
        </p15:guide>
        <p15:guide id="2" pos="3127" userDrawn="1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Graham Howe" initials="GH" lastIdx="1" clrIdx="0">
    <p:extLst>
      <p:ext uri="{19B8F6BF-5375-455C-9EA6-DF929625EA0E}">
        <p15:presenceInfo xmlns:p15="http://schemas.microsoft.com/office/powerpoint/2012/main" userId="e1e17d2348633411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hiddenSlides="1"/>
  <p:clrMru>
    <a:srgbClr val="C83D1C"/>
    <a:srgbClr val="AF8157"/>
    <a:srgbClr val="00AF31"/>
    <a:srgbClr val="28C796"/>
    <a:srgbClr val="29BCE6"/>
    <a:srgbClr val="28BAA1"/>
    <a:srgbClr val="174187"/>
    <a:srgbClr val="AB182D"/>
    <a:srgbClr val="E4032E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9FE5DE2-9D2D-4181-85B3-F4333D2CA0DC}" v="201" dt="2022-11-04T12:11:21.45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5A111915-BE36-4E01-A7E5-04B1672EAD32}" styleName="Light Style 2 -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2" d="100"/>
          <a:sy n="92" d="100"/>
        </p:scale>
        <p:origin x="60" y="24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>
        <p:guide orient="horz" pos="2141"/>
        <p:guide pos="3127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Relationship Id="rId30" Type="http://schemas.microsoft.com/office/2015/10/relationships/revisionInfo" Target="revisionInfo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806BE64-C5AC-1645-8258-F9CD1AFDF45C}" type="doc">
      <dgm:prSet loTypeId="urn:microsoft.com/office/officeart/2005/8/layout/hierarchy2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EAB26BC-1BCB-FB4F-973D-83417F61A29F}">
      <dgm:prSet phldrT="[Text]"/>
      <dgm:spPr>
        <a:solidFill>
          <a:srgbClr val="C00000"/>
        </a:solidFill>
      </dgm:spPr>
      <dgm:t>
        <a:bodyPr/>
        <a:lstStyle/>
        <a:p>
          <a:r>
            <a:rPr lang="en-GB"/>
            <a:t>Customer says "I want a coffee that is good"</a:t>
          </a:r>
        </a:p>
      </dgm:t>
    </dgm:pt>
    <dgm:pt modelId="{D0EC8344-344E-7046-8181-B77F05D7873E}" type="parTrans" cxnId="{6EC68878-D4D7-3149-859D-A30B6A2A5724}">
      <dgm:prSet/>
      <dgm:spPr/>
      <dgm:t>
        <a:bodyPr/>
        <a:lstStyle/>
        <a:p>
          <a:endParaRPr lang="en-GB"/>
        </a:p>
      </dgm:t>
    </dgm:pt>
    <dgm:pt modelId="{45D0A1F2-A268-264C-9343-20B8C0C6760C}" type="sibTrans" cxnId="{6EC68878-D4D7-3149-859D-A30B6A2A5724}">
      <dgm:prSet/>
      <dgm:spPr/>
      <dgm:t>
        <a:bodyPr/>
        <a:lstStyle/>
        <a:p>
          <a:endParaRPr lang="en-GB"/>
        </a:p>
      </dgm:t>
    </dgm:pt>
    <dgm:pt modelId="{C07FE8EF-6430-2E49-802F-CFBAF1E938AA}">
      <dgm:prSet phldrT="[Text]"/>
      <dgm:spPr>
        <a:solidFill>
          <a:srgbClr val="C00000"/>
        </a:solidFill>
      </dgm:spPr>
      <dgm:t>
        <a:bodyPr/>
        <a:lstStyle/>
        <a:p>
          <a:r>
            <a:rPr lang="en-GB"/>
            <a:t>Taste</a:t>
          </a:r>
        </a:p>
      </dgm:t>
    </dgm:pt>
    <dgm:pt modelId="{FE7080F3-4057-CB4D-A0C8-54875858B0E5}" type="parTrans" cxnId="{4EFBAFFA-1202-284B-BC6A-7A7526CEEEA5}">
      <dgm:prSet/>
      <dgm:spPr/>
      <dgm:t>
        <a:bodyPr/>
        <a:lstStyle/>
        <a:p>
          <a:endParaRPr lang="en-GB"/>
        </a:p>
      </dgm:t>
    </dgm:pt>
    <dgm:pt modelId="{37184963-89AD-954E-AF32-5E1370E65ED7}" type="sibTrans" cxnId="{4EFBAFFA-1202-284B-BC6A-7A7526CEEEA5}">
      <dgm:prSet/>
      <dgm:spPr/>
      <dgm:t>
        <a:bodyPr/>
        <a:lstStyle/>
        <a:p>
          <a:endParaRPr lang="en-GB"/>
        </a:p>
      </dgm:t>
    </dgm:pt>
    <dgm:pt modelId="{B8B0693C-CC22-A74E-A4DE-821C455F955B}">
      <dgm:prSet phldrT="[Text]"/>
      <dgm:spPr>
        <a:solidFill>
          <a:srgbClr val="C00000"/>
        </a:solidFill>
      </dgm:spPr>
      <dgm:t>
        <a:bodyPr/>
        <a:lstStyle/>
        <a:p>
          <a:r>
            <a:rPr lang="en-GB"/>
            <a:t>Not Acidic</a:t>
          </a:r>
        </a:p>
        <a:p>
          <a:r>
            <a:rPr lang="en-GB"/>
            <a:t>pH 6.3</a:t>
          </a:r>
        </a:p>
      </dgm:t>
    </dgm:pt>
    <dgm:pt modelId="{AE5BEF1F-672B-114D-9AFA-C3899FEC6962}" type="parTrans" cxnId="{927C7114-FDD2-0343-88AF-BD7E76ACFD9E}">
      <dgm:prSet/>
      <dgm:spPr/>
      <dgm:t>
        <a:bodyPr/>
        <a:lstStyle/>
        <a:p>
          <a:endParaRPr lang="en-GB"/>
        </a:p>
      </dgm:t>
    </dgm:pt>
    <dgm:pt modelId="{EFBAD063-6AFB-6E4A-90BA-389F50ACF67D}" type="sibTrans" cxnId="{927C7114-FDD2-0343-88AF-BD7E76ACFD9E}">
      <dgm:prSet/>
      <dgm:spPr/>
      <dgm:t>
        <a:bodyPr/>
        <a:lstStyle/>
        <a:p>
          <a:endParaRPr lang="en-GB"/>
        </a:p>
      </dgm:t>
    </dgm:pt>
    <dgm:pt modelId="{C4542582-94B0-9C45-A850-22013FDC2BE0}">
      <dgm:prSet phldrT="[Text]"/>
      <dgm:spPr>
        <a:solidFill>
          <a:srgbClr val="C00000"/>
        </a:solidFill>
      </dgm:spPr>
      <dgm:t>
        <a:bodyPr/>
        <a:lstStyle/>
        <a:p>
          <a:r>
            <a:rPr lang="en-GB"/>
            <a:t>Richness</a:t>
          </a:r>
        </a:p>
        <a:p>
          <a:r>
            <a:rPr lang="en-GB" b="0" i="0" u="none"/>
            <a:t>9.77% Total Dissolved Solids</a:t>
          </a:r>
          <a:endParaRPr lang="en-GB"/>
        </a:p>
      </dgm:t>
    </dgm:pt>
    <dgm:pt modelId="{5A5029DB-2CE3-B946-BD40-E3AEB606DFFF}" type="parTrans" cxnId="{E3AD5BD5-3385-1E44-8F68-F914A2B23BEE}">
      <dgm:prSet/>
      <dgm:spPr/>
      <dgm:t>
        <a:bodyPr/>
        <a:lstStyle/>
        <a:p>
          <a:endParaRPr lang="en-GB"/>
        </a:p>
      </dgm:t>
    </dgm:pt>
    <dgm:pt modelId="{91ED0375-5B7F-6D47-A1BE-ABF2F469F556}" type="sibTrans" cxnId="{E3AD5BD5-3385-1E44-8F68-F914A2B23BEE}">
      <dgm:prSet/>
      <dgm:spPr/>
      <dgm:t>
        <a:bodyPr/>
        <a:lstStyle/>
        <a:p>
          <a:endParaRPr lang="en-GB"/>
        </a:p>
      </dgm:t>
    </dgm:pt>
    <dgm:pt modelId="{91FCC36C-2A15-5740-B2A2-8411B9C6429E}">
      <dgm:prSet phldrT="[Text]"/>
      <dgm:spPr>
        <a:solidFill>
          <a:srgbClr val="C00000"/>
        </a:solidFill>
      </dgm:spPr>
      <dgm:t>
        <a:bodyPr/>
        <a:lstStyle/>
        <a:p>
          <a:r>
            <a:rPr lang="en-GB"/>
            <a:t>Temperature</a:t>
          </a:r>
        </a:p>
      </dgm:t>
    </dgm:pt>
    <dgm:pt modelId="{EAEDE325-32FD-7A4D-AE64-5B15426107C9}" type="parTrans" cxnId="{7542C2DE-E372-3C46-B208-25717050BC47}">
      <dgm:prSet/>
      <dgm:spPr/>
      <dgm:t>
        <a:bodyPr/>
        <a:lstStyle/>
        <a:p>
          <a:endParaRPr lang="en-GB"/>
        </a:p>
      </dgm:t>
    </dgm:pt>
    <dgm:pt modelId="{C24C5610-8780-704E-B63A-8048F19A51E2}" type="sibTrans" cxnId="{7542C2DE-E372-3C46-B208-25717050BC47}">
      <dgm:prSet/>
      <dgm:spPr/>
      <dgm:t>
        <a:bodyPr/>
        <a:lstStyle/>
        <a:p>
          <a:endParaRPr lang="en-GB"/>
        </a:p>
      </dgm:t>
    </dgm:pt>
    <dgm:pt modelId="{19432A8F-6AF9-C241-BF7A-E472C117F251}">
      <dgm:prSet phldrT="[Text]"/>
      <dgm:spPr>
        <a:solidFill>
          <a:srgbClr val="C00000"/>
        </a:solidFill>
      </dgm:spPr>
      <dgm:t>
        <a:bodyPr/>
        <a:lstStyle/>
        <a:p>
          <a:r>
            <a:rPr lang="en-GB"/>
            <a:t>Cost</a:t>
          </a:r>
        </a:p>
      </dgm:t>
    </dgm:pt>
    <dgm:pt modelId="{B1CD5531-B23F-3C4F-87DB-D18F3B3B806F}" type="parTrans" cxnId="{E6B9C1C6-2F50-C543-8557-03AB603EDC6F}">
      <dgm:prSet/>
      <dgm:spPr/>
      <dgm:t>
        <a:bodyPr/>
        <a:lstStyle/>
        <a:p>
          <a:endParaRPr lang="en-GB"/>
        </a:p>
      </dgm:t>
    </dgm:pt>
    <dgm:pt modelId="{7D1C0069-CD44-BC46-A2AA-B755209C0BF3}" type="sibTrans" cxnId="{E6B9C1C6-2F50-C543-8557-03AB603EDC6F}">
      <dgm:prSet/>
      <dgm:spPr/>
      <dgm:t>
        <a:bodyPr/>
        <a:lstStyle/>
        <a:p>
          <a:endParaRPr lang="en-GB"/>
        </a:p>
      </dgm:t>
    </dgm:pt>
    <dgm:pt modelId="{CCA88DDA-D25F-0243-915B-66681AF50453}">
      <dgm:prSet phldrT="[Text]"/>
      <dgm:spPr>
        <a:solidFill>
          <a:srgbClr val="C00000"/>
        </a:solidFill>
      </dgm:spPr>
      <dgm:t>
        <a:bodyPr/>
        <a:lstStyle/>
        <a:p>
          <a:r>
            <a:rPr lang="en-GB"/>
            <a:t>&gt; 60</a:t>
          </a:r>
          <a:r>
            <a:rPr lang="en-GB" baseline="30000"/>
            <a:t>0</a:t>
          </a:r>
          <a:r>
            <a:rPr lang="en-GB"/>
            <a:t>C</a:t>
          </a:r>
        </a:p>
      </dgm:t>
    </dgm:pt>
    <dgm:pt modelId="{98FB5F86-9433-2D40-BE36-FE2D9B90517C}" type="parTrans" cxnId="{C7D63064-C7D8-9745-8539-06B16B9E698D}">
      <dgm:prSet/>
      <dgm:spPr/>
      <dgm:t>
        <a:bodyPr/>
        <a:lstStyle/>
        <a:p>
          <a:endParaRPr lang="en-GB"/>
        </a:p>
      </dgm:t>
    </dgm:pt>
    <dgm:pt modelId="{0E6C32D7-D741-A94E-A01A-0C2DBE6DB451}" type="sibTrans" cxnId="{C7D63064-C7D8-9745-8539-06B16B9E698D}">
      <dgm:prSet/>
      <dgm:spPr/>
      <dgm:t>
        <a:bodyPr/>
        <a:lstStyle/>
        <a:p>
          <a:endParaRPr lang="en-GB"/>
        </a:p>
      </dgm:t>
    </dgm:pt>
    <dgm:pt modelId="{0BCF59B3-1B13-FC43-BD9D-FDECA2B35037}">
      <dgm:prSet phldrT="[Text]"/>
      <dgm:spPr>
        <a:solidFill>
          <a:srgbClr val="C00000"/>
        </a:solidFill>
      </dgm:spPr>
      <dgm:t>
        <a:bodyPr/>
        <a:lstStyle/>
        <a:p>
          <a:r>
            <a:rPr lang="en-GB"/>
            <a:t>&lt; £3</a:t>
          </a:r>
        </a:p>
      </dgm:t>
    </dgm:pt>
    <dgm:pt modelId="{997EF6C0-2237-C14F-9619-731EDC7E87C8}" type="parTrans" cxnId="{0273FF65-6CE4-8B49-AC6F-763583CC3880}">
      <dgm:prSet/>
      <dgm:spPr/>
      <dgm:t>
        <a:bodyPr/>
        <a:lstStyle/>
        <a:p>
          <a:endParaRPr lang="en-GB"/>
        </a:p>
      </dgm:t>
    </dgm:pt>
    <dgm:pt modelId="{3321B3BA-6A0A-324D-BC99-FEBD78A6EAA7}" type="sibTrans" cxnId="{0273FF65-6CE4-8B49-AC6F-763583CC3880}">
      <dgm:prSet/>
      <dgm:spPr/>
      <dgm:t>
        <a:bodyPr/>
        <a:lstStyle/>
        <a:p>
          <a:endParaRPr lang="en-GB"/>
        </a:p>
      </dgm:t>
    </dgm:pt>
    <dgm:pt modelId="{D6A5B1C6-BF71-874E-A2BB-CCF4B88C0C63}">
      <dgm:prSet phldrT="[Text]"/>
      <dgm:spPr>
        <a:solidFill>
          <a:srgbClr val="C00000"/>
        </a:solidFill>
      </dgm:spPr>
      <dgm:t>
        <a:bodyPr/>
        <a:lstStyle/>
        <a:p>
          <a:r>
            <a:rPr lang="en-GB"/>
            <a:t>&lt; 800C</a:t>
          </a:r>
        </a:p>
      </dgm:t>
    </dgm:pt>
    <dgm:pt modelId="{5C05BF5D-A658-D94E-A092-F72AB5A10974}" type="parTrans" cxnId="{C700FF1F-4C5F-C942-83B2-3BD7C12F9404}">
      <dgm:prSet/>
      <dgm:spPr/>
      <dgm:t>
        <a:bodyPr/>
        <a:lstStyle/>
        <a:p>
          <a:endParaRPr lang="en-GB"/>
        </a:p>
      </dgm:t>
    </dgm:pt>
    <dgm:pt modelId="{37F7CD46-7327-7D43-A668-F51917FD3F88}" type="sibTrans" cxnId="{C700FF1F-4C5F-C942-83B2-3BD7C12F9404}">
      <dgm:prSet/>
      <dgm:spPr/>
      <dgm:t>
        <a:bodyPr/>
        <a:lstStyle/>
        <a:p>
          <a:endParaRPr lang="en-GB"/>
        </a:p>
      </dgm:t>
    </dgm:pt>
    <dgm:pt modelId="{263F4706-1777-8F46-903D-436CD7AEC4B0}" type="pres">
      <dgm:prSet presAssocID="{7806BE64-C5AC-1645-8258-F9CD1AFDF45C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9817BFF8-D0C8-5C4F-992F-74CE61133D23}" type="pres">
      <dgm:prSet presAssocID="{2EAB26BC-1BCB-FB4F-973D-83417F61A29F}" presName="root1" presStyleCnt="0"/>
      <dgm:spPr/>
    </dgm:pt>
    <dgm:pt modelId="{CC7AAD64-F8C5-DF43-86A7-A73C185FA14A}" type="pres">
      <dgm:prSet presAssocID="{2EAB26BC-1BCB-FB4F-973D-83417F61A29F}" presName="LevelOneTextNode" presStyleLbl="node0" presStyleIdx="0" presStyleCnt="1" custScaleX="142527" custScaleY="188788" custLinFactNeighborX="-38594" custLinFactNeighborY="-1930">
        <dgm:presLayoutVars>
          <dgm:chPref val="3"/>
        </dgm:presLayoutVars>
      </dgm:prSet>
      <dgm:spPr/>
    </dgm:pt>
    <dgm:pt modelId="{248F1BC0-D307-C64B-8FF2-0DD22E02F0AC}" type="pres">
      <dgm:prSet presAssocID="{2EAB26BC-1BCB-FB4F-973D-83417F61A29F}" presName="level2hierChild" presStyleCnt="0"/>
      <dgm:spPr/>
    </dgm:pt>
    <dgm:pt modelId="{6A3743BA-C8CD-304F-B058-50A394EC0EA7}" type="pres">
      <dgm:prSet presAssocID="{FE7080F3-4057-CB4D-A0C8-54875858B0E5}" presName="conn2-1" presStyleLbl="parChTrans1D2" presStyleIdx="0" presStyleCnt="3"/>
      <dgm:spPr/>
    </dgm:pt>
    <dgm:pt modelId="{22F1AFA2-FC2B-1841-BDF8-FD2893ED50B4}" type="pres">
      <dgm:prSet presAssocID="{FE7080F3-4057-CB4D-A0C8-54875858B0E5}" presName="connTx" presStyleLbl="parChTrans1D2" presStyleIdx="0" presStyleCnt="3"/>
      <dgm:spPr/>
    </dgm:pt>
    <dgm:pt modelId="{853212B4-00E2-4644-B587-15844F5DC732}" type="pres">
      <dgm:prSet presAssocID="{C07FE8EF-6430-2E49-802F-CFBAF1E938AA}" presName="root2" presStyleCnt="0"/>
      <dgm:spPr/>
    </dgm:pt>
    <dgm:pt modelId="{0187F7FF-36F3-1C42-B171-CB843ACA3473}" type="pres">
      <dgm:prSet presAssocID="{C07FE8EF-6430-2E49-802F-CFBAF1E938AA}" presName="LevelTwoTextNode" presStyleLbl="node2" presStyleIdx="0" presStyleCnt="3">
        <dgm:presLayoutVars>
          <dgm:chPref val="3"/>
        </dgm:presLayoutVars>
      </dgm:prSet>
      <dgm:spPr/>
    </dgm:pt>
    <dgm:pt modelId="{EF17FD58-E47F-334E-8CDE-B205BCAC1DE7}" type="pres">
      <dgm:prSet presAssocID="{C07FE8EF-6430-2E49-802F-CFBAF1E938AA}" presName="level3hierChild" presStyleCnt="0"/>
      <dgm:spPr/>
    </dgm:pt>
    <dgm:pt modelId="{9D40C924-D221-D549-BB0D-C97A7560DDE5}" type="pres">
      <dgm:prSet presAssocID="{AE5BEF1F-672B-114D-9AFA-C3899FEC6962}" presName="conn2-1" presStyleLbl="parChTrans1D3" presStyleIdx="0" presStyleCnt="5"/>
      <dgm:spPr/>
    </dgm:pt>
    <dgm:pt modelId="{A831BE1D-F1AA-E744-9748-31ADE60166FD}" type="pres">
      <dgm:prSet presAssocID="{AE5BEF1F-672B-114D-9AFA-C3899FEC6962}" presName="connTx" presStyleLbl="parChTrans1D3" presStyleIdx="0" presStyleCnt="5"/>
      <dgm:spPr/>
    </dgm:pt>
    <dgm:pt modelId="{8F9AD4B6-F347-7E43-BE6A-2A5E49C074AF}" type="pres">
      <dgm:prSet presAssocID="{B8B0693C-CC22-A74E-A4DE-821C455F955B}" presName="root2" presStyleCnt="0"/>
      <dgm:spPr/>
    </dgm:pt>
    <dgm:pt modelId="{46EAD71E-0A83-FE45-9017-89A2ABEA9363}" type="pres">
      <dgm:prSet presAssocID="{B8B0693C-CC22-A74E-A4DE-821C455F955B}" presName="LevelTwoTextNode" presStyleLbl="node3" presStyleIdx="0" presStyleCnt="5">
        <dgm:presLayoutVars>
          <dgm:chPref val="3"/>
        </dgm:presLayoutVars>
      </dgm:prSet>
      <dgm:spPr/>
    </dgm:pt>
    <dgm:pt modelId="{FEF06F25-9BBB-B841-99E6-BA66A84E1A62}" type="pres">
      <dgm:prSet presAssocID="{B8B0693C-CC22-A74E-A4DE-821C455F955B}" presName="level3hierChild" presStyleCnt="0"/>
      <dgm:spPr/>
    </dgm:pt>
    <dgm:pt modelId="{8BD57897-3607-A944-8D0F-FBC9B028CF2A}" type="pres">
      <dgm:prSet presAssocID="{5A5029DB-2CE3-B946-BD40-E3AEB606DFFF}" presName="conn2-1" presStyleLbl="parChTrans1D3" presStyleIdx="1" presStyleCnt="5"/>
      <dgm:spPr/>
    </dgm:pt>
    <dgm:pt modelId="{9B2B26DD-4D0F-1747-B085-9B39FBB2B066}" type="pres">
      <dgm:prSet presAssocID="{5A5029DB-2CE3-B946-BD40-E3AEB606DFFF}" presName="connTx" presStyleLbl="parChTrans1D3" presStyleIdx="1" presStyleCnt="5"/>
      <dgm:spPr/>
    </dgm:pt>
    <dgm:pt modelId="{E580D4D9-B97E-9044-927C-426363646C13}" type="pres">
      <dgm:prSet presAssocID="{C4542582-94B0-9C45-A850-22013FDC2BE0}" presName="root2" presStyleCnt="0"/>
      <dgm:spPr/>
    </dgm:pt>
    <dgm:pt modelId="{AB028B3A-0040-BF40-94F8-BF58582319C4}" type="pres">
      <dgm:prSet presAssocID="{C4542582-94B0-9C45-A850-22013FDC2BE0}" presName="LevelTwoTextNode" presStyleLbl="node3" presStyleIdx="1" presStyleCnt="5">
        <dgm:presLayoutVars>
          <dgm:chPref val="3"/>
        </dgm:presLayoutVars>
      </dgm:prSet>
      <dgm:spPr/>
    </dgm:pt>
    <dgm:pt modelId="{20BBA8FF-9801-344C-89C8-3F306E9D1F57}" type="pres">
      <dgm:prSet presAssocID="{C4542582-94B0-9C45-A850-22013FDC2BE0}" presName="level3hierChild" presStyleCnt="0"/>
      <dgm:spPr/>
    </dgm:pt>
    <dgm:pt modelId="{616293C7-A65F-474C-9206-4A5AACEF9FA2}" type="pres">
      <dgm:prSet presAssocID="{EAEDE325-32FD-7A4D-AE64-5B15426107C9}" presName="conn2-1" presStyleLbl="parChTrans1D2" presStyleIdx="1" presStyleCnt="3"/>
      <dgm:spPr/>
    </dgm:pt>
    <dgm:pt modelId="{29A8E2EA-EED1-3948-8CE0-66F1A7ECDDE1}" type="pres">
      <dgm:prSet presAssocID="{EAEDE325-32FD-7A4D-AE64-5B15426107C9}" presName="connTx" presStyleLbl="parChTrans1D2" presStyleIdx="1" presStyleCnt="3"/>
      <dgm:spPr/>
    </dgm:pt>
    <dgm:pt modelId="{BE7F4F37-7CA4-F64E-A6AB-03438651FA69}" type="pres">
      <dgm:prSet presAssocID="{91FCC36C-2A15-5740-B2A2-8411B9C6429E}" presName="root2" presStyleCnt="0"/>
      <dgm:spPr/>
    </dgm:pt>
    <dgm:pt modelId="{67431E1B-BB60-F74C-9E3F-ED663941279E}" type="pres">
      <dgm:prSet presAssocID="{91FCC36C-2A15-5740-B2A2-8411B9C6429E}" presName="LevelTwoTextNode" presStyleLbl="node2" presStyleIdx="1" presStyleCnt="3">
        <dgm:presLayoutVars>
          <dgm:chPref val="3"/>
        </dgm:presLayoutVars>
      </dgm:prSet>
      <dgm:spPr/>
    </dgm:pt>
    <dgm:pt modelId="{13F03044-78B3-C443-B1CF-A3A0FF05821E}" type="pres">
      <dgm:prSet presAssocID="{91FCC36C-2A15-5740-B2A2-8411B9C6429E}" presName="level3hierChild" presStyleCnt="0"/>
      <dgm:spPr/>
    </dgm:pt>
    <dgm:pt modelId="{49236E21-E9F3-E249-B68F-3C21AF400CD0}" type="pres">
      <dgm:prSet presAssocID="{98FB5F86-9433-2D40-BE36-FE2D9B90517C}" presName="conn2-1" presStyleLbl="parChTrans1D3" presStyleIdx="2" presStyleCnt="5"/>
      <dgm:spPr/>
    </dgm:pt>
    <dgm:pt modelId="{4C7125CA-B920-FC44-98D4-D2F4C2FBF20F}" type="pres">
      <dgm:prSet presAssocID="{98FB5F86-9433-2D40-BE36-FE2D9B90517C}" presName="connTx" presStyleLbl="parChTrans1D3" presStyleIdx="2" presStyleCnt="5"/>
      <dgm:spPr/>
    </dgm:pt>
    <dgm:pt modelId="{20E408FE-C13F-884F-9E3F-9CFBC06F7E6A}" type="pres">
      <dgm:prSet presAssocID="{CCA88DDA-D25F-0243-915B-66681AF50453}" presName="root2" presStyleCnt="0"/>
      <dgm:spPr/>
    </dgm:pt>
    <dgm:pt modelId="{12FB80F1-0F46-DD48-A43D-1B027CB78C6D}" type="pres">
      <dgm:prSet presAssocID="{CCA88DDA-D25F-0243-915B-66681AF50453}" presName="LevelTwoTextNode" presStyleLbl="node3" presStyleIdx="2" presStyleCnt="5">
        <dgm:presLayoutVars>
          <dgm:chPref val="3"/>
        </dgm:presLayoutVars>
      </dgm:prSet>
      <dgm:spPr/>
    </dgm:pt>
    <dgm:pt modelId="{1F01833C-ED29-0A41-9599-34CDB0AD0F7F}" type="pres">
      <dgm:prSet presAssocID="{CCA88DDA-D25F-0243-915B-66681AF50453}" presName="level3hierChild" presStyleCnt="0"/>
      <dgm:spPr/>
    </dgm:pt>
    <dgm:pt modelId="{B5DE8D76-BB93-5240-9D5F-CF8600262BB6}" type="pres">
      <dgm:prSet presAssocID="{5C05BF5D-A658-D94E-A092-F72AB5A10974}" presName="conn2-1" presStyleLbl="parChTrans1D3" presStyleIdx="3" presStyleCnt="5"/>
      <dgm:spPr/>
    </dgm:pt>
    <dgm:pt modelId="{51C3A330-7A95-DC48-BB6F-FFDD97799F4E}" type="pres">
      <dgm:prSet presAssocID="{5C05BF5D-A658-D94E-A092-F72AB5A10974}" presName="connTx" presStyleLbl="parChTrans1D3" presStyleIdx="3" presStyleCnt="5"/>
      <dgm:spPr/>
    </dgm:pt>
    <dgm:pt modelId="{30BD8AB7-E87F-F54C-9D22-D905ADEECFDD}" type="pres">
      <dgm:prSet presAssocID="{D6A5B1C6-BF71-874E-A2BB-CCF4B88C0C63}" presName="root2" presStyleCnt="0"/>
      <dgm:spPr/>
    </dgm:pt>
    <dgm:pt modelId="{78F44A1F-A810-1A45-9419-CFC2712785CD}" type="pres">
      <dgm:prSet presAssocID="{D6A5B1C6-BF71-874E-A2BB-CCF4B88C0C63}" presName="LevelTwoTextNode" presStyleLbl="node3" presStyleIdx="3" presStyleCnt="5">
        <dgm:presLayoutVars>
          <dgm:chPref val="3"/>
        </dgm:presLayoutVars>
      </dgm:prSet>
      <dgm:spPr/>
    </dgm:pt>
    <dgm:pt modelId="{80A817A0-6570-EE4F-B4F1-BD3A942C2B5D}" type="pres">
      <dgm:prSet presAssocID="{D6A5B1C6-BF71-874E-A2BB-CCF4B88C0C63}" presName="level3hierChild" presStyleCnt="0"/>
      <dgm:spPr/>
    </dgm:pt>
    <dgm:pt modelId="{28447464-CC10-F341-A8F5-AF736A29DB3A}" type="pres">
      <dgm:prSet presAssocID="{B1CD5531-B23F-3C4F-87DB-D18F3B3B806F}" presName="conn2-1" presStyleLbl="parChTrans1D2" presStyleIdx="2" presStyleCnt="3"/>
      <dgm:spPr/>
    </dgm:pt>
    <dgm:pt modelId="{39F19766-0C18-1B4F-87FC-FCB04F49AE29}" type="pres">
      <dgm:prSet presAssocID="{B1CD5531-B23F-3C4F-87DB-D18F3B3B806F}" presName="connTx" presStyleLbl="parChTrans1D2" presStyleIdx="2" presStyleCnt="3"/>
      <dgm:spPr/>
    </dgm:pt>
    <dgm:pt modelId="{76809798-5C89-954A-9DBF-D254A155E07D}" type="pres">
      <dgm:prSet presAssocID="{19432A8F-6AF9-C241-BF7A-E472C117F251}" presName="root2" presStyleCnt="0"/>
      <dgm:spPr/>
    </dgm:pt>
    <dgm:pt modelId="{CFB428CC-CCD5-934F-AE69-1BD6B2CD7494}" type="pres">
      <dgm:prSet presAssocID="{19432A8F-6AF9-C241-BF7A-E472C117F251}" presName="LevelTwoTextNode" presStyleLbl="node2" presStyleIdx="2" presStyleCnt="3">
        <dgm:presLayoutVars>
          <dgm:chPref val="3"/>
        </dgm:presLayoutVars>
      </dgm:prSet>
      <dgm:spPr/>
    </dgm:pt>
    <dgm:pt modelId="{08C0E90D-09FE-E44C-8145-B2C1EBE77DB6}" type="pres">
      <dgm:prSet presAssocID="{19432A8F-6AF9-C241-BF7A-E472C117F251}" presName="level3hierChild" presStyleCnt="0"/>
      <dgm:spPr/>
    </dgm:pt>
    <dgm:pt modelId="{B8E48F6E-D10B-2142-A40D-125EB1830AEC}" type="pres">
      <dgm:prSet presAssocID="{997EF6C0-2237-C14F-9619-731EDC7E87C8}" presName="conn2-1" presStyleLbl="parChTrans1D3" presStyleIdx="4" presStyleCnt="5"/>
      <dgm:spPr/>
    </dgm:pt>
    <dgm:pt modelId="{FF399CE3-3660-F749-A982-DDEA1F1D6327}" type="pres">
      <dgm:prSet presAssocID="{997EF6C0-2237-C14F-9619-731EDC7E87C8}" presName="connTx" presStyleLbl="parChTrans1D3" presStyleIdx="4" presStyleCnt="5"/>
      <dgm:spPr/>
    </dgm:pt>
    <dgm:pt modelId="{F42B3106-BB0F-144D-AB2B-FE8E01004924}" type="pres">
      <dgm:prSet presAssocID="{0BCF59B3-1B13-FC43-BD9D-FDECA2B35037}" presName="root2" presStyleCnt="0"/>
      <dgm:spPr/>
    </dgm:pt>
    <dgm:pt modelId="{FA9A3621-E823-C645-A1C8-A6BA8ABFBC90}" type="pres">
      <dgm:prSet presAssocID="{0BCF59B3-1B13-FC43-BD9D-FDECA2B35037}" presName="LevelTwoTextNode" presStyleLbl="node3" presStyleIdx="4" presStyleCnt="5">
        <dgm:presLayoutVars>
          <dgm:chPref val="3"/>
        </dgm:presLayoutVars>
      </dgm:prSet>
      <dgm:spPr/>
    </dgm:pt>
    <dgm:pt modelId="{D00E25EA-1C1D-A047-AA62-169EE0D132E7}" type="pres">
      <dgm:prSet presAssocID="{0BCF59B3-1B13-FC43-BD9D-FDECA2B35037}" presName="level3hierChild" presStyleCnt="0"/>
      <dgm:spPr/>
    </dgm:pt>
  </dgm:ptLst>
  <dgm:cxnLst>
    <dgm:cxn modelId="{2B14140A-6026-2C40-BFF4-ED321D451F00}" type="presOf" srcId="{AE5BEF1F-672B-114D-9AFA-C3899FEC6962}" destId="{A831BE1D-F1AA-E744-9748-31ADE60166FD}" srcOrd="1" destOrd="0" presId="urn:microsoft.com/office/officeart/2005/8/layout/hierarchy2"/>
    <dgm:cxn modelId="{E859EE0F-CC03-6342-906F-C06EA538914A}" type="presOf" srcId="{98FB5F86-9433-2D40-BE36-FE2D9B90517C}" destId="{49236E21-E9F3-E249-B68F-3C21AF400CD0}" srcOrd="0" destOrd="0" presId="urn:microsoft.com/office/officeart/2005/8/layout/hierarchy2"/>
    <dgm:cxn modelId="{CAB8B013-DAA2-8B4A-9F2A-738E64B08A74}" type="presOf" srcId="{5A5029DB-2CE3-B946-BD40-E3AEB606DFFF}" destId="{9B2B26DD-4D0F-1747-B085-9B39FBB2B066}" srcOrd="1" destOrd="0" presId="urn:microsoft.com/office/officeart/2005/8/layout/hierarchy2"/>
    <dgm:cxn modelId="{927C7114-FDD2-0343-88AF-BD7E76ACFD9E}" srcId="{C07FE8EF-6430-2E49-802F-CFBAF1E938AA}" destId="{B8B0693C-CC22-A74E-A4DE-821C455F955B}" srcOrd="0" destOrd="0" parTransId="{AE5BEF1F-672B-114D-9AFA-C3899FEC6962}" sibTransId="{EFBAD063-6AFB-6E4A-90BA-389F50ACF67D}"/>
    <dgm:cxn modelId="{C700FF1F-4C5F-C942-83B2-3BD7C12F9404}" srcId="{91FCC36C-2A15-5740-B2A2-8411B9C6429E}" destId="{D6A5B1C6-BF71-874E-A2BB-CCF4B88C0C63}" srcOrd="1" destOrd="0" parTransId="{5C05BF5D-A658-D94E-A092-F72AB5A10974}" sibTransId="{37F7CD46-7327-7D43-A668-F51917FD3F88}"/>
    <dgm:cxn modelId="{EC6F7E20-97D4-C546-9256-85081A526B7D}" type="presOf" srcId="{2EAB26BC-1BCB-FB4F-973D-83417F61A29F}" destId="{CC7AAD64-F8C5-DF43-86A7-A73C185FA14A}" srcOrd="0" destOrd="0" presId="urn:microsoft.com/office/officeart/2005/8/layout/hierarchy2"/>
    <dgm:cxn modelId="{D5A04522-4444-9143-B327-518D0F9C8FC8}" type="presOf" srcId="{C4542582-94B0-9C45-A850-22013FDC2BE0}" destId="{AB028B3A-0040-BF40-94F8-BF58582319C4}" srcOrd="0" destOrd="0" presId="urn:microsoft.com/office/officeart/2005/8/layout/hierarchy2"/>
    <dgm:cxn modelId="{68ABA122-91A6-F944-AFCB-6F05BA5E1CB7}" type="presOf" srcId="{98FB5F86-9433-2D40-BE36-FE2D9B90517C}" destId="{4C7125CA-B920-FC44-98D4-D2F4C2FBF20F}" srcOrd="1" destOrd="0" presId="urn:microsoft.com/office/officeart/2005/8/layout/hierarchy2"/>
    <dgm:cxn modelId="{D6AF1A33-8D7E-4341-8E32-4DA8700A20E7}" type="presOf" srcId="{D6A5B1C6-BF71-874E-A2BB-CCF4B88C0C63}" destId="{78F44A1F-A810-1A45-9419-CFC2712785CD}" srcOrd="0" destOrd="0" presId="urn:microsoft.com/office/officeart/2005/8/layout/hierarchy2"/>
    <dgm:cxn modelId="{A722D85F-4770-3742-B50B-10DE44D09765}" type="presOf" srcId="{EAEDE325-32FD-7A4D-AE64-5B15426107C9}" destId="{29A8E2EA-EED1-3948-8CE0-66F1A7ECDDE1}" srcOrd="1" destOrd="0" presId="urn:microsoft.com/office/officeart/2005/8/layout/hierarchy2"/>
    <dgm:cxn modelId="{C7D63064-C7D8-9745-8539-06B16B9E698D}" srcId="{91FCC36C-2A15-5740-B2A2-8411B9C6429E}" destId="{CCA88DDA-D25F-0243-915B-66681AF50453}" srcOrd="0" destOrd="0" parTransId="{98FB5F86-9433-2D40-BE36-FE2D9B90517C}" sibTransId="{0E6C32D7-D741-A94E-A01A-0C2DBE6DB451}"/>
    <dgm:cxn modelId="{0273FF65-6CE4-8B49-AC6F-763583CC3880}" srcId="{19432A8F-6AF9-C241-BF7A-E472C117F251}" destId="{0BCF59B3-1B13-FC43-BD9D-FDECA2B35037}" srcOrd="0" destOrd="0" parTransId="{997EF6C0-2237-C14F-9619-731EDC7E87C8}" sibTransId="{3321B3BA-6A0A-324D-BC99-FEBD78A6EAA7}"/>
    <dgm:cxn modelId="{978B504E-F99B-AE41-A79E-EAFDDA687C91}" type="presOf" srcId="{AE5BEF1F-672B-114D-9AFA-C3899FEC6962}" destId="{9D40C924-D221-D549-BB0D-C97A7560DDE5}" srcOrd="0" destOrd="0" presId="urn:microsoft.com/office/officeart/2005/8/layout/hierarchy2"/>
    <dgm:cxn modelId="{948A8351-6B2B-B04F-9056-17706C4BE95F}" type="presOf" srcId="{19432A8F-6AF9-C241-BF7A-E472C117F251}" destId="{CFB428CC-CCD5-934F-AE69-1BD6B2CD7494}" srcOrd="0" destOrd="0" presId="urn:microsoft.com/office/officeart/2005/8/layout/hierarchy2"/>
    <dgm:cxn modelId="{7B8A8F77-BFA6-104B-BB5A-8BF105CF7ADA}" type="presOf" srcId="{FE7080F3-4057-CB4D-A0C8-54875858B0E5}" destId="{6A3743BA-C8CD-304F-B058-50A394EC0EA7}" srcOrd="0" destOrd="0" presId="urn:microsoft.com/office/officeart/2005/8/layout/hierarchy2"/>
    <dgm:cxn modelId="{6EC68878-D4D7-3149-859D-A30B6A2A5724}" srcId="{7806BE64-C5AC-1645-8258-F9CD1AFDF45C}" destId="{2EAB26BC-1BCB-FB4F-973D-83417F61A29F}" srcOrd="0" destOrd="0" parTransId="{D0EC8344-344E-7046-8181-B77F05D7873E}" sibTransId="{45D0A1F2-A268-264C-9343-20B8C0C6760C}"/>
    <dgm:cxn modelId="{F1000F99-0499-F54B-84C7-A3F9EF56BF71}" type="presOf" srcId="{CCA88DDA-D25F-0243-915B-66681AF50453}" destId="{12FB80F1-0F46-DD48-A43D-1B027CB78C6D}" srcOrd="0" destOrd="0" presId="urn:microsoft.com/office/officeart/2005/8/layout/hierarchy2"/>
    <dgm:cxn modelId="{31C8609B-BABC-6B40-8313-CFACC7E63301}" type="presOf" srcId="{0BCF59B3-1B13-FC43-BD9D-FDECA2B35037}" destId="{FA9A3621-E823-C645-A1C8-A6BA8ABFBC90}" srcOrd="0" destOrd="0" presId="urn:microsoft.com/office/officeart/2005/8/layout/hierarchy2"/>
    <dgm:cxn modelId="{F913B99B-D1C4-5348-B98D-73FB6D95E0F6}" type="presOf" srcId="{91FCC36C-2A15-5740-B2A2-8411B9C6429E}" destId="{67431E1B-BB60-F74C-9E3F-ED663941279E}" srcOrd="0" destOrd="0" presId="urn:microsoft.com/office/officeart/2005/8/layout/hierarchy2"/>
    <dgm:cxn modelId="{A790359E-083C-5F44-8355-8ED8B2BD5639}" type="presOf" srcId="{FE7080F3-4057-CB4D-A0C8-54875858B0E5}" destId="{22F1AFA2-FC2B-1841-BDF8-FD2893ED50B4}" srcOrd="1" destOrd="0" presId="urn:microsoft.com/office/officeart/2005/8/layout/hierarchy2"/>
    <dgm:cxn modelId="{3D49B9AD-B88B-6C4B-A994-A325E2260C4C}" type="presOf" srcId="{997EF6C0-2237-C14F-9619-731EDC7E87C8}" destId="{FF399CE3-3660-F749-A982-DDEA1F1D6327}" srcOrd="1" destOrd="0" presId="urn:microsoft.com/office/officeart/2005/8/layout/hierarchy2"/>
    <dgm:cxn modelId="{172B5DB2-D877-AB42-BD29-723911003B1D}" type="presOf" srcId="{5C05BF5D-A658-D94E-A092-F72AB5A10974}" destId="{51C3A330-7A95-DC48-BB6F-FFDD97799F4E}" srcOrd="1" destOrd="0" presId="urn:microsoft.com/office/officeart/2005/8/layout/hierarchy2"/>
    <dgm:cxn modelId="{A607A8BC-8D8F-0D45-A3E8-06C1F3A261AA}" type="presOf" srcId="{EAEDE325-32FD-7A4D-AE64-5B15426107C9}" destId="{616293C7-A65F-474C-9206-4A5AACEF9FA2}" srcOrd="0" destOrd="0" presId="urn:microsoft.com/office/officeart/2005/8/layout/hierarchy2"/>
    <dgm:cxn modelId="{AC61FABD-2F93-B14D-B309-2CC72DA68B2D}" type="presOf" srcId="{997EF6C0-2237-C14F-9619-731EDC7E87C8}" destId="{B8E48F6E-D10B-2142-A40D-125EB1830AEC}" srcOrd="0" destOrd="0" presId="urn:microsoft.com/office/officeart/2005/8/layout/hierarchy2"/>
    <dgm:cxn modelId="{55924EBE-9ECD-F44A-BD7E-BFBAD549D233}" type="presOf" srcId="{5C05BF5D-A658-D94E-A092-F72AB5A10974}" destId="{B5DE8D76-BB93-5240-9D5F-CF8600262BB6}" srcOrd="0" destOrd="0" presId="urn:microsoft.com/office/officeart/2005/8/layout/hierarchy2"/>
    <dgm:cxn modelId="{E6B9C1C6-2F50-C543-8557-03AB603EDC6F}" srcId="{2EAB26BC-1BCB-FB4F-973D-83417F61A29F}" destId="{19432A8F-6AF9-C241-BF7A-E472C117F251}" srcOrd="2" destOrd="0" parTransId="{B1CD5531-B23F-3C4F-87DB-D18F3B3B806F}" sibTransId="{7D1C0069-CD44-BC46-A2AA-B755209C0BF3}"/>
    <dgm:cxn modelId="{C9E573CF-6C9D-BA4B-9653-89266C38E17B}" type="presOf" srcId="{C07FE8EF-6430-2E49-802F-CFBAF1E938AA}" destId="{0187F7FF-36F3-1C42-B171-CB843ACA3473}" srcOrd="0" destOrd="0" presId="urn:microsoft.com/office/officeart/2005/8/layout/hierarchy2"/>
    <dgm:cxn modelId="{E3AD5BD5-3385-1E44-8F68-F914A2B23BEE}" srcId="{C07FE8EF-6430-2E49-802F-CFBAF1E938AA}" destId="{C4542582-94B0-9C45-A850-22013FDC2BE0}" srcOrd="1" destOrd="0" parTransId="{5A5029DB-2CE3-B946-BD40-E3AEB606DFFF}" sibTransId="{91ED0375-5B7F-6D47-A1BE-ABF2F469F556}"/>
    <dgm:cxn modelId="{7542C2DE-E372-3C46-B208-25717050BC47}" srcId="{2EAB26BC-1BCB-FB4F-973D-83417F61A29F}" destId="{91FCC36C-2A15-5740-B2A2-8411B9C6429E}" srcOrd="1" destOrd="0" parTransId="{EAEDE325-32FD-7A4D-AE64-5B15426107C9}" sibTransId="{C24C5610-8780-704E-B63A-8048F19A51E2}"/>
    <dgm:cxn modelId="{A4D9DAE7-2632-8749-A5E7-6DAC1181E96C}" type="presOf" srcId="{7806BE64-C5AC-1645-8258-F9CD1AFDF45C}" destId="{263F4706-1777-8F46-903D-436CD7AEC4B0}" srcOrd="0" destOrd="0" presId="urn:microsoft.com/office/officeart/2005/8/layout/hierarchy2"/>
    <dgm:cxn modelId="{B0BF20F5-A4D4-C143-9EB0-7076ABDAB826}" type="presOf" srcId="{B8B0693C-CC22-A74E-A4DE-821C455F955B}" destId="{46EAD71E-0A83-FE45-9017-89A2ABEA9363}" srcOrd="0" destOrd="0" presId="urn:microsoft.com/office/officeart/2005/8/layout/hierarchy2"/>
    <dgm:cxn modelId="{4EFBAFFA-1202-284B-BC6A-7A7526CEEEA5}" srcId="{2EAB26BC-1BCB-FB4F-973D-83417F61A29F}" destId="{C07FE8EF-6430-2E49-802F-CFBAF1E938AA}" srcOrd="0" destOrd="0" parTransId="{FE7080F3-4057-CB4D-A0C8-54875858B0E5}" sibTransId="{37184963-89AD-954E-AF32-5E1370E65ED7}"/>
    <dgm:cxn modelId="{4BBD64FB-354C-B743-96FA-5B845FDC3318}" type="presOf" srcId="{B1CD5531-B23F-3C4F-87DB-D18F3B3B806F}" destId="{39F19766-0C18-1B4F-87FC-FCB04F49AE29}" srcOrd="1" destOrd="0" presId="urn:microsoft.com/office/officeart/2005/8/layout/hierarchy2"/>
    <dgm:cxn modelId="{ED76F3FC-703D-304A-B614-F5ABF08ED8FA}" type="presOf" srcId="{B1CD5531-B23F-3C4F-87DB-D18F3B3B806F}" destId="{28447464-CC10-F341-A8F5-AF736A29DB3A}" srcOrd="0" destOrd="0" presId="urn:microsoft.com/office/officeart/2005/8/layout/hierarchy2"/>
    <dgm:cxn modelId="{93D7D3FF-F9EA-8844-8AB9-510E33FBFB84}" type="presOf" srcId="{5A5029DB-2CE3-B946-BD40-E3AEB606DFFF}" destId="{8BD57897-3607-A944-8D0F-FBC9B028CF2A}" srcOrd="0" destOrd="0" presId="urn:microsoft.com/office/officeart/2005/8/layout/hierarchy2"/>
    <dgm:cxn modelId="{CFB3FE87-6FE8-4342-A080-917D3C53A505}" type="presParOf" srcId="{263F4706-1777-8F46-903D-436CD7AEC4B0}" destId="{9817BFF8-D0C8-5C4F-992F-74CE61133D23}" srcOrd="0" destOrd="0" presId="urn:microsoft.com/office/officeart/2005/8/layout/hierarchy2"/>
    <dgm:cxn modelId="{7D4FE095-10A4-DB4A-9460-6015750C9FFB}" type="presParOf" srcId="{9817BFF8-D0C8-5C4F-992F-74CE61133D23}" destId="{CC7AAD64-F8C5-DF43-86A7-A73C185FA14A}" srcOrd="0" destOrd="0" presId="urn:microsoft.com/office/officeart/2005/8/layout/hierarchy2"/>
    <dgm:cxn modelId="{B3747C81-756A-344B-AF12-EA4E513E12E2}" type="presParOf" srcId="{9817BFF8-D0C8-5C4F-992F-74CE61133D23}" destId="{248F1BC0-D307-C64B-8FF2-0DD22E02F0AC}" srcOrd="1" destOrd="0" presId="urn:microsoft.com/office/officeart/2005/8/layout/hierarchy2"/>
    <dgm:cxn modelId="{54228DD7-A165-E64F-BDA7-DC8AE461414E}" type="presParOf" srcId="{248F1BC0-D307-C64B-8FF2-0DD22E02F0AC}" destId="{6A3743BA-C8CD-304F-B058-50A394EC0EA7}" srcOrd="0" destOrd="0" presId="urn:microsoft.com/office/officeart/2005/8/layout/hierarchy2"/>
    <dgm:cxn modelId="{B7F8CB50-C010-E043-B8BC-EA52C4784F5F}" type="presParOf" srcId="{6A3743BA-C8CD-304F-B058-50A394EC0EA7}" destId="{22F1AFA2-FC2B-1841-BDF8-FD2893ED50B4}" srcOrd="0" destOrd="0" presId="urn:microsoft.com/office/officeart/2005/8/layout/hierarchy2"/>
    <dgm:cxn modelId="{E27BDD5D-A332-1C4F-9872-78985631F68F}" type="presParOf" srcId="{248F1BC0-D307-C64B-8FF2-0DD22E02F0AC}" destId="{853212B4-00E2-4644-B587-15844F5DC732}" srcOrd="1" destOrd="0" presId="urn:microsoft.com/office/officeart/2005/8/layout/hierarchy2"/>
    <dgm:cxn modelId="{0EFC5418-17F0-AC43-93EE-29A5EF5E0962}" type="presParOf" srcId="{853212B4-00E2-4644-B587-15844F5DC732}" destId="{0187F7FF-36F3-1C42-B171-CB843ACA3473}" srcOrd="0" destOrd="0" presId="urn:microsoft.com/office/officeart/2005/8/layout/hierarchy2"/>
    <dgm:cxn modelId="{1F895183-8322-4640-9AFB-F09F9A43876B}" type="presParOf" srcId="{853212B4-00E2-4644-B587-15844F5DC732}" destId="{EF17FD58-E47F-334E-8CDE-B205BCAC1DE7}" srcOrd="1" destOrd="0" presId="urn:microsoft.com/office/officeart/2005/8/layout/hierarchy2"/>
    <dgm:cxn modelId="{B76DA199-ADAB-B644-A6E4-3C514B3B1EC7}" type="presParOf" srcId="{EF17FD58-E47F-334E-8CDE-B205BCAC1DE7}" destId="{9D40C924-D221-D549-BB0D-C97A7560DDE5}" srcOrd="0" destOrd="0" presId="urn:microsoft.com/office/officeart/2005/8/layout/hierarchy2"/>
    <dgm:cxn modelId="{3A40C7B3-7156-104D-99F9-00A97D3C8AAB}" type="presParOf" srcId="{9D40C924-D221-D549-BB0D-C97A7560DDE5}" destId="{A831BE1D-F1AA-E744-9748-31ADE60166FD}" srcOrd="0" destOrd="0" presId="urn:microsoft.com/office/officeart/2005/8/layout/hierarchy2"/>
    <dgm:cxn modelId="{915446F6-C327-8D4F-A7DC-AC852EA71951}" type="presParOf" srcId="{EF17FD58-E47F-334E-8CDE-B205BCAC1DE7}" destId="{8F9AD4B6-F347-7E43-BE6A-2A5E49C074AF}" srcOrd="1" destOrd="0" presId="urn:microsoft.com/office/officeart/2005/8/layout/hierarchy2"/>
    <dgm:cxn modelId="{BC88550F-6FF1-3C4D-8BB9-770F246B7AFF}" type="presParOf" srcId="{8F9AD4B6-F347-7E43-BE6A-2A5E49C074AF}" destId="{46EAD71E-0A83-FE45-9017-89A2ABEA9363}" srcOrd="0" destOrd="0" presId="urn:microsoft.com/office/officeart/2005/8/layout/hierarchy2"/>
    <dgm:cxn modelId="{D7B39E6B-7EA5-7144-A963-B71E37E0AB99}" type="presParOf" srcId="{8F9AD4B6-F347-7E43-BE6A-2A5E49C074AF}" destId="{FEF06F25-9BBB-B841-99E6-BA66A84E1A62}" srcOrd="1" destOrd="0" presId="urn:microsoft.com/office/officeart/2005/8/layout/hierarchy2"/>
    <dgm:cxn modelId="{E9A9E264-DA58-664C-A2B0-01C544D0D2D8}" type="presParOf" srcId="{EF17FD58-E47F-334E-8CDE-B205BCAC1DE7}" destId="{8BD57897-3607-A944-8D0F-FBC9B028CF2A}" srcOrd="2" destOrd="0" presId="urn:microsoft.com/office/officeart/2005/8/layout/hierarchy2"/>
    <dgm:cxn modelId="{F9976E69-0F25-0D48-957C-8A64A96C07DA}" type="presParOf" srcId="{8BD57897-3607-A944-8D0F-FBC9B028CF2A}" destId="{9B2B26DD-4D0F-1747-B085-9B39FBB2B066}" srcOrd="0" destOrd="0" presId="urn:microsoft.com/office/officeart/2005/8/layout/hierarchy2"/>
    <dgm:cxn modelId="{0FFEDEB9-389A-B74F-9CAC-09B6FDA18A96}" type="presParOf" srcId="{EF17FD58-E47F-334E-8CDE-B205BCAC1DE7}" destId="{E580D4D9-B97E-9044-927C-426363646C13}" srcOrd="3" destOrd="0" presId="urn:microsoft.com/office/officeart/2005/8/layout/hierarchy2"/>
    <dgm:cxn modelId="{3E38267B-4A4E-2C45-A6BE-91D91A3F9CC4}" type="presParOf" srcId="{E580D4D9-B97E-9044-927C-426363646C13}" destId="{AB028B3A-0040-BF40-94F8-BF58582319C4}" srcOrd="0" destOrd="0" presId="urn:microsoft.com/office/officeart/2005/8/layout/hierarchy2"/>
    <dgm:cxn modelId="{D29216BE-D8E8-0B46-8DA2-705D2F859133}" type="presParOf" srcId="{E580D4D9-B97E-9044-927C-426363646C13}" destId="{20BBA8FF-9801-344C-89C8-3F306E9D1F57}" srcOrd="1" destOrd="0" presId="urn:microsoft.com/office/officeart/2005/8/layout/hierarchy2"/>
    <dgm:cxn modelId="{7BFB62EB-58AF-7648-A9C3-2EF134A4FD94}" type="presParOf" srcId="{248F1BC0-D307-C64B-8FF2-0DD22E02F0AC}" destId="{616293C7-A65F-474C-9206-4A5AACEF9FA2}" srcOrd="2" destOrd="0" presId="urn:microsoft.com/office/officeart/2005/8/layout/hierarchy2"/>
    <dgm:cxn modelId="{05C5D373-9F34-5A42-A57D-8FC55586EF7D}" type="presParOf" srcId="{616293C7-A65F-474C-9206-4A5AACEF9FA2}" destId="{29A8E2EA-EED1-3948-8CE0-66F1A7ECDDE1}" srcOrd="0" destOrd="0" presId="urn:microsoft.com/office/officeart/2005/8/layout/hierarchy2"/>
    <dgm:cxn modelId="{A59CCFF6-D6CF-994F-AF0C-9983BF41CBCB}" type="presParOf" srcId="{248F1BC0-D307-C64B-8FF2-0DD22E02F0AC}" destId="{BE7F4F37-7CA4-F64E-A6AB-03438651FA69}" srcOrd="3" destOrd="0" presId="urn:microsoft.com/office/officeart/2005/8/layout/hierarchy2"/>
    <dgm:cxn modelId="{67073478-4A18-AF42-8358-3BAEC80DCD4F}" type="presParOf" srcId="{BE7F4F37-7CA4-F64E-A6AB-03438651FA69}" destId="{67431E1B-BB60-F74C-9E3F-ED663941279E}" srcOrd="0" destOrd="0" presId="urn:microsoft.com/office/officeart/2005/8/layout/hierarchy2"/>
    <dgm:cxn modelId="{D9DACA69-A0E4-514A-9B70-0AF585F55615}" type="presParOf" srcId="{BE7F4F37-7CA4-F64E-A6AB-03438651FA69}" destId="{13F03044-78B3-C443-B1CF-A3A0FF05821E}" srcOrd="1" destOrd="0" presId="urn:microsoft.com/office/officeart/2005/8/layout/hierarchy2"/>
    <dgm:cxn modelId="{AA4E67A3-1B75-AE44-B4BE-C17623310DD7}" type="presParOf" srcId="{13F03044-78B3-C443-B1CF-A3A0FF05821E}" destId="{49236E21-E9F3-E249-B68F-3C21AF400CD0}" srcOrd="0" destOrd="0" presId="urn:microsoft.com/office/officeart/2005/8/layout/hierarchy2"/>
    <dgm:cxn modelId="{FAB437C4-78E0-7049-95EB-5685CBFAC22D}" type="presParOf" srcId="{49236E21-E9F3-E249-B68F-3C21AF400CD0}" destId="{4C7125CA-B920-FC44-98D4-D2F4C2FBF20F}" srcOrd="0" destOrd="0" presId="urn:microsoft.com/office/officeart/2005/8/layout/hierarchy2"/>
    <dgm:cxn modelId="{AAC4EE68-C1F7-C943-9FD7-620A9ABA9591}" type="presParOf" srcId="{13F03044-78B3-C443-B1CF-A3A0FF05821E}" destId="{20E408FE-C13F-884F-9E3F-9CFBC06F7E6A}" srcOrd="1" destOrd="0" presId="urn:microsoft.com/office/officeart/2005/8/layout/hierarchy2"/>
    <dgm:cxn modelId="{719A8594-CDD0-0242-98FB-83C33E28C1DD}" type="presParOf" srcId="{20E408FE-C13F-884F-9E3F-9CFBC06F7E6A}" destId="{12FB80F1-0F46-DD48-A43D-1B027CB78C6D}" srcOrd="0" destOrd="0" presId="urn:microsoft.com/office/officeart/2005/8/layout/hierarchy2"/>
    <dgm:cxn modelId="{8DDF13BF-07E9-104B-8CBD-C7E42A413E68}" type="presParOf" srcId="{20E408FE-C13F-884F-9E3F-9CFBC06F7E6A}" destId="{1F01833C-ED29-0A41-9599-34CDB0AD0F7F}" srcOrd="1" destOrd="0" presId="urn:microsoft.com/office/officeart/2005/8/layout/hierarchy2"/>
    <dgm:cxn modelId="{597E38FA-E9BF-974F-AD67-C1A50B43AED1}" type="presParOf" srcId="{13F03044-78B3-C443-B1CF-A3A0FF05821E}" destId="{B5DE8D76-BB93-5240-9D5F-CF8600262BB6}" srcOrd="2" destOrd="0" presId="urn:microsoft.com/office/officeart/2005/8/layout/hierarchy2"/>
    <dgm:cxn modelId="{CE8095A8-465A-C246-825B-17012B93F476}" type="presParOf" srcId="{B5DE8D76-BB93-5240-9D5F-CF8600262BB6}" destId="{51C3A330-7A95-DC48-BB6F-FFDD97799F4E}" srcOrd="0" destOrd="0" presId="urn:microsoft.com/office/officeart/2005/8/layout/hierarchy2"/>
    <dgm:cxn modelId="{D68E5342-7B1A-5540-BCA0-82B4202FA023}" type="presParOf" srcId="{13F03044-78B3-C443-B1CF-A3A0FF05821E}" destId="{30BD8AB7-E87F-F54C-9D22-D905ADEECFDD}" srcOrd="3" destOrd="0" presId="urn:microsoft.com/office/officeart/2005/8/layout/hierarchy2"/>
    <dgm:cxn modelId="{1D6FEFA5-EDE2-CD4E-9166-C4372C7F7B98}" type="presParOf" srcId="{30BD8AB7-E87F-F54C-9D22-D905ADEECFDD}" destId="{78F44A1F-A810-1A45-9419-CFC2712785CD}" srcOrd="0" destOrd="0" presId="urn:microsoft.com/office/officeart/2005/8/layout/hierarchy2"/>
    <dgm:cxn modelId="{5D22716C-8C6C-D647-8B4C-61D021F356DB}" type="presParOf" srcId="{30BD8AB7-E87F-F54C-9D22-D905ADEECFDD}" destId="{80A817A0-6570-EE4F-B4F1-BD3A942C2B5D}" srcOrd="1" destOrd="0" presId="urn:microsoft.com/office/officeart/2005/8/layout/hierarchy2"/>
    <dgm:cxn modelId="{5B37027E-8655-A345-8900-BEE8C911E3DF}" type="presParOf" srcId="{248F1BC0-D307-C64B-8FF2-0DD22E02F0AC}" destId="{28447464-CC10-F341-A8F5-AF736A29DB3A}" srcOrd="4" destOrd="0" presId="urn:microsoft.com/office/officeart/2005/8/layout/hierarchy2"/>
    <dgm:cxn modelId="{E479C13C-3BA2-CB49-B5D9-3E7AB12B5EA1}" type="presParOf" srcId="{28447464-CC10-F341-A8F5-AF736A29DB3A}" destId="{39F19766-0C18-1B4F-87FC-FCB04F49AE29}" srcOrd="0" destOrd="0" presId="urn:microsoft.com/office/officeart/2005/8/layout/hierarchy2"/>
    <dgm:cxn modelId="{3541ADDA-4D92-BE42-98AA-658EA3849D8A}" type="presParOf" srcId="{248F1BC0-D307-C64B-8FF2-0DD22E02F0AC}" destId="{76809798-5C89-954A-9DBF-D254A155E07D}" srcOrd="5" destOrd="0" presId="urn:microsoft.com/office/officeart/2005/8/layout/hierarchy2"/>
    <dgm:cxn modelId="{ABC84433-C1FE-1E41-9B6B-D88DE3D42365}" type="presParOf" srcId="{76809798-5C89-954A-9DBF-D254A155E07D}" destId="{CFB428CC-CCD5-934F-AE69-1BD6B2CD7494}" srcOrd="0" destOrd="0" presId="urn:microsoft.com/office/officeart/2005/8/layout/hierarchy2"/>
    <dgm:cxn modelId="{D8A82EF6-F863-5E42-B398-FC15D20B1EFA}" type="presParOf" srcId="{76809798-5C89-954A-9DBF-D254A155E07D}" destId="{08C0E90D-09FE-E44C-8145-B2C1EBE77DB6}" srcOrd="1" destOrd="0" presId="urn:microsoft.com/office/officeart/2005/8/layout/hierarchy2"/>
    <dgm:cxn modelId="{6F49ABC7-8CBF-D645-8A83-6C10A9A2C907}" type="presParOf" srcId="{08C0E90D-09FE-E44C-8145-B2C1EBE77DB6}" destId="{B8E48F6E-D10B-2142-A40D-125EB1830AEC}" srcOrd="0" destOrd="0" presId="urn:microsoft.com/office/officeart/2005/8/layout/hierarchy2"/>
    <dgm:cxn modelId="{6F328649-66EA-6C48-81FC-CCAA193D432A}" type="presParOf" srcId="{B8E48F6E-D10B-2142-A40D-125EB1830AEC}" destId="{FF399CE3-3660-F749-A982-DDEA1F1D6327}" srcOrd="0" destOrd="0" presId="urn:microsoft.com/office/officeart/2005/8/layout/hierarchy2"/>
    <dgm:cxn modelId="{F5537B2B-B677-AA4C-A4F1-D7984BC52C61}" type="presParOf" srcId="{08C0E90D-09FE-E44C-8145-B2C1EBE77DB6}" destId="{F42B3106-BB0F-144D-AB2B-FE8E01004924}" srcOrd="1" destOrd="0" presId="urn:microsoft.com/office/officeart/2005/8/layout/hierarchy2"/>
    <dgm:cxn modelId="{D356ED36-9001-6242-9CD8-034E5A976EEC}" type="presParOf" srcId="{F42B3106-BB0F-144D-AB2B-FE8E01004924}" destId="{FA9A3621-E823-C645-A1C8-A6BA8ABFBC90}" srcOrd="0" destOrd="0" presId="urn:microsoft.com/office/officeart/2005/8/layout/hierarchy2"/>
    <dgm:cxn modelId="{344E4696-2D7F-A345-A8CB-B79F1C06068A}" type="presParOf" srcId="{F42B3106-BB0F-144D-AB2B-FE8E01004924}" destId="{D00E25EA-1C1D-A047-AA62-169EE0D132E7}" srcOrd="1" destOrd="0" presId="urn:microsoft.com/office/officeart/2005/8/layout/hierarchy2"/>
  </dgm:cxnLst>
  <dgm:bg>
    <a:solidFill>
      <a:schemeClr val="bg1"/>
    </a:solidFill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7AAD64-F8C5-DF43-86A7-A73C185FA14A}">
      <dsp:nvSpPr>
        <dsp:cNvPr id="0" name=""/>
        <dsp:cNvSpPr/>
      </dsp:nvSpPr>
      <dsp:spPr>
        <a:xfrm>
          <a:off x="996382" y="1712344"/>
          <a:ext cx="2296017" cy="1520625"/>
        </a:xfrm>
        <a:prstGeom prst="roundRect">
          <a:avLst>
            <a:gd name="adj" fmla="val 10000"/>
          </a:avLst>
        </a:prstGeom>
        <a:solidFill>
          <a:srgbClr val="C0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Customer says "I want a coffee that is good"</a:t>
          </a:r>
        </a:p>
      </dsp:txBody>
      <dsp:txXfrm>
        <a:off x="1040920" y="1756882"/>
        <a:ext cx="2206941" cy="1431549"/>
      </dsp:txXfrm>
    </dsp:sp>
    <dsp:sp modelId="{6A3743BA-C8CD-304F-B058-50A394EC0EA7}">
      <dsp:nvSpPr>
        <dsp:cNvPr id="0" name=""/>
        <dsp:cNvSpPr/>
      </dsp:nvSpPr>
      <dsp:spPr>
        <a:xfrm rot="18495604">
          <a:off x="2903135" y="1653866"/>
          <a:ext cx="2044626" cy="32124"/>
        </a:xfrm>
        <a:custGeom>
          <a:avLst/>
          <a:gdLst/>
          <a:ahLst/>
          <a:cxnLst/>
          <a:rect l="0" t="0" r="0" b="0"/>
          <a:pathLst>
            <a:path>
              <a:moveTo>
                <a:pt x="0" y="16062"/>
              </a:moveTo>
              <a:lnTo>
                <a:pt x="2044626" y="16062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700" kern="1200"/>
        </a:p>
      </dsp:txBody>
      <dsp:txXfrm>
        <a:off x="3874332" y="1618812"/>
        <a:ext cx="102231" cy="102231"/>
      </dsp:txXfrm>
    </dsp:sp>
    <dsp:sp modelId="{0187F7FF-36F3-1C42-B171-CB843ACA3473}">
      <dsp:nvSpPr>
        <dsp:cNvPr id="0" name=""/>
        <dsp:cNvSpPr/>
      </dsp:nvSpPr>
      <dsp:spPr>
        <a:xfrm>
          <a:off x="4558497" y="464466"/>
          <a:ext cx="1610934" cy="805467"/>
        </a:xfrm>
        <a:prstGeom prst="roundRect">
          <a:avLst>
            <a:gd name="adj" fmla="val 10000"/>
          </a:avLst>
        </a:prstGeom>
        <a:solidFill>
          <a:srgbClr val="C0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Taste</a:t>
          </a:r>
        </a:p>
      </dsp:txBody>
      <dsp:txXfrm>
        <a:off x="4582088" y="488057"/>
        <a:ext cx="1563752" cy="758285"/>
      </dsp:txXfrm>
    </dsp:sp>
    <dsp:sp modelId="{9D40C924-D221-D549-BB0D-C97A7560DDE5}">
      <dsp:nvSpPr>
        <dsp:cNvPr id="0" name=""/>
        <dsp:cNvSpPr/>
      </dsp:nvSpPr>
      <dsp:spPr>
        <a:xfrm rot="19457599">
          <a:off x="6094845" y="619565"/>
          <a:ext cx="793548" cy="32124"/>
        </a:xfrm>
        <a:custGeom>
          <a:avLst/>
          <a:gdLst/>
          <a:ahLst/>
          <a:cxnLst/>
          <a:rect l="0" t="0" r="0" b="0"/>
          <a:pathLst>
            <a:path>
              <a:moveTo>
                <a:pt x="0" y="16062"/>
              </a:moveTo>
              <a:lnTo>
                <a:pt x="793548" y="16062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6471780" y="615789"/>
        <a:ext cx="39677" cy="39677"/>
      </dsp:txXfrm>
    </dsp:sp>
    <dsp:sp modelId="{46EAD71E-0A83-FE45-9017-89A2ABEA9363}">
      <dsp:nvSpPr>
        <dsp:cNvPr id="0" name=""/>
        <dsp:cNvSpPr/>
      </dsp:nvSpPr>
      <dsp:spPr>
        <a:xfrm>
          <a:off x="6813806" y="1322"/>
          <a:ext cx="1610934" cy="805467"/>
        </a:xfrm>
        <a:prstGeom prst="roundRect">
          <a:avLst>
            <a:gd name="adj" fmla="val 10000"/>
          </a:avLst>
        </a:prstGeom>
        <a:solidFill>
          <a:srgbClr val="C0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Not Acidic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pH 6.3</a:t>
          </a:r>
        </a:p>
      </dsp:txBody>
      <dsp:txXfrm>
        <a:off x="6837397" y="24913"/>
        <a:ext cx="1563752" cy="758285"/>
      </dsp:txXfrm>
    </dsp:sp>
    <dsp:sp modelId="{8BD57897-3607-A944-8D0F-FBC9B028CF2A}">
      <dsp:nvSpPr>
        <dsp:cNvPr id="0" name=""/>
        <dsp:cNvSpPr/>
      </dsp:nvSpPr>
      <dsp:spPr>
        <a:xfrm rot="2142401">
          <a:off x="6094845" y="1082709"/>
          <a:ext cx="793548" cy="32124"/>
        </a:xfrm>
        <a:custGeom>
          <a:avLst/>
          <a:gdLst/>
          <a:ahLst/>
          <a:cxnLst/>
          <a:rect l="0" t="0" r="0" b="0"/>
          <a:pathLst>
            <a:path>
              <a:moveTo>
                <a:pt x="0" y="16062"/>
              </a:moveTo>
              <a:lnTo>
                <a:pt x="793548" y="16062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6471780" y="1078932"/>
        <a:ext cx="39677" cy="39677"/>
      </dsp:txXfrm>
    </dsp:sp>
    <dsp:sp modelId="{AB028B3A-0040-BF40-94F8-BF58582319C4}">
      <dsp:nvSpPr>
        <dsp:cNvPr id="0" name=""/>
        <dsp:cNvSpPr/>
      </dsp:nvSpPr>
      <dsp:spPr>
        <a:xfrm>
          <a:off x="6813806" y="927609"/>
          <a:ext cx="1610934" cy="805467"/>
        </a:xfrm>
        <a:prstGeom prst="roundRect">
          <a:avLst>
            <a:gd name="adj" fmla="val 10000"/>
          </a:avLst>
        </a:prstGeom>
        <a:solidFill>
          <a:srgbClr val="C0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Richness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u="none" kern="1200"/>
            <a:t>9.77% Total Dissolved Solids</a:t>
          </a:r>
          <a:endParaRPr lang="en-GB" sz="1600" kern="1200"/>
        </a:p>
      </dsp:txBody>
      <dsp:txXfrm>
        <a:off x="6837397" y="951200"/>
        <a:ext cx="1563752" cy="758285"/>
      </dsp:txXfrm>
    </dsp:sp>
    <dsp:sp modelId="{616293C7-A65F-474C-9206-4A5AACEF9FA2}">
      <dsp:nvSpPr>
        <dsp:cNvPr id="0" name=""/>
        <dsp:cNvSpPr/>
      </dsp:nvSpPr>
      <dsp:spPr>
        <a:xfrm rot="662650">
          <a:off x="3280454" y="2580154"/>
          <a:ext cx="1289988" cy="32124"/>
        </a:xfrm>
        <a:custGeom>
          <a:avLst/>
          <a:gdLst/>
          <a:ahLst/>
          <a:cxnLst/>
          <a:rect l="0" t="0" r="0" b="0"/>
          <a:pathLst>
            <a:path>
              <a:moveTo>
                <a:pt x="0" y="16062"/>
              </a:moveTo>
              <a:lnTo>
                <a:pt x="1289988" y="16062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893198" y="2563966"/>
        <a:ext cx="64499" cy="64499"/>
      </dsp:txXfrm>
    </dsp:sp>
    <dsp:sp modelId="{67431E1B-BB60-F74C-9E3F-ED663941279E}">
      <dsp:nvSpPr>
        <dsp:cNvPr id="0" name=""/>
        <dsp:cNvSpPr/>
      </dsp:nvSpPr>
      <dsp:spPr>
        <a:xfrm>
          <a:off x="4558497" y="2317041"/>
          <a:ext cx="1610934" cy="805467"/>
        </a:xfrm>
        <a:prstGeom prst="roundRect">
          <a:avLst>
            <a:gd name="adj" fmla="val 10000"/>
          </a:avLst>
        </a:prstGeom>
        <a:solidFill>
          <a:srgbClr val="C0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Temperature</a:t>
          </a:r>
        </a:p>
      </dsp:txBody>
      <dsp:txXfrm>
        <a:off x="4582088" y="2340632"/>
        <a:ext cx="1563752" cy="758285"/>
      </dsp:txXfrm>
    </dsp:sp>
    <dsp:sp modelId="{49236E21-E9F3-E249-B68F-3C21AF400CD0}">
      <dsp:nvSpPr>
        <dsp:cNvPr id="0" name=""/>
        <dsp:cNvSpPr/>
      </dsp:nvSpPr>
      <dsp:spPr>
        <a:xfrm rot="19457599">
          <a:off x="6094845" y="2472140"/>
          <a:ext cx="793548" cy="32124"/>
        </a:xfrm>
        <a:custGeom>
          <a:avLst/>
          <a:gdLst/>
          <a:ahLst/>
          <a:cxnLst/>
          <a:rect l="0" t="0" r="0" b="0"/>
          <a:pathLst>
            <a:path>
              <a:moveTo>
                <a:pt x="0" y="16062"/>
              </a:moveTo>
              <a:lnTo>
                <a:pt x="793548" y="16062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6471780" y="2468364"/>
        <a:ext cx="39677" cy="39677"/>
      </dsp:txXfrm>
    </dsp:sp>
    <dsp:sp modelId="{12FB80F1-0F46-DD48-A43D-1B027CB78C6D}">
      <dsp:nvSpPr>
        <dsp:cNvPr id="0" name=""/>
        <dsp:cNvSpPr/>
      </dsp:nvSpPr>
      <dsp:spPr>
        <a:xfrm>
          <a:off x="6813806" y="1853897"/>
          <a:ext cx="1610934" cy="805467"/>
        </a:xfrm>
        <a:prstGeom prst="roundRect">
          <a:avLst>
            <a:gd name="adj" fmla="val 10000"/>
          </a:avLst>
        </a:prstGeom>
        <a:solidFill>
          <a:srgbClr val="C0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&gt; 60</a:t>
          </a:r>
          <a:r>
            <a:rPr lang="en-GB" sz="1600" kern="1200" baseline="30000"/>
            <a:t>0</a:t>
          </a:r>
          <a:r>
            <a:rPr lang="en-GB" sz="1600" kern="1200"/>
            <a:t>C</a:t>
          </a:r>
        </a:p>
      </dsp:txBody>
      <dsp:txXfrm>
        <a:off x="6837397" y="1877488"/>
        <a:ext cx="1563752" cy="758285"/>
      </dsp:txXfrm>
    </dsp:sp>
    <dsp:sp modelId="{B5DE8D76-BB93-5240-9D5F-CF8600262BB6}">
      <dsp:nvSpPr>
        <dsp:cNvPr id="0" name=""/>
        <dsp:cNvSpPr/>
      </dsp:nvSpPr>
      <dsp:spPr>
        <a:xfrm rot="2142401">
          <a:off x="6094845" y="2935284"/>
          <a:ext cx="793548" cy="32124"/>
        </a:xfrm>
        <a:custGeom>
          <a:avLst/>
          <a:gdLst/>
          <a:ahLst/>
          <a:cxnLst/>
          <a:rect l="0" t="0" r="0" b="0"/>
          <a:pathLst>
            <a:path>
              <a:moveTo>
                <a:pt x="0" y="16062"/>
              </a:moveTo>
              <a:lnTo>
                <a:pt x="793548" y="16062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6471780" y="2931507"/>
        <a:ext cx="39677" cy="39677"/>
      </dsp:txXfrm>
    </dsp:sp>
    <dsp:sp modelId="{78F44A1F-A810-1A45-9419-CFC2712785CD}">
      <dsp:nvSpPr>
        <dsp:cNvPr id="0" name=""/>
        <dsp:cNvSpPr/>
      </dsp:nvSpPr>
      <dsp:spPr>
        <a:xfrm>
          <a:off x="6813806" y="2780184"/>
          <a:ext cx="1610934" cy="805467"/>
        </a:xfrm>
        <a:prstGeom prst="roundRect">
          <a:avLst>
            <a:gd name="adj" fmla="val 10000"/>
          </a:avLst>
        </a:prstGeom>
        <a:solidFill>
          <a:srgbClr val="C0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&lt; 800C</a:t>
          </a:r>
        </a:p>
      </dsp:txBody>
      <dsp:txXfrm>
        <a:off x="6837397" y="2803775"/>
        <a:ext cx="1563752" cy="758285"/>
      </dsp:txXfrm>
    </dsp:sp>
    <dsp:sp modelId="{28447464-CC10-F341-A8F5-AF736A29DB3A}">
      <dsp:nvSpPr>
        <dsp:cNvPr id="0" name=""/>
        <dsp:cNvSpPr/>
      </dsp:nvSpPr>
      <dsp:spPr>
        <a:xfrm rot="3136384">
          <a:off x="2890884" y="3274869"/>
          <a:ext cx="2069129" cy="32124"/>
        </a:xfrm>
        <a:custGeom>
          <a:avLst/>
          <a:gdLst/>
          <a:ahLst/>
          <a:cxnLst/>
          <a:rect l="0" t="0" r="0" b="0"/>
          <a:pathLst>
            <a:path>
              <a:moveTo>
                <a:pt x="0" y="16062"/>
              </a:moveTo>
              <a:lnTo>
                <a:pt x="2069129" y="16062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700" kern="1200"/>
        </a:p>
      </dsp:txBody>
      <dsp:txXfrm>
        <a:off x="3873720" y="3239203"/>
        <a:ext cx="103456" cy="103456"/>
      </dsp:txXfrm>
    </dsp:sp>
    <dsp:sp modelId="{CFB428CC-CCD5-934F-AE69-1BD6B2CD7494}">
      <dsp:nvSpPr>
        <dsp:cNvPr id="0" name=""/>
        <dsp:cNvSpPr/>
      </dsp:nvSpPr>
      <dsp:spPr>
        <a:xfrm>
          <a:off x="4558497" y="3706472"/>
          <a:ext cx="1610934" cy="805467"/>
        </a:xfrm>
        <a:prstGeom prst="roundRect">
          <a:avLst>
            <a:gd name="adj" fmla="val 10000"/>
          </a:avLst>
        </a:prstGeom>
        <a:solidFill>
          <a:srgbClr val="C0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Cost</a:t>
          </a:r>
        </a:p>
      </dsp:txBody>
      <dsp:txXfrm>
        <a:off x="4582088" y="3730063"/>
        <a:ext cx="1563752" cy="758285"/>
      </dsp:txXfrm>
    </dsp:sp>
    <dsp:sp modelId="{B8E48F6E-D10B-2142-A40D-125EB1830AEC}">
      <dsp:nvSpPr>
        <dsp:cNvPr id="0" name=""/>
        <dsp:cNvSpPr/>
      </dsp:nvSpPr>
      <dsp:spPr>
        <a:xfrm>
          <a:off x="6169432" y="4093144"/>
          <a:ext cx="644373" cy="32124"/>
        </a:xfrm>
        <a:custGeom>
          <a:avLst/>
          <a:gdLst/>
          <a:ahLst/>
          <a:cxnLst/>
          <a:rect l="0" t="0" r="0" b="0"/>
          <a:pathLst>
            <a:path>
              <a:moveTo>
                <a:pt x="0" y="16062"/>
              </a:moveTo>
              <a:lnTo>
                <a:pt x="644373" y="16062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6475510" y="4093096"/>
        <a:ext cx="32218" cy="32218"/>
      </dsp:txXfrm>
    </dsp:sp>
    <dsp:sp modelId="{FA9A3621-E823-C645-A1C8-A6BA8ABFBC90}">
      <dsp:nvSpPr>
        <dsp:cNvPr id="0" name=""/>
        <dsp:cNvSpPr/>
      </dsp:nvSpPr>
      <dsp:spPr>
        <a:xfrm>
          <a:off x="6813806" y="3706472"/>
          <a:ext cx="1610934" cy="805467"/>
        </a:xfrm>
        <a:prstGeom prst="roundRect">
          <a:avLst>
            <a:gd name="adj" fmla="val 10000"/>
          </a:avLst>
        </a:prstGeom>
        <a:solidFill>
          <a:srgbClr val="C0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&lt; £3</a:t>
          </a:r>
        </a:p>
      </dsp:txBody>
      <dsp:txXfrm>
        <a:off x="6837397" y="3730063"/>
        <a:ext cx="1563752" cy="75828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0"/>
            <a:ext cx="4301079" cy="3402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32" tIns="45716" rIns="91432" bIns="45716" numCol="1" anchor="t" anchorCtr="0" compatLnSpc="1">
            <a:prstTxWarp prst="textNoShape">
              <a:avLst/>
            </a:prstTxWarp>
          </a:bodyPr>
          <a:lstStyle>
            <a:lvl1pPr>
              <a:defRPr sz="1200"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5623238" y="0"/>
            <a:ext cx="4301079" cy="3402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32" tIns="45716" rIns="91432" bIns="45716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50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2" y="6455237"/>
            <a:ext cx="4301079" cy="3413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32" tIns="45716" rIns="91432" bIns="45716" numCol="1" anchor="b" anchorCtr="0" compatLnSpc="1">
            <a:prstTxWarp prst="textNoShape">
              <a:avLst/>
            </a:prstTxWarp>
          </a:bodyPr>
          <a:lstStyle>
            <a:lvl1pPr>
              <a:defRPr sz="1200"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50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5623238" y="6455237"/>
            <a:ext cx="4301079" cy="3413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32" tIns="45716" rIns="91432" bIns="45716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39452C99-4959-E940-8F7B-5557E0AFCF04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456804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4568523" y="482600"/>
            <a:ext cx="5058076" cy="6088052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Slide Image Placeholder 7">
            <a:extLst>
              <a:ext uri="{FF2B5EF4-FFF2-40B4-BE49-F238E27FC236}">
                <a16:creationId xmlns:a16="http://schemas.microsoft.com/office/drawing/2014/main" id="{D3087D35-FBB4-BD4B-AB19-21D35883755F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265113" y="482600"/>
            <a:ext cx="4251325" cy="31892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0DF7EFE-092A-F94E-A667-2C8EDDF76D3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7726574" y="6632572"/>
            <a:ext cx="2197746" cy="16510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100" b="1">
                <a:solidFill>
                  <a:srgbClr val="AB182D"/>
                </a:solidFill>
                <a:latin typeface="+mn-lt"/>
              </a:defRPr>
            </a:lvl1pPr>
          </a:lstStyle>
          <a:p>
            <a:fld id="{DFF4C9C5-7A53-8C4F-BDC2-10FE33EC873C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D7B7074-24C7-784E-B028-17C44BA6F785}"/>
              </a:ext>
            </a:extLst>
          </p:cNvPr>
          <p:cNvSpPr/>
          <p:nvPr/>
        </p:nvSpPr>
        <p:spPr>
          <a:xfrm>
            <a:off x="264054" y="3742267"/>
            <a:ext cx="4230687" cy="2828386"/>
          </a:xfrm>
          <a:prstGeom prst="rect">
            <a:avLst/>
          </a:prstGeom>
          <a:noFill/>
          <a:ln w="3175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FEEFF64-9A6A-814F-8B08-6DF2855CB7CA}"/>
              </a:ext>
            </a:extLst>
          </p:cNvPr>
          <p:cNvSpPr txBox="1"/>
          <p:nvPr/>
        </p:nvSpPr>
        <p:spPr>
          <a:xfrm>
            <a:off x="264054" y="3742266"/>
            <a:ext cx="1657879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Your notes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DF53CAD-CF3E-3D4B-8CD0-DF15058351D6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6456363"/>
            <a:ext cx="4963319" cy="34131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00">
                <a:solidFill>
                  <a:srgbClr val="AB182D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r>
              <a:rPr lang="en-US" b="1"/>
              <a:t>MADE </a:t>
            </a:r>
            <a:r>
              <a:rPr lang="en-US" b="1" err="1"/>
              <a:t>Programme</a:t>
            </a:r>
            <a:r>
              <a:rPr lang="en-US" b="1"/>
              <a:t>: </a:t>
            </a:r>
            <a:r>
              <a:rPr lang="en-US"/>
              <a:t>Level 5 – Continuous Improvement with Industry 4.0</a:t>
            </a:r>
          </a:p>
        </p:txBody>
      </p:sp>
    </p:spTree>
    <p:extLst>
      <p:ext uri="{BB962C8B-B14F-4D97-AF65-F5344CB8AC3E}">
        <p14:creationId xmlns:p14="http://schemas.microsoft.com/office/powerpoint/2010/main" val="26566981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  <p:extLst>
    <p:ext uri="{620B2872-D7B9-4A21-9093-7833F8D536E1}">
      <p15:sldGuideLst xmlns:p15="http://schemas.microsoft.com/office/powerpoint/2012/main">
        <p15:guide id="1" orient="horz" pos="2141" userDrawn="1">
          <p15:clr>
            <a:srgbClr val="F26B43"/>
          </p15:clr>
        </p15:guide>
        <p15:guide id="2" pos="3126" userDrawn="1">
          <p15:clr>
            <a:srgbClr val="F26B43"/>
          </p15:clr>
        </p15:guide>
      </p15:sldGuideLst>
    </p:ext>
  </p:extLst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F4C9C5-7A53-8C4F-BDC2-10FE33EC873C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47076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F4C9C5-7A53-8C4F-BDC2-10FE33EC873C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03316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F4C9C5-7A53-8C4F-BDC2-10FE33EC873C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337631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Motorcycle Manufacture. </a:t>
            </a:r>
          </a:p>
          <a:p>
            <a:r>
              <a:rPr lang="en-US"/>
              <a:t>You manufacture 10 Motorcycles per day</a:t>
            </a:r>
          </a:p>
          <a:p>
            <a:r>
              <a:rPr lang="en-US"/>
              <a:t>There’s a 10 day cycle time from order from the Customer (Dealership)</a:t>
            </a:r>
          </a:p>
          <a:p>
            <a:r>
              <a:rPr lang="en-US"/>
              <a:t>You sell each bike for £20,0000</a:t>
            </a:r>
          </a:p>
          <a:p>
            <a:endParaRPr lang="en-US"/>
          </a:p>
          <a:p>
            <a:r>
              <a:rPr lang="en-US"/>
              <a:t>30 Assembly kits in your warehouse.</a:t>
            </a:r>
          </a:p>
          <a:p>
            <a:endParaRPr lang="en-US"/>
          </a:p>
          <a:p>
            <a:endParaRPr lang="en-US"/>
          </a:p>
          <a:p>
            <a:r>
              <a:rPr lang="en-US"/>
              <a:t>Waiting</a:t>
            </a:r>
          </a:p>
          <a:p>
            <a:r>
              <a:rPr lang="en-US"/>
              <a:t>Non Value Adding time</a:t>
            </a:r>
          </a:p>
          <a:p>
            <a:r>
              <a:rPr lang="en-US"/>
              <a:t>Value Adding Time</a:t>
            </a:r>
          </a:p>
          <a:p>
            <a:endParaRPr lang="en-US"/>
          </a:p>
          <a:p>
            <a:r>
              <a:rPr lang="en-US"/>
              <a:t>NVA load up the software </a:t>
            </a:r>
            <a:r>
              <a:rPr lang="en-US" err="1"/>
              <a:t>programme</a:t>
            </a:r>
            <a:endParaRPr lang="en-US"/>
          </a:p>
          <a:p>
            <a:r>
              <a:rPr lang="en-US"/>
              <a:t>Look through it, fix some typos, internal stuff that we do. Perhaps own internal record keeping. </a:t>
            </a:r>
          </a:p>
          <a:p>
            <a:endParaRPr lang="en-US"/>
          </a:p>
          <a:p>
            <a:r>
              <a:rPr lang="en-US"/>
              <a:t>Lead-time is what the customer feels, they have no idea of what is going on in here.</a:t>
            </a:r>
          </a:p>
          <a:p>
            <a:r>
              <a:rPr lang="en-US"/>
              <a:t>It’s the “knocking at the door” issue.</a:t>
            </a:r>
          </a:p>
          <a:p>
            <a:endParaRPr lang="en-US"/>
          </a:p>
          <a:p>
            <a:r>
              <a:rPr lang="en-US"/>
              <a:t>In a perfect world, if the combined cycle time is 10minutes, then the lead-time should be 10 minutes. </a:t>
            </a:r>
          </a:p>
          <a:p>
            <a:r>
              <a:rPr lang="en-US"/>
              <a:t>Anyone recognize this from the Goal? Eli Goldratt. </a:t>
            </a:r>
          </a:p>
          <a:p>
            <a:endParaRPr lang="en-US"/>
          </a:p>
          <a:p>
            <a:r>
              <a:rPr lang="en-US"/>
              <a:t>Sometimes we’re not trying to make everyone’s job simple or easier, we’re trying to make the whole system better. </a:t>
            </a:r>
          </a:p>
          <a:p>
            <a:r>
              <a:rPr lang="en-US"/>
              <a:t>Sometimes and more often than not each individual process runs a little inefficiency in order for the whole system to run more efficiently. </a:t>
            </a:r>
          </a:p>
          <a:p>
            <a:endParaRPr lang="en-US"/>
          </a:p>
          <a:p>
            <a:r>
              <a:rPr lang="en-US"/>
              <a:t>Spending our efforts to reduce a cycle time from 45seconds to 35seconds is something we’ll all probably jump at, what will have more impact to our customers if we reduce the lead-time, if we have parts waiting for processing at 2 days, then reducing this to 1 day, will have a bigger impact. </a:t>
            </a:r>
          </a:p>
          <a:p>
            <a:endParaRPr lang="en-US"/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F4C9C5-7A53-8C4F-BDC2-10FE33EC873C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394257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F4C9C5-7A53-8C4F-BDC2-10FE33EC873C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63646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F4C9C5-7A53-8C4F-BDC2-10FE33EC873C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39538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F4C9C5-7A53-8C4F-BDC2-10FE33EC873C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546635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VOC (as we saw in QFD) are at too high a level for us to make a useful engineering specification from. </a:t>
            </a:r>
          </a:p>
          <a:p>
            <a:r>
              <a:rPr lang="en-US"/>
              <a:t>The same is true sometimes for CCRs</a:t>
            </a:r>
          </a:p>
          <a:p>
            <a:endParaRPr lang="en-US"/>
          </a:p>
          <a:p>
            <a:r>
              <a:rPr lang="en-US"/>
              <a:t>A CTQ is a measure on the output of the process. </a:t>
            </a:r>
          </a:p>
          <a:p>
            <a:r>
              <a:rPr lang="en-US"/>
              <a:t>It is a measure that is important to meeting the defined CCRs</a:t>
            </a:r>
          </a:p>
          <a:p>
            <a:r>
              <a:rPr lang="en-US"/>
              <a:t>Often it does not equate exactly to a single CCR, though at times it may. </a:t>
            </a:r>
          </a:p>
          <a:p>
            <a:endParaRPr lang="en-US"/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F4C9C5-7A53-8C4F-BDC2-10FE33EC873C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46579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F4C9C5-7A53-8C4F-BDC2-10FE33EC873C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90375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F4C9C5-7A53-8C4F-BDC2-10FE33EC873C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662075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F4C9C5-7A53-8C4F-BDC2-10FE33EC873C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149390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F4C9C5-7A53-8C4F-BDC2-10FE33EC873C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343323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F4C9C5-7A53-8C4F-BDC2-10FE33EC873C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37598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 up of a logo&#10;&#10;Description automatically generated">
            <a:extLst>
              <a:ext uri="{FF2B5EF4-FFF2-40B4-BE49-F238E27FC236}">
                <a16:creationId xmlns:a16="http://schemas.microsoft.com/office/drawing/2014/main" id="{C20039F5-86C4-8440-A605-B833D8E054E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714500"/>
            <a:ext cx="9144000" cy="5143500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97341B92-FC5A-5445-AF51-D89735305F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2718654"/>
            <a:ext cx="9143999" cy="465873"/>
          </a:xfrm>
          <a:prstGeom prst="rect">
            <a:avLst/>
          </a:prstGeom>
        </p:spPr>
        <p:txBody>
          <a:bodyPr lIns="288000" rIns="288000"/>
          <a:lstStyle>
            <a:lvl1pPr algn="l">
              <a:defRPr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A68B4ED9-D10B-A949-ABEA-B5A40031F1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3184525"/>
            <a:ext cx="9144000" cy="1752600"/>
          </a:xfrm>
          <a:prstGeom prst="rect">
            <a:avLst/>
          </a:prstGeom>
        </p:spPr>
        <p:txBody>
          <a:bodyPr lIns="288000" rIns="288000"/>
          <a:lstStyle>
            <a:lvl1pPr marL="0" indent="0" algn="l">
              <a:buNone/>
              <a:defRPr sz="2800"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457198" indent="0" algn="ctr">
              <a:buNone/>
              <a:defRPr/>
            </a:lvl2pPr>
            <a:lvl3pPr marL="914395" indent="0" algn="ctr">
              <a:buNone/>
              <a:defRPr/>
            </a:lvl3pPr>
            <a:lvl4pPr marL="1371592" indent="0" algn="ctr">
              <a:buNone/>
              <a:defRPr/>
            </a:lvl4pPr>
            <a:lvl5pPr marL="1828789" indent="0" algn="ctr">
              <a:buNone/>
              <a:defRPr/>
            </a:lvl5pPr>
            <a:lvl6pPr marL="2285987" indent="0" algn="ctr">
              <a:buNone/>
              <a:defRPr/>
            </a:lvl6pPr>
            <a:lvl7pPr marL="2743185" indent="0" algn="ctr">
              <a:buNone/>
              <a:defRPr/>
            </a:lvl7pPr>
            <a:lvl8pPr marL="3200381" indent="0" algn="ctr">
              <a:buNone/>
              <a:defRPr/>
            </a:lvl8pPr>
            <a:lvl9pPr marL="3657579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9437116"/>
      </p:ext>
    </p:extLst>
  </p:cSld>
  <p:clrMapOvr>
    <a:masterClrMapping/>
  </p:clrMapOvr>
  <p:transition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714502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184525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198" indent="0" algn="ctr">
              <a:buNone/>
              <a:defRPr/>
            </a:lvl2pPr>
            <a:lvl3pPr marL="914395" indent="0" algn="ctr">
              <a:buNone/>
              <a:defRPr/>
            </a:lvl3pPr>
            <a:lvl4pPr marL="1371592" indent="0" algn="ctr">
              <a:buNone/>
              <a:defRPr/>
            </a:lvl4pPr>
            <a:lvl5pPr marL="1828789" indent="0" algn="ctr">
              <a:buNone/>
              <a:defRPr/>
            </a:lvl5pPr>
            <a:lvl6pPr marL="2285987" indent="0" algn="ctr">
              <a:buNone/>
              <a:defRPr/>
            </a:lvl6pPr>
            <a:lvl7pPr marL="2743185" indent="0" algn="ctr">
              <a:buNone/>
              <a:defRPr/>
            </a:lvl7pPr>
            <a:lvl8pPr marL="3200381" indent="0" algn="ctr">
              <a:buNone/>
              <a:defRPr/>
            </a:lvl8pPr>
            <a:lvl9pPr marL="3657579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8638089"/>
      </p:ext>
    </p:extLst>
  </p:cSld>
  <p:clrMapOvr>
    <a:masterClrMapping/>
  </p:clrMapOvr>
  <p:transition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" y="274640"/>
            <a:ext cx="6248400" cy="555095"/>
          </a:xfrm>
          <a:prstGeom prst="rect">
            <a:avLst/>
          </a:prstGeom>
        </p:spPr>
        <p:txBody>
          <a:bodyPr lIns="288000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" y="1600202"/>
            <a:ext cx="8873067" cy="4525963"/>
          </a:xfrm>
          <a:prstGeom prst="rect">
            <a:avLst/>
          </a:prstGeom>
        </p:spPr>
        <p:txBody>
          <a:bodyPr lIns="288000"/>
          <a:lstStyle>
            <a:lvl1pPr>
              <a:buClr>
                <a:srgbClr val="AB182D"/>
              </a:buClr>
              <a:defRPr/>
            </a:lvl1pPr>
            <a:lvl2pPr>
              <a:buClr>
                <a:srgbClr val="AB182D"/>
              </a:buClr>
              <a:defRPr/>
            </a:lvl2pPr>
            <a:lvl3pPr>
              <a:buClr>
                <a:srgbClr val="AB182D"/>
              </a:buClr>
              <a:defRPr/>
            </a:lvl3pPr>
            <a:lvl4pPr>
              <a:buClr>
                <a:srgbClr val="AB182D"/>
              </a:buClr>
              <a:defRPr/>
            </a:lvl4pPr>
            <a:lvl5pPr>
              <a:buClr>
                <a:srgbClr val="AB182D"/>
              </a:buCl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3912724"/>
      </p:ext>
    </p:extLst>
  </p:cSld>
  <p:clrMapOvr>
    <a:masterClrMapping/>
  </p:clrMapOvr>
  <p:transition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" y="274640"/>
            <a:ext cx="6282267" cy="572029"/>
          </a:xfrm>
          <a:prstGeom prst="rect">
            <a:avLst/>
          </a:prstGeom>
        </p:spPr>
        <p:txBody>
          <a:bodyPr lIns="288000"/>
          <a:lstStyle>
            <a:lvl1pPr algn="l">
              <a:defRPr>
                <a:latin typeface="Calibri"/>
                <a:cs typeface="Calibri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0" y="846668"/>
            <a:ext cx="4572000" cy="5279496"/>
          </a:xfrm>
          <a:prstGeom prst="rect">
            <a:avLst/>
          </a:prstGeom>
        </p:spPr>
        <p:txBody>
          <a:bodyPr lIns="288000"/>
          <a:lstStyle>
            <a:lvl1pPr>
              <a:buClr>
                <a:srgbClr val="AB182D"/>
              </a:buClr>
              <a:defRPr sz="2800"/>
            </a:lvl1pPr>
            <a:lvl2pPr>
              <a:buClr>
                <a:srgbClr val="AB182D"/>
              </a:buClr>
              <a:defRPr sz="2400"/>
            </a:lvl2pPr>
            <a:lvl3pPr>
              <a:buClr>
                <a:srgbClr val="AB182D"/>
              </a:buClr>
              <a:defRPr sz="2000"/>
            </a:lvl3pPr>
            <a:lvl4pPr>
              <a:buClr>
                <a:srgbClr val="AB182D"/>
              </a:buClr>
              <a:defRPr sz="1800"/>
            </a:lvl4pPr>
            <a:lvl5pPr>
              <a:buClr>
                <a:srgbClr val="AB182D"/>
              </a:buCl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endParaRPr lang="en-US"/>
          </a:p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1" y="846667"/>
            <a:ext cx="4572000" cy="5279496"/>
          </a:xfrm>
          <a:prstGeom prst="rect">
            <a:avLst/>
          </a:prstGeom>
        </p:spPr>
        <p:txBody>
          <a:bodyPr lIns="288000"/>
          <a:lstStyle>
            <a:lvl1pPr>
              <a:buClr>
                <a:srgbClr val="AB182D"/>
              </a:buClr>
              <a:defRPr sz="2800"/>
            </a:lvl1pPr>
            <a:lvl2pPr>
              <a:buClr>
                <a:srgbClr val="AB182D"/>
              </a:buClr>
              <a:defRPr sz="2400"/>
            </a:lvl2pPr>
            <a:lvl3pPr>
              <a:buClr>
                <a:srgbClr val="AB182D"/>
              </a:buClr>
              <a:defRPr sz="2000"/>
            </a:lvl3pPr>
            <a:lvl4pPr>
              <a:buClr>
                <a:srgbClr val="AB182D"/>
              </a:buClr>
              <a:defRPr sz="1800"/>
            </a:lvl4pPr>
            <a:lvl5pPr>
              <a:buClr>
                <a:srgbClr val="AB182D"/>
              </a:buCl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endParaRPr lang="en-US"/>
          </a:p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7743015"/>
      </p:ext>
    </p:extLst>
  </p:cSld>
  <p:clrMapOvr>
    <a:masterClrMapping/>
  </p:clrMapOvr>
  <p:transition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" y="254762"/>
            <a:ext cx="6333067" cy="572029"/>
          </a:xfrm>
          <a:prstGeom prst="rect">
            <a:avLst/>
          </a:prstGeom>
        </p:spPr>
        <p:txBody>
          <a:bodyPr lIns="288000"/>
          <a:lstStyle>
            <a:lvl1pPr algn="l">
              <a:defRPr>
                <a:latin typeface="Calibri"/>
                <a:cs typeface="Calibri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4000" y="1535113"/>
            <a:ext cx="42433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198" indent="0">
              <a:buNone/>
              <a:defRPr sz="2000" b="1"/>
            </a:lvl2pPr>
            <a:lvl3pPr marL="914395" indent="0">
              <a:buNone/>
              <a:defRPr sz="1800" b="1"/>
            </a:lvl3pPr>
            <a:lvl4pPr marL="1371592" indent="0">
              <a:buNone/>
              <a:defRPr sz="1600" b="1"/>
            </a:lvl4pPr>
            <a:lvl5pPr marL="1828789" indent="0">
              <a:buNone/>
              <a:defRPr sz="1600" b="1"/>
            </a:lvl5pPr>
            <a:lvl6pPr marL="2285987" indent="0">
              <a:buNone/>
              <a:defRPr sz="1600" b="1"/>
            </a:lvl6pPr>
            <a:lvl7pPr marL="2743185" indent="0">
              <a:buNone/>
              <a:defRPr sz="1600" b="1"/>
            </a:lvl7pPr>
            <a:lvl8pPr marL="3200381" indent="0">
              <a:buNone/>
              <a:defRPr sz="1600" b="1"/>
            </a:lvl8pPr>
            <a:lvl9pPr marL="3657579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4000" y="2174875"/>
            <a:ext cx="42433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31270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198" indent="0">
              <a:buNone/>
              <a:defRPr sz="2000" b="1"/>
            </a:lvl2pPr>
            <a:lvl3pPr marL="914395" indent="0">
              <a:buNone/>
              <a:defRPr sz="1800" b="1"/>
            </a:lvl3pPr>
            <a:lvl4pPr marL="1371592" indent="0">
              <a:buNone/>
              <a:defRPr sz="1600" b="1"/>
            </a:lvl4pPr>
            <a:lvl5pPr marL="1828789" indent="0">
              <a:buNone/>
              <a:defRPr sz="1600" b="1"/>
            </a:lvl5pPr>
            <a:lvl6pPr marL="2285987" indent="0">
              <a:buNone/>
              <a:defRPr sz="1600" b="1"/>
            </a:lvl6pPr>
            <a:lvl7pPr marL="2743185" indent="0">
              <a:buNone/>
              <a:defRPr sz="1600" b="1"/>
            </a:lvl7pPr>
            <a:lvl8pPr marL="3200381" indent="0">
              <a:buNone/>
              <a:defRPr sz="1600" b="1"/>
            </a:lvl8pPr>
            <a:lvl9pPr marL="3657579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295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1880765"/>
      </p:ext>
    </p:extLst>
  </p:cSld>
  <p:clrMapOvr>
    <a:masterClrMapping/>
  </p:clrMapOvr>
  <p:transition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" y="274640"/>
            <a:ext cx="6333067" cy="572029"/>
          </a:xfrm>
          <a:prstGeom prst="rect">
            <a:avLst/>
          </a:prstGeom>
        </p:spPr>
        <p:txBody>
          <a:bodyPr lIns="288000"/>
          <a:lstStyle>
            <a:lvl1pPr algn="l">
              <a:defRPr>
                <a:latin typeface="Calibri"/>
                <a:cs typeface="Calibri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010500"/>
      </p:ext>
    </p:extLst>
  </p:cSld>
  <p:clrMapOvr>
    <a:masterClrMapping/>
  </p:clrMapOvr>
  <p:transition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26644327"/>
      </p:ext>
    </p:extLst>
  </p:cSld>
  <p:clrMapOvr>
    <a:masterClrMapping/>
  </p:clrMapOvr>
  <p:transition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0" y="834887"/>
            <a:ext cx="8686800" cy="5291276"/>
          </a:xfrm>
          <a:prstGeom prst="rect">
            <a:avLst/>
          </a:prstGeom>
        </p:spPr>
        <p:txBody>
          <a:bodyPr lIns="288000"/>
          <a:lstStyle>
            <a:lvl1pPr marL="457198" indent="-457198">
              <a:buClr>
                <a:srgbClr val="AB182D"/>
              </a:buClr>
              <a:buFont typeface="Arial" panose="020B0604020202020204" pitchFamily="34" charset="0"/>
              <a:buChar char="•"/>
              <a:defRPr/>
            </a:lvl1pPr>
            <a:lvl2pPr marL="914395" indent="-457198">
              <a:buClr>
                <a:srgbClr val="AB182D"/>
              </a:buClr>
              <a:buFont typeface="Arial" panose="020B0604020202020204" pitchFamily="34" charset="0"/>
              <a:buChar char="•"/>
              <a:defRPr/>
            </a:lvl2pPr>
            <a:lvl3pPr marL="1257293" indent="-342898">
              <a:buClr>
                <a:srgbClr val="AB182D"/>
              </a:buClr>
              <a:buFont typeface="Arial" panose="020B0604020202020204" pitchFamily="34" charset="0"/>
              <a:buChar char="•"/>
              <a:defRPr/>
            </a:lvl3pPr>
            <a:lvl4pPr marL="1714490" indent="-342898">
              <a:buClr>
                <a:srgbClr val="AB182D"/>
              </a:buClr>
              <a:buFont typeface="Arial" panose="020B0604020202020204" pitchFamily="34" charset="0"/>
              <a:buChar char="•"/>
              <a:defRPr/>
            </a:lvl4pPr>
            <a:lvl5pPr marL="2171688" indent="-342898">
              <a:buClr>
                <a:srgbClr val="AB182D"/>
              </a:buClr>
              <a:buFont typeface="Arial" panose="020B0604020202020204" pitchFamily="34" charset="0"/>
              <a:buChar char="•"/>
              <a:defRPr/>
            </a:lvl5pPr>
          </a:lstStyle>
          <a:p>
            <a:pPr lvl="0"/>
            <a:endParaRPr lang="en-US"/>
          </a:p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4041379"/>
      </p:ext>
    </p:extLst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" name="Line 10"/>
          <p:cNvSpPr>
            <a:spLocks noChangeShapeType="1"/>
          </p:cNvSpPr>
          <p:nvPr userDrawn="1"/>
        </p:nvSpPr>
        <p:spPr bwMode="auto">
          <a:xfrm>
            <a:off x="250825" y="836613"/>
            <a:ext cx="8642350" cy="0"/>
          </a:xfrm>
          <a:prstGeom prst="line">
            <a:avLst/>
          </a:prstGeom>
          <a:noFill/>
          <a:ln w="9525">
            <a:solidFill>
              <a:srgbClr val="AB182D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en-GB">
              <a:ea typeface="+mn-ea"/>
            </a:endParaRPr>
          </a:p>
        </p:txBody>
      </p:sp>
      <p:sp>
        <p:nvSpPr>
          <p:cNvPr id="1032" name="Text Box 8"/>
          <p:cNvSpPr txBox="1">
            <a:spLocks noChangeArrowheads="1"/>
          </p:cNvSpPr>
          <p:nvPr userDrawn="1"/>
        </p:nvSpPr>
        <p:spPr bwMode="auto">
          <a:xfrm>
            <a:off x="6323012" y="6629799"/>
            <a:ext cx="2820988" cy="2462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r" eaLnBrk="1" hangingPunct="1">
              <a:spcBef>
                <a:spcPct val="50000"/>
              </a:spcBef>
            </a:pPr>
            <a:fld id="{6ABC9A00-CE28-C043-BEE2-088FBA0936C2}" type="slidenum">
              <a:rPr lang="en-GB" sz="1000" b="1" smtClean="0">
                <a:solidFill>
                  <a:srgbClr val="C00000"/>
                </a:solidFill>
                <a:latin typeface="Calibri"/>
                <a:cs typeface="Calibri"/>
              </a:rPr>
              <a:pPr algn="r" eaLnBrk="1" hangingPunct="1">
                <a:spcBef>
                  <a:spcPct val="50000"/>
                </a:spcBef>
              </a:pPr>
              <a:t>‹#›</a:t>
            </a:fld>
            <a:endParaRPr lang="en-GB" sz="1000" b="1">
              <a:solidFill>
                <a:srgbClr val="C00000"/>
              </a:solidFill>
              <a:latin typeface="Calibri"/>
              <a:cs typeface="Calibri"/>
            </a:endParaRP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7DDB95B-BFD7-214F-B727-51E9A8EC1332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1" y="40087"/>
            <a:ext cx="184725" cy="3770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AEDE962B-E12B-5F4A-A7AE-31D275C474A7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1" y="1088397"/>
            <a:ext cx="473206" cy="261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3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         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4" name="Picture 3" descr="A close up of a logo&#10;&#10;Description automatically generated">
            <a:extLst>
              <a:ext uri="{FF2B5EF4-FFF2-40B4-BE49-F238E27FC236}">
                <a16:creationId xmlns:a16="http://schemas.microsoft.com/office/drawing/2014/main" id="{B8D64B15-EF6E-8348-9313-ADEA8DBE9EEC}"/>
              </a:ext>
            </a:extLst>
          </p:cNvPr>
          <p:cNvPicPr>
            <a:picLocks noChangeAspect="1"/>
          </p:cNvPicPr>
          <p:nvPr userDrawn="1"/>
        </p:nvPicPr>
        <p:blipFill>
          <a:blip r:embed="rId10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9152" y="188120"/>
            <a:ext cx="1264023" cy="457200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49" r:id="rId2"/>
    <p:sldLayoutId id="2147483650" r:id="rId3"/>
    <p:sldLayoutId id="2147483652" r:id="rId4"/>
    <p:sldLayoutId id="2147483653" r:id="rId5"/>
    <p:sldLayoutId id="2147483654" r:id="rId6"/>
    <p:sldLayoutId id="2147483655" r:id="rId7"/>
    <p:sldLayoutId id="2147483660" r:id="rId8"/>
  </p:sldLayoutIdLst>
  <p:transition>
    <p:fade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2400" b="1">
          <a:solidFill>
            <a:schemeClr val="tx2"/>
          </a:solidFill>
          <a:latin typeface="+mj-lt"/>
          <a:ea typeface="ＭＳ Ｐゴシック" charset="0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2400" b="1">
          <a:solidFill>
            <a:schemeClr val="tx2"/>
          </a:solidFill>
          <a:latin typeface="ITC Officina Sans Book" pitchFamily="34" charset="0"/>
          <a:ea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2400" b="1">
          <a:solidFill>
            <a:schemeClr val="tx2"/>
          </a:solidFill>
          <a:latin typeface="ITC Officina Sans Book" pitchFamily="34" charset="0"/>
          <a:ea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2400" b="1">
          <a:solidFill>
            <a:schemeClr val="tx2"/>
          </a:solidFill>
          <a:latin typeface="ITC Officina Sans Book" pitchFamily="34" charset="0"/>
          <a:ea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2400" b="1">
          <a:solidFill>
            <a:schemeClr val="tx2"/>
          </a:solidFill>
          <a:latin typeface="ITC Officina Sans Book" pitchFamily="34" charset="0"/>
          <a:ea typeface="ＭＳ Ｐゴシック" charset="0"/>
        </a:defRPr>
      </a:lvl5pPr>
      <a:lvl6pPr marL="457198" algn="ctr" rtl="0" fontAlgn="base">
        <a:spcBef>
          <a:spcPct val="0"/>
        </a:spcBef>
        <a:spcAft>
          <a:spcPct val="0"/>
        </a:spcAft>
        <a:defRPr sz="2400" b="1">
          <a:solidFill>
            <a:schemeClr val="tx2"/>
          </a:solidFill>
          <a:latin typeface="ITC Officina Sans Book" pitchFamily="34" charset="0"/>
        </a:defRPr>
      </a:lvl6pPr>
      <a:lvl7pPr marL="914395" algn="ctr" rtl="0" fontAlgn="base">
        <a:spcBef>
          <a:spcPct val="0"/>
        </a:spcBef>
        <a:spcAft>
          <a:spcPct val="0"/>
        </a:spcAft>
        <a:defRPr sz="2400" b="1">
          <a:solidFill>
            <a:schemeClr val="tx2"/>
          </a:solidFill>
          <a:latin typeface="ITC Officina Sans Book" pitchFamily="34" charset="0"/>
        </a:defRPr>
      </a:lvl7pPr>
      <a:lvl8pPr marL="1371592" algn="ctr" rtl="0" fontAlgn="base">
        <a:spcBef>
          <a:spcPct val="0"/>
        </a:spcBef>
        <a:spcAft>
          <a:spcPct val="0"/>
        </a:spcAft>
        <a:defRPr sz="2400" b="1">
          <a:solidFill>
            <a:schemeClr val="tx2"/>
          </a:solidFill>
          <a:latin typeface="ITC Officina Sans Book" pitchFamily="34" charset="0"/>
        </a:defRPr>
      </a:lvl8pPr>
      <a:lvl9pPr marL="1828789" algn="ctr" rtl="0" fontAlgn="base">
        <a:spcBef>
          <a:spcPct val="0"/>
        </a:spcBef>
        <a:spcAft>
          <a:spcPct val="0"/>
        </a:spcAft>
        <a:defRPr sz="2400" b="1">
          <a:solidFill>
            <a:schemeClr val="tx2"/>
          </a:solidFill>
          <a:latin typeface="ITC Officina Sans Book" pitchFamily="34" charset="0"/>
        </a:defRPr>
      </a:lvl9pPr>
    </p:titleStyle>
    <p:bodyStyle>
      <a:lvl1pPr marL="342898" indent="-342898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charset="0"/>
          <a:cs typeface="+mn-cs"/>
        </a:defRPr>
      </a:lvl1pPr>
      <a:lvl2pPr marL="742946" indent="-285748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charset="0"/>
        </a:defRPr>
      </a:lvl2pPr>
      <a:lvl3pPr marL="1142993" indent="-228598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charset="0"/>
        </a:defRPr>
      </a:lvl3pPr>
      <a:lvl4pPr marL="1600191" indent="-228598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charset="0"/>
        </a:defRPr>
      </a:lvl4pPr>
      <a:lvl5pPr marL="2057388" indent="-228598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charset="0"/>
        </a:defRPr>
      </a:lvl5pPr>
      <a:lvl6pPr marL="2514585" indent="-228598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783" indent="-228598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8980" indent="-228598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177" indent="-228598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39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98" algn="l" defTabSz="91439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95" algn="l" defTabSz="91439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92" algn="l" defTabSz="91439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89" algn="l" defTabSz="91439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87" algn="l" defTabSz="91439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185" algn="l" defTabSz="91439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381" algn="l" defTabSz="91439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579" algn="l" defTabSz="91439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ADA8A6-7A46-CD4B-9329-54D629DCB6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" y="277633"/>
            <a:ext cx="9143999" cy="465873"/>
          </a:xfrm>
        </p:spPr>
        <p:txBody>
          <a:bodyPr/>
          <a:lstStyle/>
          <a:p>
            <a:r>
              <a:rPr lang="en-US"/>
              <a:t>Level 5 – Continuous Improvement with Industry 4.0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39B3531-4A88-441A-AE93-D49F4B0761F1}"/>
              </a:ext>
            </a:extLst>
          </p:cNvPr>
          <p:cNvSpPr txBox="1"/>
          <p:nvPr/>
        </p:nvSpPr>
        <p:spPr>
          <a:xfrm>
            <a:off x="2468319" y="1890508"/>
            <a:ext cx="47571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/>
              <a:t>Critical to Quality</a:t>
            </a:r>
          </a:p>
        </p:txBody>
      </p:sp>
    </p:spTree>
    <p:extLst>
      <p:ext uri="{BB962C8B-B14F-4D97-AF65-F5344CB8AC3E}">
        <p14:creationId xmlns:p14="http://schemas.microsoft.com/office/powerpoint/2010/main" val="456313543"/>
      </p:ext>
    </p:extLst>
  </p:cSld>
  <p:clrMapOvr>
    <a:masterClrMapping/>
  </p:clrMapOvr>
  <p:transition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alendar&#10;&#10;Description automatically generated">
            <a:extLst>
              <a:ext uri="{FF2B5EF4-FFF2-40B4-BE49-F238E27FC236}">
                <a16:creationId xmlns:a16="http://schemas.microsoft.com/office/drawing/2014/main" id="{1F6D7ADE-AD81-B54F-AE3F-173A122AA66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652"/>
          <a:stretch/>
        </p:blipFill>
        <p:spPr>
          <a:xfrm>
            <a:off x="0" y="1"/>
            <a:ext cx="9412942" cy="6858000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BD0FAAA4-D060-4947-B5E3-F74AA71CA02B}"/>
              </a:ext>
            </a:extLst>
          </p:cNvPr>
          <p:cNvSpPr txBox="1">
            <a:spLocks/>
          </p:cNvSpPr>
          <p:nvPr/>
        </p:nvSpPr>
        <p:spPr>
          <a:xfrm>
            <a:off x="0" y="0"/>
            <a:ext cx="6333067" cy="572029"/>
          </a:xfrm>
          <a:prstGeom prst="rect">
            <a:avLst/>
          </a:prstGeom>
        </p:spPr>
        <p:txBody>
          <a:bodyPr lIns="288000" tIns="288000"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+mj-lt"/>
                <a:ea typeface="ＭＳ Ｐゴシック" charset="0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5pPr>
            <a:lvl6pPr marL="457198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6pPr>
            <a:lvl7pPr marL="914395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7pPr>
            <a:lvl8pPr marL="1371592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8pPr>
            <a:lvl9pPr marL="1828789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9pPr>
          </a:lstStyle>
          <a:p>
            <a:pPr algn="l">
              <a:spcBef>
                <a:spcPts val="0"/>
              </a:spcBef>
              <a:buClr>
                <a:srgbClr val="FF0000"/>
              </a:buClr>
            </a:pPr>
            <a:r>
              <a:rPr lang="en-US" kern="0">
                <a:solidFill>
                  <a:srgbClr val="91120B"/>
                </a:solidFill>
              </a:rPr>
              <a:t>Let us map the Value Stream</a:t>
            </a:r>
          </a:p>
        </p:txBody>
      </p:sp>
    </p:spTree>
    <p:extLst>
      <p:ext uri="{BB962C8B-B14F-4D97-AF65-F5344CB8AC3E}">
        <p14:creationId xmlns:p14="http://schemas.microsoft.com/office/powerpoint/2010/main" val="3027956574"/>
      </p:ext>
    </p:extLst>
  </p:cSld>
  <p:clrMapOvr>
    <a:masterClrMapping/>
  </p:clrMapOvr>
  <p:transition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A50D4C-C5B2-E845-983D-6C086A62081B}"/>
              </a:ext>
            </a:extLst>
          </p:cNvPr>
          <p:cNvSpPr txBox="1">
            <a:spLocks/>
          </p:cNvSpPr>
          <p:nvPr/>
        </p:nvSpPr>
        <p:spPr>
          <a:xfrm>
            <a:off x="0" y="0"/>
            <a:ext cx="6333067" cy="572029"/>
          </a:xfrm>
          <a:prstGeom prst="rect">
            <a:avLst/>
          </a:prstGeom>
        </p:spPr>
        <p:txBody>
          <a:bodyPr lIns="288000" tIns="288000"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+mj-lt"/>
                <a:ea typeface="ＭＳ Ｐゴシック" charset="0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5pPr>
            <a:lvl6pPr marL="457198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6pPr>
            <a:lvl7pPr marL="914395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7pPr>
            <a:lvl8pPr marL="1371592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8pPr>
            <a:lvl9pPr marL="1828789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9pPr>
          </a:lstStyle>
          <a:p>
            <a:pPr algn="l">
              <a:spcBef>
                <a:spcPts val="0"/>
              </a:spcBef>
              <a:buClr>
                <a:srgbClr val="FF0000"/>
              </a:buClr>
            </a:pPr>
            <a:r>
              <a:rPr lang="en-US" kern="0"/>
              <a:t>Making and attending a Dentist’s appointment</a:t>
            </a:r>
          </a:p>
        </p:txBody>
      </p:sp>
      <p:sp>
        <p:nvSpPr>
          <p:cNvPr id="3" name="Rectangle 3">
            <a:extLst>
              <a:ext uri="{FF2B5EF4-FFF2-40B4-BE49-F238E27FC236}">
                <a16:creationId xmlns:a16="http://schemas.microsoft.com/office/drawing/2014/main" id="{677FBC8E-0C25-6C43-BCA4-B6463BE4A439}"/>
              </a:ext>
            </a:extLst>
          </p:cNvPr>
          <p:cNvSpPr txBox="1">
            <a:spLocks noChangeArrowheads="1"/>
          </p:cNvSpPr>
          <p:nvPr/>
        </p:nvSpPr>
        <p:spPr>
          <a:xfrm>
            <a:off x="0" y="829735"/>
            <a:ext cx="8873067" cy="4525963"/>
          </a:xfrm>
          <a:prstGeom prst="rect">
            <a:avLst/>
          </a:prstGeom>
        </p:spPr>
        <p:txBody>
          <a:bodyPr lIns="288000"/>
          <a:lstStyle>
            <a:lvl1pPr marL="342898" indent="-342898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1pPr>
            <a:lvl2pPr marL="742946" indent="-285748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  <a:ea typeface="ＭＳ Ｐゴシック" charset="0"/>
              </a:defRPr>
            </a:lvl2pPr>
            <a:lvl3pPr marL="1142993" indent="-228598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  <a:ea typeface="ＭＳ Ｐゴシック" charset="0"/>
              </a:defRPr>
            </a:lvl3pPr>
            <a:lvl4pPr marL="1600191" indent="-228598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4pPr>
            <a:lvl5pPr marL="2057388" indent="-228598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5pPr>
            <a:lvl6pPr marL="2514585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783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8980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177" indent="-228598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 eaLnBrk="1" hangingPunct="1">
              <a:buNone/>
            </a:pPr>
            <a:endParaRPr lang="en-US" altLang="en-US" sz="2000" i="1" ker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eaLnBrk="1" hangingPunct="1">
              <a:buNone/>
            </a:pPr>
            <a:r>
              <a:rPr lang="en-US" altLang="en-US" sz="2000" b="1" kern="0">
                <a:latin typeface="Calibri" panose="020F0502020204030204" pitchFamily="34" charset="0"/>
                <a:cs typeface="Calibri" panose="020F0502020204030204" pitchFamily="34" charset="0"/>
              </a:rPr>
              <a:t>Monday 2</a:t>
            </a:r>
            <a:r>
              <a:rPr lang="en-US" altLang="en-US" sz="2000" b="1" kern="0" baseline="30000">
                <a:latin typeface="Calibri" panose="020F0502020204030204" pitchFamily="34" charset="0"/>
                <a:cs typeface="Calibri" panose="020F0502020204030204" pitchFamily="34" charset="0"/>
              </a:rPr>
              <a:t>nd</a:t>
            </a:r>
            <a:r>
              <a:rPr lang="en-US" altLang="en-US" sz="2000" b="1" kern="0">
                <a:latin typeface="Calibri" panose="020F0502020204030204" pitchFamily="34" charset="0"/>
                <a:cs typeface="Calibri" panose="020F0502020204030204" pitchFamily="34" charset="0"/>
              </a:rPr>
              <a:t> November</a:t>
            </a:r>
          </a:p>
          <a:p>
            <a:pPr marL="0" indent="0" eaLnBrk="1" hangingPunct="1">
              <a:buNone/>
            </a:pPr>
            <a:r>
              <a:rPr lang="en-US" altLang="en-US" sz="2000" kern="0">
                <a:latin typeface="Calibri" panose="020F0502020204030204" pitchFamily="34" charset="0"/>
                <a:cs typeface="Calibri" panose="020F0502020204030204" pitchFamily="34" charset="0"/>
              </a:rPr>
              <a:t>Phone call to dentist to make appointment. (10 mins waiting, 2min conversation.)</a:t>
            </a:r>
          </a:p>
          <a:p>
            <a:pPr marL="0" indent="0" eaLnBrk="1" hangingPunct="1">
              <a:buNone/>
            </a:pPr>
            <a:endParaRPr lang="en-US" altLang="en-US" sz="2000" ker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eaLnBrk="1" hangingPunct="1">
              <a:buNone/>
            </a:pPr>
            <a:r>
              <a:rPr lang="en-US" altLang="en-US" sz="2000" b="1" kern="0">
                <a:latin typeface="Calibri" panose="020F0502020204030204" pitchFamily="34" charset="0"/>
                <a:cs typeface="Calibri" panose="020F0502020204030204" pitchFamily="34" charset="0"/>
              </a:rPr>
              <a:t>Thursday 19</a:t>
            </a:r>
            <a:r>
              <a:rPr lang="en-US" altLang="en-US" sz="2000" b="1" kern="0" baseline="30000">
                <a:latin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US" altLang="en-US" sz="2000" b="1" kern="0">
                <a:latin typeface="Calibri" panose="020F0502020204030204" pitchFamily="34" charset="0"/>
                <a:cs typeface="Calibri" panose="020F0502020204030204" pitchFamily="34" charset="0"/>
              </a:rPr>
              <a:t> November</a:t>
            </a:r>
          </a:p>
          <a:p>
            <a:pPr marL="0" indent="0" eaLnBrk="1" hangingPunct="1">
              <a:buNone/>
            </a:pPr>
            <a:r>
              <a:rPr lang="en-US" altLang="en-US" sz="2000" kern="0">
                <a:latin typeface="Calibri" panose="020F0502020204030204" pitchFamily="34" charset="0"/>
                <a:cs typeface="Calibri" panose="020F0502020204030204" pitchFamily="34" charset="0"/>
              </a:rPr>
              <a:t>Arrive in Swansea at 13:40pm, 10 minutes searching for car parking space.</a:t>
            </a:r>
          </a:p>
          <a:p>
            <a:pPr marL="0" indent="0" eaLnBrk="1" hangingPunct="1">
              <a:buNone/>
            </a:pPr>
            <a:r>
              <a:rPr lang="en-US" altLang="en-US" sz="2000" kern="0">
                <a:latin typeface="Calibri" panose="020F0502020204030204" pitchFamily="34" charset="0"/>
                <a:cs typeface="Calibri" panose="020F0502020204030204" pitchFamily="34" charset="0"/>
              </a:rPr>
              <a:t>Arrive at Dentist surgery for 2pm appointment after walking from car park. Dentist running behind schedule so in Waiting Room for 25 minutes. </a:t>
            </a:r>
          </a:p>
          <a:p>
            <a:pPr marL="0" indent="0" eaLnBrk="1" hangingPunct="1">
              <a:buNone/>
            </a:pPr>
            <a:r>
              <a:rPr lang="en-US" altLang="en-US" sz="2000" kern="0">
                <a:latin typeface="Calibri" panose="020F0502020204030204" pitchFamily="34" charset="0"/>
                <a:cs typeface="Calibri" panose="020F0502020204030204" pitchFamily="34" charset="0"/>
              </a:rPr>
              <a:t>Sitting in the dreaded dentist chair by 2:25pm for drilling to start. </a:t>
            </a:r>
          </a:p>
          <a:p>
            <a:pPr marL="0" indent="0" eaLnBrk="1" hangingPunct="1">
              <a:buNone/>
            </a:pPr>
            <a:endParaRPr lang="en-US" altLang="en-US" sz="2000" ker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eaLnBrk="1" hangingPunct="1">
              <a:buNone/>
            </a:pPr>
            <a:r>
              <a:rPr lang="en-US" altLang="en-US" sz="2000" kern="0">
                <a:latin typeface="Calibri" panose="020F0502020204030204" pitchFamily="34" charset="0"/>
                <a:cs typeface="Calibri" panose="020F0502020204030204" pitchFamily="34" charset="0"/>
              </a:rPr>
              <a:t>Back at Reception by 2:50pm to book follow-up appointment for additional work identified.</a:t>
            </a:r>
          </a:p>
          <a:p>
            <a:pPr marL="0" indent="0" eaLnBrk="1" hangingPunct="1">
              <a:buNone/>
            </a:pPr>
            <a:endParaRPr lang="en-US" altLang="en-US" sz="2000" ker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eaLnBrk="1" hangingPunct="1"/>
            <a:endParaRPr lang="en-US" altLang="en-US" sz="2000" ker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7972689"/>
      </p:ext>
    </p:extLst>
  </p:cSld>
  <p:clrMapOvr>
    <a:masterClrMapping/>
  </p:clrMapOvr>
  <p:transition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A50D4C-C5B2-E845-983D-6C086A62081B}"/>
              </a:ext>
            </a:extLst>
          </p:cNvPr>
          <p:cNvSpPr txBox="1">
            <a:spLocks/>
          </p:cNvSpPr>
          <p:nvPr/>
        </p:nvSpPr>
        <p:spPr>
          <a:xfrm>
            <a:off x="1143001" y="857251"/>
            <a:ext cx="4749800" cy="429022"/>
          </a:xfrm>
          <a:prstGeom prst="rect">
            <a:avLst/>
          </a:prstGeom>
        </p:spPr>
        <p:txBody>
          <a:bodyPr lIns="216000" tIns="216000"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+mj-lt"/>
                <a:ea typeface="ＭＳ Ｐゴシック" charset="0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5pPr>
            <a:lvl6pPr marL="457198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6pPr>
            <a:lvl7pPr marL="914395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7pPr>
            <a:lvl8pPr marL="1371592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8pPr>
            <a:lvl9pPr marL="1828789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9pPr>
          </a:lstStyle>
          <a:p>
            <a:pPr algn="l">
              <a:spcBef>
                <a:spcPts val="0"/>
              </a:spcBef>
              <a:buClr>
                <a:srgbClr val="FF0000"/>
              </a:buClr>
            </a:pPr>
            <a:r>
              <a:rPr lang="en-GB" sz="1800"/>
              <a:t>Dentist Appointment</a:t>
            </a:r>
          </a:p>
        </p:txBody>
      </p:sp>
      <p:sp>
        <p:nvSpPr>
          <p:cNvPr id="56" name="Rechteck 2">
            <a:extLst>
              <a:ext uri="{FF2B5EF4-FFF2-40B4-BE49-F238E27FC236}">
                <a16:creationId xmlns:a16="http://schemas.microsoft.com/office/drawing/2014/main" id="{0620D948-8E20-1744-AC02-DBC6BF8C5F4E}"/>
              </a:ext>
            </a:extLst>
          </p:cNvPr>
          <p:cNvSpPr/>
          <p:nvPr/>
        </p:nvSpPr>
        <p:spPr>
          <a:xfrm>
            <a:off x="1603486" y="3598877"/>
            <a:ext cx="682646" cy="616269"/>
          </a:xfrm>
          <a:prstGeom prst="rect">
            <a:avLst/>
          </a:prstGeom>
          <a:solidFill>
            <a:schemeClr val="bg1"/>
          </a:solidFill>
          <a:ln w="285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7000" tIns="27000" rIns="27000" bIns="27000" rtlCol="0" anchor="ctr"/>
          <a:lstStyle>
            <a:lvl1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975" b="1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Make call</a:t>
            </a:r>
          </a:p>
        </p:txBody>
      </p:sp>
      <p:sp>
        <p:nvSpPr>
          <p:cNvPr id="76" name="Rechteck 2">
            <a:extLst>
              <a:ext uri="{FF2B5EF4-FFF2-40B4-BE49-F238E27FC236}">
                <a16:creationId xmlns:a16="http://schemas.microsoft.com/office/drawing/2014/main" id="{02FFC2D2-9E94-DA48-9DFD-DF40771596D4}"/>
              </a:ext>
            </a:extLst>
          </p:cNvPr>
          <p:cNvSpPr/>
          <p:nvPr/>
        </p:nvSpPr>
        <p:spPr>
          <a:xfrm>
            <a:off x="2995860" y="3598877"/>
            <a:ext cx="682646" cy="616269"/>
          </a:xfrm>
          <a:prstGeom prst="rect">
            <a:avLst/>
          </a:prstGeom>
          <a:solidFill>
            <a:schemeClr val="bg1"/>
          </a:solidFill>
          <a:ln w="285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7000" tIns="27000" rIns="27000" bIns="27000" rtlCol="0" anchor="ctr"/>
          <a:lstStyle>
            <a:lvl1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975" b="1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Make appoint-</a:t>
            </a:r>
            <a:r>
              <a:rPr lang="en-US" sz="975" b="1" err="1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ment</a:t>
            </a:r>
            <a:endParaRPr lang="en-US" sz="975">
              <a:solidFill>
                <a:srgbClr val="C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1" name="Rechteck 2">
            <a:extLst>
              <a:ext uri="{FF2B5EF4-FFF2-40B4-BE49-F238E27FC236}">
                <a16:creationId xmlns:a16="http://schemas.microsoft.com/office/drawing/2014/main" id="{CE035B7E-E82B-0343-905B-4CC2E4BC707B}"/>
              </a:ext>
            </a:extLst>
          </p:cNvPr>
          <p:cNvSpPr/>
          <p:nvPr/>
        </p:nvSpPr>
        <p:spPr>
          <a:xfrm>
            <a:off x="4324351" y="3598767"/>
            <a:ext cx="682646" cy="616269"/>
          </a:xfrm>
          <a:prstGeom prst="rect">
            <a:avLst/>
          </a:prstGeom>
          <a:solidFill>
            <a:schemeClr val="bg1"/>
          </a:solidFill>
          <a:ln w="285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7000" tIns="27000" rIns="27000" bIns="27000" rtlCol="0" anchor="ctr"/>
          <a:lstStyle>
            <a:lvl1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975" b="1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Journey and arrive</a:t>
            </a:r>
            <a:endParaRPr lang="en-US" sz="825">
              <a:solidFill>
                <a:srgbClr val="C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6" name="Rechteck 2">
            <a:extLst>
              <a:ext uri="{FF2B5EF4-FFF2-40B4-BE49-F238E27FC236}">
                <a16:creationId xmlns:a16="http://schemas.microsoft.com/office/drawing/2014/main" id="{F3062EDD-B6C7-2841-9EBC-CF7D45996FCE}"/>
              </a:ext>
            </a:extLst>
          </p:cNvPr>
          <p:cNvSpPr/>
          <p:nvPr/>
        </p:nvSpPr>
        <p:spPr>
          <a:xfrm>
            <a:off x="5716724" y="3598767"/>
            <a:ext cx="682646" cy="616269"/>
          </a:xfrm>
          <a:prstGeom prst="rect">
            <a:avLst/>
          </a:prstGeom>
          <a:solidFill>
            <a:schemeClr val="bg1"/>
          </a:solidFill>
          <a:ln w="285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7000" tIns="27000" rIns="27000" bIns="27000" rtlCol="0" anchor="ctr"/>
          <a:lstStyle>
            <a:lvl1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975" b="1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Dental work</a:t>
            </a:r>
            <a:endParaRPr lang="en-US" sz="975">
              <a:solidFill>
                <a:srgbClr val="C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D257FB27-8690-4D4B-9454-B6FF4616F7A4}"/>
              </a:ext>
            </a:extLst>
          </p:cNvPr>
          <p:cNvCxnSpPr>
            <a:cxnSpLocks/>
          </p:cNvCxnSpPr>
          <p:nvPr/>
        </p:nvCxnSpPr>
        <p:spPr>
          <a:xfrm>
            <a:off x="1354373" y="5171920"/>
            <a:ext cx="1632627" cy="0"/>
          </a:xfrm>
          <a:prstGeom prst="line">
            <a:avLst/>
          </a:prstGeom>
          <a:ln w="25400">
            <a:solidFill>
              <a:srgbClr val="00B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Straight Connector 89">
            <a:extLst>
              <a:ext uri="{FF2B5EF4-FFF2-40B4-BE49-F238E27FC236}">
                <a16:creationId xmlns:a16="http://schemas.microsoft.com/office/drawing/2014/main" id="{D6D35105-ED6B-8548-B627-191803AF2210}"/>
              </a:ext>
            </a:extLst>
          </p:cNvPr>
          <p:cNvCxnSpPr>
            <a:cxnSpLocks/>
          </p:cNvCxnSpPr>
          <p:nvPr/>
        </p:nvCxnSpPr>
        <p:spPr>
          <a:xfrm>
            <a:off x="3665968" y="5171920"/>
            <a:ext cx="657845" cy="0"/>
          </a:xfrm>
          <a:prstGeom prst="line">
            <a:avLst/>
          </a:prstGeom>
          <a:ln w="25400">
            <a:solidFill>
              <a:srgbClr val="00B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Straight Connector 102">
            <a:extLst>
              <a:ext uri="{FF2B5EF4-FFF2-40B4-BE49-F238E27FC236}">
                <a16:creationId xmlns:a16="http://schemas.microsoft.com/office/drawing/2014/main" id="{A5080196-3C7D-1A41-BE15-945D2106FE3C}"/>
              </a:ext>
            </a:extLst>
          </p:cNvPr>
          <p:cNvCxnSpPr>
            <a:cxnSpLocks/>
          </p:cNvCxnSpPr>
          <p:nvPr/>
        </p:nvCxnSpPr>
        <p:spPr>
          <a:xfrm>
            <a:off x="5000305" y="5171588"/>
            <a:ext cx="699533" cy="332"/>
          </a:xfrm>
          <a:prstGeom prst="line">
            <a:avLst/>
          </a:prstGeom>
          <a:ln w="25400">
            <a:solidFill>
              <a:srgbClr val="00B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Straight Connector 105">
            <a:extLst>
              <a:ext uri="{FF2B5EF4-FFF2-40B4-BE49-F238E27FC236}">
                <a16:creationId xmlns:a16="http://schemas.microsoft.com/office/drawing/2014/main" id="{CCED42DA-0336-7744-B89C-10EABFDFEFB7}"/>
              </a:ext>
            </a:extLst>
          </p:cNvPr>
          <p:cNvCxnSpPr>
            <a:cxnSpLocks/>
          </p:cNvCxnSpPr>
          <p:nvPr/>
        </p:nvCxnSpPr>
        <p:spPr>
          <a:xfrm>
            <a:off x="5694719" y="5385138"/>
            <a:ext cx="679755" cy="497"/>
          </a:xfrm>
          <a:prstGeom prst="line">
            <a:avLst/>
          </a:prstGeom>
          <a:ln w="25400">
            <a:solidFill>
              <a:srgbClr val="00B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Straight Connector 106">
            <a:extLst>
              <a:ext uri="{FF2B5EF4-FFF2-40B4-BE49-F238E27FC236}">
                <a16:creationId xmlns:a16="http://schemas.microsoft.com/office/drawing/2014/main" id="{C7429178-7AE5-0B48-A31C-743A79334AE7}"/>
              </a:ext>
            </a:extLst>
          </p:cNvPr>
          <p:cNvCxnSpPr>
            <a:cxnSpLocks/>
          </p:cNvCxnSpPr>
          <p:nvPr/>
        </p:nvCxnSpPr>
        <p:spPr>
          <a:xfrm>
            <a:off x="4312542" y="5390222"/>
            <a:ext cx="683275" cy="0"/>
          </a:xfrm>
          <a:prstGeom prst="line">
            <a:avLst/>
          </a:prstGeom>
          <a:ln w="25400">
            <a:solidFill>
              <a:srgbClr val="00B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" name="Straight Connector 108">
            <a:extLst>
              <a:ext uri="{FF2B5EF4-FFF2-40B4-BE49-F238E27FC236}">
                <a16:creationId xmlns:a16="http://schemas.microsoft.com/office/drawing/2014/main" id="{2E3B582A-D227-BB44-883C-898AEAF31C41}"/>
              </a:ext>
            </a:extLst>
          </p:cNvPr>
          <p:cNvCxnSpPr>
            <a:cxnSpLocks/>
          </p:cNvCxnSpPr>
          <p:nvPr/>
        </p:nvCxnSpPr>
        <p:spPr>
          <a:xfrm>
            <a:off x="2977575" y="5385137"/>
            <a:ext cx="683275" cy="0"/>
          </a:xfrm>
          <a:prstGeom prst="line">
            <a:avLst/>
          </a:prstGeom>
          <a:ln w="25400">
            <a:solidFill>
              <a:srgbClr val="00B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" name="Straight Connector 109">
            <a:extLst>
              <a:ext uri="{FF2B5EF4-FFF2-40B4-BE49-F238E27FC236}">
                <a16:creationId xmlns:a16="http://schemas.microsoft.com/office/drawing/2014/main" id="{4F6D60B1-C010-7E43-97AA-8536EB7F8C67}"/>
              </a:ext>
            </a:extLst>
          </p:cNvPr>
          <p:cNvCxnSpPr>
            <a:cxnSpLocks/>
          </p:cNvCxnSpPr>
          <p:nvPr/>
        </p:nvCxnSpPr>
        <p:spPr>
          <a:xfrm>
            <a:off x="2975759" y="5169006"/>
            <a:ext cx="0" cy="214016"/>
          </a:xfrm>
          <a:prstGeom prst="line">
            <a:avLst/>
          </a:prstGeom>
          <a:ln w="25400">
            <a:solidFill>
              <a:srgbClr val="00B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Straight Connector 114">
            <a:extLst>
              <a:ext uri="{FF2B5EF4-FFF2-40B4-BE49-F238E27FC236}">
                <a16:creationId xmlns:a16="http://schemas.microsoft.com/office/drawing/2014/main" id="{FAD32244-1E1E-B14B-92A2-00BE2E13C7EC}"/>
              </a:ext>
            </a:extLst>
          </p:cNvPr>
          <p:cNvCxnSpPr>
            <a:cxnSpLocks/>
          </p:cNvCxnSpPr>
          <p:nvPr/>
        </p:nvCxnSpPr>
        <p:spPr>
          <a:xfrm>
            <a:off x="3660359" y="5169006"/>
            <a:ext cx="0" cy="214016"/>
          </a:xfrm>
          <a:prstGeom prst="line">
            <a:avLst/>
          </a:prstGeom>
          <a:ln w="25400">
            <a:solidFill>
              <a:srgbClr val="00B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6" name="Straight Connector 115">
            <a:extLst>
              <a:ext uri="{FF2B5EF4-FFF2-40B4-BE49-F238E27FC236}">
                <a16:creationId xmlns:a16="http://schemas.microsoft.com/office/drawing/2014/main" id="{0FFB52A0-ADE3-6648-9990-450F3D14CA8A}"/>
              </a:ext>
            </a:extLst>
          </p:cNvPr>
          <p:cNvCxnSpPr>
            <a:cxnSpLocks/>
          </p:cNvCxnSpPr>
          <p:nvPr/>
        </p:nvCxnSpPr>
        <p:spPr>
          <a:xfrm>
            <a:off x="4316879" y="5163921"/>
            <a:ext cx="0" cy="214016"/>
          </a:xfrm>
          <a:prstGeom prst="line">
            <a:avLst/>
          </a:prstGeom>
          <a:ln w="25400">
            <a:solidFill>
              <a:srgbClr val="00B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Straight Connector 116">
            <a:extLst>
              <a:ext uri="{FF2B5EF4-FFF2-40B4-BE49-F238E27FC236}">
                <a16:creationId xmlns:a16="http://schemas.microsoft.com/office/drawing/2014/main" id="{713709F9-0274-824C-B378-C259C4813CE0}"/>
              </a:ext>
            </a:extLst>
          </p:cNvPr>
          <p:cNvCxnSpPr>
            <a:cxnSpLocks/>
          </p:cNvCxnSpPr>
          <p:nvPr/>
        </p:nvCxnSpPr>
        <p:spPr>
          <a:xfrm>
            <a:off x="4998374" y="5169006"/>
            <a:ext cx="0" cy="214016"/>
          </a:xfrm>
          <a:prstGeom prst="line">
            <a:avLst/>
          </a:prstGeom>
          <a:ln w="25400">
            <a:solidFill>
              <a:srgbClr val="00B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8" name="Straight Connector 117">
            <a:extLst>
              <a:ext uri="{FF2B5EF4-FFF2-40B4-BE49-F238E27FC236}">
                <a16:creationId xmlns:a16="http://schemas.microsoft.com/office/drawing/2014/main" id="{B13E0856-8FA0-BD44-B392-FC3D0E6B562A}"/>
              </a:ext>
            </a:extLst>
          </p:cNvPr>
          <p:cNvCxnSpPr>
            <a:cxnSpLocks/>
          </p:cNvCxnSpPr>
          <p:nvPr/>
        </p:nvCxnSpPr>
        <p:spPr>
          <a:xfrm>
            <a:off x="5696196" y="5169006"/>
            <a:ext cx="0" cy="214016"/>
          </a:xfrm>
          <a:prstGeom prst="line">
            <a:avLst/>
          </a:prstGeom>
          <a:ln w="25400">
            <a:solidFill>
              <a:srgbClr val="00B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9" name="Straight Connector 118">
            <a:extLst>
              <a:ext uri="{FF2B5EF4-FFF2-40B4-BE49-F238E27FC236}">
                <a16:creationId xmlns:a16="http://schemas.microsoft.com/office/drawing/2014/main" id="{3DD87DAE-1E0D-AE4B-BB47-2E921C1AD247}"/>
              </a:ext>
            </a:extLst>
          </p:cNvPr>
          <p:cNvCxnSpPr>
            <a:cxnSpLocks/>
          </p:cNvCxnSpPr>
          <p:nvPr/>
        </p:nvCxnSpPr>
        <p:spPr>
          <a:xfrm>
            <a:off x="6392678" y="5169005"/>
            <a:ext cx="0" cy="214016"/>
          </a:xfrm>
          <a:prstGeom prst="line">
            <a:avLst/>
          </a:prstGeom>
          <a:ln w="25400">
            <a:solidFill>
              <a:srgbClr val="00B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0" name="TextBox 119">
            <a:extLst>
              <a:ext uri="{FF2B5EF4-FFF2-40B4-BE49-F238E27FC236}">
                <a16:creationId xmlns:a16="http://schemas.microsoft.com/office/drawing/2014/main" id="{78CAA1AE-CBA1-9244-BD4A-22C5C75F0E02}"/>
              </a:ext>
            </a:extLst>
          </p:cNvPr>
          <p:cNvSpPr txBox="1"/>
          <p:nvPr/>
        </p:nvSpPr>
        <p:spPr>
          <a:xfrm>
            <a:off x="2985896" y="5156847"/>
            <a:ext cx="669622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5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 mins</a:t>
            </a:r>
          </a:p>
        </p:txBody>
      </p:sp>
      <p:sp>
        <p:nvSpPr>
          <p:cNvPr id="121" name="TextBox 120">
            <a:extLst>
              <a:ext uri="{FF2B5EF4-FFF2-40B4-BE49-F238E27FC236}">
                <a16:creationId xmlns:a16="http://schemas.microsoft.com/office/drawing/2014/main" id="{462CE7A8-9590-7649-9D81-03B2EABAABD8}"/>
              </a:ext>
            </a:extLst>
          </p:cNvPr>
          <p:cNvSpPr txBox="1"/>
          <p:nvPr/>
        </p:nvSpPr>
        <p:spPr>
          <a:xfrm>
            <a:off x="4312542" y="5144426"/>
            <a:ext cx="667628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5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10 mins</a:t>
            </a:r>
          </a:p>
        </p:txBody>
      </p:sp>
      <p:sp>
        <p:nvSpPr>
          <p:cNvPr id="123" name="TextBox 122">
            <a:extLst>
              <a:ext uri="{FF2B5EF4-FFF2-40B4-BE49-F238E27FC236}">
                <a16:creationId xmlns:a16="http://schemas.microsoft.com/office/drawing/2014/main" id="{DECBE551-54CB-4E46-A835-AABA2B706D6C}"/>
              </a:ext>
            </a:extLst>
          </p:cNvPr>
          <p:cNvSpPr txBox="1"/>
          <p:nvPr/>
        </p:nvSpPr>
        <p:spPr>
          <a:xfrm>
            <a:off x="5694717" y="5144425"/>
            <a:ext cx="679755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5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25 mins</a:t>
            </a:r>
          </a:p>
        </p:txBody>
      </p:sp>
      <p:sp>
        <p:nvSpPr>
          <p:cNvPr id="124" name="Right Arrow 123">
            <a:extLst>
              <a:ext uri="{FF2B5EF4-FFF2-40B4-BE49-F238E27FC236}">
                <a16:creationId xmlns:a16="http://schemas.microsoft.com/office/drawing/2014/main" id="{275AA0C2-546B-1F46-999E-029B7016BB20}"/>
              </a:ext>
            </a:extLst>
          </p:cNvPr>
          <p:cNvSpPr/>
          <p:nvPr/>
        </p:nvSpPr>
        <p:spPr>
          <a:xfrm>
            <a:off x="2430634" y="3803981"/>
            <a:ext cx="420725" cy="205843"/>
          </a:xfrm>
          <a:prstGeom prst="rightArrow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Right Arrow 124">
            <a:extLst>
              <a:ext uri="{FF2B5EF4-FFF2-40B4-BE49-F238E27FC236}">
                <a16:creationId xmlns:a16="http://schemas.microsoft.com/office/drawing/2014/main" id="{B123FB23-8D4E-FD47-8CFF-EAD83AAD58E2}"/>
              </a:ext>
            </a:extLst>
          </p:cNvPr>
          <p:cNvSpPr/>
          <p:nvPr/>
        </p:nvSpPr>
        <p:spPr>
          <a:xfrm>
            <a:off x="3805245" y="3803981"/>
            <a:ext cx="420725" cy="205843"/>
          </a:xfrm>
          <a:prstGeom prst="rightArrow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Right Arrow 125">
            <a:extLst>
              <a:ext uri="{FF2B5EF4-FFF2-40B4-BE49-F238E27FC236}">
                <a16:creationId xmlns:a16="http://schemas.microsoft.com/office/drawing/2014/main" id="{D75C77CE-6B32-D84F-A6D2-9E20F3556F7F}"/>
              </a:ext>
            </a:extLst>
          </p:cNvPr>
          <p:cNvSpPr/>
          <p:nvPr/>
        </p:nvSpPr>
        <p:spPr>
          <a:xfrm>
            <a:off x="5162696" y="3804732"/>
            <a:ext cx="420725" cy="205843"/>
          </a:xfrm>
          <a:prstGeom prst="rightArrow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TextBox 126">
            <a:extLst>
              <a:ext uri="{FF2B5EF4-FFF2-40B4-BE49-F238E27FC236}">
                <a16:creationId xmlns:a16="http://schemas.microsoft.com/office/drawing/2014/main" id="{893146F4-1D06-B042-9DE3-B8587FA890CE}"/>
              </a:ext>
            </a:extLst>
          </p:cNvPr>
          <p:cNvSpPr txBox="1"/>
          <p:nvPr/>
        </p:nvSpPr>
        <p:spPr>
          <a:xfrm>
            <a:off x="1354374" y="4927936"/>
            <a:ext cx="162619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5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10 mins</a:t>
            </a:r>
          </a:p>
        </p:txBody>
      </p:sp>
      <p:sp>
        <p:nvSpPr>
          <p:cNvPr id="128" name="TextBox 127">
            <a:extLst>
              <a:ext uri="{FF2B5EF4-FFF2-40B4-BE49-F238E27FC236}">
                <a16:creationId xmlns:a16="http://schemas.microsoft.com/office/drawing/2014/main" id="{AE60375E-A48E-0A47-A1EF-1B0AEE9525F5}"/>
              </a:ext>
            </a:extLst>
          </p:cNvPr>
          <p:cNvSpPr txBox="1"/>
          <p:nvPr/>
        </p:nvSpPr>
        <p:spPr>
          <a:xfrm>
            <a:off x="3657426" y="4650936"/>
            <a:ext cx="645248" cy="5770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5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18 Days</a:t>
            </a:r>
          </a:p>
          <a:p>
            <a:pPr algn="ctr"/>
            <a:r>
              <a:rPr lang="en-US" sz="105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25,920 mins</a:t>
            </a:r>
          </a:p>
        </p:txBody>
      </p:sp>
      <p:sp>
        <p:nvSpPr>
          <p:cNvPr id="129" name="TextBox 128">
            <a:extLst>
              <a:ext uri="{FF2B5EF4-FFF2-40B4-BE49-F238E27FC236}">
                <a16:creationId xmlns:a16="http://schemas.microsoft.com/office/drawing/2014/main" id="{86F99CF1-E5BD-B141-97F5-E1A1781486D6}"/>
              </a:ext>
            </a:extLst>
          </p:cNvPr>
          <p:cNvSpPr txBox="1"/>
          <p:nvPr/>
        </p:nvSpPr>
        <p:spPr>
          <a:xfrm>
            <a:off x="4982046" y="4931963"/>
            <a:ext cx="645248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5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25 mins</a:t>
            </a:r>
          </a:p>
        </p:txBody>
      </p:sp>
      <p:sp>
        <p:nvSpPr>
          <p:cNvPr id="131" name="TextBox 130">
            <a:extLst>
              <a:ext uri="{FF2B5EF4-FFF2-40B4-BE49-F238E27FC236}">
                <a16:creationId xmlns:a16="http://schemas.microsoft.com/office/drawing/2014/main" id="{65953102-6F6F-4A41-9BF1-600C3640AF51}"/>
              </a:ext>
            </a:extLst>
          </p:cNvPr>
          <p:cNvSpPr txBox="1"/>
          <p:nvPr/>
        </p:nvSpPr>
        <p:spPr>
          <a:xfrm>
            <a:off x="7162425" y="4749893"/>
            <a:ext cx="801524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5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25965 min</a:t>
            </a:r>
          </a:p>
        </p:txBody>
      </p:sp>
      <p:cxnSp>
        <p:nvCxnSpPr>
          <p:cNvPr id="132" name="Straight Connector 131">
            <a:extLst>
              <a:ext uri="{FF2B5EF4-FFF2-40B4-BE49-F238E27FC236}">
                <a16:creationId xmlns:a16="http://schemas.microsoft.com/office/drawing/2014/main" id="{51B3DF1C-3F5D-2C45-AC46-EFE46CBFB300}"/>
              </a:ext>
            </a:extLst>
          </p:cNvPr>
          <p:cNvCxnSpPr>
            <a:cxnSpLocks/>
          </p:cNvCxnSpPr>
          <p:nvPr/>
        </p:nvCxnSpPr>
        <p:spPr>
          <a:xfrm>
            <a:off x="7213422" y="5164452"/>
            <a:ext cx="699533" cy="332"/>
          </a:xfrm>
          <a:prstGeom prst="line">
            <a:avLst/>
          </a:prstGeom>
          <a:ln w="25400">
            <a:solidFill>
              <a:srgbClr val="00B050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3" name="TextBox 132">
            <a:extLst>
              <a:ext uri="{FF2B5EF4-FFF2-40B4-BE49-F238E27FC236}">
                <a16:creationId xmlns:a16="http://schemas.microsoft.com/office/drawing/2014/main" id="{2A33A183-B9FD-1741-A8CE-67EB897178EE}"/>
              </a:ext>
            </a:extLst>
          </p:cNvPr>
          <p:cNvSpPr txBox="1"/>
          <p:nvPr/>
        </p:nvSpPr>
        <p:spPr>
          <a:xfrm>
            <a:off x="7211851" y="5169005"/>
            <a:ext cx="699533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5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37min</a:t>
            </a:r>
          </a:p>
        </p:txBody>
      </p:sp>
      <p:sp>
        <p:nvSpPr>
          <p:cNvPr id="134" name="TextBox 133">
            <a:extLst>
              <a:ext uri="{FF2B5EF4-FFF2-40B4-BE49-F238E27FC236}">
                <a16:creationId xmlns:a16="http://schemas.microsoft.com/office/drawing/2014/main" id="{04F0EB92-E743-9D42-9057-9F3EACE56F7F}"/>
              </a:ext>
            </a:extLst>
          </p:cNvPr>
          <p:cNvSpPr txBox="1"/>
          <p:nvPr/>
        </p:nvSpPr>
        <p:spPr>
          <a:xfrm>
            <a:off x="5077903" y="5582833"/>
            <a:ext cx="2878865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050" b="1">
                <a:solidFill>
                  <a:srgbClr val="00B050"/>
                </a:solidFill>
                <a:highlight>
                  <a:srgbClr val="FFFF00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25 / 25965 min = 0.96% VA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FF38C85C-46D1-4236-B42A-95F0292FCA46}"/>
              </a:ext>
            </a:extLst>
          </p:cNvPr>
          <p:cNvGrpSpPr/>
          <p:nvPr/>
        </p:nvGrpSpPr>
        <p:grpSpPr>
          <a:xfrm>
            <a:off x="4828672" y="2456373"/>
            <a:ext cx="1035798" cy="989887"/>
            <a:chOff x="4914229" y="2132162"/>
            <a:chExt cx="1381064" cy="1319849"/>
          </a:xfrm>
        </p:grpSpPr>
        <p:sp>
          <p:nvSpPr>
            <p:cNvPr id="3" name="Explosion: 8 Points 2">
              <a:extLst>
                <a:ext uri="{FF2B5EF4-FFF2-40B4-BE49-F238E27FC236}">
                  <a16:creationId xmlns:a16="http://schemas.microsoft.com/office/drawing/2014/main" id="{1EFB9046-7DE2-4422-8D11-8ED0DB9CC1A2}"/>
                </a:ext>
              </a:extLst>
            </p:cNvPr>
            <p:cNvSpPr/>
            <p:nvPr/>
          </p:nvSpPr>
          <p:spPr>
            <a:xfrm>
              <a:off x="4914229" y="2132162"/>
              <a:ext cx="1381064" cy="1319849"/>
            </a:xfrm>
            <a:prstGeom prst="irregularSeal1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383B03DB-5532-4074-A148-22464570FC32}"/>
                </a:ext>
              </a:extLst>
            </p:cNvPr>
            <p:cNvSpPr txBox="1"/>
            <p:nvPr/>
          </p:nvSpPr>
          <p:spPr>
            <a:xfrm>
              <a:off x="5329008" y="2356109"/>
              <a:ext cx="822419" cy="89255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750"/>
                <a:t>Dentist over worked – improve flow</a:t>
              </a:r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D3D2AD37-BAAB-4E2D-898F-F58F3A6B75DB}"/>
              </a:ext>
            </a:extLst>
          </p:cNvPr>
          <p:cNvGrpSpPr/>
          <p:nvPr/>
        </p:nvGrpSpPr>
        <p:grpSpPr>
          <a:xfrm>
            <a:off x="3506182" y="2625240"/>
            <a:ext cx="1035798" cy="989887"/>
            <a:chOff x="3150909" y="2357318"/>
            <a:chExt cx="1381064" cy="1319849"/>
          </a:xfrm>
        </p:grpSpPr>
        <p:sp>
          <p:nvSpPr>
            <p:cNvPr id="60" name="Explosion: 8 Points 59">
              <a:extLst>
                <a:ext uri="{FF2B5EF4-FFF2-40B4-BE49-F238E27FC236}">
                  <a16:creationId xmlns:a16="http://schemas.microsoft.com/office/drawing/2014/main" id="{744536B1-3C28-403D-98E3-C9DF640DAC6B}"/>
                </a:ext>
              </a:extLst>
            </p:cNvPr>
            <p:cNvSpPr/>
            <p:nvPr/>
          </p:nvSpPr>
          <p:spPr>
            <a:xfrm>
              <a:off x="3150909" y="2357318"/>
              <a:ext cx="1381064" cy="1319849"/>
            </a:xfrm>
            <a:prstGeom prst="irregularSeal1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1" name="TextBox 60">
              <a:extLst>
                <a:ext uri="{FF2B5EF4-FFF2-40B4-BE49-F238E27FC236}">
                  <a16:creationId xmlns:a16="http://schemas.microsoft.com/office/drawing/2014/main" id="{998811DE-C0F1-45BB-AF0A-79367EF08551}"/>
                </a:ext>
              </a:extLst>
            </p:cNvPr>
            <p:cNvSpPr txBox="1"/>
            <p:nvPr/>
          </p:nvSpPr>
          <p:spPr>
            <a:xfrm>
              <a:off x="3363956" y="2696073"/>
              <a:ext cx="1015284" cy="58477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750"/>
                <a:t>Better system for emergencies</a:t>
              </a:r>
            </a:p>
          </p:txBody>
        </p:sp>
      </p:grpSp>
      <p:sp>
        <p:nvSpPr>
          <p:cNvPr id="38" name="TextBox 37">
            <a:extLst>
              <a:ext uri="{FF2B5EF4-FFF2-40B4-BE49-F238E27FC236}">
                <a16:creationId xmlns:a16="http://schemas.microsoft.com/office/drawing/2014/main" id="{59C09007-C9CE-4E13-8A9F-39915605BF2C}"/>
              </a:ext>
            </a:extLst>
          </p:cNvPr>
          <p:cNvSpPr txBox="1"/>
          <p:nvPr/>
        </p:nvSpPr>
        <p:spPr>
          <a:xfrm>
            <a:off x="4330746" y="4916090"/>
            <a:ext cx="667628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5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10 mins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EA6952A0-9EE5-4023-936B-499A4ECA556B}"/>
              </a:ext>
            </a:extLst>
          </p:cNvPr>
          <p:cNvSpPr/>
          <p:nvPr/>
        </p:nvSpPr>
        <p:spPr>
          <a:xfrm>
            <a:off x="2906486" y="5144425"/>
            <a:ext cx="795061" cy="429019"/>
          </a:xfrm>
          <a:prstGeom prst="ellipse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Oval 39">
            <a:extLst>
              <a:ext uri="{FF2B5EF4-FFF2-40B4-BE49-F238E27FC236}">
                <a16:creationId xmlns:a16="http://schemas.microsoft.com/office/drawing/2014/main" id="{384EE898-2C42-4E0C-A542-3C9265C36B2C}"/>
              </a:ext>
            </a:extLst>
          </p:cNvPr>
          <p:cNvSpPr/>
          <p:nvPr/>
        </p:nvSpPr>
        <p:spPr>
          <a:xfrm>
            <a:off x="4233322" y="5091010"/>
            <a:ext cx="795061" cy="429019"/>
          </a:xfrm>
          <a:prstGeom prst="ellipse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Oval 40">
            <a:extLst>
              <a:ext uri="{FF2B5EF4-FFF2-40B4-BE49-F238E27FC236}">
                <a16:creationId xmlns:a16="http://schemas.microsoft.com/office/drawing/2014/main" id="{0897C7B1-64CA-42C9-A283-62E30381FE36}"/>
              </a:ext>
            </a:extLst>
          </p:cNvPr>
          <p:cNvSpPr/>
          <p:nvPr/>
        </p:nvSpPr>
        <p:spPr>
          <a:xfrm>
            <a:off x="5604309" y="5091010"/>
            <a:ext cx="795061" cy="429019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941C0806-1BD1-4133-B003-C79969B572F4}"/>
              </a:ext>
            </a:extLst>
          </p:cNvPr>
          <p:cNvSpPr txBox="1"/>
          <p:nvPr/>
        </p:nvSpPr>
        <p:spPr>
          <a:xfrm>
            <a:off x="5085084" y="5879783"/>
            <a:ext cx="2878865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050" b="1">
                <a:solidFill>
                  <a:srgbClr val="00B050"/>
                </a:solidFill>
                <a:highlight>
                  <a:srgbClr val="FFFF00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37 / 25955 min = 0.14% VA/NVA</a:t>
            </a:r>
          </a:p>
        </p:txBody>
      </p:sp>
    </p:spTree>
    <p:extLst>
      <p:ext uri="{BB962C8B-B14F-4D97-AF65-F5344CB8AC3E}">
        <p14:creationId xmlns:p14="http://schemas.microsoft.com/office/powerpoint/2010/main" val="2569795910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" grpId="0" animBg="1"/>
      <p:bldP spid="76" grpId="0" animBg="1"/>
      <p:bldP spid="81" grpId="0" animBg="1"/>
      <p:bldP spid="86" grpId="0" animBg="1"/>
      <p:bldP spid="120" grpId="0"/>
      <p:bldP spid="121" grpId="0"/>
      <p:bldP spid="123" grpId="0"/>
      <p:bldP spid="124" grpId="0" animBg="1"/>
      <p:bldP spid="125" grpId="0" animBg="1"/>
      <p:bldP spid="126" grpId="0" animBg="1"/>
      <p:bldP spid="127" grpId="0"/>
      <p:bldP spid="128" grpId="0"/>
      <p:bldP spid="129" grpId="0"/>
      <p:bldP spid="131" grpId="0"/>
      <p:bldP spid="133" grpId="0"/>
      <p:bldP spid="134" grpId="0"/>
      <p:bldP spid="38" grpId="0"/>
      <p:bldP spid="7" grpId="0" animBg="1"/>
      <p:bldP spid="40" grpId="0" animBg="1"/>
      <p:bldP spid="41" grpId="0" animBg="1"/>
      <p:bldP spid="4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ADA8A6-7A46-CD4B-9329-54D629DCB6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" y="277633"/>
            <a:ext cx="9143999" cy="465873"/>
          </a:xfrm>
        </p:spPr>
        <p:txBody>
          <a:bodyPr/>
          <a:lstStyle/>
          <a:p>
            <a:r>
              <a:rPr lang="en-US"/>
              <a:t>Level 5 – Continuous Improvement with Industry 4.0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39B3531-4A88-441A-AE93-D49F4B0761F1}"/>
              </a:ext>
            </a:extLst>
          </p:cNvPr>
          <p:cNvSpPr txBox="1"/>
          <p:nvPr/>
        </p:nvSpPr>
        <p:spPr>
          <a:xfrm>
            <a:off x="1758043" y="1331708"/>
            <a:ext cx="617764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Define 5 - Voice of the Customer (VoC) and Critical to Quality (CTQ)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656E062-35A6-4185-8103-E780E87892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3570" y="3342640"/>
            <a:ext cx="2327910" cy="23279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8627234"/>
      </p:ext>
    </p:extLst>
  </p:cSld>
  <p:clrMapOvr>
    <a:masterClrMapping/>
  </p:clrMapOvr>
  <p:transition>
    <p:fad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F728D747-37D3-B446-90CB-50A82BCD57FB}"/>
              </a:ext>
            </a:extLst>
          </p:cNvPr>
          <p:cNvSpPr txBox="1"/>
          <p:nvPr/>
        </p:nvSpPr>
        <p:spPr>
          <a:xfrm>
            <a:off x="0" y="0"/>
            <a:ext cx="9144000" cy="794403"/>
          </a:xfrm>
          <a:prstGeom prst="rect">
            <a:avLst/>
          </a:prstGeom>
          <a:noFill/>
        </p:spPr>
        <p:txBody>
          <a:bodyPr wrap="square" lIns="288000" tIns="288000" rIns="0" bIns="72000" rtlCol="0" anchor="ctr" anchorCtr="0">
            <a:spAutoFit/>
          </a:bodyPr>
          <a:lstStyle/>
          <a:p>
            <a:pPr>
              <a:buClr>
                <a:srgbClr val="FF0000"/>
              </a:buClr>
            </a:pPr>
            <a:r>
              <a:rPr lang="en-US" sz="2800" b="1">
                <a:latin typeface="Calibri" panose="020F0502020204030204" pitchFamily="34" charset="0"/>
                <a:cs typeface="Calibri" panose="020F0502020204030204" pitchFamily="34" charset="0"/>
              </a:rPr>
              <a:t>Continuous Improvement with Industry 4.0</a:t>
            </a:r>
            <a:endParaRPr lang="en-US" sz="280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07DE278-22E4-7E4E-8951-2C9A24A53CC9}"/>
              </a:ext>
            </a:extLst>
          </p:cNvPr>
          <p:cNvSpPr txBox="1">
            <a:spLocks/>
          </p:cNvSpPr>
          <p:nvPr/>
        </p:nvSpPr>
        <p:spPr>
          <a:xfrm>
            <a:off x="4450935" y="939811"/>
            <a:ext cx="4572000" cy="3909110"/>
          </a:xfrm>
          <a:prstGeom prst="rect">
            <a:avLst/>
          </a:prstGeom>
        </p:spPr>
        <p:txBody>
          <a:bodyPr vert="horz" lIns="288000" tIns="0" rIns="0" bIns="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Montserrat" panose="02000505000000020004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Montserrat" panose="02000505000000020004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Montserrat" panose="02000505000000020004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Montserrat" panose="02000505000000020004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Montserrat" panose="02000505000000020004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</a:pPr>
            <a:r>
              <a:rPr lang="en-US" sz="1800" b="1">
                <a:latin typeface="Calibri" panose="020F0502020204030204" pitchFamily="34" charset="0"/>
                <a:cs typeface="Calibri" panose="020F0502020204030204" pitchFamily="34" charset="0"/>
              </a:rPr>
              <a:t>Group Project</a:t>
            </a:r>
          </a:p>
          <a:p>
            <a:pPr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</a:pPr>
            <a:endParaRPr lang="en-US" sz="800" b="1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</a:pPr>
            <a:endParaRPr lang="en-US" sz="1400" b="1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</a:pPr>
            <a:r>
              <a:rPr lang="en-US" sz="1400">
                <a:latin typeface="Calibri" panose="020F0502020204030204" pitchFamily="34" charset="0"/>
                <a:cs typeface="Calibri" panose="020F0502020204030204" pitchFamily="34" charset="0"/>
              </a:rPr>
              <a:t>Introduction to Group Working</a:t>
            </a:r>
          </a:p>
          <a:p>
            <a:pPr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</a:pPr>
            <a:r>
              <a:rPr lang="en-US" sz="1400">
                <a:latin typeface="Calibri" panose="020F0502020204030204" pitchFamily="34" charset="0"/>
                <a:cs typeface="Calibri" panose="020F0502020204030204" pitchFamily="34" charset="0"/>
              </a:rPr>
              <a:t>Team Roles and Responsibilities. </a:t>
            </a:r>
          </a:p>
          <a:p>
            <a:pPr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</a:pPr>
            <a:r>
              <a:rPr lang="en-US" sz="1400">
                <a:latin typeface="Calibri" panose="020F0502020204030204" pitchFamily="34" charset="0"/>
                <a:cs typeface="Calibri" panose="020F0502020204030204" pitchFamily="34" charset="0"/>
              </a:rPr>
              <a:t>Project Scoping</a:t>
            </a:r>
          </a:p>
          <a:p>
            <a:pPr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</a:pPr>
            <a:r>
              <a:rPr lang="en-US" sz="1400">
                <a:latin typeface="Calibri" panose="020F0502020204030204" pitchFamily="34" charset="0"/>
                <a:cs typeface="Calibri" panose="020F0502020204030204" pitchFamily="34" charset="0"/>
              </a:rPr>
              <a:t>A3 Thinking</a:t>
            </a:r>
          </a:p>
          <a:p>
            <a:pPr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</a:pPr>
            <a:r>
              <a:rPr lang="en-US" sz="1400">
                <a:latin typeface="Calibri" panose="020F0502020204030204" pitchFamily="34" charset="0"/>
                <a:cs typeface="Calibri" panose="020F0502020204030204" pitchFamily="34" charset="0"/>
              </a:rPr>
              <a:t>Change Management</a:t>
            </a:r>
          </a:p>
          <a:p>
            <a:pPr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</a:pPr>
            <a:r>
              <a:rPr lang="en-US" sz="1400">
                <a:latin typeface="Calibri" panose="020F0502020204030204" pitchFamily="34" charset="0"/>
                <a:cs typeface="Calibri" panose="020F0502020204030204" pitchFamily="34" charset="0"/>
              </a:rPr>
              <a:t>Design &amp; Development Process; 4 Square Mapping, Project Gateways</a:t>
            </a:r>
          </a:p>
          <a:p>
            <a:pPr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</a:pPr>
            <a:r>
              <a:rPr lang="en-US" sz="1400">
                <a:latin typeface="Calibri" panose="020F0502020204030204" pitchFamily="34" charset="0"/>
                <a:cs typeface="Calibri" panose="020F0502020204030204" pitchFamily="34" charset="0"/>
              </a:rPr>
              <a:t>Negotiation</a:t>
            </a:r>
          </a:p>
          <a:p>
            <a:pPr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</a:pPr>
            <a:endParaRPr lang="en-US" sz="1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</a:pPr>
            <a:r>
              <a:rPr lang="en-US" sz="1400">
                <a:latin typeface="Calibri" panose="020F0502020204030204" pitchFamily="34" charset="0"/>
                <a:cs typeface="Calibri" panose="020F0502020204030204" pitchFamily="34" charset="0"/>
              </a:rPr>
              <a:t>Project Tutorials</a:t>
            </a:r>
          </a:p>
          <a:p>
            <a:pPr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</a:pPr>
            <a:r>
              <a:rPr lang="en-US" sz="1400">
                <a:latin typeface="Calibri" panose="020F0502020204030204" pitchFamily="34" charset="0"/>
                <a:cs typeface="Calibri" panose="020F0502020204030204" pitchFamily="34" charset="0"/>
              </a:rPr>
              <a:t>Final Project Presentations</a:t>
            </a:r>
          </a:p>
          <a:p>
            <a:pPr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</a:pPr>
            <a:r>
              <a:rPr lang="en-US" sz="1400">
                <a:latin typeface="Calibri" panose="020F0502020204030204" pitchFamily="34" charset="0"/>
                <a:cs typeface="Calibri" panose="020F0502020204030204" pitchFamily="34" charset="0"/>
              </a:rPr>
              <a:t>Feedback and Wash-up sessions</a:t>
            </a:r>
          </a:p>
          <a:p>
            <a:pPr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</a:pPr>
            <a:endParaRPr lang="en-US" sz="1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</a:pPr>
            <a:r>
              <a:rPr lang="en-US" sz="1800" b="1">
                <a:latin typeface="Calibri" panose="020F0502020204030204" pitchFamily="34" charset="0"/>
                <a:cs typeface="Calibri" panose="020F0502020204030204" pitchFamily="34" charset="0"/>
              </a:rPr>
              <a:t>Assessments</a:t>
            </a:r>
            <a:endParaRPr lang="en-US" sz="1400" b="1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</a:pPr>
            <a:endParaRPr lang="en-US" sz="1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</a:pPr>
            <a:r>
              <a:rPr lang="en-US" sz="1400">
                <a:latin typeface="Calibri" panose="020F0502020204030204" pitchFamily="34" charset="0"/>
                <a:cs typeface="Calibri" panose="020F0502020204030204" pitchFamily="34" charset="0"/>
              </a:rPr>
              <a:t>Green Belt Six Sigma Quality – 2x 1 hour online tests.</a:t>
            </a:r>
          </a:p>
          <a:p>
            <a:pPr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</a:pPr>
            <a:r>
              <a:rPr lang="en-US" sz="1400">
                <a:latin typeface="Calibri" panose="020F0502020204030204" pitchFamily="34" charset="0"/>
                <a:cs typeface="Calibri" panose="020F0502020204030204" pitchFamily="34" charset="0"/>
              </a:rPr>
              <a:t>Group Project – DMAIC Six Panel Project Presentations</a:t>
            </a:r>
            <a:endParaRPr lang="en-US" sz="18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18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26DA411-FCBF-C745-BB87-22BB6206BE08}"/>
              </a:ext>
            </a:extLst>
          </p:cNvPr>
          <p:cNvSpPr/>
          <p:nvPr/>
        </p:nvSpPr>
        <p:spPr>
          <a:xfrm>
            <a:off x="99391" y="5426765"/>
            <a:ext cx="924339" cy="25841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73618CF8-9746-DD48-8CF7-49AE116AF86E}"/>
              </a:ext>
            </a:extLst>
          </p:cNvPr>
          <p:cNvSpPr txBox="1">
            <a:spLocks/>
          </p:cNvSpPr>
          <p:nvPr/>
        </p:nvSpPr>
        <p:spPr>
          <a:xfrm>
            <a:off x="0" y="794403"/>
            <a:ext cx="4572000" cy="3909110"/>
          </a:xfrm>
          <a:prstGeom prst="rect">
            <a:avLst/>
          </a:prstGeom>
        </p:spPr>
        <p:txBody>
          <a:bodyPr vert="horz" lIns="288000" tIns="0" rIns="0" bIns="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Montserrat" panose="02000505000000020004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Montserrat" panose="02000505000000020004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Montserrat" panose="02000505000000020004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Montserrat" panose="02000505000000020004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Montserrat" panose="02000505000000020004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</a:pPr>
            <a:endParaRPr lang="en-US" sz="1200" b="1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</a:pPr>
            <a:r>
              <a:rPr lang="en-US" sz="1800" b="1">
                <a:latin typeface="Calibri" panose="020F0502020204030204" pitchFamily="34" charset="0"/>
                <a:cs typeface="Calibri" panose="020F0502020204030204" pitchFamily="34" charset="0"/>
              </a:rPr>
              <a:t>Green Belt Six Sigma Quality</a:t>
            </a:r>
          </a:p>
          <a:p>
            <a:pPr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</a:pPr>
            <a:endParaRPr lang="en-US" sz="800" b="1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</a:pPr>
            <a:r>
              <a:rPr lang="en-US" sz="1400" b="1">
                <a:latin typeface="Calibri" panose="020F0502020204030204" pitchFamily="34" charset="0"/>
                <a:cs typeface="Calibri" panose="020F0502020204030204" pitchFamily="34" charset="0"/>
              </a:rPr>
              <a:t>Define</a:t>
            </a:r>
          </a:p>
          <a:p>
            <a:pPr lvl="1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</a:pPr>
            <a:r>
              <a:rPr lang="en-US" sz="1400">
                <a:latin typeface="Calibri" panose="020F0502020204030204" pitchFamily="34" charset="0"/>
                <a:cs typeface="Calibri" panose="020F0502020204030204" pitchFamily="34" charset="0"/>
              </a:rPr>
              <a:t>Process Mapping, SIPOC, Flow Charts</a:t>
            </a:r>
          </a:p>
          <a:p>
            <a:pPr lvl="1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</a:pPr>
            <a:r>
              <a:rPr lang="en-US" sz="1400">
                <a:latin typeface="Calibri" panose="020F0502020204030204" pitchFamily="34" charset="0"/>
                <a:cs typeface="Calibri" panose="020F0502020204030204" pitchFamily="34" charset="0"/>
              </a:rPr>
              <a:t>Root Cause, Cause &amp; Effect, 5Ys</a:t>
            </a:r>
          </a:p>
          <a:p>
            <a:pPr lvl="1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</a:pPr>
            <a:r>
              <a:rPr lang="en-US" sz="1400">
                <a:latin typeface="Calibri" panose="020F0502020204030204" pitchFamily="34" charset="0"/>
                <a:cs typeface="Calibri" panose="020F0502020204030204" pitchFamily="34" charset="0"/>
              </a:rPr>
              <a:t>VOC, CTQC QFD</a:t>
            </a:r>
          </a:p>
          <a:p>
            <a:pPr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</a:pPr>
            <a:r>
              <a:rPr lang="en-US" sz="1400" b="1">
                <a:latin typeface="Calibri" panose="020F0502020204030204" pitchFamily="34" charset="0"/>
                <a:cs typeface="Calibri" panose="020F0502020204030204" pitchFamily="34" charset="0"/>
              </a:rPr>
              <a:t>Measure</a:t>
            </a:r>
          </a:p>
          <a:p>
            <a:pPr lvl="1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</a:pPr>
            <a:r>
              <a:rPr lang="en-US" sz="1400">
                <a:latin typeface="Calibri" panose="020F0502020204030204" pitchFamily="34" charset="0"/>
                <a:cs typeface="Calibri" panose="020F0502020204030204" pitchFamily="34" charset="0"/>
              </a:rPr>
              <a:t>Measurements, MSA, Gauge R&amp;R, Attributes and Collection Plan</a:t>
            </a:r>
          </a:p>
          <a:p>
            <a:pPr lvl="1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</a:pPr>
            <a:r>
              <a:rPr lang="en-US" sz="1400">
                <a:latin typeface="Calibri" panose="020F0502020204030204" pitchFamily="34" charset="0"/>
                <a:cs typeface="Calibri" panose="020F0502020204030204" pitchFamily="34" charset="0"/>
              </a:rPr>
              <a:t>Charting types Pareto, SPC, X-Bar, R-Chart, Moving Range, Process Capability </a:t>
            </a:r>
          </a:p>
          <a:p>
            <a:pPr lvl="1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</a:pPr>
            <a:r>
              <a:rPr lang="en-US" sz="1400">
                <a:latin typeface="Calibri" panose="020F0502020204030204" pitchFamily="34" charset="0"/>
                <a:cs typeface="Calibri" panose="020F0502020204030204" pitchFamily="34" charset="0"/>
              </a:rPr>
              <a:t>Data interpretation, visualization and analysis. </a:t>
            </a:r>
            <a:r>
              <a:rPr lang="en-US" sz="1400" i="1">
                <a:latin typeface="Calibri" panose="020F0502020204030204" pitchFamily="34" charset="0"/>
                <a:cs typeface="Calibri" panose="020F0502020204030204" pitchFamily="34" charset="0"/>
              </a:rPr>
              <a:t>“listen to your SPC”</a:t>
            </a:r>
          </a:p>
          <a:p>
            <a:pPr lvl="1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</a:pPr>
            <a:r>
              <a:rPr lang="en-US" sz="1400">
                <a:latin typeface="Calibri" panose="020F0502020204030204" pitchFamily="34" charset="0"/>
                <a:cs typeface="Calibri" panose="020F0502020204030204" pitchFamily="34" charset="0"/>
              </a:rPr>
              <a:t>Introduction of Industry 4 technologies to support Six Sigma. </a:t>
            </a:r>
          </a:p>
          <a:p>
            <a:pPr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</a:pPr>
            <a:r>
              <a:rPr lang="en-US" sz="1400" b="1">
                <a:latin typeface="Calibri" panose="020F0502020204030204" pitchFamily="34" charset="0"/>
                <a:cs typeface="Calibri" panose="020F0502020204030204" pitchFamily="34" charset="0"/>
              </a:rPr>
              <a:t>Analysis</a:t>
            </a:r>
          </a:p>
          <a:p>
            <a:pPr lvl="1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</a:pPr>
            <a:r>
              <a:rPr lang="en-US" sz="1400">
                <a:latin typeface="Calibri" panose="020F0502020204030204" pitchFamily="34" charset="0"/>
                <a:cs typeface="Calibri" panose="020F0502020204030204" pitchFamily="34" charset="0"/>
              </a:rPr>
              <a:t>Hypothesis Testing, T test, ANOVA / Correlation and regression </a:t>
            </a:r>
          </a:p>
          <a:p>
            <a:pPr lvl="1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</a:pPr>
            <a:r>
              <a:rPr lang="en-US" sz="1400">
                <a:latin typeface="Calibri" panose="020F0502020204030204" pitchFamily="34" charset="0"/>
                <a:cs typeface="Calibri" panose="020F0502020204030204" pitchFamily="34" charset="0"/>
              </a:rPr>
              <a:t>Design of Experiments</a:t>
            </a:r>
          </a:p>
          <a:p>
            <a:pPr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</a:pPr>
            <a:r>
              <a:rPr lang="en-US" sz="1400" b="1">
                <a:latin typeface="Calibri" panose="020F0502020204030204" pitchFamily="34" charset="0"/>
                <a:cs typeface="Calibri" panose="020F0502020204030204" pitchFamily="34" charset="0"/>
              </a:rPr>
              <a:t>Improve</a:t>
            </a:r>
          </a:p>
          <a:p>
            <a:pPr lvl="1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</a:pPr>
            <a:r>
              <a:rPr lang="en-US" sz="1400">
                <a:latin typeface="Calibri" panose="020F0502020204030204" pitchFamily="34" charset="0"/>
                <a:cs typeface="Calibri" panose="020F0502020204030204" pitchFamily="34" charset="0"/>
              </a:rPr>
              <a:t>PDCA, Risk Management and FMEA.</a:t>
            </a:r>
          </a:p>
          <a:p>
            <a:pPr lvl="1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</a:pPr>
            <a:r>
              <a:rPr lang="en-US" sz="1400">
                <a:latin typeface="Calibri" panose="020F0502020204030204" pitchFamily="34" charset="0"/>
                <a:cs typeface="Calibri" panose="020F0502020204030204" pitchFamily="34" charset="0"/>
              </a:rPr>
              <a:t>Solution Selection Matrix, 5S and Benchmarking</a:t>
            </a:r>
          </a:p>
          <a:p>
            <a:pPr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</a:pPr>
            <a:r>
              <a:rPr lang="en-US" sz="1400" b="1">
                <a:latin typeface="Calibri" panose="020F0502020204030204" pitchFamily="34" charset="0"/>
                <a:cs typeface="Calibri" panose="020F0502020204030204" pitchFamily="34" charset="0"/>
              </a:rPr>
              <a:t>Control</a:t>
            </a:r>
          </a:p>
          <a:p>
            <a:pPr lvl="1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</a:pPr>
            <a:r>
              <a:rPr lang="en-US" sz="1400">
                <a:latin typeface="Calibri" panose="020F0502020204030204" pitchFamily="34" charset="0"/>
                <a:cs typeface="Calibri" panose="020F0502020204030204" pitchFamily="34" charset="0"/>
              </a:rPr>
              <a:t>Process Control (Cp, </a:t>
            </a:r>
            <a:r>
              <a:rPr lang="en-US" sz="1400" err="1">
                <a:latin typeface="Calibri" panose="020F0502020204030204" pitchFamily="34" charset="0"/>
                <a:cs typeface="Calibri" panose="020F0502020204030204" pitchFamily="34" charset="0"/>
              </a:rPr>
              <a:t>CpK</a:t>
            </a:r>
            <a:r>
              <a:rPr lang="en-US" sz="1400">
                <a:latin typeface="Calibri" panose="020F0502020204030204" pitchFamily="34" charset="0"/>
                <a:cs typeface="Calibri" panose="020F0502020204030204" pitchFamily="34" charset="0"/>
              </a:rPr>
              <a:t>) refresh SPC, 5S</a:t>
            </a:r>
          </a:p>
          <a:p>
            <a:pPr>
              <a:buClr>
                <a:srgbClr val="FF0000"/>
              </a:buClr>
              <a:buFont typeface="Wingdings" pitchFamily="2" charset="2"/>
              <a:buChar char="§"/>
            </a:pPr>
            <a:endParaRPr lang="en-US" sz="1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457200" lvl="1" indent="0">
              <a:buClr>
                <a:srgbClr val="FF0000"/>
              </a:buClr>
              <a:buNone/>
            </a:pPr>
            <a:endParaRPr lang="en-US" sz="18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18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DE1916F7-8B70-41E8-A410-8304CBB141F2}"/>
              </a:ext>
            </a:extLst>
          </p:cNvPr>
          <p:cNvSpPr/>
          <p:nvPr/>
        </p:nvSpPr>
        <p:spPr>
          <a:xfrm>
            <a:off x="668020" y="1963190"/>
            <a:ext cx="2438400" cy="2946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5837036"/>
      </p:ext>
    </p:extLst>
  </p:cSld>
  <p:clrMapOvr>
    <a:masterClrMapping/>
  </p:clrMapOvr>
  <p:transition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E070E2-7328-2C40-BB50-C126BD2120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Voice of the Customer (</a:t>
            </a:r>
            <a:r>
              <a:rPr lang="en-US" err="1"/>
              <a:t>VoC</a:t>
            </a:r>
            <a:r>
              <a:rPr lang="en-US"/>
              <a:t>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A8AFD29-1B19-4A33-9127-C03E7E26E6F5}"/>
              </a:ext>
            </a:extLst>
          </p:cNvPr>
          <p:cNvSpPr txBox="1"/>
          <p:nvPr/>
        </p:nvSpPr>
        <p:spPr>
          <a:xfrm>
            <a:off x="311727" y="1278082"/>
            <a:ext cx="29573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/>
              <a:t>The Kano Model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D33B89B-C496-446F-94E3-387C6366C83F}"/>
              </a:ext>
            </a:extLst>
          </p:cNvPr>
          <p:cNvSpPr txBox="1"/>
          <p:nvPr/>
        </p:nvSpPr>
        <p:spPr>
          <a:xfrm>
            <a:off x="311727" y="1860835"/>
            <a:ext cx="82684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/>
              <a:t>Is a model which helps to prioritise either products or service characteristics (or features) which effect customer satisfaction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EA422F4-7A5A-45BD-AA01-5495070790AD}"/>
              </a:ext>
            </a:extLst>
          </p:cNvPr>
          <p:cNvSpPr txBox="1"/>
          <p:nvPr/>
        </p:nvSpPr>
        <p:spPr>
          <a:xfrm>
            <a:off x="311727" y="3367463"/>
            <a:ext cx="82684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/>
              <a:t>Includes five categories which can effect customer satisfaction and dissatisfaction</a:t>
            </a:r>
          </a:p>
        </p:txBody>
      </p:sp>
    </p:spTree>
    <p:extLst>
      <p:ext uri="{BB962C8B-B14F-4D97-AF65-F5344CB8AC3E}">
        <p14:creationId xmlns:p14="http://schemas.microsoft.com/office/powerpoint/2010/main" val="3797705032"/>
      </p:ext>
    </p:extLst>
  </p:cSld>
  <p:clrMapOvr>
    <a:masterClrMapping/>
  </p:clrMapOvr>
  <p:transition>
    <p:fad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E070E2-7328-2C40-BB50-C126BD2120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Voice of the Customer (</a:t>
            </a:r>
            <a:r>
              <a:rPr lang="en-US" err="1"/>
              <a:t>VoC</a:t>
            </a:r>
            <a:r>
              <a:rPr lang="en-US"/>
              <a:t>)</a:t>
            </a:r>
          </a:p>
        </p:txBody>
      </p:sp>
      <p:pic>
        <p:nvPicPr>
          <p:cNvPr id="1026" name="Picture 2" descr="Image result for Kano Chart">
            <a:extLst>
              <a:ext uri="{FF2B5EF4-FFF2-40B4-BE49-F238E27FC236}">
                <a16:creationId xmlns:a16="http://schemas.microsoft.com/office/drawing/2014/main" id="{944C4BDF-BE42-40D4-8A1F-F4E003C5E7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0750" y="1449599"/>
            <a:ext cx="4342500" cy="4861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A8AFD29-1B19-4A33-9127-C03E7E26E6F5}"/>
              </a:ext>
            </a:extLst>
          </p:cNvPr>
          <p:cNvSpPr txBox="1"/>
          <p:nvPr/>
        </p:nvSpPr>
        <p:spPr>
          <a:xfrm>
            <a:off x="311727" y="1278082"/>
            <a:ext cx="21457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The Kano Model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1A99F9A-1ACC-46EB-823C-0BFEFF220F2D}"/>
              </a:ext>
            </a:extLst>
          </p:cNvPr>
          <p:cNvSpPr txBox="1"/>
          <p:nvPr/>
        </p:nvSpPr>
        <p:spPr>
          <a:xfrm>
            <a:off x="781741" y="5983872"/>
            <a:ext cx="58606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err="1"/>
              <a:t>Noriaki</a:t>
            </a:r>
            <a:r>
              <a:rPr lang="en-GB" sz="1400"/>
              <a:t> Kano b1940 Tokyo, writer, engineer and educator in the field of Quality Management</a:t>
            </a:r>
          </a:p>
        </p:txBody>
      </p:sp>
    </p:spTree>
    <p:extLst>
      <p:ext uri="{BB962C8B-B14F-4D97-AF65-F5344CB8AC3E}">
        <p14:creationId xmlns:p14="http://schemas.microsoft.com/office/powerpoint/2010/main" val="497022700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E070E2-7328-2C40-BB50-C126BD2120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Voice of the Customer (</a:t>
            </a:r>
            <a:r>
              <a:rPr lang="en-US" err="1"/>
              <a:t>VoC</a:t>
            </a:r>
            <a:r>
              <a:rPr lang="en-US"/>
              <a:t>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A8AFD29-1B19-4A33-9127-C03E7E26E6F5}"/>
              </a:ext>
            </a:extLst>
          </p:cNvPr>
          <p:cNvSpPr txBox="1"/>
          <p:nvPr/>
        </p:nvSpPr>
        <p:spPr>
          <a:xfrm>
            <a:off x="311727" y="1278082"/>
            <a:ext cx="29573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/>
              <a:t>The Kano Model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1B8E24F-77D1-4569-BC36-7B882EA67093}"/>
              </a:ext>
            </a:extLst>
          </p:cNvPr>
          <p:cNvSpPr txBox="1"/>
          <p:nvPr/>
        </p:nvSpPr>
        <p:spPr>
          <a:xfrm>
            <a:off x="383763" y="2027789"/>
            <a:ext cx="2885335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Features to include:</a:t>
            </a:r>
          </a:p>
          <a:p>
            <a:endParaRPr lang="en-GB"/>
          </a:p>
          <a:p>
            <a:r>
              <a:rPr lang="en-GB"/>
              <a:t>Basic</a:t>
            </a:r>
          </a:p>
          <a:p>
            <a:r>
              <a:rPr lang="en-GB"/>
              <a:t>Basic features customer expects – will dissatisfy them if absent </a:t>
            </a:r>
          </a:p>
          <a:p>
            <a:endParaRPr lang="en-GB"/>
          </a:p>
          <a:p>
            <a:r>
              <a:rPr lang="en-GB"/>
              <a:t>Excitement (Delight)</a:t>
            </a:r>
          </a:p>
          <a:p>
            <a:r>
              <a:rPr lang="en-GB"/>
              <a:t>Will excite the customer disproportionally if present, might not notice if not there!</a:t>
            </a:r>
          </a:p>
          <a:p>
            <a:endParaRPr lang="en-GB"/>
          </a:p>
          <a:p>
            <a:r>
              <a:rPr lang="en-GB"/>
              <a:t>Performance (linear)</a:t>
            </a:r>
          </a:p>
          <a:p>
            <a:r>
              <a:rPr lang="en-GB"/>
              <a:t>Will excite customer proportionally, can be linear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A0C2DCE-735C-4468-8D41-B9EEDCDDB7C1}"/>
              </a:ext>
            </a:extLst>
          </p:cNvPr>
          <p:cNvSpPr txBox="1"/>
          <p:nvPr/>
        </p:nvSpPr>
        <p:spPr>
          <a:xfrm>
            <a:off x="5075175" y="2027789"/>
            <a:ext cx="2885335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Features to avoid:</a:t>
            </a:r>
          </a:p>
          <a:p>
            <a:endParaRPr lang="en-GB"/>
          </a:p>
          <a:p>
            <a:r>
              <a:rPr lang="en-GB"/>
              <a:t>Indifferent </a:t>
            </a:r>
          </a:p>
          <a:p>
            <a:r>
              <a:rPr lang="en-GB"/>
              <a:t>Features customer may not care about</a:t>
            </a:r>
          </a:p>
          <a:p>
            <a:endParaRPr lang="en-GB"/>
          </a:p>
          <a:p>
            <a:endParaRPr lang="en-GB"/>
          </a:p>
          <a:p>
            <a:r>
              <a:rPr lang="en-GB"/>
              <a:t>Dissatisfaction</a:t>
            </a:r>
          </a:p>
          <a:p>
            <a:r>
              <a:rPr lang="en-GB"/>
              <a:t>Features which will upset the customer</a:t>
            </a:r>
          </a:p>
        </p:txBody>
      </p:sp>
    </p:spTree>
    <p:extLst>
      <p:ext uri="{BB962C8B-B14F-4D97-AF65-F5344CB8AC3E}">
        <p14:creationId xmlns:p14="http://schemas.microsoft.com/office/powerpoint/2010/main" val="4183605214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3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E070E2-7328-2C40-BB50-C126BD2120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Voice of the Customer (</a:t>
            </a:r>
            <a:r>
              <a:rPr lang="en-US" err="1"/>
              <a:t>VoC</a:t>
            </a:r>
            <a:r>
              <a:rPr lang="en-US"/>
              <a:t>)</a:t>
            </a:r>
          </a:p>
        </p:txBody>
      </p:sp>
      <p:pic>
        <p:nvPicPr>
          <p:cNvPr id="1026" name="Picture 2" descr="Image result for Kano Chart">
            <a:extLst>
              <a:ext uri="{FF2B5EF4-FFF2-40B4-BE49-F238E27FC236}">
                <a16:creationId xmlns:a16="http://schemas.microsoft.com/office/drawing/2014/main" id="{944C4BDF-BE42-40D4-8A1F-F4E003C5E7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0750" y="1449599"/>
            <a:ext cx="4342500" cy="4894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A8AFD29-1B19-4A33-9127-C03E7E26E6F5}"/>
              </a:ext>
            </a:extLst>
          </p:cNvPr>
          <p:cNvSpPr txBox="1"/>
          <p:nvPr/>
        </p:nvSpPr>
        <p:spPr>
          <a:xfrm>
            <a:off x="311727" y="1278082"/>
            <a:ext cx="21457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The Kano Model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74F6E72-BB67-4EF8-89C9-E7F553D107F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1727" y="4516861"/>
            <a:ext cx="3459480" cy="178308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AA06EA3-C9F2-47EA-B695-BC2878D10AD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43250" y="1084580"/>
            <a:ext cx="1836420" cy="193548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A25CA8F-57F8-4CD6-8FA3-E81533069AC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09900" y="2385060"/>
            <a:ext cx="3124200" cy="2087880"/>
          </a:xfrm>
          <a:prstGeom prst="rect">
            <a:avLst/>
          </a:prstGeom>
          <a:noFill/>
          <a:effectLst>
            <a:outerShdw blurRad="50800" dist="50800" dir="5400000" algn="ctr" rotWithShape="0">
              <a:schemeClr val="bg1">
                <a:alpha val="50000"/>
              </a:schemeClr>
            </a:outerShdw>
          </a:effectLst>
        </p:spPr>
      </p:pic>
    </p:spTree>
    <p:extLst>
      <p:ext uri="{BB962C8B-B14F-4D97-AF65-F5344CB8AC3E}">
        <p14:creationId xmlns:p14="http://schemas.microsoft.com/office/powerpoint/2010/main" val="1026278953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9C7FF641-FA97-3C46-B0F5-E2EBE188E70A}"/>
              </a:ext>
            </a:extLst>
          </p:cNvPr>
          <p:cNvSpPr/>
          <p:nvPr/>
        </p:nvSpPr>
        <p:spPr>
          <a:xfrm>
            <a:off x="-2639" y="0"/>
            <a:ext cx="9144000" cy="914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152A1A8-453B-B040-BAA3-05E126667AC7}"/>
              </a:ext>
            </a:extLst>
          </p:cNvPr>
          <p:cNvSpPr/>
          <p:nvPr/>
        </p:nvSpPr>
        <p:spPr>
          <a:xfrm>
            <a:off x="0" y="4966942"/>
            <a:ext cx="9144000" cy="914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Diagram&#10;&#10;Description automatically generated">
            <a:extLst>
              <a:ext uri="{FF2B5EF4-FFF2-40B4-BE49-F238E27FC236}">
                <a16:creationId xmlns:a16="http://schemas.microsoft.com/office/drawing/2014/main" id="{4A0A4DDD-1AE7-964E-996F-5DC4284C300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5066" y="741706"/>
            <a:ext cx="8293868" cy="513963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3ADA8A6-7A46-CD4B-9329-54D629DCB6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2639" y="179041"/>
            <a:ext cx="9143999" cy="465873"/>
          </a:xfrm>
        </p:spPr>
        <p:txBody>
          <a:bodyPr/>
          <a:lstStyle/>
          <a:p>
            <a:r>
              <a:rPr lang="en-US">
                <a:solidFill>
                  <a:srgbClr val="AF8157"/>
                </a:solidFill>
              </a:rPr>
              <a:t>Level 5 – Continuous Improvement with Industry 4.0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862D15A-4C35-B841-9D91-CF793D5BE8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2639" y="644912"/>
            <a:ext cx="9144000" cy="1752600"/>
          </a:xfrm>
        </p:spPr>
        <p:txBody>
          <a:bodyPr/>
          <a:lstStyle/>
          <a:p>
            <a:r>
              <a:rPr lang="en-US">
                <a:solidFill>
                  <a:srgbClr val="AF8157"/>
                </a:solidFill>
              </a:rPr>
              <a:t>Critical to Quality (CTQ)</a:t>
            </a:r>
          </a:p>
        </p:txBody>
      </p:sp>
    </p:spTree>
    <p:extLst>
      <p:ext uri="{BB962C8B-B14F-4D97-AF65-F5344CB8AC3E}">
        <p14:creationId xmlns:p14="http://schemas.microsoft.com/office/powerpoint/2010/main" val="2537327055"/>
      </p:ext>
    </p:extLst>
  </p:cSld>
  <p:clrMapOvr>
    <a:masterClrMapping/>
  </p:clrMapOvr>
  <p:transition>
    <p:fad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 txBox="1">
            <a:spLocks/>
          </p:cNvSpPr>
          <p:nvPr/>
        </p:nvSpPr>
        <p:spPr>
          <a:xfrm>
            <a:off x="220134" y="850371"/>
            <a:ext cx="6265334" cy="572029"/>
          </a:xfrm>
          <a:prstGeom prst="rect">
            <a:avLst/>
          </a:prstGeom>
        </p:spPr>
        <p:txBody>
          <a:bodyPr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Calibri"/>
                <a:ea typeface="ＭＳ Ｐゴシック" charset="0"/>
                <a:cs typeface="Calibri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  <a:ea typeface="ＭＳ Ｐゴシック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ITC Officina Sans Book" pitchFamily="34" charset="0"/>
              </a:defRPr>
            </a:lvl9pPr>
          </a:lstStyle>
          <a:p>
            <a:endParaRPr lang="en-US"/>
          </a:p>
        </p:txBody>
      </p:sp>
      <p:sp>
        <p:nvSpPr>
          <p:cNvPr id="10" name="Title 1"/>
          <p:cNvSpPr>
            <a:spLocks noGrp="1"/>
          </p:cNvSpPr>
          <p:nvPr>
            <p:ph type="title"/>
          </p:nvPr>
        </p:nvSpPr>
        <p:spPr>
          <a:xfrm>
            <a:off x="0" y="274638"/>
            <a:ext cx="6485468" cy="572029"/>
          </a:xfrm>
        </p:spPr>
        <p:txBody>
          <a:bodyPr/>
          <a:lstStyle/>
          <a:p>
            <a:r>
              <a:rPr lang="en-GB"/>
              <a:t>CTQ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5DF52931-8C54-6347-BD34-CA90038892AB}"/>
              </a:ext>
            </a:extLst>
          </p:cNvPr>
          <p:cNvGraphicFramePr/>
          <p:nvPr/>
        </p:nvGraphicFramePr>
        <p:xfrm>
          <a:off x="0" y="1172369"/>
          <a:ext cx="10042848" cy="45132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2BF60AF1-4B31-3044-AF34-63E737DF3046}"/>
              </a:ext>
            </a:extLst>
          </p:cNvPr>
          <p:cNvSpPr txBox="1"/>
          <p:nvPr/>
        </p:nvSpPr>
        <p:spPr>
          <a:xfrm>
            <a:off x="220134" y="1172369"/>
            <a:ext cx="397484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>
                <a:latin typeface="Calibri" panose="020F0502020204030204" pitchFamily="34" charset="0"/>
                <a:cs typeface="Calibri" panose="020F0502020204030204" pitchFamily="34" charset="0"/>
              </a:rPr>
              <a:t>The Customer knows what they mean by ”Coffee that is good” your job is to help translate that statement into requirements that can be measured.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8607496-459B-CF4E-971C-0CE433E887D6}"/>
              </a:ext>
            </a:extLst>
          </p:cNvPr>
          <p:cNvSpPr txBox="1"/>
          <p:nvPr/>
        </p:nvSpPr>
        <p:spPr>
          <a:xfrm>
            <a:off x="220134" y="5906942"/>
            <a:ext cx="34162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Need</a:t>
            </a:r>
            <a:endParaRPr lang="en-US" sz="1600" b="1">
              <a:solidFill>
                <a:srgbClr val="C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ctr"/>
            <a:r>
              <a:rPr lang="en-US" sz="160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Harder to Measure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6278AE5-85EF-EB4D-B876-ED530A0F10B0}"/>
              </a:ext>
            </a:extLst>
          </p:cNvPr>
          <p:cNvSpPr txBox="1"/>
          <p:nvPr/>
        </p:nvSpPr>
        <p:spPr>
          <a:xfrm>
            <a:off x="3636336" y="6030052"/>
            <a:ext cx="341620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Drivers</a:t>
            </a:r>
            <a:endParaRPr lang="en-US" sz="1600" b="1">
              <a:solidFill>
                <a:srgbClr val="C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FE283C2-5FDD-5545-9B26-FF376593293D}"/>
              </a:ext>
            </a:extLst>
          </p:cNvPr>
          <p:cNvSpPr txBox="1"/>
          <p:nvPr/>
        </p:nvSpPr>
        <p:spPr>
          <a:xfrm>
            <a:off x="5901464" y="5906942"/>
            <a:ext cx="34162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CTQ Requirements</a:t>
            </a:r>
            <a:endParaRPr lang="en-US" sz="1600" b="1">
              <a:solidFill>
                <a:srgbClr val="C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ctr"/>
            <a:r>
              <a:rPr lang="en-US" sz="160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Easier to Measure</a:t>
            </a:r>
          </a:p>
        </p:txBody>
      </p:sp>
    </p:spTree>
    <p:extLst>
      <p:ext uri="{BB962C8B-B14F-4D97-AF65-F5344CB8AC3E}">
        <p14:creationId xmlns:p14="http://schemas.microsoft.com/office/powerpoint/2010/main" val="2509320135"/>
      </p:ext>
    </p:extLst>
  </p:cSld>
  <p:clrMapOvr>
    <a:masterClrMapping/>
  </p:clrMapOvr>
  <p:transition>
    <p:fad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127C758-3297-0748-978A-04B994CE55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Critical to Quality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AE81C48-6046-EF42-A657-52FC946FBAEB}"/>
              </a:ext>
            </a:extLst>
          </p:cNvPr>
          <p:cNvSpPr/>
          <p:nvPr/>
        </p:nvSpPr>
        <p:spPr>
          <a:xfrm>
            <a:off x="304800" y="1436340"/>
            <a:ext cx="1747024" cy="1055649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/>
              <a:t>Voice of the Customer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39F4761-395B-2542-933F-25F2B239D0CC}"/>
              </a:ext>
            </a:extLst>
          </p:cNvPr>
          <p:cNvSpPr/>
          <p:nvPr/>
        </p:nvSpPr>
        <p:spPr>
          <a:xfrm>
            <a:off x="304799" y="2842218"/>
            <a:ext cx="1747024" cy="1055649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/>
              <a:t>Critical Customer Requirements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48471F5-8F3F-6146-A574-3AB59114B791}"/>
              </a:ext>
            </a:extLst>
          </p:cNvPr>
          <p:cNvSpPr/>
          <p:nvPr/>
        </p:nvSpPr>
        <p:spPr>
          <a:xfrm>
            <a:off x="304799" y="4224762"/>
            <a:ext cx="1747024" cy="1055649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/>
              <a:t>Critical to Quality</a:t>
            </a:r>
          </a:p>
        </p:txBody>
      </p:sp>
      <p:sp>
        <p:nvSpPr>
          <p:cNvPr id="12" name="Triangle 11">
            <a:extLst>
              <a:ext uri="{FF2B5EF4-FFF2-40B4-BE49-F238E27FC236}">
                <a16:creationId xmlns:a16="http://schemas.microsoft.com/office/drawing/2014/main" id="{D825088D-FA52-DB4F-9511-A199D16CC6C4}"/>
              </a:ext>
            </a:extLst>
          </p:cNvPr>
          <p:cNvSpPr/>
          <p:nvPr/>
        </p:nvSpPr>
        <p:spPr>
          <a:xfrm rot="10800000">
            <a:off x="304800" y="2491989"/>
            <a:ext cx="1747024" cy="282498"/>
          </a:xfrm>
          <a:prstGeom prst="triangle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riangle 12">
            <a:extLst>
              <a:ext uri="{FF2B5EF4-FFF2-40B4-BE49-F238E27FC236}">
                <a16:creationId xmlns:a16="http://schemas.microsoft.com/office/drawing/2014/main" id="{1DEAAD54-F94C-3444-AB75-011CB337E85F}"/>
              </a:ext>
            </a:extLst>
          </p:cNvPr>
          <p:cNvSpPr/>
          <p:nvPr/>
        </p:nvSpPr>
        <p:spPr>
          <a:xfrm rot="10800000">
            <a:off x="304799" y="3897867"/>
            <a:ext cx="1747024" cy="282498"/>
          </a:xfrm>
          <a:prstGeom prst="triangle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Triangle 13">
            <a:extLst>
              <a:ext uri="{FF2B5EF4-FFF2-40B4-BE49-F238E27FC236}">
                <a16:creationId xmlns:a16="http://schemas.microsoft.com/office/drawing/2014/main" id="{6BA92E10-EC77-F042-851E-55F67BA4510E}"/>
              </a:ext>
            </a:extLst>
          </p:cNvPr>
          <p:cNvSpPr/>
          <p:nvPr/>
        </p:nvSpPr>
        <p:spPr>
          <a:xfrm rot="10800000">
            <a:off x="304799" y="5280411"/>
            <a:ext cx="1747024" cy="282498"/>
          </a:xfrm>
          <a:prstGeom prst="triangle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5" name="Table 15">
            <a:extLst>
              <a:ext uri="{FF2B5EF4-FFF2-40B4-BE49-F238E27FC236}">
                <a16:creationId xmlns:a16="http://schemas.microsoft.com/office/drawing/2014/main" id="{F9BEA77D-B5FF-6945-A4D7-B4558D7CCFE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23645155"/>
              </p:ext>
            </p:extLst>
          </p:nvPr>
        </p:nvGraphicFramePr>
        <p:xfrm>
          <a:off x="2765502" y="1403711"/>
          <a:ext cx="6073698" cy="393266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036849">
                  <a:extLst>
                    <a:ext uri="{9D8B030D-6E8A-4147-A177-3AD203B41FA5}">
                      <a16:colId xmlns:a16="http://schemas.microsoft.com/office/drawing/2014/main" val="3957703040"/>
                    </a:ext>
                  </a:extLst>
                </a:gridCol>
                <a:gridCol w="3036849">
                  <a:extLst>
                    <a:ext uri="{9D8B030D-6E8A-4147-A177-3AD203B41FA5}">
                      <a16:colId xmlns:a16="http://schemas.microsoft.com/office/drawing/2014/main" val="1371349601"/>
                    </a:ext>
                  </a:extLst>
                </a:gridCol>
              </a:tblGrid>
              <a:tr h="477195">
                <a:tc>
                  <a:txBody>
                    <a:bodyPr/>
                    <a:lstStyle/>
                    <a:p>
                      <a:r>
                        <a:rPr lang="en-US" sz="1600" b="1" i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Requirement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b="1" i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Example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02526462"/>
                  </a:ext>
                </a:extLst>
              </a:tr>
              <a:tr h="390292">
                <a:tc>
                  <a:txBody>
                    <a:bodyPr/>
                    <a:lstStyle/>
                    <a:p>
                      <a:r>
                        <a:rPr lang="en-US" sz="1600" b="0" i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The ‘Big’ 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b="0" i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Increase Sales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04972776"/>
                  </a:ext>
                </a:extLst>
              </a:tr>
              <a:tr h="463224">
                <a:tc>
                  <a:txBody>
                    <a:bodyPr/>
                    <a:lstStyle/>
                    <a:p>
                      <a:r>
                        <a:rPr lang="en-US" sz="1600" b="0" i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Voice of the Customer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b="0" i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Sales quotes takes too long.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89964697"/>
                  </a:ext>
                </a:extLst>
              </a:tr>
              <a:tr h="453483">
                <a:tc>
                  <a:txBody>
                    <a:bodyPr/>
                    <a:lstStyle/>
                    <a:p>
                      <a:r>
                        <a:rPr lang="en-US" sz="1600" b="0" i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Key Customer Issues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b="0" i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Get quotes in a timely manner.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77448385"/>
                  </a:ext>
                </a:extLst>
              </a:tr>
              <a:tr h="602166">
                <a:tc>
                  <a:txBody>
                    <a:bodyPr/>
                    <a:lstStyle/>
                    <a:p>
                      <a:r>
                        <a:rPr lang="en-US" sz="1600" b="0" i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Critical Customer Requirement (CCR)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b="0" i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Quote should be received by customer in 14 days or less.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5111833"/>
                  </a:ext>
                </a:extLst>
              </a:tr>
              <a:tr h="379141">
                <a:tc>
                  <a:txBody>
                    <a:bodyPr/>
                    <a:lstStyle/>
                    <a:p>
                      <a:r>
                        <a:rPr lang="en-US" sz="1600" b="0" i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Critical to Quality (CTQ)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b="0" i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Cycle time for quote.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65342153"/>
                  </a:ext>
                </a:extLst>
              </a:tr>
              <a:tr h="1167161">
                <a:tc>
                  <a:txBody>
                    <a:bodyPr/>
                    <a:lstStyle/>
                    <a:p>
                      <a:r>
                        <a:rPr lang="en-US" sz="1600" b="0" i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Goal Statement from Project Charter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b="0" i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95% of all quotes should be delivered to customer in 14 days from customer’s request for quotation.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7628508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20151778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08F9DDBF-9625-6646-9611-90E8321BA660}"/>
              </a:ext>
            </a:extLst>
          </p:cNvPr>
          <p:cNvSpPr txBox="1">
            <a:spLocks/>
          </p:cNvSpPr>
          <p:nvPr/>
        </p:nvSpPr>
        <p:spPr>
          <a:xfrm>
            <a:off x="-1" y="846666"/>
            <a:ext cx="9144001" cy="6011333"/>
          </a:xfrm>
          <a:prstGeom prst="rect">
            <a:avLst/>
          </a:prstGeom>
        </p:spPr>
        <p:txBody>
          <a:bodyPr vert="horz" lIns="288000" tIns="0" rIns="288000" bIns="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Montserrat" panose="02000505000000020004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Montserrat" panose="02000505000000020004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Montserrat" panose="02000505000000020004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Montserrat" panose="02000505000000020004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Montserrat" panose="02000505000000020004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</a:pPr>
            <a:endParaRPr lang="en-US" sz="1200" b="1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None/>
            </a:pPr>
            <a:r>
              <a:rPr lang="en-US" sz="2400">
                <a:latin typeface="Calibri"/>
                <a:cs typeface="Calibri"/>
              </a:rPr>
              <a:t>Some ways we can measure the process performance</a:t>
            </a:r>
            <a:endParaRPr lang="en-US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None/>
            </a:pPr>
            <a:endParaRPr lang="en-US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</a:pPr>
            <a:r>
              <a:rPr lang="en-US" sz="2400">
                <a:latin typeface="Calibri" panose="020F0502020204030204" pitchFamily="34" charset="0"/>
                <a:cs typeface="Calibri" panose="020F0502020204030204" pitchFamily="34" charset="0"/>
              </a:rPr>
              <a:t>Defects Per Million Opportunities</a:t>
            </a:r>
          </a:p>
          <a:p>
            <a:pPr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</a:pPr>
            <a:r>
              <a:rPr lang="en-US" sz="2400">
                <a:latin typeface="Calibri" panose="020F0502020204030204" pitchFamily="34" charset="0"/>
                <a:cs typeface="Calibri" panose="020F0502020204030204" pitchFamily="34" charset="0"/>
              </a:rPr>
              <a:t>First-pass yield</a:t>
            </a:r>
          </a:p>
          <a:p>
            <a:pPr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</a:pPr>
            <a:r>
              <a:rPr lang="en-US" sz="2400">
                <a:latin typeface="Calibri" panose="020F0502020204030204" pitchFamily="34" charset="0"/>
                <a:cs typeface="Calibri" panose="020F0502020204030204" pitchFamily="34" charset="0"/>
              </a:rPr>
              <a:t>Defects Per Unit</a:t>
            </a:r>
          </a:p>
          <a:p>
            <a:pPr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</a:pPr>
            <a:r>
              <a:rPr lang="en-US" sz="2400">
                <a:latin typeface="Calibri" panose="020F0502020204030204" pitchFamily="34" charset="0"/>
                <a:cs typeface="Calibri" panose="020F0502020204030204" pitchFamily="34" charset="0"/>
              </a:rPr>
              <a:t>Throughput Yield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None/>
            </a:pPr>
            <a:endParaRPr lang="en-US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None/>
            </a:pPr>
            <a:endParaRPr lang="en-US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None/>
            </a:pPr>
            <a:endParaRPr lang="en-US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Clr>
                <a:srgbClr val="FF0000"/>
              </a:buClr>
              <a:buFont typeface="Wingdings" pitchFamily="2" charset="2"/>
              <a:buChar char="§"/>
            </a:pPr>
            <a:endParaRPr lang="en-US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>
              <a:buClr>
                <a:srgbClr val="FF0000"/>
              </a:buClr>
              <a:buFont typeface="Wingdings" pitchFamily="2" charset="2"/>
              <a:buChar char="§"/>
            </a:pPr>
            <a:endParaRPr lang="en-US" sz="18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18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" name="Title 4">
            <a:extLst>
              <a:ext uri="{FF2B5EF4-FFF2-40B4-BE49-F238E27FC236}">
                <a16:creationId xmlns:a16="http://schemas.microsoft.com/office/drawing/2014/main" id="{3B90C298-24DA-4D3F-B417-08E652FB48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274640"/>
            <a:ext cx="6333067" cy="572029"/>
          </a:xfrm>
        </p:spPr>
        <p:txBody>
          <a:bodyPr/>
          <a:lstStyle/>
          <a:p>
            <a:r>
              <a:rPr lang="en-US"/>
              <a:t>Critical to Quality</a:t>
            </a:r>
          </a:p>
        </p:txBody>
      </p:sp>
    </p:spTree>
    <p:extLst>
      <p:ext uri="{BB962C8B-B14F-4D97-AF65-F5344CB8AC3E}">
        <p14:creationId xmlns:p14="http://schemas.microsoft.com/office/powerpoint/2010/main" val="1695476071"/>
      </p:ext>
    </p:extLst>
  </p:cSld>
  <p:clrMapOvr>
    <a:masterClrMapping/>
  </p:clrMapOvr>
  <p:transition>
    <p:fad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ABB763-3249-884A-BDEF-5858F12658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None/>
            </a:pPr>
            <a:r>
              <a:rPr lang="en-US">
                <a:latin typeface="Calibri" panose="020F0502020204030204" pitchFamily="34" charset="0"/>
                <a:cs typeface="Calibri" panose="020F0502020204030204" pitchFamily="34" charset="0"/>
              </a:rPr>
              <a:t>Defects Per Million Opportunities (DPMO)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08F9DDBF-9625-6646-9611-90E8321BA660}"/>
              </a:ext>
            </a:extLst>
          </p:cNvPr>
          <p:cNvSpPr txBox="1">
            <a:spLocks/>
          </p:cNvSpPr>
          <p:nvPr/>
        </p:nvSpPr>
        <p:spPr>
          <a:xfrm>
            <a:off x="-1" y="846666"/>
            <a:ext cx="9144001" cy="6011333"/>
          </a:xfrm>
          <a:prstGeom prst="rect">
            <a:avLst/>
          </a:prstGeom>
        </p:spPr>
        <p:txBody>
          <a:bodyPr vert="horz" lIns="288000" tIns="0" rIns="288000" bIns="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Montserrat" panose="02000505000000020004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Montserrat" panose="02000505000000020004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Montserrat" panose="02000505000000020004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Montserrat" panose="02000505000000020004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Montserrat" panose="02000505000000020004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</a:pPr>
            <a:endParaRPr lang="en-US" sz="1200" b="1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None/>
            </a:pPr>
            <a:endParaRPr lang="en-US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None/>
            </a:pPr>
            <a:r>
              <a:rPr lang="en-US" b="1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DPMO = Units / (Critical Characteristics * Errors Detected)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None/>
            </a:pPr>
            <a:r>
              <a:rPr lang="en-US" sz="3600">
                <a:solidFill>
                  <a:srgbClr val="C00000"/>
                </a:solidFill>
                <a:latin typeface="Throw My Hands Up in the Air" panose="02000506000000020004" pitchFamily="2" charset="77"/>
                <a:cs typeface="Calibri" panose="020F0502020204030204" pitchFamily="34" charset="0"/>
              </a:rPr>
              <a:t>= 74 / (4 * 600) * 10</a:t>
            </a:r>
            <a:r>
              <a:rPr lang="en-US" sz="3600" baseline="30000">
                <a:solidFill>
                  <a:srgbClr val="C00000"/>
                </a:solidFill>
                <a:latin typeface="Throw My Hands Up in the Air" panose="02000506000000020004" pitchFamily="2" charset="77"/>
                <a:cs typeface="Calibri" panose="020F0502020204030204" pitchFamily="34" charset="0"/>
              </a:rPr>
              <a:t>6 </a:t>
            </a:r>
            <a:r>
              <a:rPr lang="en-US" sz="3600">
                <a:solidFill>
                  <a:srgbClr val="C00000"/>
                </a:solidFill>
                <a:latin typeface="Throw My Hands Up in the Air" panose="02000506000000020004" pitchFamily="2" charset="77"/>
                <a:cs typeface="Calibri" panose="020F0502020204030204" pitchFamily="34" charset="0"/>
              </a:rPr>
              <a:t>= 30,833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None/>
            </a:pPr>
            <a:endParaRPr lang="en-US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None/>
            </a:pPr>
            <a:endParaRPr lang="en-US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None/>
            </a:pPr>
            <a:endParaRPr lang="en-US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None/>
            </a:pPr>
            <a:endParaRPr lang="en-US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Clr>
                <a:srgbClr val="FF0000"/>
              </a:buClr>
              <a:buFont typeface="Wingdings" pitchFamily="2" charset="2"/>
              <a:buChar char="§"/>
            </a:pPr>
            <a:endParaRPr lang="en-US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>
              <a:buClr>
                <a:srgbClr val="FF0000"/>
              </a:buClr>
              <a:buFont typeface="Wingdings" pitchFamily="2" charset="2"/>
              <a:buChar char="§"/>
            </a:pPr>
            <a:endParaRPr lang="en-US" sz="18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18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EB9E2D6-8E98-AF4D-B318-848CB5F50198}"/>
              </a:ext>
            </a:extLst>
          </p:cNvPr>
          <p:cNvSpPr/>
          <p:nvPr/>
        </p:nvSpPr>
        <p:spPr>
          <a:xfrm>
            <a:off x="4940301" y="4363844"/>
            <a:ext cx="4028560" cy="18608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63864855-F604-48C3-B4FC-2E26DB0064D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35704152"/>
              </p:ext>
            </p:extLst>
          </p:nvPr>
        </p:nvGraphicFramePr>
        <p:xfrm>
          <a:off x="822960" y="2814161"/>
          <a:ext cx="5714998" cy="327845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99583">
                  <a:extLst>
                    <a:ext uri="{9D8B030D-6E8A-4147-A177-3AD203B41FA5}">
                      <a16:colId xmlns:a16="http://schemas.microsoft.com/office/drawing/2014/main" val="91336537"/>
                    </a:ext>
                  </a:extLst>
                </a:gridCol>
                <a:gridCol w="899583">
                  <a:extLst>
                    <a:ext uri="{9D8B030D-6E8A-4147-A177-3AD203B41FA5}">
                      <a16:colId xmlns:a16="http://schemas.microsoft.com/office/drawing/2014/main" val="800900976"/>
                    </a:ext>
                  </a:extLst>
                </a:gridCol>
                <a:gridCol w="899583">
                  <a:extLst>
                    <a:ext uri="{9D8B030D-6E8A-4147-A177-3AD203B41FA5}">
                      <a16:colId xmlns:a16="http://schemas.microsoft.com/office/drawing/2014/main" val="941862345"/>
                    </a:ext>
                  </a:extLst>
                </a:gridCol>
                <a:gridCol w="899583">
                  <a:extLst>
                    <a:ext uri="{9D8B030D-6E8A-4147-A177-3AD203B41FA5}">
                      <a16:colId xmlns:a16="http://schemas.microsoft.com/office/drawing/2014/main" val="1510383728"/>
                    </a:ext>
                  </a:extLst>
                </a:gridCol>
                <a:gridCol w="899583">
                  <a:extLst>
                    <a:ext uri="{9D8B030D-6E8A-4147-A177-3AD203B41FA5}">
                      <a16:colId xmlns:a16="http://schemas.microsoft.com/office/drawing/2014/main" val="1968628572"/>
                    </a:ext>
                  </a:extLst>
                </a:gridCol>
                <a:gridCol w="1217083">
                  <a:extLst>
                    <a:ext uri="{9D8B030D-6E8A-4147-A177-3AD203B41FA5}">
                      <a16:colId xmlns:a16="http://schemas.microsoft.com/office/drawing/2014/main" val="2358257539"/>
                    </a:ext>
                  </a:extLst>
                </a:gridCol>
              </a:tblGrid>
              <a:tr h="1428588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Units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Process Step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Critical Characteristics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Errors Detected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Items with Error(s)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DPMO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1443873854"/>
                  </a:ext>
                </a:extLst>
              </a:tr>
              <a:tr h="369973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600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1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4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74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51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30,833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410626630"/>
                  </a:ext>
                </a:extLst>
              </a:tr>
              <a:tr h="369973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600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2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3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103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98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57,222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1618009434"/>
                  </a:ext>
                </a:extLst>
              </a:tr>
              <a:tr h="369973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600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3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1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67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66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111,667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2302863037"/>
                  </a:ext>
                </a:extLst>
              </a:tr>
              <a:tr h="369973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600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4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3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157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86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87,222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3811050284"/>
                  </a:ext>
                </a:extLst>
              </a:tr>
              <a:tr h="369973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600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5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1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44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43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73,333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21107096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4252766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ABB763-3249-884A-BDEF-5858F12658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None/>
            </a:pPr>
            <a:r>
              <a:rPr lang="en-US">
                <a:latin typeface="Calibri" panose="020F0502020204030204" pitchFamily="34" charset="0"/>
                <a:cs typeface="Calibri" panose="020F0502020204030204" pitchFamily="34" charset="0"/>
              </a:rPr>
              <a:t>First Pass Yield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08F9DDBF-9625-6646-9611-90E8321BA660}"/>
              </a:ext>
            </a:extLst>
          </p:cNvPr>
          <p:cNvSpPr txBox="1">
            <a:spLocks/>
          </p:cNvSpPr>
          <p:nvPr/>
        </p:nvSpPr>
        <p:spPr>
          <a:xfrm>
            <a:off x="-1" y="846666"/>
            <a:ext cx="9144001" cy="6011333"/>
          </a:xfrm>
          <a:prstGeom prst="rect">
            <a:avLst/>
          </a:prstGeom>
        </p:spPr>
        <p:txBody>
          <a:bodyPr vert="horz" lIns="288000" tIns="0" rIns="288000" bIns="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Montserrat" panose="02000505000000020004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Montserrat" panose="02000505000000020004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Montserrat" panose="02000505000000020004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Montserrat" panose="02000505000000020004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Montserrat" panose="02000505000000020004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</a:pPr>
            <a:endParaRPr lang="en-US" sz="1200" b="1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None/>
            </a:pPr>
            <a:endParaRPr lang="en-US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None/>
            </a:pPr>
            <a:r>
              <a:rPr lang="en-US" b="1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First-Pass Yield = 1– (Items with Error(s) / # Units)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None/>
            </a:pPr>
            <a:r>
              <a:rPr lang="en-US" sz="3600">
                <a:solidFill>
                  <a:srgbClr val="C00000"/>
                </a:solidFill>
                <a:latin typeface="Throw My Hands Up in the Air" panose="02000506000000020004" pitchFamily="2" charset="77"/>
                <a:cs typeface="Calibri" panose="020F0502020204030204" pitchFamily="34" charset="0"/>
              </a:rPr>
              <a:t>= 1 – (51 / 600) = 92%</a:t>
            </a:r>
            <a:endParaRPr lang="en-US" sz="3200">
              <a:latin typeface="Throw My Hands Up in the Air" panose="02000506000000020004" pitchFamily="2" charset="77"/>
              <a:cs typeface="Calibri" panose="020F050202020403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None/>
            </a:pPr>
            <a:endParaRPr lang="en-US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None/>
            </a:pPr>
            <a:endParaRPr lang="en-US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None/>
            </a:pPr>
            <a:endParaRPr lang="en-US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Clr>
                <a:srgbClr val="FF0000"/>
              </a:buClr>
              <a:buFont typeface="Wingdings" pitchFamily="2" charset="2"/>
              <a:buChar char="§"/>
            </a:pPr>
            <a:endParaRPr lang="en-US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>
              <a:buClr>
                <a:srgbClr val="FF0000"/>
              </a:buClr>
              <a:buFont typeface="Wingdings" pitchFamily="2" charset="2"/>
              <a:buChar char="§"/>
            </a:pPr>
            <a:endParaRPr lang="en-US" sz="18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18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C966B8E-C2AD-ED48-B702-1851B2EC3967}"/>
              </a:ext>
            </a:extLst>
          </p:cNvPr>
          <p:cNvSpPr/>
          <p:nvPr/>
        </p:nvSpPr>
        <p:spPr>
          <a:xfrm>
            <a:off x="4940301" y="4393580"/>
            <a:ext cx="4028560" cy="183111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83DE9D30-F820-4202-8CB3-672BD389E81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34222618"/>
              </p:ext>
            </p:extLst>
          </p:nvPr>
        </p:nvGraphicFramePr>
        <p:xfrm>
          <a:off x="812800" y="2955131"/>
          <a:ext cx="6026153" cy="301386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60879">
                  <a:extLst>
                    <a:ext uri="{9D8B030D-6E8A-4147-A177-3AD203B41FA5}">
                      <a16:colId xmlns:a16="http://schemas.microsoft.com/office/drawing/2014/main" val="1961602365"/>
                    </a:ext>
                  </a:extLst>
                </a:gridCol>
                <a:gridCol w="860879">
                  <a:extLst>
                    <a:ext uri="{9D8B030D-6E8A-4147-A177-3AD203B41FA5}">
                      <a16:colId xmlns:a16="http://schemas.microsoft.com/office/drawing/2014/main" val="492918005"/>
                    </a:ext>
                  </a:extLst>
                </a:gridCol>
                <a:gridCol w="860879">
                  <a:extLst>
                    <a:ext uri="{9D8B030D-6E8A-4147-A177-3AD203B41FA5}">
                      <a16:colId xmlns:a16="http://schemas.microsoft.com/office/drawing/2014/main" val="104775872"/>
                    </a:ext>
                  </a:extLst>
                </a:gridCol>
                <a:gridCol w="860879">
                  <a:extLst>
                    <a:ext uri="{9D8B030D-6E8A-4147-A177-3AD203B41FA5}">
                      <a16:colId xmlns:a16="http://schemas.microsoft.com/office/drawing/2014/main" val="1899736349"/>
                    </a:ext>
                  </a:extLst>
                </a:gridCol>
                <a:gridCol w="860879">
                  <a:extLst>
                    <a:ext uri="{9D8B030D-6E8A-4147-A177-3AD203B41FA5}">
                      <a16:colId xmlns:a16="http://schemas.microsoft.com/office/drawing/2014/main" val="2619652981"/>
                    </a:ext>
                  </a:extLst>
                </a:gridCol>
                <a:gridCol w="860879">
                  <a:extLst>
                    <a:ext uri="{9D8B030D-6E8A-4147-A177-3AD203B41FA5}">
                      <a16:colId xmlns:a16="http://schemas.microsoft.com/office/drawing/2014/main" val="3210688331"/>
                    </a:ext>
                  </a:extLst>
                </a:gridCol>
                <a:gridCol w="860879">
                  <a:extLst>
                    <a:ext uri="{9D8B030D-6E8A-4147-A177-3AD203B41FA5}">
                      <a16:colId xmlns:a16="http://schemas.microsoft.com/office/drawing/2014/main" val="2899030718"/>
                    </a:ext>
                  </a:extLst>
                </a:gridCol>
              </a:tblGrid>
              <a:tr h="1324456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Units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Process Step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Critical Characteristics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Errors Detected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Items with Error(s)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DPMO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First-pass Yield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2685305656"/>
                  </a:ext>
                </a:extLst>
              </a:tr>
              <a:tr h="343005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600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1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4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74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51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30,833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92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4192154753"/>
                  </a:ext>
                </a:extLst>
              </a:tr>
              <a:tr h="336602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600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2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3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103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98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57,222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84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2570692206"/>
                  </a:ext>
                </a:extLst>
              </a:tr>
              <a:tr h="336602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600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3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1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67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66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111,667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89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304092662"/>
                  </a:ext>
                </a:extLst>
              </a:tr>
              <a:tr h="336602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600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4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3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157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86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87,222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86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2951691177"/>
                  </a:ext>
                </a:extLst>
              </a:tr>
              <a:tr h="336602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600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5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1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44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43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73,333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93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414286096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79511727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ABB763-3249-884A-BDEF-5858F12658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None/>
            </a:pPr>
            <a:r>
              <a:rPr lang="en-US">
                <a:latin typeface="Calibri" panose="020F0502020204030204" pitchFamily="34" charset="0"/>
                <a:cs typeface="Calibri" panose="020F0502020204030204" pitchFamily="34" charset="0"/>
              </a:rPr>
              <a:t>Defect Per Units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08F9DDBF-9625-6646-9611-90E8321BA660}"/>
              </a:ext>
            </a:extLst>
          </p:cNvPr>
          <p:cNvSpPr txBox="1">
            <a:spLocks/>
          </p:cNvSpPr>
          <p:nvPr/>
        </p:nvSpPr>
        <p:spPr>
          <a:xfrm>
            <a:off x="-1" y="846666"/>
            <a:ext cx="9144001" cy="6011333"/>
          </a:xfrm>
          <a:prstGeom prst="rect">
            <a:avLst/>
          </a:prstGeom>
        </p:spPr>
        <p:txBody>
          <a:bodyPr vert="horz" lIns="288000" tIns="0" rIns="288000" bIns="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Montserrat" panose="02000505000000020004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Montserrat" panose="02000505000000020004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Montserrat" panose="02000505000000020004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Montserrat" panose="02000505000000020004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Montserrat" panose="02000505000000020004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</a:pPr>
            <a:endParaRPr lang="en-US" sz="1200" b="1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None/>
            </a:pPr>
            <a:endParaRPr lang="en-US" b="1">
              <a:solidFill>
                <a:srgbClr val="C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None/>
            </a:pPr>
            <a:r>
              <a:rPr lang="en-US" sz="2400" b="1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DPU = # Errors Detected / # Units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None/>
            </a:pPr>
            <a:r>
              <a:rPr lang="en-US" sz="3200">
                <a:solidFill>
                  <a:srgbClr val="C00000"/>
                </a:solidFill>
                <a:latin typeface="Throw My Hands Up in the Air" panose="02000506000000020004" pitchFamily="2" charset="77"/>
                <a:cs typeface="Calibri" panose="020F0502020204030204" pitchFamily="34" charset="0"/>
              </a:rPr>
              <a:t>DPU = 74 / 600 = 0.12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None/>
            </a:pPr>
            <a:endParaRPr lang="en-US" sz="2400" b="1">
              <a:solidFill>
                <a:srgbClr val="C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None/>
            </a:pPr>
            <a:endParaRPr lang="en-US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None/>
            </a:pPr>
            <a:endParaRPr lang="en-US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None/>
            </a:pPr>
            <a:endParaRPr lang="en-US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Clr>
                <a:srgbClr val="FF0000"/>
              </a:buClr>
              <a:buFont typeface="Wingdings" pitchFamily="2" charset="2"/>
              <a:buChar char="§"/>
            </a:pPr>
            <a:endParaRPr lang="en-US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>
              <a:buClr>
                <a:srgbClr val="FF0000"/>
              </a:buClr>
              <a:buFont typeface="Wingdings" pitchFamily="2" charset="2"/>
              <a:buChar char="§"/>
            </a:pPr>
            <a:endParaRPr lang="en-US" sz="18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18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B86B822-02F4-AF42-A094-724B985F0526}"/>
              </a:ext>
            </a:extLst>
          </p:cNvPr>
          <p:cNvSpPr/>
          <p:nvPr/>
        </p:nvSpPr>
        <p:spPr>
          <a:xfrm>
            <a:off x="4940301" y="4393580"/>
            <a:ext cx="4028560" cy="183111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1E1FB717-85AA-40AF-A72E-951613EAE60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86910426"/>
              </p:ext>
            </p:extLst>
          </p:nvPr>
        </p:nvGraphicFramePr>
        <p:xfrm>
          <a:off x="838200" y="3852332"/>
          <a:ext cx="5826760" cy="26754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8345">
                  <a:extLst>
                    <a:ext uri="{9D8B030D-6E8A-4147-A177-3AD203B41FA5}">
                      <a16:colId xmlns:a16="http://schemas.microsoft.com/office/drawing/2014/main" val="2296601698"/>
                    </a:ext>
                  </a:extLst>
                </a:gridCol>
                <a:gridCol w="728345">
                  <a:extLst>
                    <a:ext uri="{9D8B030D-6E8A-4147-A177-3AD203B41FA5}">
                      <a16:colId xmlns:a16="http://schemas.microsoft.com/office/drawing/2014/main" val="426120319"/>
                    </a:ext>
                  </a:extLst>
                </a:gridCol>
                <a:gridCol w="728345">
                  <a:extLst>
                    <a:ext uri="{9D8B030D-6E8A-4147-A177-3AD203B41FA5}">
                      <a16:colId xmlns:a16="http://schemas.microsoft.com/office/drawing/2014/main" val="154129998"/>
                    </a:ext>
                  </a:extLst>
                </a:gridCol>
                <a:gridCol w="728345">
                  <a:extLst>
                    <a:ext uri="{9D8B030D-6E8A-4147-A177-3AD203B41FA5}">
                      <a16:colId xmlns:a16="http://schemas.microsoft.com/office/drawing/2014/main" val="736825529"/>
                    </a:ext>
                  </a:extLst>
                </a:gridCol>
                <a:gridCol w="728345">
                  <a:extLst>
                    <a:ext uri="{9D8B030D-6E8A-4147-A177-3AD203B41FA5}">
                      <a16:colId xmlns:a16="http://schemas.microsoft.com/office/drawing/2014/main" val="3718275948"/>
                    </a:ext>
                  </a:extLst>
                </a:gridCol>
                <a:gridCol w="728345">
                  <a:extLst>
                    <a:ext uri="{9D8B030D-6E8A-4147-A177-3AD203B41FA5}">
                      <a16:colId xmlns:a16="http://schemas.microsoft.com/office/drawing/2014/main" val="12293704"/>
                    </a:ext>
                  </a:extLst>
                </a:gridCol>
                <a:gridCol w="728345">
                  <a:extLst>
                    <a:ext uri="{9D8B030D-6E8A-4147-A177-3AD203B41FA5}">
                      <a16:colId xmlns:a16="http://schemas.microsoft.com/office/drawing/2014/main" val="947309837"/>
                    </a:ext>
                  </a:extLst>
                </a:gridCol>
                <a:gridCol w="728345">
                  <a:extLst>
                    <a:ext uri="{9D8B030D-6E8A-4147-A177-3AD203B41FA5}">
                      <a16:colId xmlns:a16="http://schemas.microsoft.com/office/drawing/2014/main" val="3056150728"/>
                    </a:ext>
                  </a:extLst>
                </a:gridCol>
              </a:tblGrid>
              <a:tr h="1175744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Units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Process Step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Critical Characteristics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Errors Detected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Items with Error(s)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DPMO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First-pass Yield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DPU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3537231200"/>
                  </a:ext>
                </a:extLst>
              </a:tr>
              <a:tr h="304492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600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1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4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74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51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30,833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92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0.12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762477986"/>
                  </a:ext>
                </a:extLst>
              </a:tr>
              <a:tr h="298808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600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2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3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103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98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57,222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84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0.17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1806078952"/>
                  </a:ext>
                </a:extLst>
              </a:tr>
              <a:tr h="298808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600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3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1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67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66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111,667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89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0.11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3567985843"/>
                  </a:ext>
                </a:extLst>
              </a:tr>
              <a:tr h="298808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600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4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3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157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86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87,222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86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0.26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3491369588"/>
                  </a:ext>
                </a:extLst>
              </a:tr>
              <a:tr h="298808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600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5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1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44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43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73,333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93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0.07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367316307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92018898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ABB763-3249-884A-BDEF-5858F12658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None/>
            </a:pPr>
            <a:r>
              <a:rPr lang="en-US">
                <a:latin typeface="Calibri" panose="020F0502020204030204" pitchFamily="34" charset="0"/>
                <a:cs typeface="Calibri" panose="020F0502020204030204" pitchFamily="34" charset="0"/>
              </a:rPr>
              <a:t>Throughput Yield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08F9DDBF-9625-6646-9611-90E8321BA660}"/>
              </a:ext>
            </a:extLst>
          </p:cNvPr>
          <p:cNvSpPr txBox="1">
            <a:spLocks/>
          </p:cNvSpPr>
          <p:nvPr/>
        </p:nvSpPr>
        <p:spPr>
          <a:xfrm>
            <a:off x="-1" y="846666"/>
            <a:ext cx="9144001" cy="6011333"/>
          </a:xfrm>
          <a:prstGeom prst="rect">
            <a:avLst/>
          </a:prstGeom>
        </p:spPr>
        <p:txBody>
          <a:bodyPr vert="horz" lIns="288000" tIns="0" rIns="288000" bIns="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Montserrat" panose="02000505000000020004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Montserrat" panose="02000505000000020004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Montserrat" panose="02000505000000020004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Montserrat" panose="02000505000000020004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Montserrat" panose="02000505000000020004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</a:pPr>
            <a:endParaRPr lang="en-US" sz="1200" b="1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None/>
            </a:pPr>
            <a:endParaRPr lang="en-US" b="1">
              <a:solidFill>
                <a:srgbClr val="C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None/>
            </a:pPr>
            <a:endParaRPr lang="en-US" sz="2400" b="1">
              <a:solidFill>
                <a:srgbClr val="C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None/>
            </a:pPr>
            <a:r>
              <a:rPr lang="en-US" sz="2400" b="1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Throughput Yield = 1- (Errors Detected / # Units)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None/>
            </a:pPr>
            <a:r>
              <a:rPr lang="en-US" sz="3200">
                <a:solidFill>
                  <a:srgbClr val="C00000"/>
                </a:solidFill>
                <a:latin typeface="Throw My Hands Up in the Air" panose="02000506000000020004" pitchFamily="2" charset="77"/>
                <a:cs typeface="Calibri" panose="020F0502020204030204" pitchFamily="34" charset="0"/>
              </a:rPr>
              <a:t>Throughput Yield = 1- (74 / 600) = 88%</a:t>
            </a:r>
            <a:endParaRPr lang="en-US" sz="3200">
              <a:latin typeface="Throw My Hands Up in the Air" panose="02000506000000020004" pitchFamily="2" charset="77"/>
              <a:cs typeface="Calibri" panose="020F050202020403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None/>
            </a:pPr>
            <a:endParaRPr lang="en-US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None/>
            </a:pPr>
            <a:endParaRPr lang="en-US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None/>
            </a:pPr>
            <a:endParaRPr lang="en-US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Clr>
                <a:srgbClr val="FF0000"/>
              </a:buClr>
              <a:buFont typeface="Wingdings" pitchFamily="2" charset="2"/>
              <a:buChar char="§"/>
            </a:pPr>
            <a:endParaRPr lang="en-US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>
              <a:buClr>
                <a:srgbClr val="FF0000"/>
              </a:buClr>
              <a:buFont typeface="Wingdings" pitchFamily="2" charset="2"/>
              <a:buChar char="§"/>
            </a:pPr>
            <a:endParaRPr lang="en-US" sz="18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18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0FD5D669-663D-4A4F-A39A-5EBFB065468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30152203"/>
              </p:ext>
            </p:extLst>
          </p:nvPr>
        </p:nvGraphicFramePr>
        <p:xfrm>
          <a:off x="477520" y="3527160"/>
          <a:ext cx="6480810" cy="297322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0090">
                  <a:extLst>
                    <a:ext uri="{9D8B030D-6E8A-4147-A177-3AD203B41FA5}">
                      <a16:colId xmlns:a16="http://schemas.microsoft.com/office/drawing/2014/main" val="3276539001"/>
                    </a:ext>
                  </a:extLst>
                </a:gridCol>
                <a:gridCol w="720090">
                  <a:extLst>
                    <a:ext uri="{9D8B030D-6E8A-4147-A177-3AD203B41FA5}">
                      <a16:colId xmlns:a16="http://schemas.microsoft.com/office/drawing/2014/main" val="1493388416"/>
                    </a:ext>
                  </a:extLst>
                </a:gridCol>
                <a:gridCol w="720090">
                  <a:extLst>
                    <a:ext uri="{9D8B030D-6E8A-4147-A177-3AD203B41FA5}">
                      <a16:colId xmlns:a16="http://schemas.microsoft.com/office/drawing/2014/main" val="2947591947"/>
                    </a:ext>
                  </a:extLst>
                </a:gridCol>
                <a:gridCol w="720090">
                  <a:extLst>
                    <a:ext uri="{9D8B030D-6E8A-4147-A177-3AD203B41FA5}">
                      <a16:colId xmlns:a16="http://schemas.microsoft.com/office/drawing/2014/main" val="269586023"/>
                    </a:ext>
                  </a:extLst>
                </a:gridCol>
                <a:gridCol w="720090">
                  <a:extLst>
                    <a:ext uri="{9D8B030D-6E8A-4147-A177-3AD203B41FA5}">
                      <a16:colId xmlns:a16="http://schemas.microsoft.com/office/drawing/2014/main" val="3928861663"/>
                    </a:ext>
                  </a:extLst>
                </a:gridCol>
                <a:gridCol w="720090">
                  <a:extLst>
                    <a:ext uri="{9D8B030D-6E8A-4147-A177-3AD203B41FA5}">
                      <a16:colId xmlns:a16="http://schemas.microsoft.com/office/drawing/2014/main" val="2904264281"/>
                    </a:ext>
                  </a:extLst>
                </a:gridCol>
                <a:gridCol w="720090">
                  <a:extLst>
                    <a:ext uri="{9D8B030D-6E8A-4147-A177-3AD203B41FA5}">
                      <a16:colId xmlns:a16="http://schemas.microsoft.com/office/drawing/2014/main" val="1996507463"/>
                    </a:ext>
                  </a:extLst>
                </a:gridCol>
                <a:gridCol w="720090">
                  <a:extLst>
                    <a:ext uri="{9D8B030D-6E8A-4147-A177-3AD203B41FA5}">
                      <a16:colId xmlns:a16="http://schemas.microsoft.com/office/drawing/2014/main" val="1630727336"/>
                    </a:ext>
                  </a:extLst>
                </a:gridCol>
                <a:gridCol w="720090">
                  <a:extLst>
                    <a:ext uri="{9D8B030D-6E8A-4147-A177-3AD203B41FA5}">
                      <a16:colId xmlns:a16="http://schemas.microsoft.com/office/drawing/2014/main" val="1214418617"/>
                    </a:ext>
                  </a:extLst>
                </a:gridCol>
              </a:tblGrid>
              <a:tr h="1306597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Units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Process Step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Critical Characteristics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Errors Detected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Items with Error(s)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DPMO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First-pass Yield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DPU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Throughput Yield (%)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3828396048"/>
                  </a:ext>
                </a:extLst>
              </a:tr>
              <a:tr h="338380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600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1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4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74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51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30,833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92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0.12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88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3861708210"/>
                  </a:ext>
                </a:extLst>
              </a:tr>
              <a:tr h="332063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600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2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3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103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98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57,222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84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0.17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83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4282159205"/>
                  </a:ext>
                </a:extLst>
              </a:tr>
              <a:tr h="332063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600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3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1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67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66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111,667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89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0.11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89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3422327890"/>
                  </a:ext>
                </a:extLst>
              </a:tr>
              <a:tr h="332063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600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4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3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157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86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87,222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86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0.26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74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1864915565"/>
                  </a:ext>
                </a:extLst>
              </a:tr>
              <a:tr h="332063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600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5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1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44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43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73,333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93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0.07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u="none" strike="noStrike">
                          <a:effectLst/>
                        </a:rPr>
                        <a:t>93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215971602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20482360"/>
      </p:ext>
    </p:extLst>
  </p:cSld>
  <p:clrMapOvr>
    <a:masterClrMapping/>
  </p:clrMapOvr>
  <p:transition>
    <p:fade/>
  </p:transition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ITC Officina Sans Book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7d2f7706-b7a4-469b-9553-f9b3a96bd917">
      <Terms xmlns="http://schemas.microsoft.com/office/infopath/2007/PartnerControls"/>
    </lcf76f155ced4ddcb4097134ff3c332f>
    <TaxCatchAll xmlns="01de319a-e978-47dd-9ba1-046d55525dc6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8A5189D4C566B43BC5808443DA13BF6" ma:contentTypeVersion="16" ma:contentTypeDescription="Create a new document." ma:contentTypeScope="" ma:versionID="947bae94d89fe7ab2d170a927c6bb199">
  <xsd:schema xmlns:xsd="http://www.w3.org/2001/XMLSchema" xmlns:xs="http://www.w3.org/2001/XMLSchema" xmlns:p="http://schemas.microsoft.com/office/2006/metadata/properties" xmlns:ns2="7d2f7706-b7a4-469b-9553-f9b3a96bd917" xmlns:ns3="01de319a-e978-47dd-9ba1-046d55525dc6" targetNamespace="http://schemas.microsoft.com/office/2006/metadata/properties" ma:root="true" ma:fieldsID="94311c10bad1345188e1d2fc6dc763c0" ns2:_="" ns3:_="">
    <xsd:import namespace="7d2f7706-b7a4-469b-9553-f9b3a96bd917"/>
    <xsd:import namespace="01de319a-e978-47dd-9ba1-046d55525dc6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ServiceAutoKeyPoints" minOccurs="0"/>
                <xsd:element ref="ns2:MediaServiceKeyPoints" minOccurs="0"/>
                <xsd:element ref="ns2:MediaLengthInSeconds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3:TaxCatchAll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d2f7706-b7a4-469b-9553-f9b3a96bd91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16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0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1de319a-e978-47dd-9ba1-046d55525dc6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1" nillable="true" ma:displayName="Taxonomy Catch All Column" ma:hidden="true" ma:list="{75f00005-b35d-4513-b275-ba178a138b2a}" ma:internalName="TaxCatchAll" ma:showField="CatchAllData" ma:web="01de319a-e978-47dd-9ba1-046d55525dc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55CEC3D-2D69-48CD-ACEB-9CB2A6B8A45D}">
  <ds:schemaRefs>
    <ds:schemaRef ds:uri="01de319a-e978-47dd-9ba1-046d55525dc6"/>
    <ds:schemaRef ds:uri="7d2f7706-b7a4-469b-9553-f9b3a96bd917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470300B3-C48F-42D5-97FA-BB9038102546}"/>
</file>

<file path=customXml/itemProps3.xml><?xml version="1.0" encoding="utf-8"?>
<ds:datastoreItem xmlns:ds="http://schemas.openxmlformats.org/officeDocument/2006/customXml" ds:itemID="{41F1539E-E4F3-4AAC-9D8D-A1540C24390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</TotalTime>
  <Words>1367</Words>
  <Application>Microsoft Office PowerPoint</Application>
  <PresentationFormat>On-screen Show (4:3)</PresentationFormat>
  <Paragraphs>418</Paragraphs>
  <Slides>18</Slides>
  <Notes>13</Notes>
  <HiddenSlides>1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ITC Officina Sans Book</vt:lpstr>
      <vt:lpstr>Throw My Hands Up in the Air</vt:lpstr>
      <vt:lpstr>Arial</vt:lpstr>
      <vt:lpstr>Calibri</vt:lpstr>
      <vt:lpstr>Wingdings</vt:lpstr>
      <vt:lpstr>Default Design</vt:lpstr>
      <vt:lpstr>Level 5 – Continuous Improvement with Industry 4.0</vt:lpstr>
      <vt:lpstr>PowerPoint Presentation</vt:lpstr>
      <vt:lpstr>PowerPoint Presentation</vt:lpstr>
      <vt:lpstr>PowerPoint Presentation</vt:lpstr>
      <vt:lpstr>Level 5 – Continuous Improvement with Industry 4.0</vt:lpstr>
      <vt:lpstr>PowerPoint Presentation</vt:lpstr>
      <vt:lpstr>Voice of the Customer (VoC)</vt:lpstr>
      <vt:lpstr>Voice of the Customer (VoC)</vt:lpstr>
      <vt:lpstr>Voice of the Customer (VoC)</vt:lpstr>
      <vt:lpstr>Voice of the Customer (VoC)</vt:lpstr>
      <vt:lpstr>Level 5 – Continuous Improvement with Industry 4.0</vt:lpstr>
      <vt:lpstr>CTQ</vt:lpstr>
      <vt:lpstr>Critical to Quality</vt:lpstr>
      <vt:lpstr>Critical to Quality</vt:lpstr>
      <vt:lpstr>Defects Per Million Opportunities (DPMO)</vt:lpstr>
      <vt:lpstr>First Pass Yield</vt:lpstr>
      <vt:lpstr>Defect Per Units</vt:lpstr>
      <vt:lpstr>Throughput Yield</vt:lpstr>
    </vt:vector>
  </TitlesOfParts>
  <Company>Datum Product Development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Graham Howe</dc:creator>
  <cp:lastModifiedBy>David Jones</cp:lastModifiedBy>
  <cp:revision>2</cp:revision>
  <cp:lastPrinted>2020-10-23T15:09:25Z</cp:lastPrinted>
  <dcterms:created xsi:type="dcterms:W3CDTF">2004-11-13T14:56:54Z</dcterms:created>
  <dcterms:modified xsi:type="dcterms:W3CDTF">2022-11-04T12:11:21Z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0x01010068A5189D4C566B43BC5808443DA13BF6</vt:lpwstr>
  </property>
  <property fmtid="{D5CDD505-2E9C-101B-9397-08002B2CF9AE}" pid="3" name="MediaServiceImageTags">
    <vt:lpwstr/>
  </property>
</Properties>
</file>