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4" r:id="rId1"/>
  </p:sldMasterIdLst>
  <p:notesMasterIdLst>
    <p:notesMasterId r:id="rId20"/>
  </p:notesMasterIdLst>
  <p:handoutMasterIdLst>
    <p:handoutMasterId r:id="rId21"/>
  </p:handoutMasterIdLst>
  <p:sldIdLst>
    <p:sldId id="381" r:id="rId2"/>
    <p:sldId id="382" r:id="rId3"/>
    <p:sldId id="383" r:id="rId4"/>
    <p:sldId id="384" r:id="rId5"/>
    <p:sldId id="385" r:id="rId6"/>
    <p:sldId id="386" r:id="rId7"/>
    <p:sldId id="387" r:id="rId8"/>
    <p:sldId id="388" r:id="rId9"/>
    <p:sldId id="389" r:id="rId10"/>
    <p:sldId id="390" r:id="rId11"/>
    <p:sldId id="391" r:id="rId12"/>
    <p:sldId id="392" r:id="rId13"/>
    <p:sldId id="394" r:id="rId14"/>
    <p:sldId id="395" r:id="rId15"/>
    <p:sldId id="396" r:id="rId16"/>
    <p:sldId id="397" r:id="rId17"/>
    <p:sldId id="398" r:id="rId18"/>
    <p:sldId id="399" r:id="rId19"/>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Times New Roman" charset="0"/>
        <a:ea typeface="+mn-ea"/>
        <a:cs typeface="+mn-cs"/>
      </a:defRPr>
    </a:lvl1pPr>
    <a:lvl2pPr marL="457200" algn="l" rtl="0" fontAlgn="base">
      <a:spcBef>
        <a:spcPct val="0"/>
      </a:spcBef>
      <a:spcAft>
        <a:spcPct val="0"/>
      </a:spcAft>
      <a:defRPr sz="2400" kern="1200">
        <a:solidFill>
          <a:schemeClr val="tx1"/>
        </a:solidFill>
        <a:latin typeface="Times New Roman" charset="0"/>
        <a:ea typeface="+mn-ea"/>
        <a:cs typeface="+mn-cs"/>
      </a:defRPr>
    </a:lvl2pPr>
    <a:lvl3pPr marL="914400" algn="l" rtl="0" fontAlgn="base">
      <a:spcBef>
        <a:spcPct val="0"/>
      </a:spcBef>
      <a:spcAft>
        <a:spcPct val="0"/>
      </a:spcAft>
      <a:defRPr sz="2400" kern="1200">
        <a:solidFill>
          <a:schemeClr val="tx1"/>
        </a:solidFill>
        <a:latin typeface="Times New Roman" charset="0"/>
        <a:ea typeface="+mn-ea"/>
        <a:cs typeface="+mn-cs"/>
      </a:defRPr>
    </a:lvl3pPr>
    <a:lvl4pPr marL="1371600" algn="l" rtl="0" fontAlgn="base">
      <a:spcBef>
        <a:spcPct val="0"/>
      </a:spcBef>
      <a:spcAft>
        <a:spcPct val="0"/>
      </a:spcAft>
      <a:defRPr sz="2400" kern="1200">
        <a:solidFill>
          <a:schemeClr val="tx1"/>
        </a:solidFill>
        <a:latin typeface="Times New Roman" charset="0"/>
        <a:ea typeface="+mn-ea"/>
        <a:cs typeface="+mn-cs"/>
      </a:defRPr>
    </a:lvl4pPr>
    <a:lvl5pPr marL="1828800" algn="l" rtl="0" fontAlgn="base">
      <a:spcBef>
        <a:spcPct val="0"/>
      </a:spcBef>
      <a:spcAft>
        <a:spcPct val="0"/>
      </a:spcAft>
      <a:defRPr sz="2400" kern="1200">
        <a:solidFill>
          <a:schemeClr val="tx1"/>
        </a:solidFill>
        <a:latin typeface="Times New Roman" charset="0"/>
        <a:ea typeface="+mn-ea"/>
        <a:cs typeface="+mn-cs"/>
      </a:defRPr>
    </a:lvl5pPr>
    <a:lvl6pPr marL="2286000" algn="l" defTabSz="914400" rtl="0" eaLnBrk="1" latinLnBrk="0" hangingPunct="1">
      <a:defRPr sz="2400" kern="1200">
        <a:solidFill>
          <a:schemeClr val="tx1"/>
        </a:solidFill>
        <a:latin typeface="Times New Roman" charset="0"/>
        <a:ea typeface="+mn-ea"/>
        <a:cs typeface="+mn-cs"/>
      </a:defRPr>
    </a:lvl6pPr>
    <a:lvl7pPr marL="2743200" algn="l" defTabSz="914400" rtl="0" eaLnBrk="1" latinLnBrk="0" hangingPunct="1">
      <a:defRPr sz="2400" kern="1200">
        <a:solidFill>
          <a:schemeClr val="tx1"/>
        </a:solidFill>
        <a:latin typeface="Times New Roman" charset="0"/>
        <a:ea typeface="+mn-ea"/>
        <a:cs typeface="+mn-cs"/>
      </a:defRPr>
    </a:lvl7pPr>
    <a:lvl8pPr marL="3200400" algn="l" defTabSz="914400" rtl="0" eaLnBrk="1" latinLnBrk="0" hangingPunct="1">
      <a:defRPr sz="2400" kern="1200">
        <a:solidFill>
          <a:schemeClr val="tx1"/>
        </a:solidFill>
        <a:latin typeface="Times New Roman" charset="0"/>
        <a:ea typeface="+mn-ea"/>
        <a:cs typeface="+mn-cs"/>
      </a:defRPr>
    </a:lvl8pPr>
    <a:lvl9pPr marL="3657600" algn="l" defTabSz="914400" rtl="0" eaLnBrk="1" latinLnBrk="0" hangingPunct="1">
      <a:defRPr sz="2400" kern="1200">
        <a:solidFill>
          <a:schemeClr val="tx1"/>
        </a:solidFill>
        <a:latin typeface="Times New Roman"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3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2787"/>
    <p:restoredTop sz="90929"/>
  </p:normalViewPr>
  <p:slideViewPr>
    <p:cSldViewPr>
      <p:cViewPr>
        <p:scale>
          <a:sx n="50" d="100"/>
          <a:sy n="50" d="100"/>
        </p:scale>
        <p:origin x="-696" y="14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8246"/>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706" name="Rectangle 2"/>
          <p:cNvSpPr>
            <a:spLocks noGrp="1" noChangeArrowheads="1"/>
          </p:cNvSpPr>
          <p:nvPr>
            <p:ph type="hdr" sz="quarter"/>
          </p:nvPr>
        </p:nvSpPr>
        <p:spPr bwMode="auto">
          <a:xfrm>
            <a:off x="0" y="0"/>
            <a:ext cx="2971800" cy="457200"/>
          </a:xfrm>
          <a:prstGeom prst="rect">
            <a:avLst/>
          </a:prstGeom>
          <a:noFill/>
          <a:ln w="12700">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vl1pPr>
          </a:lstStyle>
          <a:p>
            <a:endParaRPr lang="en-US"/>
          </a:p>
        </p:txBody>
      </p:sp>
      <p:sp>
        <p:nvSpPr>
          <p:cNvPr id="72707" name="Rectangle 3"/>
          <p:cNvSpPr>
            <a:spLocks noGrp="1" noChangeArrowheads="1"/>
          </p:cNvSpPr>
          <p:nvPr>
            <p:ph type="dt" sz="quarter" idx="1"/>
          </p:nvPr>
        </p:nvSpPr>
        <p:spPr bwMode="auto">
          <a:xfrm>
            <a:off x="3886200" y="0"/>
            <a:ext cx="2971800" cy="457200"/>
          </a:xfrm>
          <a:prstGeom prst="rect">
            <a:avLst/>
          </a:prstGeom>
          <a:noFill/>
          <a:ln w="12700">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vl1pPr>
          </a:lstStyle>
          <a:p>
            <a:endParaRPr lang="en-US"/>
          </a:p>
        </p:txBody>
      </p:sp>
      <p:sp>
        <p:nvSpPr>
          <p:cNvPr id="72708" name="Rectangle 4"/>
          <p:cNvSpPr>
            <a:spLocks noGrp="1" noChangeArrowheads="1"/>
          </p:cNvSpPr>
          <p:nvPr>
            <p:ph type="ftr" sz="quarter" idx="2"/>
          </p:nvPr>
        </p:nvSpPr>
        <p:spPr bwMode="auto">
          <a:xfrm>
            <a:off x="0" y="8686800"/>
            <a:ext cx="2971800" cy="457200"/>
          </a:xfrm>
          <a:prstGeom prst="rect">
            <a:avLst/>
          </a:prstGeom>
          <a:noFill/>
          <a:ln w="12700">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vl1pPr>
          </a:lstStyle>
          <a:p>
            <a:endParaRPr lang="en-US"/>
          </a:p>
        </p:txBody>
      </p:sp>
      <p:sp>
        <p:nvSpPr>
          <p:cNvPr id="72709" name="Rectangle 5"/>
          <p:cNvSpPr>
            <a:spLocks noGrp="1" noChangeArrowheads="1"/>
          </p:cNvSpPr>
          <p:nvPr>
            <p:ph type="sldNum" sz="quarter" idx="3"/>
          </p:nvPr>
        </p:nvSpPr>
        <p:spPr bwMode="auto">
          <a:xfrm>
            <a:off x="3886200" y="8686800"/>
            <a:ext cx="2971800" cy="457200"/>
          </a:xfrm>
          <a:prstGeom prst="rect">
            <a:avLst/>
          </a:prstGeom>
          <a:noFill/>
          <a:ln w="12700">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vl1pPr>
          </a:lstStyle>
          <a:p>
            <a:fld id="{45208358-1A59-458D-A1E2-824EFF85FE11}"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592A75D-33E9-408D-B8DA-B7A36BB4D7E1}" type="datetimeFigureOut">
              <a:rPr lang="en-GB" smtClean="0"/>
              <a:t>21/11/2011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99C60F7-09DC-46DD-A562-7AFC06CCC1F9}" type="slidenum">
              <a:rPr lang="en-GB" smtClean="0"/>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99C60F7-09DC-46DD-A562-7AFC06CCC1F9}" type="slidenum">
              <a:rPr lang="en-GB" smtClean="0"/>
              <a:t>18</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81D13D7-8ED2-466F-9FF8-DD5A1FD316CA}"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96099BE1-8047-48F9-A1D8-F57AA7778A38}"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27AA2E27-7FCB-4794-A767-E76DAC4A3CE9}"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79F929C4-C680-4759-850B-1EFCFEF6B8BD}"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A42FFA7A-728D-460B-9D0A-06A7777AA76C}"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E1F02F0F-302C-4921-A990-85EF6148BEB1}"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83CAC1CD-DC90-4949-8F73-972C76E97014}"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48DB9EC-4DC7-422D-BB2D-CC2DE433451E}"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787301B-9A5A-495C-97AD-BD046E169D26}"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99AEBC2-62A4-463C-89D8-EDB625E3F6E5}"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invGray">
      <p:bgPr>
        <a:gradFill rotWithShape="0">
          <a:gsLst>
            <a:gs pos="0">
              <a:schemeClr val="bg2"/>
            </a:gs>
            <a:gs pos="50000">
              <a:schemeClr val="bg1"/>
            </a:gs>
            <a:gs pos="100000">
              <a:schemeClr val="bg2"/>
            </a:gs>
          </a:gsLst>
          <a:lin ang="0" scaled="1"/>
        </a:gradFill>
        <a:effectLst>
          <a:outerShdw dist="107763" dir="2700000" algn="ctr" rotWithShape="0">
            <a:srgbClr val="000000"/>
          </a:outerShdw>
        </a:effectLst>
      </p:bgPr>
    </p:bg>
    <p:spTree>
      <p:nvGrpSpPr>
        <p:cNvPr id="1" name=""/>
        <p:cNvGrpSpPr/>
        <p:nvPr/>
      </p:nvGrpSpPr>
      <p:grpSpPr>
        <a:xfrm>
          <a:off x="0" y="0"/>
          <a:ext cx="0" cy="0"/>
          <a:chOff x="0" y="0"/>
          <a:chExt cx="0" cy="0"/>
        </a:xfrm>
      </p:grpSpPr>
      <p:grpSp>
        <p:nvGrpSpPr>
          <p:cNvPr id="102402" name="Group 2"/>
          <p:cNvGrpSpPr>
            <a:grpSpLocks/>
          </p:cNvGrpSpPr>
          <p:nvPr/>
        </p:nvGrpSpPr>
        <p:grpSpPr bwMode="auto">
          <a:xfrm>
            <a:off x="0" y="0"/>
            <a:ext cx="9144000" cy="6918325"/>
            <a:chOff x="0" y="0"/>
            <a:chExt cx="5760" cy="4358"/>
          </a:xfrm>
        </p:grpSpPr>
        <p:sp>
          <p:nvSpPr>
            <p:cNvPr id="102403" name="Rectangle 3"/>
            <p:cNvSpPr>
              <a:spLocks noChangeArrowheads="1"/>
            </p:cNvSpPr>
            <p:nvPr/>
          </p:nvSpPr>
          <p:spPr bwMode="invGray">
            <a:xfrm>
              <a:off x="5533" y="280"/>
              <a:ext cx="227" cy="1986"/>
            </a:xfrm>
            <a:prstGeom prst="rect">
              <a:avLst/>
            </a:prstGeom>
            <a:gradFill rotWithShape="0">
              <a:gsLst>
                <a:gs pos="0">
                  <a:schemeClr val="bg2"/>
                </a:gs>
                <a:gs pos="50000">
                  <a:schemeClr val="hlink"/>
                </a:gs>
                <a:gs pos="100000">
                  <a:schemeClr val="bg2"/>
                </a:gs>
              </a:gsLst>
              <a:lin ang="0" scaled="1"/>
            </a:gradFill>
            <a:ln w="9525">
              <a:noFill/>
              <a:miter lim="800000"/>
              <a:headEnd/>
              <a:tailEnd/>
            </a:ln>
          </p:spPr>
          <p:txBody>
            <a:bodyPr wrap="none" anchor="ctr"/>
            <a:lstStyle/>
            <a:p>
              <a:endParaRPr lang="en-GB"/>
            </a:p>
          </p:txBody>
        </p:sp>
        <p:sp>
          <p:nvSpPr>
            <p:cNvPr id="102404" name="Freeform 4"/>
            <p:cNvSpPr>
              <a:spLocks/>
            </p:cNvSpPr>
            <p:nvPr/>
          </p:nvSpPr>
          <p:spPr bwMode="invGray">
            <a:xfrm>
              <a:off x="0" y="0"/>
              <a:ext cx="5760" cy="1344"/>
            </a:xfrm>
            <a:custGeom>
              <a:avLst/>
              <a:gdLst/>
              <a:ahLst/>
              <a:cxnLst>
                <a:cxn ang="0">
                  <a:pos x="0" y="0"/>
                </a:cxn>
                <a:cxn ang="0">
                  <a:pos x="5760" y="0"/>
                </a:cxn>
                <a:cxn ang="0">
                  <a:pos x="5760" y="720"/>
                </a:cxn>
                <a:cxn ang="0">
                  <a:pos x="3600" y="624"/>
                </a:cxn>
                <a:cxn ang="0">
                  <a:pos x="0" y="1000"/>
                </a:cxn>
                <a:cxn ang="0">
                  <a:pos x="0" y="0"/>
                </a:cxn>
              </a:cxnLst>
              <a:rect l="0" t="0" r="r" b="b"/>
              <a:pathLst>
                <a:path w="5760" h="1104">
                  <a:moveTo>
                    <a:pt x="0" y="0"/>
                  </a:moveTo>
                  <a:lnTo>
                    <a:pt x="5760" y="0"/>
                  </a:lnTo>
                  <a:lnTo>
                    <a:pt x="5760" y="720"/>
                  </a:lnTo>
                  <a:cubicBezTo>
                    <a:pt x="5400" y="824"/>
                    <a:pt x="4560" y="577"/>
                    <a:pt x="3600" y="624"/>
                  </a:cubicBezTo>
                  <a:cubicBezTo>
                    <a:pt x="2640" y="671"/>
                    <a:pt x="600" y="1104"/>
                    <a:pt x="0" y="1000"/>
                  </a:cubicBezTo>
                  <a:lnTo>
                    <a:pt x="0" y="0"/>
                  </a:lnTo>
                  <a:close/>
                </a:path>
              </a:pathLst>
            </a:custGeom>
            <a:gradFill rotWithShape="0">
              <a:gsLst>
                <a:gs pos="0">
                  <a:schemeClr val="bg2"/>
                </a:gs>
                <a:gs pos="50000">
                  <a:schemeClr val="bg1"/>
                </a:gs>
                <a:gs pos="100000">
                  <a:schemeClr val="bg2"/>
                </a:gs>
              </a:gsLst>
              <a:lin ang="0" scaled="1"/>
            </a:gradFill>
            <a:ln w="9525">
              <a:noFill/>
              <a:round/>
              <a:headEnd/>
              <a:tailEnd/>
            </a:ln>
          </p:spPr>
          <p:txBody>
            <a:bodyPr wrap="none" anchor="ctr"/>
            <a:lstStyle/>
            <a:p>
              <a:endParaRPr lang="en-GB"/>
            </a:p>
          </p:txBody>
        </p:sp>
        <p:sp>
          <p:nvSpPr>
            <p:cNvPr id="102405" name="Freeform 5"/>
            <p:cNvSpPr>
              <a:spLocks/>
            </p:cNvSpPr>
            <p:nvPr/>
          </p:nvSpPr>
          <p:spPr bwMode="invGray">
            <a:xfrm>
              <a:off x="0" y="733"/>
              <a:ext cx="5760" cy="3587"/>
            </a:xfrm>
            <a:custGeom>
              <a:avLst/>
              <a:gdLst/>
              <a:ahLst/>
              <a:cxnLst>
                <a:cxn ang="0">
                  <a:pos x="0" y="582"/>
                </a:cxn>
                <a:cxn ang="0">
                  <a:pos x="2640" y="267"/>
                </a:cxn>
                <a:cxn ang="0">
                  <a:pos x="3373" y="160"/>
                </a:cxn>
                <a:cxn ang="0">
                  <a:pos x="5760" y="358"/>
                </a:cxn>
                <a:cxn ang="0">
                  <a:pos x="5760" y="3587"/>
                </a:cxn>
                <a:cxn ang="0">
                  <a:pos x="0" y="3587"/>
                </a:cxn>
                <a:cxn ang="0">
                  <a:pos x="0" y="582"/>
                </a:cxn>
              </a:cxnLst>
              <a:rect l="0" t="0" r="r" b="b"/>
              <a:pathLst>
                <a:path w="5760" h="3587">
                  <a:moveTo>
                    <a:pt x="0" y="582"/>
                  </a:moveTo>
                  <a:cubicBezTo>
                    <a:pt x="1027" y="680"/>
                    <a:pt x="1960" y="387"/>
                    <a:pt x="2640" y="267"/>
                  </a:cubicBezTo>
                  <a:cubicBezTo>
                    <a:pt x="2640" y="267"/>
                    <a:pt x="3268" y="180"/>
                    <a:pt x="3373" y="160"/>
                  </a:cubicBezTo>
                  <a:cubicBezTo>
                    <a:pt x="4120" y="0"/>
                    <a:pt x="5280" y="358"/>
                    <a:pt x="5760" y="358"/>
                  </a:cubicBezTo>
                  <a:lnTo>
                    <a:pt x="5760" y="3587"/>
                  </a:lnTo>
                  <a:lnTo>
                    <a:pt x="0" y="3587"/>
                  </a:lnTo>
                  <a:cubicBezTo>
                    <a:pt x="0" y="3587"/>
                    <a:pt x="0" y="582"/>
                    <a:pt x="0" y="582"/>
                  </a:cubicBezTo>
                  <a:close/>
                </a:path>
              </a:pathLst>
            </a:custGeom>
            <a:gradFill rotWithShape="0">
              <a:gsLst>
                <a:gs pos="0">
                  <a:schemeClr val="bg2"/>
                </a:gs>
                <a:gs pos="50000">
                  <a:schemeClr val="bg1"/>
                </a:gs>
                <a:gs pos="100000">
                  <a:schemeClr val="bg2"/>
                </a:gs>
              </a:gsLst>
              <a:lin ang="0" scaled="1"/>
            </a:gradFill>
            <a:ln w="9525" cap="flat">
              <a:noFill/>
              <a:prstDash val="solid"/>
              <a:round/>
              <a:headEnd type="none" w="med" len="med"/>
              <a:tailEnd type="none" w="med" len="med"/>
            </a:ln>
            <a:effectLst/>
          </p:spPr>
          <p:txBody>
            <a:bodyPr wrap="none" anchor="ctr"/>
            <a:lstStyle/>
            <a:p>
              <a:endParaRPr lang="en-GB"/>
            </a:p>
          </p:txBody>
        </p:sp>
        <p:sp>
          <p:nvSpPr>
            <p:cNvPr id="102406" name="Freeform 6"/>
            <p:cNvSpPr>
              <a:spLocks/>
            </p:cNvSpPr>
            <p:nvPr/>
          </p:nvSpPr>
          <p:spPr bwMode="invGray">
            <a:xfrm>
              <a:off x="0" y="184"/>
              <a:ext cx="5760" cy="538"/>
            </a:xfrm>
            <a:custGeom>
              <a:avLst/>
              <a:gdLst/>
              <a:ahLst/>
              <a:cxnLst>
                <a:cxn ang="0">
                  <a:pos x="0" y="163"/>
                </a:cxn>
                <a:cxn ang="0">
                  <a:pos x="0" y="403"/>
                </a:cxn>
                <a:cxn ang="0">
                  <a:pos x="1773" y="443"/>
                </a:cxn>
                <a:cxn ang="0">
                  <a:pos x="4573" y="176"/>
                </a:cxn>
                <a:cxn ang="0">
                  <a:pos x="5760" y="536"/>
                </a:cxn>
                <a:cxn ang="0">
                  <a:pos x="5760" y="163"/>
                </a:cxn>
                <a:cxn ang="0">
                  <a:pos x="4560" y="29"/>
                </a:cxn>
                <a:cxn ang="0">
                  <a:pos x="1987" y="336"/>
                </a:cxn>
                <a:cxn ang="0">
                  <a:pos x="0" y="163"/>
                </a:cxn>
              </a:cxnLst>
              <a:rect l="0" t="0" r="r" b="b"/>
              <a:pathLst>
                <a:path w="5760" h="538">
                  <a:moveTo>
                    <a:pt x="0" y="163"/>
                  </a:moveTo>
                  <a:lnTo>
                    <a:pt x="0" y="403"/>
                  </a:lnTo>
                  <a:cubicBezTo>
                    <a:pt x="295" y="450"/>
                    <a:pt x="1011" y="481"/>
                    <a:pt x="1773" y="443"/>
                  </a:cubicBezTo>
                  <a:cubicBezTo>
                    <a:pt x="2535" y="405"/>
                    <a:pt x="3909" y="161"/>
                    <a:pt x="4573" y="176"/>
                  </a:cubicBezTo>
                  <a:cubicBezTo>
                    <a:pt x="5237" y="191"/>
                    <a:pt x="5562" y="538"/>
                    <a:pt x="5760" y="536"/>
                  </a:cubicBezTo>
                  <a:lnTo>
                    <a:pt x="5760" y="163"/>
                  </a:lnTo>
                  <a:cubicBezTo>
                    <a:pt x="5560" y="79"/>
                    <a:pt x="5189" y="0"/>
                    <a:pt x="4560" y="29"/>
                  </a:cubicBezTo>
                  <a:cubicBezTo>
                    <a:pt x="3931" y="58"/>
                    <a:pt x="2747" y="314"/>
                    <a:pt x="1987" y="336"/>
                  </a:cubicBezTo>
                  <a:cubicBezTo>
                    <a:pt x="1227" y="358"/>
                    <a:pt x="414" y="199"/>
                    <a:pt x="0" y="163"/>
                  </a:cubicBezTo>
                  <a:close/>
                </a:path>
              </a:pathLst>
            </a:custGeom>
            <a:gradFill rotWithShape="0">
              <a:gsLst>
                <a:gs pos="0">
                  <a:schemeClr val="bg1"/>
                </a:gs>
                <a:gs pos="50000">
                  <a:schemeClr val="bg2"/>
                </a:gs>
                <a:gs pos="100000">
                  <a:schemeClr val="bg1"/>
                </a:gs>
              </a:gsLst>
              <a:lin ang="0" scaled="1"/>
            </a:gradFill>
            <a:ln w="9525">
              <a:noFill/>
              <a:round/>
              <a:headEnd/>
              <a:tailEnd/>
            </a:ln>
          </p:spPr>
          <p:txBody>
            <a:bodyPr wrap="none" anchor="ctr"/>
            <a:lstStyle/>
            <a:p>
              <a:endParaRPr lang="en-GB"/>
            </a:p>
          </p:txBody>
        </p:sp>
        <p:sp>
          <p:nvSpPr>
            <p:cNvPr id="102407" name="Freeform 7"/>
            <p:cNvSpPr>
              <a:spLocks/>
            </p:cNvSpPr>
            <p:nvPr/>
          </p:nvSpPr>
          <p:spPr bwMode="invGray">
            <a:xfrm>
              <a:off x="0" y="1515"/>
              <a:ext cx="5760" cy="674"/>
            </a:xfrm>
            <a:custGeom>
              <a:avLst/>
              <a:gdLst/>
              <a:ahLst/>
              <a:cxnLst>
                <a:cxn ang="0">
                  <a:pos x="0" y="246"/>
                </a:cxn>
                <a:cxn ang="0">
                  <a:pos x="0" y="406"/>
                </a:cxn>
                <a:cxn ang="0">
                  <a:pos x="1280" y="645"/>
                </a:cxn>
                <a:cxn ang="0">
                  <a:pos x="1627" y="580"/>
                </a:cxn>
                <a:cxn ang="0">
                  <a:pos x="4493" y="113"/>
                </a:cxn>
                <a:cxn ang="0">
                  <a:pos x="5760" y="606"/>
                </a:cxn>
                <a:cxn ang="0">
                  <a:pos x="5760" y="233"/>
                </a:cxn>
                <a:cxn ang="0">
                  <a:pos x="4040" y="33"/>
                </a:cxn>
                <a:cxn ang="0">
                  <a:pos x="1093" y="433"/>
                </a:cxn>
                <a:cxn ang="0">
                  <a:pos x="0" y="246"/>
                </a:cxn>
              </a:cxnLst>
              <a:rect l="0" t="0" r="r" b="b"/>
              <a:pathLst>
                <a:path w="5760" h="674">
                  <a:moveTo>
                    <a:pt x="0" y="246"/>
                  </a:moveTo>
                  <a:lnTo>
                    <a:pt x="0" y="406"/>
                  </a:lnTo>
                  <a:cubicBezTo>
                    <a:pt x="213" y="463"/>
                    <a:pt x="1009" y="616"/>
                    <a:pt x="1280" y="645"/>
                  </a:cubicBezTo>
                  <a:cubicBezTo>
                    <a:pt x="1551" y="674"/>
                    <a:pt x="1092" y="669"/>
                    <a:pt x="1627" y="580"/>
                  </a:cubicBezTo>
                  <a:cubicBezTo>
                    <a:pt x="2162" y="491"/>
                    <a:pt x="3804" y="109"/>
                    <a:pt x="4493" y="113"/>
                  </a:cubicBezTo>
                  <a:cubicBezTo>
                    <a:pt x="5182" y="117"/>
                    <a:pt x="5549" y="586"/>
                    <a:pt x="5760" y="606"/>
                  </a:cubicBezTo>
                  <a:lnTo>
                    <a:pt x="5760" y="233"/>
                  </a:lnTo>
                  <a:cubicBezTo>
                    <a:pt x="5471" y="158"/>
                    <a:pt x="4818" y="0"/>
                    <a:pt x="4040" y="33"/>
                  </a:cubicBezTo>
                  <a:cubicBezTo>
                    <a:pt x="3262" y="66"/>
                    <a:pt x="1766" y="398"/>
                    <a:pt x="1093" y="433"/>
                  </a:cubicBezTo>
                  <a:cubicBezTo>
                    <a:pt x="420" y="468"/>
                    <a:pt x="228" y="285"/>
                    <a:pt x="0" y="246"/>
                  </a:cubicBezTo>
                  <a:close/>
                </a:path>
              </a:pathLst>
            </a:custGeom>
            <a:gradFill rotWithShape="0">
              <a:gsLst>
                <a:gs pos="0">
                  <a:schemeClr val="bg1"/>
                </a:gs>
                <a:gs pos="50000">
                  <a:schemeClr val="accent2"/>
                </a:gs>
                <a:gs pos="100000">
                  <a:schemeClr val="bg1"/>
                </a:gs>
              </a:gsLst>
              <a:lin ang="0" scaled="1"/>
            </a:gradFill>
            <a:ln w="9525" cap="flat">
              <a:noFill/>
              <a:prstDash val="solid"/>
              <a:round/>
              <a:headEnd type="none" w="med" len="med"/>
              <a:tailEnd type="none" w="med" len="med"/>
            </a:ln>
            <a:effectLst/>
          </p:spPr>
          <p:txBody>
            <a:bodyPr wrap="none" anchor="ctr"/>
            <a:lstStyle/>
            <a:p>
              <a:endParaRPr lang="en-GB"/>
            </a:p>
          </p:txBody>
        </p:sp>
        <p:sp>
          <p:nvSpPr>
            <p:cNvPr id="102408" name="Freeform 8"/>
            <p:cNvSpPr>
              <a:spLocks/>
            </p:cNvSpPr>
            <p:nvPr/>
          </p:nvSpPr>
          <p:spPr bwMode="invGray">
            <a:xfrm>
              <a:off x="1560" y="959"/>
              <a:ext cx="4200" cy="3361"/>
            </a:xfrm>
            <a:custGeom>
              <a:avLst/>
              <a:gdLst/>
              <a:ahLst/>
              <a:cxnLst>
                <a:cxn ang="0">
                  <a:pos x="0" y="3361"/>
                </a:cxn>
                <a:cxn ang="0">
                  <a:pos x="1054" y="295"/>
                </a:cxn>
                <a:cxn ang="0">
                  <a:pos x="4200" y="1588"/>
                </a:cxn>
                <a:cxn ang="0">
                  <a:pos x="4200" y="2028"/>
                </a:cxn>
                <a:cxn ang="0">
                  <a:pos x="1200" y="442"/>
                </a:cxn>
                <a:cxn ang="0">
                  <a:pos x="347" y="3361"/>
                </a:cxn>
                <a:cxn ang="0">
                  <a:pos x="0" y="3361"/>
                </a:cxn>
              </a:cxnLst>
              <a:rect l="0" t="0" r="r" b="b"/>
              <a:pathLst>
                <a:path w="4200" h="3361">
                  <a:moveTo>
                    <a:pt x="0" y="3361"/>
                  </a:moveTo>
                  <a:cubicBezTo>
                    <a:pt x="118" y="2850"/>
                    <a:pt x="354" y="590"/>
                    <a:pt x="1054" y="295"/>
                  </a:cubicBezTo>
                  <a:cubicBezTo>
                    <a:pt x="1754" y="0"/>
                    <a:pt x="3676" y="1299"/>
                    <a:pt x="4200" y="1588"/>
                  </a:cubicBezTo>
                  <a:lnTo>
                    <a:pt x="4200" y="2028"/>
                  </a:lnTo>
                  <a:cubicBezTo>
                    <a:pt x="3700" y="1837"/>
                    <a:pt x="1842" y="220"/>
                    <a:pt x="1200" y="442"/>
                  </a:cubicBezTo>
                  <a:cubicBezTo>
                    <a:pt x="558" y="664"/>
                    <a:pt x="547" y="2875"/>
                    <a:pt x="347" y="3361"/>
                  </a:cubicBezTo>
                  <a:lnTo>
                    <a:pt x="0" y="3361"/>
                  </a:lnTo>
                  <a:close/>
                </a:path>
              </a:pathLst>
            </a:custGeom>
            <a:gradFill rotWithShape="0">
              <a:gsLst>
                <a:gs pos="0">
                  <a:schemeClr val="accent2"/>
                </a:gs>
                <a:gs pos="50000">
                  <a:schemeClr val="bg1"/>
                </a:gs>
                <a:gs pos="100000">
                  <a:schemeClr val="accent2"/>
                </a:gs>
              </a:gsLst>
              <a:lin ang="5400000" scaled="1"/>
            </a:gradFill>
            <a:ln w="9525">
              <a:noFill/>
              <a:round/>
              <a:headEnd/>
              <a:tailEnd/>
            </a:ln>
          </p:spPr>
          <p:txBody>
            <a:bodyPr wrap="none" anchor="ctr"/>
            <a:lstStyle/>
            <a:p>
              <a:endParaRPr lang="en-GB"/>
            </a:p>
          </p:txBody>
        </p:sp>
        <p:sp>
          <p:nvSpPr>
            <p:cNvPr id="102409" name="Freeform 9"/>
            <p:cNvSpPr>
              <a:spLocks/>
            </p:cNvSpPr>
            <p:nvPr/>
          </p:nvSpPr>
          <p:spPr bwMode="invGray">
            <a:xfrm>
              <a:off x="0" y="2169"/>
              <a:ext cx="5760" cy="1925"/>
            </a:xfrm>
            <a:custGeom>
              <a:avLst/>
              <a:gdLst/>
              <a:ahLst/>
              <a:cxnLst>
                <a:cxn ang="0">
                  <a:pos x="0" y="804"/>
                </a:cxn>
                <a:cxn ang="0">
                  <a:pos x="0" y="991"/>
                </a:cxn>
                <a:cxn ang="0">
                  <a:pos x="1547" y="1818"/>
                </a:cxn>
                <a:cxn ang="0">
                  <a:pos x="3253" y="351"/>
                </a:cxn>
                <a:cxn ang="0">
                  <a:pos x="5760" y="1537"/>
                </a:cxn>
                <a:cxn ang="0">
                  <a:pos x="5760" y="1151"/>
                </a:cxn>
                <a:cxn ang="0">
                  <a:pos x="3240" y="84"/>
                </a:cxn>
                <a:cxn ang="0">
                  <a:pos x="1573" y="1671"/>
                </a:cxn>
                <a:cxn ang="0">
                  <a:pos x="0" y="804"/>
                </a:cxn>
              </a:cxnLst>
              <a:rect l="0" t="0" r="r" b="b"/>
              <a:pathLst>
                <a:path w="5760" h="1925">
                  <a:moveTo>
                    <a:pt x="0" y="804"/>
                  </a:moveTo>
                  <a:lnTo>
                    <a:pt x="0" y="991"/>
                  </a:lnTo>
                  <a:cubicBezTo>
                    <a:pt x="258" y="1160"/>
                    <a:pt x="1005" y="1925"/>
                    <a:pt x="1547" y="1818"/>
                  </a:cubicBezTo>
                  <a:cubicBezTo>
                    <a:pt x="2089" y="1711"/>
                    <a:pt x="2551" y="398"/>
                    <a:pt x="3253" y="351"/>
                  </a:cubicBezTo>
                  <a:cubicBezTo>
                    <a:pt x="3955" y="304"/>
                    <a:pt x="5342" y="1404"/>
                    <a:pt x="5760" y="1537"/>
                  </a:cubicBezTo>
                  <a:lnTo>
                    <a:pt x="5760" y="1151"/>
                  </a:lnTo>
                  <a:cubicBezTo>
                    <a:pt x="5405" y="1124"/>
                    <a:pt x="3982" y="0"/>
                    <a:pt x="3240" y="84"/>
                  </a:cubicBezTo>
                  <a:cubicBezTo>
                    <a:pt x="2542" y="171"/>
                    <a:pt x="2113" y="1551"/>
                    <a:pt x="1573" y="1671"/>
                  </a:cubicBezTo>
                  <a:cubicBezTo>
                    <a:pt x="1033" y="1791"/>
                    <a:pt x="262" y="826"/>
                    <a:pt x="0" y="804"/>
                  </a:cubicBezTo>
                  <a:close/>
                </a:path>
              </a:pathLst>
            </a:custGeom>
            <a:gradFill rotWithShape="0">
              <a:gsLst>
                <a:gs pos="0">
                  <a:schemeClr val="bg1"/>
                </a:gs>
                <a:gs pos="50000">
                  <a:schemeClr val="accent2"/>
                </a:gs>
                <a:gs pos="100000">
                  <a:schemeClr val="bg1"/>
                </a:gs>
              </a:gsLst>
              <a:lin ang="0" scaled="1"/>
            </a:gradFill>
            <a:ln w="9525" cap="flat">
              <a:noFill/>
              <a:prstDash val="solid"/>
              <a:round/>
              <a:headEnd type="none" w="med" len="med"/>
              <a:tailEnd type="none" w="med" len="med"/>
            </a:ln>
            <a:effectLst/>
          </p:spPr>
          <p:txBody>
            <a:bodyPr wrap="none" anchor="ctr"/>
            <a:lstStyle/>
            <a:p>
              <a:endParaRPr lang="en-GB"/>
            </a:p>
          </p:txBody>
        </p:sp>
        <p:sp>
          <p:nvSpPr>
            <p:cNvPr id="102410" name="Freeform 10"/>
            <p:cNvSpPr>
              <a:spLocks/>
            </p:cNvSpPr>
            <p:nvPr/>
          </p:nvSpPr>
          <p:spPr bwMode="invGray">
            <a:xfrm>
              <a:off x="0" y="2238"/>
              <a:ext cx="3929" cy="2120"/>
            </a:xfrm>
            <a:custGeom>
              <a:avLst/>
              <a:gdLst/>
              <a:ahLst/>
              <a:cxnLst>
                <a:cxn ang="0">
                  <a:pos x="0" y="415"/>
                </a:cxn>
                <a:cxn ang="0">
                  <a:pos x="0" y="508"/>
                </a:cxn>
                <a:cxn ang="0">
                  <a:pos x="1933" y="229"/>
                </a:cxn>
                <a:cxn ang="0">
                  <a:pos x="3920" y="1055"/>
                </a:cxn>
                <a:cxn ang="0">
                  <a:pos x="3587" y="2082"/>
                </a:cxn>
                <a:cxn ang="0">
                  <a:pos x="3947" y="829"/>
                </a:cxn>
                <a:cxn ang="0">
                  <a:pos x="2253" y="69"/>
                </a:cxn>
                <a:cxn ang="0">
                  <a:pos x="0" y="415"/>
                </a:cxn>
              </a:cxnLst>
              <a:rect l="0" t="0" r="r" b="b"/>
              <a:pathLst>
                <a:path w="4196" h="2120">
                  <a:moveTo>
                    <a:pt x="0" y="415"/>
                  </a:moveTo>
                  <a:lnTo>
                    <a:pt x="0" y="508"/>
                  </a:lnTo>
                  <a:cubicBezTo>
                    <a:pt x="160" y="577"/>
                    <a:pt x="1280" y="138"/>
                    <a:pt x="1933" y="229"/>
                  </a:cubicBezTo>
                  <a:cubicBezTo>
                    <a:pt x="2586" y="320"/>
                    <a:pt x="3644" y="746"/>
                    <a:pt x="3920" y="1055"/>
                  </a:cubicBezTo>
                  <a:cubicBezTo>
                    <a:pt x="4196" y="1364"/>
                    <a:pt x="3583" y="2120"/>
                    <a:pt x="3587" y="2082"/>
                  </a:cubicBezTo>
                  <a:lnTo>
                    <a:pt x="3947" y="829"/>
                  </a:lnTo>
                  <a:cubicBezTo>
                    <a:pt x="3725" y="494"/>
                    <a:pt x="2911" y="138"/>
                    <a:pt x="2253" y="69"/>
                  </a:cubicBezTo>
                  <a:cubicBezTo>
                    <a:pt x="1595" y="0"/>
                    <a:pt x="469" y="343"/>
                    <a:pt x="0" y="415"/>
                  </a:cubicBezTo>
                  <a:close/>
                </a:path>
              </a:pathLst>
            </a:custGeom>
            <a:gradFill rotWithShape="0">
              <a:gsLst>
                <a:gs pos="0">
                  <a:schemeClr val="accent2"/>
                </a:gs>
                <a:gs pos="50000">
                  <a:schemeClr val="bg1"/>
                </a:gs>
                <a:gs pos="100000">
                  <a:schemeClr val="accent2"/>
                </a:gs>
              </a:gsLst>
              <a:lin ang="5400000" scaled="1"/>
            </a:gradFill>
            <a:ln w="9525" cap="flat">
              <a:noFill/>
              <a:prstDash val="solid"/>
              <a:round/>
              <a:headEnd type="none" w="med" len="med"/>
              <a:tailEnd type="none" w="med" len="med"/>
            </a:ln>
            <a:effectLst/>
          </p:spPr>
          <p:txBody>
            <a:bodyPr wrap="none" anchor="ctr"/>
            <a:lstStyle/>
            <a:p>
              <a:endParaRPr lang="en-GB"/>
            </a:p>
          </p:txBody>
        </p:sp>
      </p:grpSp>
      <p:sp>
        <p:nvSpPr>
          <p:cNvPr id="102411" name="Rectangle 11"/>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412" name="Rectangle 12"/>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spcBef>
                <a:spcPct val="50000"/>
              </a:spcBef>
              <a:defRPr sz="1400"/>
            </a:lvl1pPr>
          </a:lstStyle>
          <a:p>
            <a:endParaRPr lang="en-US"/>
          </a:p>
        </p:txBody>
      </p:sp>
      <p:sp>
        <p:nvSpPr>
          <p:cNvPr id="102413" name="Rectangle 13"/>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a:spcBef>
                <a:spcPct val="50000"/>
              </a:spcBef>
              <a:defRPr sz="1400"/>
            </a:lvl1pPr>
          </a:lstStyle>
          <a:p>
            <a:endParaRPr lang="en-US"/>
          </a:p>
        </p:txBody>
      </p:sp>
      <p:sp>
        <p:nvSpPr>
          <p:cNvPr id="102414" name="Rectangle 14"/>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spcBef>
                <a:spcPct val="50000"/>
              </a:spcBef>
              <a:defRPr sz="1400"/>
            </a:lvl1pPr>
          </a:lstStyle>
          <a:p>
            <a:fld id="{7C5E4061-06F3-4039-AE19-E908F40FB37D}" type="slidenum">
              <a:rPr lang="en-US"/>
              <a:pPr/>
              <a:t>‹#›</a:t>
            </a:fld>
            <a:endParaRPr lang="en-US"/>
          </a:p>
        </p:txBody>
      </p:sp>
      <p:sp>
        <p:nvSpPr>
          <p:cNvPr id="102415" name="Rectangle 15"/>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 id="2147483665"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charset="0"/>
        </a:defRPr>
      </a:lvl2pPr>
      <a:lvl3pPr algn="ctr" rtl="0" fontAlgn="base">
        <a:spcBef>
          <a:spcPct val="0"/>
        </a:spcBef>
        <a:spcAft>
          <a:spcPct val="0"/>
        </a:spcAft>
        <a:defRPr sz="4400">
          <a:solidFill>
            <a:schemeClr val="tx2"/>
          </a:solidFill>
          <a:latin typeface="Times New Roman" charset="0"/>
        </a:defRPr>
      </a:lvl3pPr>
      <a:lvl4pPr algn="ctr" rtl="0" fontAlgn="base">
        <a:spcBef>
          <a:spcPct val="0"/>
        </a:spcBef>
        <a:spcAft>
          <a:spcPct val="0"/>
        </a:spcAft>
        <a:defRPr sz="4400">
          <a:solidFill>
            <a:schemeClr val="tx2"/>
          </a:solidFill>
          <a:latin typeface="Times New Roman" charset="0"/>
        </a:defRPr>
      </a:lvl4pPr>
      <a:lvl5pPr algn="ctr" rtl="0" fontAlgn="base">
        <a:spcBef>
          <a:spcPct val="0"/>
        </a:spcBef>
        <a:spcAft>
          <a:spcPct val="0"/>
        </a:spcAft>
        <a:defRPr sz="4400">
          <a:solidFill>
            <a:schemeClr val="tx2"/>
          </a:solidFill>
          <a:latin typeface="Times New Roman" charset="0"/>
        </a:defRPr>
      </a:lvl5pPr>
      <a:lvl6pPr marL="457200" algn="ctr" rtl="0" fontAlgn="base">
        <a:spcBef>
          <a:spcPct val="0"/>
        </a:spcBef>
        <a:spcAft>
          <a:spcPct val="0"/>
        </a:spcAft>
        <a:defRPr sz="4400">
          <a:solidFill>
            <a:schemeClr val="tx2"/>
          </a:solidFill>
          <a:latin typeface="Times New Roman" charset="0"/>
        </a:defRPr>
      </a:lvl6pPr>
      <a:lvl7pPr marL="914400" algn="ctr" rtl="0" fontAlgn="base">
        <a:spcBef>
          <a:spcPct val="0"/>
        </a:spcBef>
        <a:spcAft>
          <a:spcPct val="0"/>
        </a:spcAft>
        <a:defRPr sz="4400">
          <a:solidFill>
            <a:schemeClr val="tx2"/>
          </a:solidFill>
          <a:latin typeface="Times New Roman" charset="0"/>
        </a:defRPr>
      </a:lvl7pPr>
      <a:lvl8pPr marL="1371600" algn="ctr" rtl="0" fontAlgn="base">
        <a:spcBef>
          <a:spcPct val="0"/>
        </a:spcBef>
        <a:spcAft>
          <a:spcPct val="0"/>
        </a:spcAft>
        <a:defRPr sz="4400">
          <a:solidFill>
            <a:schemeClr val="tx2"/>
          </a:solidFill>
          <a:latin typeface="Times New Roman" charset="0"/>
        </a:defRPr>
      </a:lvl8pPr>
      <a:lvl9pPr marL="1828800" algn="ctr" rtl="0" fontAlgn="base">
        <a:spcBef>
          <a:spcPct val="0"/>
        </a:spcBef>
        <a:spcAft>
          <a:spcPct val="0"/>
        </a:spcAft>
        <a:defRPr sz="4400">
          <a:solidFill>
            <a:schemeClr val="tx2"/>
          </a:solidFill>
          <a:latin typeface="Times New Roman"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2"/>
          <p:cNvSpPr>
            <a:spLocks noGrp="1" noChangeArrowheads="1"/>
          </p:cNvSpPr>
          <p:nvPr>
            <p:ph type="title"/>
          </p:nvPr>
        </p:nvSpPr>
        <p:spPr>
          <a:xfrm>
            <a:off x="228600" y="457200"/>
            <a:ext cx="8686800" cy="1447800"/>
          </a:xfrm>
        </p:spPr>
        <p:txBody>
          <a:bodyPr/>
          <a:lstStyle/>
          <a:p>
            <a:r>
              <a:rPr lang="en-US" altLang="en-US" sz="3200" b="1">
                <a:latin typeface="Arial" charset="0"/>
              </a:rPr>
              <a:t>Postmodern, Critical, and Feminist Perspectives</a:t>
            </a:r>
          </a:p>
        </p:txBody>
      </p:sp>
      <p:sp>
        <p:nvSpPr>
          <p:cNvPr id="180227" name="Rectangle 3"/>
          <p:cNvSpPr>
            <a:spLocks noGrp="1" noChangeArrowheads="1"/>
          </p:cNvSpPr>
          <p:nvPr>
            <p:ph type="body" idx="1"/>
          </p:nvPr>
        </p:nvSpPr>
        <p:spPr>
          <a:xfrm>
            <a:off x="685800" y="2438400"/>
            <a:ext cx="8153400" cy="4191000"/>
          </a:xfrm>
        </p:spPr>
        <p:txBody>
          <a:bodyPr/>
          <a:lstStyle/>
          <a:p>
            <a:pPr marL="609600" indent="-609600"/>
            <a:r>
              <a:rPr lang="en-US" altLang="en-US" sz="3600" b="1">
                <a:latin typeface="Arial" charset="0"/>
              </a:rPr>
              <a:t>Theories that focus on power, domination, and challenges to hierarchy, bureaucracy, and management control.</a:t>
            </a:r>
          </a:p>
          <a:p>
            <a:pPr marL="609600" indent="-609600"/>
            <a:endParaRPr lang="en-US" altLang="en-US" sz="3600" b="1">
              <a:latin typeface="Arial" charset="0"/>
            </a:endParaRPr>
          </a:p>
        </p:txBody>
      </p:sp>
    </p:spTree>
  </p:cSld>
  <p:clrMapOvr>
    <a:masterClrMapping/>
  </p:clrMapOvr>
  <p:transition>
    <p:random/>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p:cNvSpPr>
            <a:spLocks noGrp="1" noChangeArrowheads="1"/>
          </p:cNvSpPr>
          <p:nvPr>
            <p:ph type="title"/>
          </p:nvPr>
        </p:nvSpPr>
        <p:spPr>
          <a:xfrm>
            <a:off x="228600" y="457200"/>
            <a:ext cx="8686800" cy="1447800"/>
          </a:xfrm>
        </p:spPr>
        <p:txBody>
          <a:bodyPr/>
          <a:lstStyle/>
          <a:p>
            <a:r>
              <a:rPr lang="en-US" altLang="en-US" sz="3200" b="1">
                <a:latin typeface="Arial" charset="0"/>
              </a:rPr>
              <a:t>Postmodern, Critical, and Feminist Perspectives</a:t>
            </a:r>
          </a:p>
        </p:txBody>
      </p:sp>
      <p:sp>
        <p:nvSpPr>
          <p:cNvPr id="181251" name="Rectangle 3"/>
          <p:cNvSpPr>
            <a:spLocks noGrp="1" noChangeArrowheads="1"/>
          </p:cNvSpPr>
          <p:nvPr>
            <p:ph type="body" idx="1"/>
          </p:nvPr>
        </p:nvSpPr>
        <p:spPr>
          <a:xfrm>
            <a:off x="685800" y="2438400"/>
            <a:ext cx="8153400" cy="4191000"/>
          </a:xfrm>
        </p:spPr>
        <p:txBody>
          <a:bodyPr/>
          <a:lstStyle/>
          <a:p>
            <a:pPr marL="609600" indent="-609600"/>
            <a:r>
              <a:rPr lang="en-US" altLang="en-US" sz="3600" b="1" dirty="0">
                <a:latin typeface="Arial" charset="0"/>
              </a:rPr>
              <a:t>Postmodern Perspectives: </a:t>
            </a:r>
            <a:r>
              <a:rPr lang="en-US" altLang="en-US" sz="2000" b="1" dirty="0">
                <a:latin typeface="Arial" charset="0"/>
              </a:rPr>
              <a:t>Steward Clegg (1947- )</a:t>
            </a:r>
          </a:p>
          <a:p>
            <a:pPr marL="990600" lvl="1" indent="-533400">
              <a:buFontTx/>
              <a:buChar char="•"/>
            </a:pPr>
            <a:r>
              <a:rPr lang="en-US" altLang="en-US" sz="3200" b="1" dirty="0">
                <a:latin typeface="Arial" charset="0"/>
              </a:rPr>
              <a:t>The postmodern condition is highly ordered, technologically </a:t>
            </a:r>
            <a:r>
              <a:rPr lang="en-US" altLang="en-US" sz="3200" b="1" dirty="0" err="1" smtClean="0">
                <a:latin typeface="Arial" charset="0"/>
              </a:rPr>
              <a:t>specialised</a:t>
            </a:r>
            <a:r>
              <a:rPr lang="en-US" altLang="en-US" sz="3200" b="1" dirty="0">
                <a:latin typeface="Arial" charset="0"/>
              </a:rPr>
              <a:t>, mass-mediated, and demanding of precision, speed, flexibility, and adaptability in individual performance</a:t>
            </a:r>
          </a:p>
        </p:txBody>
      </p:sp>
    </p:spTree>
  </p:cSld>
  <p:clrMapOvr>
    <a:masterClrMapping/>
  </p:clrMapOvr>
  <p:transition>
    <p:random/>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p:cNvSpPr>
            <a:spLocks noGrp="1" noChangeArrowheads="1"/>
          </p:cNvSpPr>
          <p:nvPr>
            <p:ph type="title"/>
          </p:nvPr>
        </p:nvSpPr>
        <p:spPr>
          <a:xfrm>
            <a:off x="228600" y="457200"/>
            <a:ext cx="8686800" cy="1447800"/>
          </a:xfrm>
        </p:spPr>
        <p:txBody>
          <a:bodyPr/>
          <a:lstStyle/>
          <a:p>
            <a:r>
              <a:rPr lang="en-US" altLang="en-US" sz="3200" b="1">
                <a:latin typeface="Arial" charset="0"/>
              </a:rPr>
              <a:t>Postmodern, Critical, and Feminist Perspectives</a:t>
            </a:r>
          </a:p>
        </p:txBody>
      </p:sp>
      <p:sp>
        <p:nvSpPr>
          <p:cNvPr id="182275" name="Rectangle 3"/>
          <p:cNvSpPr>
            <a:spLocks noGrp="1" noChangeArrowheads="1"/>
          </p:cNvSpPr>
          <p:nvPr>
            <p:ph type="body" idx="1"/>
          </p:nvPr>
        </p:nvSpPr>
        <p:spPr>
          <a:xfrm>
            <a:off x="685800" y="1981200"/>
            <a:ext cx="8153400" cy="4648200"/>
          </a:xfrm>
        </p:spPr>
        <p:txBody>
          <a:bodyPr/>
          <a:lstStyle/>
          <a:p>
            <a:pPr marL="609600" indent="-609600"/>
            <a:r>
              <a:rPr lang="en-US" altLang="en-US" b="1" dirty="0">
                <a:latin typeface="Arial" charset="0"/>
              </a:rPr>
              <a:t>Postmodern Perspectives: </a:t>
            </a:r>
            <a:r>
              <a:rPr lang="en-US" altLang="en-US" sz="1800" b="1" dirty="0">
                <a:latin typeface="Arial" charset="0"/>
              </a:rPr>
              <a:t>Steward Clegg (1947- )</a:t>
            </a:r>
          </a:p>
          <a:p>
            <a:pPr marL="990600" lvl="1" indent="-533400">
              <a:buFontTx/>
              <a:buChar char="•"/>
            </a:pPr>
            <a:r>
              <a:rPr lang="en-US" altLang="en-US" sz="2600" b="1" dirty="0">
                <a:latin typeface="Arial" charset="0"/>
              </a:rPr>
              <a:t>Clegg contends that postmodernism rejects the concepts of scientific management when he </a:t>
            </a:r>
            <a:r>
              <a:rPr lang="en-US" altLang="en-US" sz="2600" b="1" dirty="0" err="1" smtClean="0">
                <a:latin typeface="Arial" charset="0"/>
              </a:rPr>
              <a:t>characterises</a:t>
            </a:r>
            <a:r>
              <a:rPr lang="en-US" altLang="en-US" sz="2600" b="1" dirty="0" smtClean="0">
                <a:latin typeface="Arial" charset="0"/>
              </a:rPr>
              <a:t> </a:t>
            </a:r>
            <a:r>
              <a:rPr lang="en-US" altLang="en-US" sz="2600" b="1" dirty="0">
                <a:latin typeface="Arial" charset="0"/>
              </a:rPr>
              <a:t>postmodern </a:t>
            </a:r>
            <a:r>
              <a:rPr lang="en-US" altLang="en-US" sz="2600" b="1" dirty="0" err="1" smtClean="0">
                <a:latin typeface="Arial" charset="0"/>
              </a:rPr>
              <a:t>organisations</a:t>
            </a:r>
            <a:r>
              <a:rPr lang="en-US" altLang="en-US" sz="2600" b="1" dirty="0" smtClean="0">
                <a:latin typeface="Arial" charset="0"/>
              </a:rPr>
              <a:t> </a:t>
            </a:r>
            <a:r>
              <a:rPr lang="en-US" altLang="en-US" sz="2600" b="1" dirty="0">
                <a:latin typeface="Arial" charset="0"/>
              </a:rPr>
              <a:t>a flexible structures needing workers with multiple skills who are capable of continual learning.</a:t>
            </a:r>
          </a:p>
          <a:p>
            <a:pPr marL="990600" lvl="1" indent="-533400">
              <a:buFontTx/>
              <a:buChar char="•"/>
            </a:pPr>
            <a:r>
              <a:rPr lang="en-US" altLang="en-US" sz="2600" b="1" dirty="0">
                <a:latin typeface="Arial" charset="0"/>
              </a:rPr>
              <a:t>Market niches replace mass consumption, and smaller is better if </a:t>
            </a:r>
            <a:r>
              <a:rPr lang="en-US" altLang="en-US" sz="2600" b="1" dirty="0" err="1" smtClean="0">
                <a:latin typeface="Arial" charset="0"/>
              </a:rPr>
              <a:t>organisations</a:t>
            </a:r>
            <a:r>
              <a:rPr lang="en-US" altLang="en-US" sz="2600" b="1" dirty="0" smtClean="0">
                <a:latin typeface="Arial" charset="0"/>
              </a:rPr>
              <a:t> </a:t>
            </a:r>
            <a:r>
              <a:rPr lang="en-US" altLang="en-US" sz="2600" b="1" dirty="0">
                <a:latin typeface="Arial" charset="0"/>
              </a:rPr>
              <a:t>are doing what they do best.</a:t>
            </a:r>
          </a:p>
        </p:txBody>
      </p:sp>
    </p:spTree>
  </p:cSld>
  <p:clrMapOvr>
    <a:masterClrMapping/>
  </p:clrMapOvr>
  <p:transition>
    <p:random/>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2"/>
          <p:cNvSpPr>
            <a:spLocks noGrp="1" noChangeArrowheads="1"/>
          </p:cNvSpPr>
          <p:nvPr>
            <p:ph type="title"/>
          </p:nvPr>
        </p:nvSpPr>
        <p:spPr>
          <a:xfrm>
            <a:off x="228600" y="457200"/>
            <a:ext cx="8686800" cy="1447800"/>
          </a:xfrm>
        </p:spPr>
        <p:txBody>
          <a:bodyPr/>
          <a:lstStyle/>
          <a:p>
            <a:r>
              <a:rPr lang="en-US" altLang="en-US" sz="3200" b="1">
                <a:latin typeface="Arial" charset="0"/>
              </a:rPr>
              <a:t>Postmodern, Critical, and Feminist Perspectives</a:t>
            </a:r>
          </a:p>
        </p:txBody>
      </p:sp>
      <p:sp>
        <p:nvSpPr>
          <p:cNvPr id="183299" name="Rectangle 3"/>
          <p:cNvSpPr>
            <a:spLocks noGrp="1" noChangeArrowheads="1"/>
          </p:cNvSpPr>
          <p:nvPr>
            <p:ph type="body" idx="1"/>
          </p:nvPr>
        </p:nvSpPr>
        <p:spPr>
          <a:xfrm>
            <a:off x="685800" y="1981200"/>
            <a:ext cx="8153400" cy="4648200"/>
          </a:xfrm>
        </p:spPr>
        <p:txBody>
          <a:bodyPr/>
          <a:lstStyle/>
          <a:p>
            <a:pPr marL="609600" indent="-609600"/>
            <a:r>
              <a:rPr lang="en-US" altLang="en-US" b="1" dirty="0">
                <a:latin typeface="Arial" charset="0"/>
              </a:rPr>
              <a:t>Postmodern Perspectives: </a:t>
            </a:r>
            <a:r>
              <a:rPr lang="en-US" altLang="en-US" sz="1800" b="1" dirty="0">
                <a:latin typeface="Arial" charset="0"/>
              </a:rPr>
              <a:t>Steward Clegg (1947- )</a:t>
            </a:r>
          </a:p>
          <a:p>
            <a:pPr marL="990600" lvl="1" indent="-533400">
              <a:buFontTx/>
              <a:buChar char="•"/>
            </a:pPr>
            <a:r>
              <a:rPr lang="en-US" altLang="en-US" b="1" dirty="0">
                <a:latin typeface="Arial" charset="0"/>
              </a:rPr>
              <a:t>Five Principles of the Postmodern </a:t>
            </a:r>
            <a:r>
              <a:rPr lang="en-US" altLang="en-US" b="1" dirty="0" err="1" smtClean="0">
                <a:latin typeface="Arial" charset="0"/>
              </a:rPr>
              <a:t>Organisation</a:t>
            </a:r>
            <a:r>
              <a:rPr lang="en-US" altLang="en-US" sz="2600" b="1" dirty="0" smtClean="0">
                <a:latin typeface="Arial" charset="0"/>
              </a:rPr>
              <a:t> </a:t>
            </a:r>
            <a:r>
              <a:rPr lang="en-US" altLang="en-US" sz="1800" b="1" dirty="0">
                <a:latin typeface="Arial" charset="0"/>
              </a:rPr>
              <a:t>(Eisenberg and </a:t>
            </a:r>
            <a:r>
              <a:rPr lang="en-US" altLang="en-US" sz="1800" b="1" dirty="0" err="1">
                <a:latin typeface="Arial" charset="0"/>
              </a:rPr>
              <a:t>Goodall</a:t>
            </a:r>
            <a:r>
              <a:rPr lang="en-US" altLang="en-US" sz="1800" b="1" dirty="0">
                <a:latin typeface="Arial" charset="0"/>
              </a:rPr>
              <a:t>)</a:t>
            </a:r>
          </a:p>
          <a:p>
            <a:pPr marL="1371600" lvl="2" indent="-457200"/>
            <a:r>
              <a:rPr lang="en-US" altLang="en-US" b="1" dirty="0" err="1" smtClean="0">
                <a:latin typeface="Arial" charset="0"/>
              </a:rPr>
              <a:t>Decentralisation</a:t>
            </a:r>
            <a:r>
              <a:rPr lang="en-US" altLang="en-US" b="1" dirty="0" smtClean="0">
                <a:latin typeface="Arial" charset="0"/>
              </a:rPr>
              <a:t> </a:t>
            </a:r>
            <a:r>
              <a:rPr lang="en-US" altLang="en-US" b="1" dirty="0">
                <a:latin typeface="Arial" charset="0"/>
              </a:rPr>
              <a:t>of power</a:t>
            </a:r>
          </a:p>
          <a:p>
            <a:pPr marL="1371600" lvl="2" indent="-457200"/>
            <a:r>
              <a:rPr lang="en-US" altLang="en-US" b="1" dirty="0">
                <a:latin typeface="Arial" charset="0"/>
              </a:rPr>
              <a:t>Changes in markets and commodity values</a:t>
            </a:r>
          </a:p>
          <a:p>
            <a:pPr marL="1371600" lvl="2" indent="-457200"/>
            <a:r>
              <a:rPr lang="en-US" altLang="en-US" b="1" dirty="0">
                <a:latin typeface="Arial" charset="0"/>
              </a:rPr>
              <a:t>Flattening of hierarchies</a:t>
            </a:r>
          </a:p>
          <a:p>
            <a:pPr marL="1371600" lvl="2" indent="-457200"/>
            <a:r>
              <a:rPr lang="en-US" altLang="en-US" b="1" dirty="0">
                <a:latin typeface="Arial" charset="0"/>
              </a:rPr>
              <a:t>Cultures based on trust and respect for difference</a:t>
            </a:r>
          </a:p>
          <a:p>
            <a:pPr marL="1371600" lvl="2" indent="-457200"/>
            <a:r>
              <a:rPr lang="en-US" altLang="en-US" b="1" dirty="0">
                <a:latin typeface="Arial" charset="0"/>
              </a:rPr>
              <a:t>The use of groups</a:t>
            </a:r>
          </a:p>
        </p:txBody>
      </p:sp>
    </p:spTree>
  </p:cSld>
  <p:clrMapOvr>
    <a:masterClrMapping/>
  </p:clrMapOvr>
  <p:transition>
    <p:random/>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Grp="1" noChangeArrowheads="1"/>
          </p:cNvSpPr>
          <p:nvPr>
            <p:ph type="title"/>
          </p:nvPr>
        </p:nvSpPr>
        <p:spPr>
          <a:xfrm>
            <a:off x="228600" y="457200"/>
            <a:ext cx="8686800" cy="1447800"/>
          </a:xfrm>
        </p:spPr>
        <p:txBody>
          <a:bodyPr/>
          <a:lstStyle/>
          <a:p>
            <a:r>
              <a:rPr lang="en-US" altLang="en-US" sz="3200" b="1">
                <a:latin typeface="Arial" charset="0"/>
              </a:rPr>
              <a:t>Postmodern, Critical, and Feminist Perspectives</a:t>
            </a:r>
          </a:p>
        </p:txBody>
      </p:sp>
      <p:sp>
        <p:nvSpPr>
          <p:cNvPr id="184323" name="Rectangle 3"/>
          <p:cNvSpPr>
            <a:spLocks noGrp="1" noChangeArrowheads="1"/>
          </p:cNvSpPr>
          <p:nvPr>
            <p:ph type="body" idx="1"/>
          </p:nvPr>
        </p:nvSpPr>
        <p:spPr>
          <a:xfrm>
            <a:off x="685800" y="1981200"/>
            <a:ext cx="8153400" cy="4648200"/>
          </a:xfrm>
        </p:spPr>
        <p:txBody>
          <a:bodyPr/>
          <a:lstStyle/>
          <a:p>
            <a:pPr marL="609600" indent="-609600">
              <a:lnSpc>
                <a:spcPct val="90000"/>
              </a:lnSpc>
            </a:pPr>
            <a:r>
              <a:rPr lang="en-US" altLang="en-US" sz="3600" b="1" dirty="0">
                <a:latin typeface="Arial" charset="0"/>
              </a:rPr>
              <a:t>Critical Theory: </a:t>
            </a:r>
            <a:r>
              <a:rPr lang="en-US" altLang="en-US" sz="2000" b="1" dirty="0" err="1">
                <a:latin typeface="Arial" charset="0"/>
              </a:rPr>
              <a:t>Jurgen</a:t>
            </a:r>
            <a:r>
              <a:rPr lang="en-US" altLang="en-US" sz="2000" b="1" dirty="0">
                <a:latin typeface="Arial" charset="0"/>
              </a:rPr>
              <a:t> </a:t>
            </a:r>
            <a:r>
              <a:rPr lang="en-US" altLang="en-US" sz="2000" b="1" dirty="0" err="1">
                <a:latin typeface="Arial" charset="0"/>
              </a:rPr>
              <a:t>Habermas</a:t>
            </a:r>
            <a:r>
              <a:rPr lang="en-US" altLang="en-US" sz="2000" b="1" dirty="0">
                <a:latin typeface="Arial" charset="0"/>
              </a:rPr>
              <a:t> (1929- )</a:t>
            </a:r>
          </a:p>
          <a:p>
            <a:pPr marL="990600" lvl="1" indent="-533400">
              <a:lnSpc>
                <a:spcPct val="90000"/>
              </a:lnSpc>
              <a:buFontTx/>
              <a:buChar char="•"/>
            </a:pPr>
            <a:r>
              <a:rPr lang="en-US" altLang="en-US" sz="3200" b="1" dirty="0">
                <a:latin typeface="Arial" charset="0"/>
              </a:rPr>
              <a:t>Critical theory is what the name implies: a criticism, a critique of society, </a:t>
            </a:r>
            <a:r>
              <a:rPr lang="en-US" altLang="en-US" sz="3200" b="1" dirty="0" err="1" smtClean="0">
                <a:latin typeface="Arial" charset="0"/>
              </a:rPr>
              <a:t>organisations</a:t>
            </a:r>
            <a:r>
              <a:rPr lang="en-US" altLang="en-US" sz="3200" b="1" dirty="0">
                <a:latin typeface="Arial" charset="0"/>
              </a:rPr>
              <a:t>, and social constructions. Tracing its roots to the work of Karl Marx and other, Critical theory today takes as a central theme the issues of power and power abuse in </a:t>
            </a:r>
            <a:r>
              <a:rPr lang="en-US" altLang="en-US" sz="3200" b="1" dirty="0" err="1" smtClean="0">
                <a:latin typeface="Arial" charset="0"/>
              </a:rPr>
              <a:t>organisations</a:t>
            </a:r>
            <a:r>
              <a:rPr lang="en-US" altLang="en-US" sz="3200" b="1" dirty="0" smtClean="0">
                <a:latin typeface="Arial" charset="0"/>
              </a:rPr>
              <a:t> </a:t>
            </a:r>
            <a:r>
              <a:rPr lang="en-US" altLang="en-US" sz="3200" b="1" dirty="0">
                <a:latin typeface="Arial" charset="0"/>
              </a:rPr>
              <a:t>and society as a whole.</a:t>
            </a:r>
          </a:p>
        </p:txBody>
      </p:sp>
    </p:spTree>
  </p:cSld>
  <p:clrMapOvr>
    <a:masterClrMapping/>
  </p:clrMapOvr>
  <p:transition>
    <p:rand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2"/>
          <p:cNvSpPr>
            <a:spLocks noGrp="1" noChangeArrowheads="1"/>
          </p:cNvSpPr>
          <p:nvPr>
            <p:ph type="title"/>
          </p:nvPr>
        </p:nvSpPr>
        <p:spPr>
          <a:xfrm>
            <a:off x="228600" y="457200"/>
            <a:ext cx="8686800" cy="1447800"/>
          </a:xfrm>
        </p:spPr>
        <p:txBody>
          <a:bodyPr/>
          <a:lstStyle/>
          <a:p>
            <a:r>
              <a:rPr lang="en-US" altLang="en-US" sz="3200" b="1">
                <a:latin typeface="Arial" charset="0"/>
              </a:rPr>
              <a:t>Postmodern, Critical, and Feminist Perspectives</a:t>
            </a:r>
          </a:p>
        </p:txBody>
      </p:sp>
      <p:sp>
        <p:nvSpPr>
          <p:cNvPr id="185347" name="Rectangle 3"/>
          <p:cNvSpPr>
            <a:spLocks noGrp="1" noChangeArrowheads="1"/>
          </p:cNvSpPr>
          <p:nvPr>
            <p:ph type="body" idx="1"/>
          </p:nvPr>
        </p:nvSpPr>
        <p:spPr>
          <a:xfrm>
            <a:off x="685800" y="1981200"/>
            <a:ext cx="8153400" cy="4648200"/>
          </a:xfrm>
        </p:spPr>
        <p:txBody>
          <a:bodyPr/>
          <a:lstStyle/>
          <a:p>
            <a:pPr marL="609600" indent="-609600"/>
            <a:r>
              <a:rPr lang="en-US" altLang="en-US" b="1">
                <a:latin typeface="Arial" charset="0"/>
              </a:rPr>
              <a:t>Critical Theory: </a:t>
            </a:r>
            <a:r>
              <a:rPr lang="en-US" altLang="en-US" sz="1800" b="1">
                <a:latin typeface="Arial" charset="0"/>
              </a:rPr>
              <a:t>Jurgen Habermas (1929- )</a:t>
            </a:r>
          </a:p>
          <a:p>
            <a:pPr marL="990600" lvl="1" indent="-533400">
              <a:buFontTx/>
              <a:buChar char="•"/>
            </a:pPr>
            <a:r>
              <a:rPr lang="en-US" altLang="en-US" b="1">
                <a:latin typeface="Arial" charset="0"/>
              </a:rPr>
              <a:t>Habermas calls for the use of Critical theory to reconstitute reason and rationality as processes for positive social change. According to Habermas, communicative process is the basis for change and carries a notion of constitutive process, literally foundational to all organizing, influence, and decision making.</a:t>
            </a:r>
          </a:p>
        </p:txBody>
      </p:sp>
    </p:spTree>
  </p:cSld>
  <p:clrMapOvr>
    <a:masterClrMapping/>
  </p:clrMapOvr>
  <p:transition>
    <p:random/>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2"/>
          <p:cNvSpPr>
            <a:spLocks noGrp="1" noChangeArrowheads="1"/>
          </p:cNvSpPr>
          <p:nvPr>
            <p:ph type="title"/>
          </p:nvPr>
        </p:nvSpPr>
        <p:spPr>
          <a:xfrm>
            <a:off x="228600" y="457200"/>
            <a:ext cx="8686800" cy="1447800"/>
          </a:xfrm>
        </p:spPr>
        <p:txBody>
          <a:bodyPr/>
          <a:lstStyle/>
          <a:p>
            <a:r>
              <a:rPr lang="en-US" altLang="en-US" sz="3200" b="1">
                <a:latin typeface="Arial" charset="0"/>
              </a:rPr>
              <a:t>Postmodern, Critical, and Feminist Perspectives</a:t>
            </a:r>
          </a:p>
        </p:txBody>
      </p:sp>
      <p:sp>
        <p:nvSpPr>
          <p:cNvPr id="186371" name="Rectangle 3"/>
          <p:cNvSpPr>
            <a:spLocks noGrp="1" noChangeArrowheads="1"/>
          </p:cNvSpPr>
          <p:nvPr>
            <p:ph type="body" idx="1"/>
          </p:nvPr>
        </p:nvSpPr>
        <p:spPr>
          <a:xfrm>
            <a:off x="685800" y="1981200"/>
            <a:ext cx="8153400" cy="4648200"/>
          </a:xfrm>
        </p:spPr>
        <p:txBody>
          <a:bodyPr/>
          <a:lstStyle/>
          <a:p>
            <a:pPr marL="609600" indent="-609600">
              <a:lnSpc>
                <a:spcPct val="90000"/>
              </a:lnSpc>
            </a:pPr>
            <a:r>
              <a:rPr lang="en-US" altLang="en-US" sz="3600" b="1" dirty="0">
                <a:latin typeface="Arial" charset="0"/>
              </a:rPr>
              <a:t>Critical Theory: </a:t>
            </a:r>
            <a:r>
              <a:rPr lang="en-US" altLang="en-US" sz="2000" b="1" dirty="0" err="1">
                <a:latin typeface="Arial" charset="0"/>
              </a:rPr>
              <a:t>Jurgen</a:t>
            </a:r>
            <a:r>
              <a:rPr lang="en-US" altLang="en-US" sz="2000" b="1" dirty="0">
                <a:latin typeface="Arial" charset="0"/>
              </a:rPr>
              <a:t> </a:t>
            </a:r>
            <a:r>
              <a:rPr lang="en-US" altLang="en-US" sz="2000" b="1" dirty="0" err="1">
                <a:latin typeface="Arial" charset="0"/>
              </a:rPr>
              <a:t>Habermas</a:t>
            </a:r>
            <a:r>
              <a:rPr lang="en-US" altLang="en-US" sz="2000" b="1" dirty="0">
                <a:latin typeface="Arial" charset="0"/>
              </a:rPr>
              <a:t> (1929- )</a:t>
            </a:r>
          </a:p>
          <a:p>
            <a:pPr marL="990600" lvl="1" indent="-533400">
              <a:lnSpc>
                <a:spcPct val="90000"/>
              </a:lnSpc>
              <a:buFontTx/>
              <a:buChar char="•"/>
            </a:pPr>
            <a:r>
              <a:rPr lang="en-US" altLang="en-US" sz="3200" b="1" dirty="0">
                <a:latin typeface="Arial" charset="0"/>
              </a:rPr>
              <a:t>Critical theorists call for a third paradigm in contrast to scientific and interpretative approaches to management and </a:t>
            </a:r>
            <a:r>
              <a:rPr lang="en-US" altLang="en-US" sz="3200" b="1" dirty="0" err="1" smtClean="0">
                <a:latin typeface="Arial" charset="0"/>
              </a:rPr>
              <a:t>organisation</a:t>
            </a:r>
            <a:r>
              <a:rPr lang="en-US" altLang="en-US" sz="3200" b="1" dirty="0">
                <a:latin typeface="Arial" charset="0"/>
              </a:rPr>
              <a:t>. Specifically, Critical theorists seek understanding of </a:t>
            </a:r>
            <a:r>
              <a:rPr lang="en-US" altLang="en-US" sz="3200" b="1" dirty="0" err="1" smtClean="0">
                <a:latin typeface="Arial" charset="0"/>
              </a:rPr>
              <a:t>organisational</a:t>
            </a:r>
            <a:r>
              <a:rPr lang="en-US" altLang="en-US" sz="3200" b="1" dirty="0" smtClean="0">
                <a:latin typeface="Arial" charset="0"/>
              </a:rPr>
              <a:t> </a:t>
            </a:r>
            <a:r>
              <a:rPr lang="en-US" altLang="en-US" sz="3200" b="1" dirty="0">
                <a:latin typeface="Arial" charset="0"/>
              </a:rPr>
              <a:t>life nested in the broader context of society through understanding of power and political relationships.</a:t>
            </a:r>
          </a:p>
        </p:txBody>
      </p:sp>
    </p:spTree>
  </p:cSld>
  <p:clrMapOvr>
    <a:masterClrMapping/>
  </p:clrMapOvr>
  <p:transition>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2"/>
          <p:cNvSpPr>
            <a:spLocks noGrp="1" noChangeArrowheads="1"/>
          </p:cNvSpPr>
          <p:nvPr>
            <p:ph type="title"/>
          </p:nvPr>
        </p:nvSpPr>
        <p:spPr>
          <a:xfrm>
            <a:off x="228600" y="457200"/>
            <a:ext cx="8686800" cy="1447800"/>
          </a:xfrm>
        </p:spPr>
        <p:txBody>
          <a:bodyPr/>
          <a:lstStyle/>
          <a:p>
            <a:r>
              <a:rPr lang="en-US" altLang="en-US" sz="3200" b="1">
                <a:latin typeface="Arial" charset="0"/>
              </a:rPr>
              <a:t>Postmodern, Critical, and Feminist Perspectives</a:t>
            </a:r>
          </a:p>
        </p:txBody>
      </p:sp>
      <p:sp>
        <p:nvSpPr>
          <p:cNvPr id="187395" name="Rectangle 3"/>
          <p:cNvSpPr>
            <a:spLocks noGrp="1" noChangeArrowheads="1"/>
          </p:cNvSpPr>
          <p:nvPr>
            <p:ph type="body" idx="1"/>
          </p:nvPr>
        </p:nvSpPr>
        <p:spPr>
          <a:xfrm>
            <a:off x="381000" y="1981200"/>
            <a:ext cx="8458200" cy="4648200"/>
          </a:xfrm>
        </p:spPr>
        <p:txBody>
          <a:bodyPr/>
          <a:lstStyle/>
          <a:p>
            <a:pPr marL="609600" indent="-609600">
              <a:lnSpc>
                <a:spcPct val="90000"/>
              </a:lnSpc>
            </a:pPr>
            <a:r>
              <a:rPr lang="en-US" altLang="en-US" b="1" dirty="0">
                <a:latin typeface="Arial" charset="0"/>
              </a:rPr>
              <a:t>Commentaries on Critical Theory and Postmodernism: </a:t>
            </a:r>
            <a:r>
              <a:rPr lang="en-US" altLang="en-US" sz="1800" b="1" dirty="0">
                <a:latin typeface="Arial" charset="0"/>
              </a:rPr>
              <a:t>Mats </a:t>
            </a:r>
            <a:r>
              <a:rPr lang="en-US" altLang="en-US" sz="1800" b="1" dirty="0" err="1">
                <a:latin typeface="Arial" charset="0"/>
              </a:rPr>
              <a:t>Alvesson</a:t>
            </a:r>
            <a:r>
              <a:rPr lang="en-US" altLang="en-US" sz="1800" b="1" dirty="0">
                <a:latin typeface="Arial" charset="0"/>
              </a:rPr>
              <a:t> (1956- ) and Stanley </a:t>
            </a:r>
            <a:r>
              <a:rPr lang="en-US" altLang="en-US" sz="1800" b="1" dirty="0" err="1">
                <a:latin typeface="Arial" charset="0"/>
              </a:rPr>
              <a:t>Deetz</a:t>
            </a:r>
            <a:r>
              <a:rPr lang="en-US" altLang="en-US" sz="1800" b="1" dirty="0">
                <a:latin typeface="Arial" charset="0"/>
              </a:rPr>
              <a:t> (1948- ), Martin </a:t>
            </a:r>
            <a:r>
              <a:rPr lang="en-US" altLang="en-US" sz="1800" b="1" dirty="0" err="1">
                <a:latin typeface="Arial" charset="0"/>
              </a:rPr>
              <a:t>Kilduff</a:t>
            </a:r>
            <a:r>
              <a:rPr lang="en-US" altLang="en-US" sz="1800" b="1" dirty="0">
                <a:latin typeface="Arial" charset="0"/>
              </a:rPr>
              <a:t> (1949- ) and Ajay </a:t>
            </a:r>
            <a:r>
              <a:rPr lang="en-US" altLang="en-US" sz="1800" b="1" dirty="0" err="1">
                <a:latin typeface="Arial" charset="0"/>
              </a:rPr>
              <a:t>Mehra</a:t>
            </a:r>
            <a:r>
              <a:rPr lang="en-US" altLang="en-US" sz="1800" b="1" dirty="0">
                <a:latin typeface="Arial" charset="0"/>
              </a:rPr>
              <a:t> (1968- ), and Gareth Morgan (1943- )</a:t>
            </a:r>
          </a:p>
          <a:p>
            <a:pPr marL="990600" lvl="1" indent="-533400">
              <a:lnSpc>
                <a:spcPct val="90000"/>
              </a:lnSpc>
              <a:buFontTx/>
              <a:buChar char="•"/>
            </a:pPr>
            <a:r>
              <a:rPr lang="en-US" altLang="en-US" b="1" dirty="0" err="1">
                <a:latin typeface="Arial" charset="0"/>
              </a:rPr>
              <a:t>Alvesson</a:t>
            </a:r>
            <a:r>
              <a:rPr lang="en-US" altLang="en-US" b="1" dirty="0">
                <a:latin typeface="Arial" charset="0"/>
              </a:rPr>
              <a:t> and </a:t>
            </a:r>
            <a:r>
              <a:rPr lang="en-US" altLang="en-US" b="1" dirty="0" err="1">
                <a:latin typeface="Arial" charset="0"/>
              </a:rPr>
              <a:t>Deetz</a:t>
            </a:r>
            <a:r>
              <a:rPr lang="en-US" altLang="en-US" b="1" dirty="0">
                <a:latin typeface="Arial" charset="0"/>
              </a:rPr>
              <a:t> – Critical theory calls into question the illusion that </a:t>
            </a:r>
            <a:r>
              <a:rPr lang="en-US" altLang="en-US" b="1" dirty="0" err="1" smtClean="0">
                <a:latin typeface="Arial" charset="0"/>
              </a:rPr>
              <a:t>organisations</a:t>
            </a:r>
            <a:r>
              <a:rPr lang="en-US" altLang="en-US" b="1" dirty="0" smtClean="0">
                <a:latin typeface="Arial" charset="0"/>
              </a:rPr>
              <a:t> </a:t>
            </a:r>
            <a:r>
              <a:rPr lang="en-US" altLang="en-US" b="1" dirty="0">
                <a:latin typeface="Arial" charset="0"/>
              </a:rPr>
              <a:t>and their processes are natural and self-evident, the </a:t>
            </a:r>
            <a:r>
              <a:rPr lang="en-US" altLang="en-US" b="1" dirty="0" err="1" smtClean="0">
                <a:latin typeface="Arial" charset="0"/>
              </a:rPr>
              <a:t>universalisation</a:t>
            </a:r>
            <a:r>
              <a:rPr lang="en-US" altLang="en-US" b="1" dirty="0" smtClean="0">
                <a:latin typeface="Arial" charset="0"/>
              </a:rPr>
              <a:t> </a:t>
            </a:r>
            <a:r>
              <a:rPr lang="en-US" altLang="en-US" b="1" dirty="0">
                <a:latin typeface="Arial" charset="0"/>
              </a:rPr>
              <a:t>of managerial interest, the primacy of instrumental reasoning, and hegemonic practices.</a:t>
            </a:r>
          </a:p>
        </p:txBody>
      </p:sp>
    </p:spTree>
  </p:cSld>
  <p:clrMapOvr>
    <a:masterClrMapping/>
  </p:clrMapOvr>
  <p:transition>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p:cNvSpPr>
            <a:spLocks noGrp="1" noChangeArrowheads="1"/>
          </p:cNvSpPr>
          <p:nvPr>
            <p:ph type="title"/>
          </p:nvPr>
        </p:nvSpPr>
        <p:spPr>
          <a:xfrm>
            <a:off x="228600" y="457200"/>
            <a:ext cx="8686800" cy="1447800"/>
          </a:xfrm>
        </p:spPr>
        <p:txBody>
          <a:bodyPr/>
          <a:lstStyle/>
          <a:p>
            <a:r>
              <a:rPr lang="en-US" altLang="en-US" sz="3200" b="1">
                <a:latin typeface="Arial" charset="0"/>
              </a:rPr>
              <a:t>Postmodern, Critical, and Feminist Perspectives</a:t>
            </a:r>
          </a:p>
        </p:txBody>
      </p:sp>
      <p:sp>
        <p:nvSpPr>
          <p:cNvPr id="188419" name="Rectangle 3"/>
          <p:cNvSpPr>
            <a:spLocks noGrp="1" noChangeArrowheads="1"/>
          </p:cNvSpPr>
          <p:nvPr>
            <p:ph type="body" idx="1"/>
          </p:nvPr>
        </p:nvSpPr>
        <p:spPr>
          <a:xfrm>
            <a:off x="381000" y="1981200"/>
            <a:ext cx="8458200" cy="4648200"/>
          </a:xfrm>
        </p:spPr>
        <p:txBody>
          <a:bodyPr/>
          <a:lstStyle/>
          <a:p>
            <a:pPr marL="609600" indent="-609600">
              <a:lnSpc>
                <a:spcPct val="90000"/>
              </a:lnSpc>
            </a:pPr>
            <a:r>
              <a:rPr lang="en-US" altLang="en-US" b="1" dirty="0">
                <a:latin typeface="Arial" charset="0"/>
              </a:rPr>
              <a:t>Commentaries on Critical Theory and Postmodernism: </a:t>
            </a:r>
            <a:r>
              <a:rPr lang="en-US" altLang="en-US" sz="1800" b="1" dirty="0">
                <a:latin typeface="Arial" charset="0"/>
              </a:rPr>
              <a:t>Mats </a:t>
            </a:r>
            <a:r>
              <a:rPr lang="en-US" altLang="en-US" sz="1800" b="1" dirty="0" err="1">
                <a:latin typeface="Arial" charset="0"/>
              </a:rPr>
              <a:t>Alvesson</a:t>
            </a:r>
            <a:r>
              <a:rPr lang="en-US" altLang="en-US" sz="1800" b="1" dirty="0">
                <a:latin typeface="Arial" charset="0"/>
              </a:rPr>
              <a:t> (1956- ) and Stanley </a:t>
            </a:r>
            <a:r>
              <a:rPr lang="en-US" altLang="en-US" sz="1800" b="1" dirty="0" err="1">
                <a:latin typeface="Arial" charset="0"/>
              </a:rPr>
              <a:t>Deetz</a:t>
            </a:r>
            <a:r>
              <a:rPr lang="en-US" altLang="en-US" sz="1800" b="1" dirty="0">
                <a:latin typeface="Arial" charset="0"/>
              </a:rPr>
              <a:t> (1948- ), Martin </a:t>
            </a:r>
            <a:r>
              <a:rPr lang="en-US" altLang="en-US" sz="1800" b="1" dirty="0" err="1">
                <a:latin typeface="Arial" charset="0"/>
              </a:rPr>
              <a:t>Kilduff</a:t>
            </a:r>
            <a:r>
              <a:rPr lang="en-US" altLang="en-US" sz="1800" b="1" dirty="0">
                <a:latin typeface="Arial" charset="0"/>
              </a:rPr>
              <a:t> (1949- ) and Ajay </a:t>
            </a:r>
            <a:r>
              <a:rPr lang="en-US" altLang="en-US" sz="1800" b="1" dirty="0" err="1">
                <a:latin typeface="Arial" charset="0"/>
              </a:rPr>
              <a:t>Mehra</a:t>
            </a:r>
            <a:r>
              <a:rPr lang="en-US" altLang="en-US" sz="1800" b="1" dirty="0">
                <a:latin typeface="Arial" charset="0"/>
              </a:rPr>
              <a:t> (1968- ), and Gareth Morgan (1943- )</a:t>
            </a:r>
          </a:p>
          <a:p>
            <a:pPr marL="990600" lvl="1" indent="-533400">
              <a:lnSpc>
                <a:spcPct val="90000"/>
              </a:lnSpc>
              <a:buFontTx/>
              <a:buChar char="•"/>
            </a:pPr>
            <a:r>
              <a:rPr lang="en-US" altLang="en-US" b="1" dirty="0" err="1">
                <a:latin typeface="Arial" charset="0"/>
              </a:rPr>
              <a:t>Kilduff</a:t>
            </a:r>
            <a:r>
              <a:rPr lang="en-US" altLang="en-US" b="1" dirty="0">
                <a:latin typeface="Arial" charset="0"/>
              </a:rPr>
              <a:t> and </a:t>
            </a:r>
            <a:r>
              <a:rPr lang="en-US" altLang="en-US" b="1" dirty="0" err="1">
                <a:latin typeface="Arial" charset="0"/>
              </a:rPr>
              <a:t>Mehra</a:t>
            </a:r>
            <a:endParaRPr lang="en-US" altLang="en-US" b="1" dirty="0">
              <a:latin typeface="Arial" charset="0"/>
            </a:endParaRPr>
          </a:p>
          <a:p>
            <a:pPr marL="1371600" lvl="2" indent="-457200">
              <a:lnSpc>
                <a:spcPct val="90000"/>
              </a:lnSpc>
            </a:pPr>
            <a:r>
              <a:rPr lang="en-US" altLang="en-US" b="1" dirty="0">
                <a:latin typeface="Arial" charset="0"/>
              </a:rPr>
              <a:t>Challenging underlying assumptions of how we view </a:t>
            </a:r>
            <a:r>
              <a:rPr lang="en-US" altLang="en-US" b="1" dirty="0" err="1" smtClean="0">
                <a:latin typeface="Arial" charset="0"/>
              </a:rPr>
              <a:t>organisations</a:t>
            </a:r>
            <a:r>
              <a:rPr lang="en-US" altLang="en-US" b="1" dirty="0" smtClean="0">
                <a:latin typeface="Arial" charset="0"/>
              </a:rPr>
              <a:t> </a:t>
            </a:r>
            <a:r>
              <a:rPr lang="en-US" altLang="en-US" b="1" dirty="0">
                <a:latin typeface="Arial" charset="0"/>
              </a:rPr>
              <a:t>and </a:t>
            </a:r>
            <a:r>
              <a:rPr lang="en-US" altLang="en-US" b="1" dirty="0" err="1" smtClean="0">
                <a:latin typeface="Arial" charset="0"/>
              </a:rPr>
              <a:t>organisational</a:t>
            </a:r>
            <a:r>
              <a:rPr lang="en-US" altLang="en-US" b="1" dirty="0" smtClean="0">
                <a:latin typeface="Arial" charset="0"/>
              </a:rPr>
              <a:t> </a:t>
            </a:r>
            <a:r>
              <a:rPr lang="en-US" altLang="en-US" b="1" dirty="0">
                <a:latin typeface="Arial" charset="0"/>
              </a:rPr>
              <a:t>life.</a:t>
            </a:r>
          </a:p>
          <a:p>
            <a:pPr marL="1371600" lvl="2" indent="-457200">
              <a:lnSpc>
                <a:spcPct val="90000"/>
              </a:lnSpc>
            </a:pPr>
            <a:r>
              <a:rPr lang="en-US" altLang="en-US" b="1" dirty="0">
                <a:latin typeface="Arial" charset="0"/>
              </a:rPr>
              <a:t>Postmodernism sees “truth” as problematic and focuses on how individuals construct their social worlds.</a:t>
            </a:r>
          </a:p>
          <a:p>
            <a:pPr marL="1371600" lvl="2" indent="-457200">
              <a:lnSpc>
                <a:spcPct val="90000"/>
              </a:lnSpc>
            </a:pPr>
            <a:r>
              <a:rPr lang="en-US" altLang="en-US" b="1" dirty="0">
                <a:latin typeface="Arial" charset="0"/>
              </a:rPr>
              <a:t>Views the objective as subjective and challenges notions that we truly can </a:t>
            </a:r>
            <a:r>
              <a:rPr lang="en-US" altLang="en-US" b="1" dirty="0" err="1" smtClean="0">
                <a:latin typeface="Arial" charset="0"/>
              </a:rPr>
              <a:t>generalise</a:t>
            </a:r>
            <a:r>
              <a:rPr lang="en-US" altLang="en-US" b="1" dirty="0" smtClean="0">
                <a:latin typeface="Arial" charset="0"/>
              </a:rPr>
              <a:t> </a:t>
            </a:r>
            <a:r>
              <a:rPr lang="en-US" altLang="en-US" b="1" dirty="0">
                <a:latin typeface="Arial" charset="0"/>
              </a:rPr>
              <a:t>from one experience to another.</a:t>
            </a:r>
          </a:p>
        </p:txBody>
      </p:sp>
    </p:spTree>
  </p:cSld>
  <p:clrMapOvr>
    <a:masterClrMapping/>
  </p:clrMapOvr>
  <p:transition>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2"/>
          <p:cNvSpPr>
            <a:spLocks noGrp="1" noChangeArrowheads="1"/>
          </p:cNvSpPr>
          <p:nvPr>
            <p:ph type="title"/>
          </p:nvPr>
        </p:nvSpPr>
        <p:spPr>
          <a:xfrm>
            <a:off x="228600" y="457200"/>
            <a:ext cx="8686800" cy="1447800"/>
          </a:xfrm>
        </p:spPr>
        <p:txBody>
          <a:bodyPr/>
          <a:lstStyle/>
          <a:p>
            <a:r>
              <a:rPr lang="en-US" altLang="en-US" sz="3200" b="1">
                <a:latin typeface="Arial" charset="0"/>
              </a:rPr>
              <a:t>Postmodern, Critical, and Feminist Perspectives</a:t>
            </a:r>
          </a:p>
        </p:txBody>
      </p:sp>
      <p:sp>
        <p:nvSpPr>
          <p:cNvPr id="189443" name="Rectangle 3"/>
          <p:cNvSpPr>
            <a:spLocks noGrp="1" noChangeArrowheads="1"/>
          </p:cNvSpPr>
          <p:nvPr>
            <p:ph type="body" idx="1"/>
          </p:nvPr>
        </p:nvSpPr>
        <p:spPr>
          <a:xfrm>
            <a:off x="381000" y="1981200"/>
            <a:ext cx="8458200" cy="4648200"/>
          </a:xfrm>
        </p:spPr>
        <p:txBody>
          <a:bodyPr/>
          <a:lstStyle/>
          <a:p>
            <a:pPr marL="609600" indent="-609600"/>
            <a:r>
              <a:rPr lang="en-US" altLang="en-US" sz="3600" b="1" dirty="0">
                <a:latin typeface="Arial" charset="0"/>
              </a:rPr>
              <a:t>Commentaries on Critical Theory and Postmodernism: </a:t>
            </a:r>
            <a:r>
              <a:rPr lang="en-US" altLang="en-US" sz="2000" b="1" dirty="0">
                <a:latin typeface="Arial" charset="0"/>
              </a:rPr>
              <a:t>Mats </a:t>
            </a:r>
            <a:r>
              <a:rPr lang="en-US" altLang="en-US" sz="2000" b="1" dirty="0" err="1">
                <a:latin typeface="Arial" charset="0"/>
              </a:rPr>
              <a:t>Alvesson</a:t>
            </a:r>
            <a:r>
              <a:rPr lang="en-US" altLang="en-US" sz="2000" b="1" dirty="0">
                <a:latin typeface="Arial" charset="0"/>
              </a:rPr>
              <a:t> (1956- ) and Stanley </a:t>
            </a:r>
            <a:r>
              <a:rPr lang="en-US" altLang="en-US" sz="2000" b="1" dirty="0" err="1">
                <a:latin typeface="Arial" charset="0"/>
              </a:rPr>
              <a:t>Deetz</a:t>
            </a:r>
            <a:r>
              <a:rPr lang="en-US" altLang="en-US" sz="2000" b="1" dirty="0">
                <a:latin typeface="Arial" charset="0"/>
              </a:rPr>
              <a:t> (1948- ), Martin </a:t>
            </a:r>
            <a:r>
              <a:rPr lang="en-US" altLang="en-US" sz="2000" b="1" dirty="0" err="1">
                <a:latin typeface="Arial" charset="0"/>
              </a:rPr>
              <a:t>Kilduff</a:t>
            </a:r>
            <a:r>
              <a:rPr lang="en-US" altLang="en-US" sz="2000" b="1" dirty="0">
                <a:latin typeface="Arial" charset="0"/>
              </a:rPr>
              <a:t> (1949- ) and Ajay </a:t>
            </a:r>
            <a:r>
              <a:rPr lang="en-US" altLang="en-US" sz="2000" b="1" dirty="0" err="1">
                <a:latin typeface="Arial" charset="0"/>
              </a:rPr>
              <a:t>Mehra</a:t>
            </a:r>
            <a:r>
              <a:rPr lang="en-US" altLang="en-US" sz="2000" b="1" dirty="0">
                <a:latin typeface="Arial" charset="0"/>
              </a:rPr>
              <a:t> (1968- ), and Gareth Morgan (1943- )</a:t>
            </a:r>
          </a:p>
          <a:p>
            <a:pPr marL="990600" lvl="1" indent="-533400">
              <a:buFontTx/>
              <a:buChar char="•"/>
            </a:pPr>
            <a:r>
              <a:rPr lang="en-US" altLang="en-US" sz="3200" b="1" dirty="0">
                <a:latin typeface="Arial" charset="0"/>
              </a:rPr>
              <a:t>Morgan</a:t>
            </a:r>
          </a:p>
          <a:p>
            <a:pPr marL="1371600" lvl="2" indent="-457200"/>
            <a:r>
              <a:rPr lang="en-US" altLang="en-US" sz="2800" b="1" dirty="0">
                <a:latin typeface="Arial" charset="0"/>
              </a:rPr>
              <a:t>Identifies examples of how </a:t>
            </a:r>
            <a:r>
              <a:rPr lang="en-US" altLang="en-US" sz="2800" b="1" dirty="0" err="1" smtClean="0">
                <a:latin typeface="Arial" charset="0"/>
              </a:rPr>
              <a:t>organisations</a:t>
            </a:r>
            <a:r>
              <a:rPr lang="en-US" altLang="en-US" sz="2800" b="1" dirty="0" smtClean="0">
                <a:latin typeface="Arial" charset="0"/>
              </a:rPr>
              <a:t> </a:t>
            </a:r>
            <a:r>
              <a:rPr lang="en-US" altLang="en-US" sz="2800" b="1" dirty="0">
                <a:latin typeface="Arial" charset="0"/>
              </a:rPr>
              <a:t>establish class structures that provide forms of control over work, </a:t>
            </a:r>
            <a:r>
              <a:rPr lang="en-US" altLang="en-US" sz="2800" b="1" dirty="0" err="1" smtClean="0">
                <a:latin typeface="Arial" charset="0"/>
              </a:rPr>
              <a:t>behaviour</a:t>
            </a:r>
            <a:r>
              <a:rPr lang="en-US" altLang="en-US" sz="2800" b="1" dirty="0" smtClean="0">
                <a:latin typeface="Arial" charset="0"/>
              </a:rPr>
              <a:t>, </a:t>
            </a:r>
            <a:r>
              <a:rPr lang="en-US" altLang="en-US" sz="2800" b="1" dirty="0">
                <a:latin typeface="Arial" charset="0"/>
              </a:rPr>
              <a:t>and even the continuation of employment.</a:t>
            </a:r>
          </a:p>
        </p:txBody>
      </p:sp>
    </p:spTree>
  </p:cSld>
  <p:clrMapOvr>
    <a:masterClrMapping/>
  </p:clrMapOvr>
  <p:transition>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2"/>
          <p:cNvSpPr>
            <a:spLocks noGrp="1" noChangeArrowheads="1"/>
          </p:cNvSpPr>
          <p:nvPr>
            <p:ph type="title"/>
          </p:nvPr>
        </p:nvSpPr>
        <p:spPr>
          <a:xfrm>
            <a:off x="228600" y="457200"/>
            <a:ext cx="8686800" cy="1447800"/>
          </a:xfrm>
        </p:spPr>
        <p:txBody>
          <a:bodyPr/>
          <a:lstStyle/>
          <a:p>
            <a:r>
              <a:rPr lang="en-US" altLang="en-US" sz="3200" b="1">
                <a:latin typeface="Arial" charset="0"/>
              </a:rPr>
              <a:t>Postmodern, Critical, and Feminist Perspectives</a:t>
            </a:r>
          </a:p>
        </p:txBody>
      </p:sp>
      <p:sp>
        <p:nvSpPr>
          <p:cNvPr id="190467" name="Rectangle 3"/>
          <p:cNvSpPr>
            <a:spLocks noGrp="1" noChangeArrowheads="1"/>
          </p:cNvSpPr>
          <p:nvPr>
            <p:ph type="body" idx="1"/>
          </p:nvPr>
        </p:nvSpPr>
        <p:spPr>
          <a:xfrm>
            <a:off x="381000" y="1981200"/>
            <a:ext cx="8458200" cy="4648200"/>
          </a:xfrm>
        </p:spPr>
        <p:txBody>
          <a:bodyPr/>
          <a:lstStyle/>
          <a:p>
            <a:pPr marL="609600" indent="-609600">
              <a:lnSpc>
                <a:spcPct val="90000"/>
              </a:lnSpc>
            </a:pPr>
            <a:r>
              <a:rPr lang="en-US" altLang="en-US" b="1" dirty="0">
                <a:latin typeface="Arial" charset="0"/>
              </a:rPr>
              <a:t>Commentaries on Critical Theory and Postmodernism: </a:t>
            </a:r>
            <a:r>
              <a:rPr lang="en-US" altLang="en-US" sz="1800" b="1" dirty="0">
                <a:latin typeface="Arial" charset="0"/>
              </a:rPr>
              <a:t>Mats </a:t>
            </a:r>
            <a:r>
              <a:rPr lang="en-US" altLang="en-US" sz="1800" b="1" dirty="0" err="1">
                <a:latin typeface="Arial" charset="0"/>
              </a:rPr>
              <a:t>Alvesson</a:t>
            </a:r>
            <a:r>
              <a:rPr lang="en-US" altLang="en-US" sz="1800" b="1" dirty="0">
                <a:latin typeface="Arial" charset="0"/>
              </a:rPr>
              <a:t> (1956- ) and Stanley </a:t>
            </a:r>
            <a:r>
              <a:rPr lang="en-US" altLang="en-US" sz="1800" b="1" dirty="0" err="1">
                <a:latin typeface="Arial" charset="0"/>
              </a:rPr>
              <a:t>Deetz</a:t>
            </a:r>
            <a:r>
              <a:rPr lang="en-US" altLang="en-US" sz="1800" b="1" dirty="0">
                <a:latin typeface="Arial" charset="0"/>
              </a:rPr>
              <a:t> (1948- ), Martin </a:t>
            </a:r>
            <a:r>
              <a:rPr lang="en-US" altLang="en-US" sz="1800" b="1" dirty="0" err="1">
                <a:latin typeface="Arial" charset="0"/>
              </a:rPr>
              <a:t>Kilduff</a:t>
            </a:r>
            <a:r>
              <a:rPr lang="en-US" altLang="en-US" sz="1800" b="1" dirty="0">
                <a:latin typeface="Arial" charset="0"/>
              </a:rPr>
              <a:t> (1949- ) and Ajay </a:t>
            </a:r>
            <a:r>
              <a:rPr lang="en-US" altLang="en-US" sz="1800" b="1" dirty="0" err="1">
                <a:latin typeface="Arial" charset="0"/>
              </a:rPr>
              <a:t>Mehra</a:t>
            </a:r>
            <a:r>
              <a:rPr lang="en-US" altLang="en-US" sz="1800" b="1" dirty="0">
                <a:latin typeface="Arial" charset="0"/>
              </a:rPr>
              <a:t> (1968- ), and Gareth Morgan (1943- )</a:t>
            </a:r>
          </a:p>
          <a:p>
            <a:pPr marL="990600" lvl="1" indent="-533400">
              <a:lnSpc>
                <a:spcPct val="90000"/>
              </a:lnSpc>
              <a:buFontTx/>
              <a:buChar char="•"/>
            </a:pPr>
            <a:r>
              <a:rPr lang="en-US" altLang="en-US" b="1" dirty="0">
                <a:latin typeface="Arial" charset="0"/>
              </a:rPr>
              <a:t>Critical theories contend that the world economy is dominated more by multinational </a:t>
            </a:r>
            <a:r>
              <a:rPr lang="en-US" altLang="en-US" b="1" dirty="0" err="1" smtClean="0">
                <a:latin typeface="Arial" charset="0"/>
              </a:rPr>
              <a:t>organisations</a:t>
            </a:r>
            <a:r>
              <a:rPr lang="en-US" altLang="en-US" b="1" dirty="0" smtClean="0">
                <a:latin typeface="Arial" charset="0"/>
              </a:rPr>
              <a:t> </a:t>
            </a:r>
            <a:r>
              <a:rPr lang="en-US" altLang="en-US" b="1" dirty="0">
                <a:latin typeface="Arial" charset="0"/>
              </a:rPr>
              <a:t>than by governments or national alliances. Critical theorists view these multinational </a:t>
            </a:r>
            <a:r>
              <a:rPr lang="en-US" altLang="en-US" b="1" dirty="0" err="1" smtClean="0">
                <a:latin typeface="Arial" charset="0"/>
              </a:rPr>
              <a:t>organisations</a:t>
            </a:r>
            <a:r>
              <a:rPr lang="en-US" altLang="en-US" b="1" dirty="0" smtClean="0">
                <a:latin typeface="Arial" charset="0"/>
              </a:rPr>
              <a:t> </a:t>
            </a:r>
            <a:r>
              <a:rPr lang="en-US" altLang="en-US" b="1" dirty="0">
                <a:latin typeface="Arial" charset="0"/>
              </a:rPr>
              <a:t>as primary sites for domination and abuses of power.</a:t>
            </a:r>
          </a:p>
        </p:txBody>
      </p:sp>
    </p:spTree>
  </p:cSld>
  <p:clrMapOvr>
    <a:masterClrMapping/>
  </p:clrMapOvr>
  <p:transition>
    <p:random/>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Rectangle 2"/>
          <p:cNvSpPr>
            <a:spLocks noGrp="1" noChangeArrowheads="1"/>
          </p:cNvSpPr>
          <p:nvPr>
            <p:ph type="title"/>
          </p:nvPr>
        </p:nvSpPr>
        <p:spPr>
          <a:xfrm>
            <a:off x="228600" y="457200"/>
            <a:ext cx="8686800" cy="1447800"/>
          </a:xfrm>
        </p:spPr>
        <p:txBody>
          <a:bodyPr/>
          <a:lstStyle/>
          <a:p>
            <a:r>
              <a:rPr lang="en-US" altLang="en-US" sz="3200" b="1">
                <a:latin typeface="Arial" charset="0"/>
              </a:rPr>
              <a:t>Postmodern, Critical, and Feminist Perspectives</a:t>
            </a:r>
          </a:p>
        </p:txBody>
      </p:sp>
      <p:sp>
        <p:nvSpPr>
          <p:cNvPr id="191491" name="Rectangle 3"/>
          <p:cNvSpPr>
            <a:spLocks noGrp="1" noChangeArrowheads="1"/>
          </p:cNvSpPr>
          <p:nvPr>
            <p:ph type="body" idx="1"/>
          </p:nvPr>
        </p:nvSpPr>
        <p:spPr>
          <a:xfrm>
            <a:off x="381000" y="1981200"/>
            <a:ext cx="8458200" cy="4648200"/>
          </a:xfrm>
        </p:spPr>
        <p:txBody>
          <a:bodyPr/>
          <a:lstStyle/>
          <a:p>
            <a:pPr marL="609600" indent="-609600">
              <a:lnSpc>
                <a:spcPct val="110000"/>
              </a:lnSpc>
            </a:pPr>
            <a:r>
              <a:rPr lang="en-US" altLang="en-US" sz="3600" b="1" dirty="0">
                <a:latin typeface="Arial" charset="0"/>
              </a:rPr>
              <a:t>Feminist </a:t>
            </a:r>
            <a:r>
              <a:rPr lang="en-US" altLang="en-US" sz="3600" b="1" dirty="0" err="1" smtClean="0">
                <a:latin typeface="Arial" charset="0"/>
              </a:rPr>
              <a:t>Organisation</a:t>
            </a:r>
            <a:r>
              <a:rPr lang="en-US" altLang="en-US" sz="3600" b="1" dirty="0" smtClean="0">
                <a:latin typeface="Arial" charset="0"/>
              </a:rPr>
              <a:t> </a:t>
            </a:r>
            <a:r>
              <a:rPr lang="en-US" altLang="en-US" sz="3600" b="1" dirty="0">
                <a:latin typeface="Arial" charset="0"/>
              </a:rPr>
              <a:t>Theories: </a:t>
            </a:r>
            <a:r>
              <a:rPr lang="en-US" altLang="en-US" sz="2000" b="1" dirty="0">
                <a:latin typeface="Arial" charset="0"/>
              </a:rPr>
              <a:t>Marta </a:t>
            </a:r>
            <a:r>
              <a:rPr lang="en-US" altLang="en-US" sz="2000" b="1" dirty="0" err="1">
                <a:latin typeface="Arial" charset="0"/>
              </a:rPr>
              <a:t>Cal</a:t>
            </a:r>
            <a:r>
              <a:rPr lang="en-US" altLang="en-US" sz="2000" b="1" dirty="0" err="1">
                <a:latin typeface="Arial" charset="0"/>
                <a:cs typeface="Arial" charset="0"/>
              </a:rPr>
              <a:t>ás</a:t>
            </a:r>
            <a:r>
              <a:rPr lang="en-US" altLang="en-US" sz="2000" b="1" dirty="0">
                <a:latin typeface="Arial" charset="0"/>
                <a:cs typeface="Arial" charset="0"/>
              </a:rPr>
              <a:t> (1942- ), and Linda </a:t>
            </a:r>
            <a:r>
              <a:rPr lang="en-US" altLang="en-US" sz="2000" b="1" dirty="0" err="1">
                <a:latin typeface="Arial" charset="0"/>
                <a:cs typeface="Arial" charset="0"/>
              </a:rPr>
              <a:t>Smircich</a:t>
            </a:r>
            <a:endParaRPr lang="en-US" altLang="en-US" sz="2000" b="1" dirty="0">
              <a:latin typeface="Arial" charset="0"/>
              <a:cs typeface="Arial" charset="0"/>
            </a:endParaRPr>
          </a:p>
          <a:p>
            <a:pPr marL="990600" lvl="1" indent="-533400">
              <a:lnSpc>
                <a:spcPct val="110000"/>
              </a:lnSpc>
              <a:buFontTx/>
              <a:buChar char="•"/>
            </a:pPr>
            <a:r>
              <a:rPr lang="en-US" altLang="en-US" b="1" dirty="0">
                <a:latin typeface="Arial" charset="0"/>
              </a:rPr>
              <a:t>Theories that critique the gendered assumptions of modern </a:t>
            </a:r>
            <a:r>
              <a:rPr lang="en-US" altLang="en-US" b="1" dirty="0" err="1" smtClean="0">
                <a:latin typeface="Arial" charset="0"/>
              </a:rPr>
              <a:t>organisations</a:t>
            </a:r>
            <a:r>
              <a:rPr lang="en-US" altLang="en-US" b="1" dirty="0" smtClean="0">
                <a:latin typeface="Arial" charset="0"/>
              </a:rPr>
              <a:t> </a:t>
            </a:r>
            <a:r>
              <a:rPr lang="en-US" altLang="en-US" b="1" dirty="0">
                <a:latin typeface="Arial" charset="0"/>
              </a:rPr>
              <a:t>and call for the recognition and valuing of multiple voices and perspectives.</a:t>
            </a:r>
            <a:endParaRPr lang="en-US" altLang="en-US" sz="3200" b="1" dirty="0">
              <a:latin typeface="Arial" charset="0"/>
            </a:endParaRPr>
          </a:p>
        </p:txBody>
      </p:sp>
    </p:spTree>
  </p:cSld>
  <p:clrMapOvr>
    <a:masterClrMapping/>
  </p:clrMapOvr>
  <p:transition>
    <p:rand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Rectangle 2"/>
          <p:cNvSpPr>
            <a:spLocks noGrp="1" noChangeArrowheads="1"/>
          </p:cNvSpPr>
          <p:nvPr>
            <p:ph type="title"/>
          </p:nvPr>
        </p:nvSpPr>
        <p:spPr>
          <a:xfrm>
            <a:off x="228600" y="457200"/>
            <a:ext cx="8686800" cy="1447800"/>
          </a:xfrm>
        </p:spPr>
        <p:txBody>
          <a:bodyPr/>
          <a:lstStyle/>
          <a:p>
            <a:r>
              <a:rPr lang="en-US" altLang="en-US" sz="3200" b="1">
                <a:latin typeface="Arial" charset="0"/>
              </a:rPr>
              <a:t>Postmodern, Critical, and Feminist Perspectives</a:t>
            </a:r>
          </a:p>
        </p:txBody>
      </p:sp>
      <p:sp>
        <p:nvSpPr>
          <p:cNvPr id="193539" name="Rectangle 3"/>
          <p:cNvSpPr>
            <a:spLocks noGrp="1" noChangeArrowheads="1"/>
          </p:cNvSpPr>
          <p:nvPr>
            <p:ph type="body" idx="1"/>
          </p:nvPr>
        </p:nvSpPr>
        <p:spPr>
          <a:xfrm>
            <a:off x="381000" y="1981200"/>
            <a:ext cx="8458200" cy="4648200"/>
          </a:xfrm>
        </p:spPr>
        <p:txBody>
          <a:bodyPr/>
          <a:lstStyle/>
          <a:p>
            <a:pPr marL="609600" indent="-609600">
              <a:lnSpc>
                <a:spcPct val="110000"/>
              </a:lnSpc>
            </a:pPr>
            <a:r>
              <a:rPr lang="en-US" altLang="en-US" b="1" dirty="0">
                <a:latin typeface="Arial" charset="0"/>
              </a:rPr>
              <a:t>Feminist </a:t>
            </a:r>
            <a:r>
              <a:rPr lang="en-US" altLang="en-US" b="1" dirty="0" err="1" smtClean="0">
                <a:latin typeface="Arial" charset="0"/>
              </a:rPr>
              <a:t>Organisation</a:t>
            </a:r>
            <a:r>
              <a:rPr lang="en-US" altLang="en-US" b="1" dirty="0" smtClean="0">
                <a:latin typeface="Arial" charset="0"/>
              </a:rPr>
              <a:t> </a:t>
            </a:r>
            <a:r>
              <a:rPr lang="en-US" altLang="en-US" b="1" dirty="0">
                <a:latin typeface="Arial" charset="0"/>
              </a:rPr>
              <a:t>Theories: </a:t>
            </a:r>
            <a:r>
              <a:rPr lang="en-US" altLang="en-US" sz="1800" b="1" dirty="0">
                <a:latin typeface="Arial" charset="0"/>
              </a:rPr>
              <a:t>Marta </a:t>
            </a:r>
            <a:r>
              <a:rPr lang="en-US" altLang="en-US" sz="1800" b="1" dirty="0" err="1">
                <a:latin typeface="Arial" charset="0"/>
              </a:rPr>
              <a:t>Cal</a:t>
            </a:r>
            <a:r>
              <a:rPr lang="en-US" altLang="en-US" sz="1800" b="1" dirty="0" err="1">
                <a:latin typeface="Arial" charset="0"/>
                <a:cs typeface="Arial" charset="0"/>
              </a:rPr>
              <a:t>ás</a:t>
            </a:r>
            <a:r>
              <a:rPr lang="en-US" altLang="en-US" sz="1800" b="1" dirty="0">
                <a:latin typeface="Arial" charset="0"/>
                <a:cs typeface="Arial" charset="0"/>
              </a:rPr>
              <a:t> (1942- ), and Linda </a:t>
            </a:r>
            <a:r>
              <a:rPr lang="en-US" altLang="en-US" sz="1800" b="1" dirty="0" err="1">
                <a:latin typeface="Arial" charset="0"/>
                <a:cs typeface="Arial" charset="0"/>
              </a:rPr>
              <a:t>Smircich</a:t>
            </a:r>
            <a:endParaRPr lang="en-US" altLang="en-US" sz="1800" b="1" dirty="0">
              <a:latin typeface="Arial" charset="0"/>
              <a:cs typeface="Arial" charset="0"/>
            </a:endParaRPr>
          </a:p>
          <a:p>
            <a:pPr marL="990600" lvl="1" indent="-533400">
              <a:lnSpc>
                <a:spcPct val="110000"/>
              </a:lnSpc>
              <a:buFontTx/>
              <a:buChar char="•"/>
            </a:pPr>
            <a:r>
              <a:rPr lang="en-US" altLang="en-US" sz="2400" b="1" dirty="0">
                <a:latin typeface="Arial" charset="0"/>
              </a:rPr>
              <a:t>Seven Approaches to Feminist Theory:</a:t>
            </a:r>
          </a:p>
          <a:p>
            <a:pPr marL="1371600" lvl="2" indent="-457200">
              <a:lnSpc>
                <a:spcPct val="90000"/>
              </a:lnSpc>
            </a:pPr>
            <a:r>
              <a:rPr lang="en-US" altLang="en-US" sz="2200" b="1" dirty="0">
                <a:latin typeface="Arial" charset="0"/>
              </a:rPr>
              <a:t>Liberal feminist theory</a:t>
            </a:r>
          </a:p>
          <a:p>
            <a:pPr marL="1371600" lvl="2" indent="-457200">
              <a:lnSpc>
                <a:spcPct val="90000"/>
              </a:lnSpc>
            </a:pPr>
            <a:r>
              <a:rPr lang="en-US" altLang="en-US" sz="2200" b="1" dirty="0">
                <a:latin typeface="Arial" charset="0"/>
              </a:rPr>
              <a:t>Radical-cultural feminism</a:t>
            </a:r>
          </a:p>
          <a:p>
            <a:pPr marL="1371600" lvl="2" indent="-457200">
              <a:lnSpc>
                <a:spcPct val="90000"/>
              </a:lnSpc>
            </a:pPr>
            <a:r>
              <a:rPr lang="en-US" altLang="en-US" sz="2200" b="1" dirty="0">
                <a:latin typeface="Arial" charset="0"/>
              </a:rPr>
              <a:t>Psychoanalytic feminism</a:t>
            </a:r>
          </a:p>
          <a:p>
            <a:pPr marL="1371600" lvl="2" indent="-457200">
              <a:lnSpc>
                <a:spcPct val="90000"/>
              </a:lnSpc>
            </a:pPr>
            <a:r>
              <a:rPr lang="en-US" altLang="en-US" sz="2200" b="1" dirty="0">
                <a:latin typeface="Arial" charset="0"/>
              </a:rPr>
              <a:t>Marxist feminist theory</a:t>
            </a:r>
          </a:p>
          <a:p>
            <a:pPr marL="1371600" lvl="2" indent="-457200">
              <a:lnSpc>
                <a:spcPct val="90000"/>
              </a:lnSpc>
            </a:pPr>
            <a:r>
              <a:rPr lang="en-US" altLang="en-US" sz="2200" b="1" dirty="0">
                <a:latin typeface="Arial" charset="0"/>
              </a:rPr>
              <a:t>Social feminism/gendering or </a:t>
            </a:r>
            <a:r>
              <a:rPr lang="en-US" altLang="en-US" sz="2200" b="1" dirty="0" err="1" smtClean="0">
                <a:latin typeface="Arial" charset="0"/>
              </a:rPr>
              <a:t>organisations</a:t>
            </a:r>
            <a:r>
              <a:rPr lang="en-US" altLang="en-US" sz="2200" b="1" dirty="0" smtClean="0">
                <a:latin typeface="Arial" charset="0"/>
              </a:rPr>
              <a:t> </a:t>
            </a:r>
            <a:r>
              <a:rPr lang="en-US" altLang="en-US" sz="2200" b="1" dirty="0">
                <a:latin typeface="Arial" charset="0"/>
              </a:rPr>
              <a:t>and organizing</a:t>
            </a:r>
          </a:p>
          <a:p>
            <a:pPr marL="1371600" lvl="2" indent="-457200">
              <a:lnSpc>
                <a:spcPct val="90000"/>
              </a:lnSpc>
            </a:pPr>
            <a:r>
              <a:rPr lang="en-US" altLang="en-US" sz="2200" b="1" dirty="0">
                <a:latin typeface="Arial" charset="0"/>
              </a:rPr>
              <a:t>Poststructuralist feminism/postmodern perspectives</a:t>
            </a:r>
          </a:p>
          <a:p>
            <a:pPr marL="1371600" lvl="2" indent="-457200">
              <a:lnSpc>
                <a:spcPct val="90000"/>
              </a:lnSpc>
            </a:pPr>
            <a:r>
              <a:rPr lang="en-US" altLang="en-US" sz="2200" b="1" dirty="0">
                <a:latin typeface="Arial" charset="0"/>
              </a:rPr>
              <a:t>Third-world/postcolonial feminism</a:t>
            </a:r>
          </a:p>
        </p:txBody>
      </p:sp>
    </p:spTree>
  </p:cSld>
  <p:clrMapOvr>
    <a:masterClrMapping/>
  </p:clrMapOvr>
  <p:transition>
    <p:random/>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Rectangle 2"/>
          <p:cNvSpPr>
            <a:spLocks noGrp="1" noChangeArrowheads="1"/>
          </p:cNvSpPr>
          <p:nvPr>
            <p:ph type="title"/>
          </p:nvPr>
        </p:nvSpPr>
        <p:spPr>
          <a:xfrm>
            <a:off x="228600" y="457200"/>
            <a:ext cx="8686800" cy="1447800"/>
          </a:xfrm>
        </p:spPr>
        <p:txBody>
          <a:bodyPr/>
          <a:lstStyle/>
          <a:p>
            <a:r>
              <a:rPr lang="en-US" altLang="en-US" sz="3200" b="1">
                <a:latin typeface="Arial" charset="0"/>
              </a:rPr>
              <a:t>Communication Implications of Postmodern, Critical, and Feminist Perspectives</a:t>
            </a:r>
          </a:p>
        </p:txBody>
      </p:sp>
      <p:sp>
        <p:nvSpPr>
          <p:cNvPr id="194563" name="Rectangle 3"/>
          <p:cNvSpPr>
            <a:spLocks noGrp="1" noChangeArrowheads="1"/>
          </p:cNvSpPr>
          <p:nvPr>
            <p:ph type="body" idx="1"/>
          </p:nvPr>
        </p:nvSpPr>
        <p:spPr>
          <a:xfrm>
            <a:off x="381000" y="1981200"/>
            <a:ext cx="8458200" cy="4648200"/>
          </a:xfrm>
        </p:spPr>
        <p:txBody>
          <a:bodyPr/>
          <a:lstStyle/>
          <a:p>
            <a:pPr marL="609600" indent="-609600">
              <a:lnSpc>
                <a:spcPct val="110000"/>
              </a:lnSpc>
            </a:pPr>
            <a:r>
              <a:rPr lang="en-US" altLang="en-US" b="1" dirty="0">
                <a:latin typeface="Arial" charset="0"/>
                <a:cs typeface="Arial" charset="0"/>
              </a:rPr>
              <a:t>The Functional approach…</a:t>
            </a:r>
          </a:p>
          <a:p>
            <a:pPr marL="990600" lvl="1" indent="-533400">
              <a:lnSpc>
                <a:spcPct val="110000"/>
              </a:lnSpc>
              <a:buFontTx/>
              <a:buChar char="•"/>
            </a:pPr>
            <a:r>
              <a:rPr lang="en-US" altLang="en-US" b="1" dirty="0">
                <a:latin typeface="Arial" charset="0"/>
                <a:cs typeface="Arial" charset="0"/>
              </a:rPr>
              <a:t>Hierarchy with its control of networks, exclusion of voices other than the dominant power structure, and deliberate distortions through mediated channels should be exposed so as to support more participative and democratic practices in </a:t>
            </a:r>
            <a:r>
              <a:rPr lang="en-US" altLang="en-US" b="1" dirty="0" err="1" smtClean="0">
                <a:latin typeface="Arial" charset="0"/>
                <a:cs typeface="Arial" charset="0"/>
              </a:rPr>
              <a:t>organisations</a:t>
            </a:r>
            <a:r>
              <a:rPr lang="en-US" altLang="en-US" b="1" dirty="0">
                <a:latin typeface="Arial" charset="0"/>
                <a:cs typeface="Arial" charset="0"/>
              </a:rPr>
              <a:t>.</a:t>
            </a:r>
          </a:p>
        </p:txBody>
      </p:sp>
    </p:spTree>
  </p:cSld>
  <p:clrMapOvr>
    <a:masterClrMapping/>
  </p:clrMapOvr>
  <p:transition>
    <p:random/>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p:cNvSpPr>
            <a:spLocks noGrp="1" noChangeArrowheads="1"/>
          </p:cNvSpPr>
          <p:nvPr>
            <p:ph type="title"/>
          </p:nvPr>
        </p:nvSpPr>
        <p:spPr>
          <a:xfrm>
            <a:off x="228600" y="457200"/>
            <a:ext cx="8686800" cy="1447800"/>
          </a:xfrm>
        </p:spPr>
        <p:txBody>
          <a:bodyPr/>
          <a:lstStyle/>
          <a:p>
            <a:r>
              <a:rPr lang="en-US" altLang="en-US" sz="3200" b="1">
                <a:latin typeface="Arial" charset="0"/>
              </a:rPr>
              <a:t>Communication Implications of Postmodern, Critical, and Feminist Perspectives</a:t>
            </a:r>
          </a:p>
        </p:txBody>
      </p:sp>
      <p:sp>
        <p:nvSpPr>
          <p:cNvPr id="195587" name="Rectangle 3"/>
          <p:cNvSpPr>
            <a:spLocks noGrp="1" noChangeArrowheads="1"/>
          </p:cNvSpPr>
          <p:nvPr>
            <p:ph type="body" idx="1"/>
          </p:nvPr>
        </p:nvSpPr>
        <p:spPr>
          <a:xfrm>
            <a:off x="381000" y="1981200"/>
            <a:ext cx="8458200" cy="4648200"/>
          </a:xfrm>
        </p:spPr>
        <p:txBody>
          <a:bodyPr/>
          <a:lstStyle/>
          <a:p>
            <a:pPr marL="609600" indent="-609600">
              <a:lnSpc>
                <a:spcPct val="110000"/>
              </a:lnSpc>
            </a:pPr>
            <a:r>
              <a:rPr lang="en-US" altLang="en-US" sz="3600" b="1">
                <a:latin typeface="Arial" charset="0"/>
                <a:cs typeface="Arial" charset="0"/>
              </a:rPr>
              <a:t>The Meaning-Centered approach…</a:t>
            </a:r>
          </a:p>
          <a:p>
            <a:pPr marL="990600" lvl="1" indent="-533400">
              <a:lnSpc>
                <a:spcPct val="110000"/>
              </a:lnSpc>
              <a:buFontTx/>
              <a:buChar char="•"/>
            </a:pPr>
            <a:r>
              <a:rPr lang="en-US" altLang="en-US" sz="3200" b="1">
                <a:latin typeface="Arial" charset="0"/>
                <a:cs typeface="Arial" charset="0"/>
              </a:rPr>
              <a:t>Critical perspectives discount interpretative notions of the Meaning-Centered approach that focus on shared realities.</a:t>
            </a:r>
          </a:p>
        </p:txBody>
      </p:sp>
    </p:spTree>
  </p:cSld>
  <p:clrMapOvr>
    <a:masterClrMapping/>
  </p:clrMapOvr>
  <p:transition>
    <p:random/>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2"/>
          <p:cNvSpPr>
            <a:spLocks noGrp="1" noChangeArrowheads="1"/>
          </p:cNvSpPr>
          <p:nvPr>
            <p:ph type="title"/>
          </p:nvPr>
        </p:nvSpPr>
        <p:spPr>
          <a:xfrm>
            <a:off x="228600" y="457200"/>
            <a:ext cx="8686800" cy="1447800"/>
          </a:xfrm>
        </p:spPr>
        <p:txBody>
          <a:bodyPr/>
          <a:lstStyle/>
          <a:p>
            <a:r>
              <a:rPr lang="en-US" altLang="en-US" sz="3200" b="1">
                <a:latin typeface="Arial" charset="0"/>
              </a:rPr>
              <a:t>Communication Implications of Postmodern, Critical, and Feminist Perspectives</a:t>
            </a:r>
          </a:p>
        </p:txBody>
      </p:sp>
      <p:sp>
        <p:nvSpPr>
          <p:cNvPr id="196611" name="Rectangle 3"/>
          <p:cNvSpPr>
            <a:spLocks noGrp="1" noChangeArrowheads="1"/>
          </p:cNvSpPr>
          <p:nvPr>
            <p:ph type="body" idx="1"/>
          </p:nvPr>
        </p:nvSpPr>
        <p:spPr>
          <a:xfrm>
            <a:off x="381000" y="1981200"/>
            <a:ext cx="8458200" cy="4648200"/>
          </a:xfrm>
        </p:spPr>
        <p:txBody>
          <a:bodyPr/>
          <a:lstStyle/>
          <a:p>
            <a:pPr marL="609600" indent="-609600">
              <a:lnSpc>
                <a:spcPct val="110000"/>
              </a:lnSpc>
            </a:pPr>
            <a:r>
              <a:rPr lang="en-US" altLang="en-US" b="1" dirty="0">
                <a:latin typeface="Arial" charset="0"/>
                <a:cs typeface="Arial" charset="0"/>
              </a:rPr>
              <a:t>The Emerging Perspectives approach…</a:t>
            </a:r>
          </a:p>
          <a:p>
            <a:pPr marL="990600" lvl="1" indent="-533400">
              <a:lnSpc>
                <a:spcPct val="110000"/>
              </a:lnSpc>
              <a:buFontTx/>
              <a:buChar char="•"/>
            </a:pPr>
            <a:r>
              <a:rPr lang="en-US" altLang="en-US" sz="2600" b="1" dirty="0">
                <a:latin typeface="Arial" charset="0"/>
                <a:cs typeface="Arial" charset="0"/>
              </a:rPr>
              <a:t>Most closely associated with Postmodern and Critical Perspective theory.</a:t>
            </a:r>
          </a:p>
          <a:p>
            <a:pPr marL="990600" lvl="1" indent="-533400">
              <a:lnSpc>
                <a:spcPct val="110000"/>
              </a:lnSpc>
              <a:buFontTx/>
              <a:buChar char="•"/>
            </a:pPr>
            <a:r>
              <a:rPr lang="en-US" altLang="en-US" sz="2600" b="1" dirty="0">
                <a:latin typeface="Arial" charset="0"/>
                <a:cs typeface="Arial" charset="0"/>
              </a:rPr>
              <a:t>Both the Emerging Perspectives approach and Postmodern and Critical Perspectives theories propose a value of increased participation and democracy among workers with an emphasis on the value of all </a:t>
            </a:r>
            <a:r>
              <a:rPr lang="en-US" altLang="en-US" sz="2600" b="1" dirty="0" err="1" smtClean="0">
                <a:latin typeface="Arial" charset="0"/>
                <a:cs typeface="Arial" charset="0"/>
              </a:rPr>
              <a:t>organisational</a:t>
            </a:r>
            <a:r>
              <a:rPr lang="en-US" altLang="en-US" sz="2600" b="1" dirty="0" smtClean="0">
                <a:latin typeface="Arial" charset="0"/>
                <a:cs typeface="Arial" charset="0"/>
              </a:rPr>
              <a:t> </a:t>
            </a:r>
            <a:r>
              <a:rPr lang="en-US" altLang="en-US" sz="2600" b="1" dirty="0">
                <a:latin typeface="Arial" charset="0"/>
                <a:cs typeface="Arial" charset="0"/>
              </a:rPr>
              <a:t>voices.</a:t>
            </a:r>
          </a:p>
        </p:txBody>
      </p:sp>
    </p:spTree>
  </p:cSld>
  <p:clrMapOvr>
    <a:masterClrMapping/>
  </p:clrMapOvr>
  <p:transition>
    <p:random/>
  </p:transition>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7634" name="Rectangle 2"/>
          <p:cNvSpPr>
            <a:spLocks noGrp="1" noChangeArrowheads="1"/>
          </p:cNvSpPr>
          <p:nvPr>
            <p:ph type="title"/>
          </p:nvPr>
        </p:nvSpPr>
        <p:spPr>
          <a:xfrm>
            <a:off x="228600" y="304800"/>
            <a:ext cx="8915400" cy="1447800"/>
          </a:xfrm>
        </p:spPr>
        <p:txBody>
          <a:bodyPr/>
          <a:lstStyle/>
          <a:p>
            <a:r>
              <a:rPr lang="en-US" altLang="en-US" sz="3200" b="1" dirty="0">
                <a:latin typeface="Arial" charset="0"/>
              </a:rPr>
              <a:t>Postmodern, Critical, and Feminist Perspectives in Contemporary </a:t>
            </a:r>
            <a:r>
              <a:rPr lang="en-US" altLang="en-US" sz="3200" b="1" dirty="0" err="1" smtClean="0">
                <a:latin typeface="Arial" charset="0"/>
              </a:rPr>
              <a:t>Organisations</a:t>
            </a:r>
            <a:endParaRPr lang="en-US" altLang="en-US" sz="3200" b="1" dirty="0">
              <a:latin typeface="Arial" charset="0"/>
            </a:endParaRPr>
          </a:p>
        </p:txBody>
      </p:sp>
      <p:sp>
        <p:nvSpPr>
          <p:cNvPr id="197635" name="Rectangle 3"/>
          <p:cNvSpPr>
            <a:spLocks noGrp="1" noChangeArrowheads="1"/>
          </p:cNvSpPr>
          <p:nvPr>
            <p:ph type="body" idx="1"/>
          </p:nvPr>
        </p:nvSpPr>
        <p:spPr>
          <a:xfrm>
            <a:off x="381000" y="1981200"/>
            <a:ext cx="8458200" cy="4648200"/>
          </a:xfrm>
        </p:spPr>
        <p:txBody>
          <a:bodyPr/>
          <a:lstStyle/>
          <a:p>
            <a:pPr marL="609600" indent="-609600">
              <a:lnSpc>
                <a:spcPct val="90000"/>
              </a:lnSpc>
            </a:pPr>
            <a:r>
              <a:rPr lang="en-US" altLang="en-US" b="1" dirty="0">
                <a:latin typeface="Arial" charset="0"/>
                <a:cs typeface="Arial" charset="0"/>
              </a:rPr>
              <a:t>The </a:t>
            </a:r>
            <a:r>
              <a:rPr lang="en-US" altLang="en-US" b="1" dirty="0" err="1">
                <a:latin typeface="Arial" charset="0"/>
                <a:cs typeface="Arial" charset="0"/>
              </a:rPr>
              <a:t>delayering</a:t>
            </a:r>
            <a:r>
              <a:rPr lang="en-US" altLang="en-US" b="1" dirty="0">
                <a:latin typeface="Arial" charset="0"/>
                <a:cs typeface="Arial" charset="0"/>
              </a:rPr>
              <a:t> of </a:t>
            </a:r>
            <a:r>
              <a:rPr lang="en-US" altLang="en-US" b="1" dirty="0" err="1" smtClean="0">
                <a:latin typeface="Arial" charset="0"/>
                <a:cs typeface="Arial" charset="0"/>
              </a:rPr>
              <a:t>organisations</a:t>
            </a:r>
            <a:r>
              <a:rPr lang="en-US" altLang="en-US" b="1" dirty="0" smtClean="0">
                <a:latin typeface="Arial" charset="0"/>
                <a:cs typeface="Arial" charset="0"/>
              </a:rPr>
              <a:t> </a:t>
            </a:r>
            <a:r>
              <a:rPr lang="en-US" altLang="en-US" b="1" dirty="0">
                <a:latin typeface="Arial" charset="0"/>
                <a:cs typeface="Arial" charset="0"/>
              </a:rPr>
              <a:t>is evident in numerous </a:t>
            </a:r>
            <a:r>
              <a:rPr lang="en-US" altLang="en-US" b="1" dirty="0" err="1" smtClean="0">
                <a:latin typeface="Arial" charset="0"/>
                <a:cs typeface="Arial" charset="0"/>
              </a:rPr>
              <a:t>organisations</a:t>
            </a:r>
            <a:r>
              <a:rPr lang="en-US" altLang="en-US" b="1" dirty="0">
                <a:latin typeface="Arial" charset="0"/>
                <a:cs typeface="Arial" charset="0"/>
              </a:rPr>
              <a:t>, with self-managing and high-performance teams replacing traditional notions of supervision.</a:t>
            </a:r>
          </a:p>
          <a:p>
            <a:pPr marL="609600" indent="-609600">
              <a:lnSpc>
                <a:spcPct val="90000"/>
              </a:lnSpc>
            </a:pPr>
            <a:r>
              <a:rPr lang="en-US" altLang="en-US" b="1" dirty="0">
                <a:latin typeface="Arial" charset="0"/>
                <a:cs typeface="Arial" charset="0"/>
              </a:rPr>
              <a:t>Adaptation, flexibility, and change are more common than unusual, and </a:t>
            </a:r>
            <a:r>
              <a:rPr lang="en-US" altLang="en-US" b="1" dirty="0" err="1" smtClean="0">
                <a:latin typeface="Arial" charset="0"/>
                <a:cs typeface="Arial" charset="0"/>
              </a:rPr>
              <a:t>organisations</a:t>
            </a:r>
            <a:r>
              <a:rPr lang="en-US" altLang="en-US" b="1" dirty="0" smtClean="0">
                <a:latin typeface="Arial" charset="0"/>
                <a:cs typeface="Arial" charset="0"/>
              </a:rPr>
              <a:t> </a:t>
            </a:r>
            <a:r>
              <a:rPr lang="en-US" altLang="en-US" b="1" dirty="0">
                <a:latin typeface="Arial" charset="0"/>
                <a:cs typeface="Arial" charset="0"/>
              </a:rPr>
              <a:t>regularly examine new approaches requiring increased and changing skills from the work force.</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97635">
                                            <p:txEl>
                                              <p:pRg st="0" end="0"/>
                                            </p:txEl>
                                          </p:spTgt>
                                        </p:tgtEl>
                                        <p:attrNameLst>
                                          <p:attrName>style.visibility</p:attrName>
                                        </p:attrNameLst>
                                      </p:cBhvr>
                                      <p:to>
                                        <p:strVal val="visible"/>
                                      </p:to>
                                    </p:set>
                                    <p:anim calcmode="lin" valueType="num">
                                      <p:cBhvr additive="base">
                                        <p:cTn id="7" dur="500" fill="hold"/>
                                        <p:tgtEl>
                                          <p:spTgt spid="19763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9763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97635">
                                            <p:txEl>
                                              <p:pRg st="1" end="1"/>
                                            </p:txEl>
                                          </p:spTgt>
                                        </p:tgtEl>
                                        <p:attrNameLst>
                                          <p:attrName>style.visibility</p:attrName>
                                        </p:attrNameLst>
                                      </p:cBhvr>
                                      <p:to>
                                        <p:strVal val="visible"/>
                                      </p:to>
                                    </p:set>
                                    <p:anim calcmode="lin" valueType="num">
                                      <p:cBhvr additive="base">
                                        <p:cTn id="13" dur="500" fill="hold"/>
                                        <p:tgtEl>
                                          <p:spTgt spid="19763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97635">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7635" grpId="0" build="p" bldLvl="2"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Tree>
  </p:cSld>
  <p:clrMapOvr>
    <a:masterClrMapping/>
  </p:clrMapOvr>
</p:sld>
</file>

<file path=ppt/theme/theme1.xml><?xml version="1.0" encoding="utf-8"?>
<a:theme xmlns:a="http://schemas.openxmlformats.org/drawingml/2006/main" name="Ribbons">
  <a:themeElements>
    <a:clrScheme name="Ribbons 1">
      <a:dk1>
        <a:srgbClr val="220011"/>
      </a:dk1>
      <a:lt1>
        <a:srgbClr val="FFFFCC"/>
      </a:lt1>
      <a:dk2>
        <a:srgbClr val="660033"/>
      </a:dk2>
      <a:lt2>
        <a:srgbClr val="FFCC00"/>
      </a:lt2>
      <a:accent1>
        <a:srgbClr val="CC0099"/>
      </a:accent1>
      <a:accent2>
        <a:srgbClr val="56002B"/>
      </a:accent2>
      <a:accent3>
        <a:srgbClr val="B8AAAD"/>
      </a:accent3>
      <a:accent4>
        <a:srgbClr val="DADAAE"/>
      </a:accent4>
      <a:accent5>
        <a:srgbClr val="E2AACA"/>
      </a:accent5>
      <a:accent6>
        <a:srgbClr val="4D0026"/>
      </a:accent6>
      <a:hlink>
        <a:srgbClr val="9C004E"/>
      </a:hlink>
      <a:folHlink>
        <a:srgbClr val="FF6600"/>
      </a:folHlink>
    </a:clrScheme>
    <a:fontScheme name="Ribbons">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Ribbons 1">
        <a:dk1>
          <a:srgbClr val="220011"/>
        </a:dk1>
        <a:lt1>
          <a:srgbClr val="FFFFCC"/>
        </a:lt1>
        <a:dk2>
          <a:srgbClr val="660033"/>
        </a:dk2>
        <a:lt2>
          <a:srgbClr val="FFCC00"/>
        </a:lt2>
        <a:accent1>
          <a:srgbClr val="CC0099"/>
        </a:accent1>
        <a:accent2>
          <a:srgbClr val="56002B"/>
        </a:accent2>
        <a:accent3>
          <a:srgbClr val="B8AAAD"/>
        </a:accent3>
        <a:accent4>
          <a:srgbClr val="DADAAE"/>
        </a:accent4>
        <a:accent5>
          <a:srgbClr val="E2AACA"/>
        </a:accent5>
        <a:accent6>
          <a:srgbClr val="4D0026"/>
        </a:accent6>
        <a:hlink>
          <a:srgbClr val="9C004E"/>
        </a:hlink>
        <a:folHlink>
          <a:srgbClr val="FF6600"/>
        </a:folHlink>
      </a:clrScheme>
      <a:clrMap bg1="dk2" tx1="lt1" bg2="dk1" tx2="lt2" accent1="accent1" accent2="accent2" accent3="accent3" accent4="accent4" accent5="accent5" accent6="accent6" hlink="hlink" folHlink="folHlink"/>
    </a:extraClrScheme>
    <a:extraClrScheme>
      <a:clrScheme name="Ribbons 2">
        <a:dk1>
          <a:srgbClr val="001600"/>
        </a:dk1>
        <a:lt1>
          <a:srgbClr val="669900"/>
        </a:lt1>
        <a:dk2>
          <a:srgbClr val="000000"/>
        </a:dk2>
        <a:lt2>
          <a:srgbClr val="006600"/>
        </a:lt2>
        <a:accent1>
          <a:srgbClr val="336600"/>
        </a:accent1>
        <a:accent2>
          <a:srgbClr val="89BA00"/>
        </a:accent2>
        <a:accent3>
          <a:srgbClr val="B8CAAA"/>
        </a:accent3>
        <a:accent4>
          <a:srgbClr val="001100"/>
        </a:accent4>
        <a:accent5>
          <a:srgbClr val="ADB8AA"/>
        </a:accent5>
        <a:accent6>
          <a:srgbClr val="7CA800"/>
        </a:accent6>
        <a:hlink>
          <a:srgbClr val="FFCC00"/>
        </a:hlink>
        <a:folHlink>
          <a:srgbClr val="FF7C80"/>
        </a:folHlink>
      </a:clrScheme>
      <a:clrMap bg1="lt1" tx1="dk1" bg2="lt2" tx2="dk2" accent1="accent1" accent2="accent2" accent3="accent3" accent4="accent4" accent5="accent5" accent6="accent6" hlink="hlink" folHlink="folHlink"/>
    </a:extraClrScheme>
    <a:extraClrScheme>
      <a:clrScheme name="Ribbons 3">
        <a:dk1>
          <a:srgbClr val="000000"/>
        </a:dk1>
        <a:lt1>
          <a:srgbClr val="B2B2B2"/>
        </a:lt1>
        <a:dk2>
          <a:srgbClr val="000000"/>
        </a:dk2>
        <a:lt2>
          <a:srgbClr val="777777"/>
        </a:lt2>
        <a:accent1>
          <a:srgbClr val="CBCBCB"/>
        </a:accent1>
        <a:accent2>
          <a:srgbClr val="969696"/>
        </a:accent2>
        <a:accent3>
          <a:srgbClr val="D5D5D5"/>
        </a:accent3>
        <a:accent4>
          <a:srgbClr val="000000"/>
        </a:accent4>
        <a:accent5>
          <a:srgbClr val="E2E2E2"/>
        </a:accent5>
        <a:accent6>
          <a:srgbClr val="878787"/>
        </a:accent6>
        <a:hlink>
          <a:srgbClr val="333333"/>
        </a:hlink>
        <a:folHlink>
          <a:srgbClr val="777777"/>
        </a:folHlink>
      </a:clrScheme>
      <a:clrMap bg1="lt1" tx1="dk1" bg2="lt2" tx2="dk2" accent1="accent1" accent2="accent2" accent3="accent3" accent4="accent4" accent5="accent5" accent6="accent6" hlink="hlink" folHlink="folHlink"/>
    </a:extraClrScheme>
    <a:extraClrScheme>
      <a:clrScheme name="Ribbons 4">
        <a:dk1>
          <a:srgbClr val="000F1E"/>
        </a:dk1>
        <a:lt1>
          <a:srgbClr val="FFFFFF"/>
        </a:lt1>
        <a:dk2>
          <a:srgbClr val="003366"/>
        </a:dk2>
        <a:lt2>
          <a:srgbClr val="33CCCC"/>
        </a:lt2>
        <a:accent1>
          <a:srgbClr val="006699"/>
        </a:accent1>
        <a:accent2>
          <a:srgbClr val="003366"/>
        </a:accent2>
        <a:accent3>
          <a:srgbClr val="AAADB8"/>
        </a:accent3>
        <a:accent4>
          <a:srgbClr val="DADADA"/>
        </a:accent4>
        <a:accent5>
          <a:srgbClr val="AAB8CA"/>
        </a:accent5>
        <a:accent6>
          <a:srgbClr val="002D5C"/>
        </a:accent6>
        <a:hlink>
          <a:srgbClr val="0099CC"/>
        </a:hlink>
        <a:folHlink>
          <a:srgbClr val="009999"/>
        </a:folHlink>
      </a:clrScheme>
      <a:clrMap bg1="dk2" tx1="lt1" bg2="dk1" tx2="lt2" accent1="accent1" accent2="accent2" accent3="accent3" accent4="accent4" accent5="accent5" accent6="accent6" hlink="hlink" folHlink="folHlink"/>
    </a:extraClrScheme>
    <a:extraClrScheme>
      <a:clrScheme name="Ribbons 5">
        <a:dk1>
          <a:srgbClr val="002F2E"/>
        </a:dk1>
        <a:lt1>
          <a:srgbClr val="FFFFFF"/>
        </a:lt1>
        <a:dk2>
          <a:srgbClr val="008080"/>
        </a:dk2>
        <a:lt2>
          <a:srgbClr val="66FFCC"/>
        </a:lt2>
        <a:accent1>
          <a:srgbClr val="0099CC"/>
        </a:accent1>
        <a:accent2>
          <a:srgbClr val="005250"/>
        </a:accent2>
        <a:accent3>
          <a:srgbClr val="AAC0C0"/>
        </a:accent3>
        <a:accent4>
          <a:srgbClr val="DADADA"/>
        </a:accent4>
        <a:accent5>
          <a:srgbClr val="AACAE2"/>
        </a:accent5>
        <a:accent6>
          <a:srgbClr val="004948"/>
        </a:accent6>
        <a:hlink>
          <a:srgbClr val="00CC99"/>
        </a:hlink>
        <a:folHlink>
          <a:srgbClr val="009999"/>
        </a:folHlink>
      </a:clrScheme>
      <a:clrMap bg1="dk2" tx1="lt1" bg2="dk1" tx2="lt2" accent1="accent1" accent2="accent2" accent3="accent3" accent4="accent4" accent5="accent5" accent6="accent6" hlink="hlink" folHlink="folHlink"/>
    </a:extraClrScheme>
    <a:extraClrScheme>
      <a:clrScheme name="Ribbons 6">
        <a:dk1>
          <a:srgbClr val="000022"/>
        </a:dk1>
        <a:lt1>
          <a:srgbClr val="FFFFFF"/>
        </a:lt1>
        <a:dk2>
          <a:srgbClr val="000066"/>
        </a:dk2>
        <a:lt2>
          <a:srgbClr val="FFCC00"/>
        </a:lt2>
        <a:accent1>
          <a:srgbClr val="666699"/>
        </a:accent1>
        <a:accent2>
          <a:srgbClr val="000048"/>
        </a:accent2>
        <a:accent3>
          <a:srgbClr val="AAAAB8"/>
        </a:accent3>
        <a:accent4>
          <a:srgbClr val="DADADA"/>
        </a:accent4>
        <a:accent5>
          <a:srgbClr val="B8B8CA"/>
        </a:accent5>
        <a:accent6>
          <a:srgbClr val="000040"/>
        </a:accent6>
        <a:hlink>
          <a:srgbClr val="9999FF"/>
        </a:hlink>
        <a:folHlink>
          <a:srgbClr val="000099"/>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Designs\Ribbons.pot</Template>
  <TotalTime>789</TotalTime>
  <Words>980</Words>
  <Application>Microsoft Office PowerPoint</Application>
  <PresentationFormat>On-screen Show (4:3)</PresentationFormat>
  <Paragraphs>69</Paragraphs>
  <Slides>18</Slides>
  <Notes>1</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Ribbons</vt:lpstr>
      <vt:lpstr>Postmodern, Critical, and Feminist Perspectives</vt:lpstr>
      <vt:lpstr>Postmodern, Critical, and Feminist Perspectives</vt:lpstr>
      <vt:lpstr>Postmodern, Critical, and Feminist Perspectives</vt:lpstr>
      <vt:lpstr>Postmodern, Critical, and Feminist Perspectives</vt:lpstr>
      <vt:lpstr>Postmodern, Critical, and Feminist Perspectives</vt:lpstr>
      <vt:lpstr>Postmodern, Critical, and Feminist Perspectives</vt:lpstr>
      <vt:lpstr>Postmodern, Critical, and Feminist Perspectives</vt:lpstr>
      <vt:lpstr>Postmodern, Critical, and Feminist Perspectives</vt:lpstr>
      <vt:lpstr>Postmodern, Critical, and Feminist Perspectives</vt:lpstr>
      <vt:lpstr>Postmodern, Critical, and Feminist Perspectives</vt:lpstr>
      <vt:lpstr>Postmodern, Critical, and Feminist Perspectives</vt:lpstr>
      <vt:lpstr>Postmodern, Critical, and Feminist Perspectives</vt:lpstr>
      <vt:lpstr>Postmodern, Critical, and Feminist Perspectives</vt:lpstr>
      <vt:lpstr>Communication Implications of Postmodern, Critical, and Feminist Perspectives</vt:lpstr>
      <vt:lpstr>Communication Implications of Postmodern, Critical, and Feminist Perspectives</vt:lpstr>
      <vt:lpstr>Communication Implications of Postmodern, Critical, and Feminist Perspectives</vt:lpstr>
      <vt:lpstr>Postmodern, Critical, and Feminist Perspectives in Contemporary Organisations</vt:lpstr>
      <vt:lpstr>Slide 18</vt:lpstr>
    </vt:vector>
  </TitlesOfParts>
  <Company>Concordia University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04</dc:title>
  <dc:creator>Alan D. Winegarden</dc:creator>
  <cp:lastModifiedBy>George Jawad</cp:lastModifiedBy>
  <cp:revision>72</cp:revision>
  <cp:lastPrinted>1998-05-09T02:52:00Z</cp:lastPrinted>
  <dcterms:created xsi:type="dcterms:W3CDTF">1998-05-03T15:39:19Z</dcterms:created>
  <dcterms:modified xsi:type="dcterms:W3CDTF">2011-11-21T20:13:21Z</dcterms:modified>
</cp:coreProperties>
</file>