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2544" r:id="rId3"/>
    <p:sldId id="2585" r:id="rId4"/>
    <p:sldId id="2586" r:id="rId5"/>
    <p:sldId id="2587" r:id="rId6"/>
    <p:sldId id="2571" r:id="rId7"/>
    <p:sldId id="2531" r:id="rId8"/>
    <p:sldId id="2572" r:id="rId9"/>
    <p:sldId id="2588" r:id="rId10"/>
    <p:sldId id="2589" r:id="rId11"/>
    <p:sldId id="2533" r:id="rId12"/>
    <p:sldId id="2574" r:id="rId13"/>
    <p:sldId id="2567" r:id="rId14"/>
    <p:sldId id="2566" r:id="rId15"/>
    <p:sldId id="2578" r:id="rId16"/>
    <p:sldId id="1953" r:id="rId17"/>
    <p:sldId id="1954" r:id="rId18"/>
    <p:sldId id="2581" r:id="rId19"/>
    <p:sldId id="1660" r:id="rId20"/>
    <p:sldId id="2590" r:id="rId21"/>
    <p:sldId id="2583" r:id="rId22"/>
    <p:sldId id="2018" r:id="rId23"/>
    <p:sldId id="2007" r:id="rId24"/>
    <p:sldId id="1907" r:id="rId25"/>
    <p:sldId id="2591" r:id="rId26"/>
    <p:sldId id="2580" r:id="rId27"/>
    <p:sldId id="2579" r:id="rId28"/>
    <p:sldId id="1963"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291C62EF-8DF4-4FA5-955D-16E6986280FC}">
          <p14:sldIdLst>
            <p14:sldId id="277"/>
            <p14:sldId id="2544"/>
            <p14:sldId id="2585"/>
            <p14:sldId id="2586"/>
            <p14:sldId id="2587"/>
            <p14:sldId id="2571"/>
            <p14:sldId id="2531"/>
            <p14:sldId id="2572"/>
            <p14:sldId id="2588"/>
            <p14:sldId id="2589"/>
            <p14:sldId id="2533"/>
            <p14:sldId id="2574"/>
            <p14:sldId id="2567"/>
            <p14:sldId id="2566"/>
            <p14:sldId id="2578"/>
            <p14:sldId id="1953"/>
            <p14:sldId id="1954"/>
            <p14:sldId id="2581"/>
            <p14:sldId id="1660"/>
            <p14:sldId id="2590"/>
            <p14:sldId id="2583"/>
            <p14:sldId id="2018"/>
            <p14:sldId id="2007"/>
            <p14:sldId id="1907"/>
            <p14:sldId id="2591"/>
            <p14:sldId id="2580"/>
            <p14:sldId id="2579"/>
          </p14:sldIdLst>
        </p14:section>
        <p14:section name="White Template" id="{A073DAE3-B461-442F-A3D3-6642BD875E45}">
          <p14:sldIdLst>
            <p14:sldId id="196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112" d="100"/>
          <a:sy n="112" d="100"/>
        </p:scale>
        <p:origin x="804" y="1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192"/>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07DC7E-BC41-4478-BA30-CBCC3A644F0A}" type="slidenum">
              <a:rPr lang="en-US" smtClean="0"/>
              <a:t>2</a:t>
            </a:fld>
            <a:endParaRPr lang="en-US"/>
          </a:p>
        </p:txBody>
      </p:sp>
    </p:spTree>
    <p:extLst>
      <p:ext uri="{BB962C8B-B14F-4D97-AF65-F5344CB8AC3E}">
        <p14:creationId xmlns:p14="http://schemas.microsoft.com/office/powerpoint/2010/main" val="2772467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71717"/>
                </a:solidFill>
                <a:effectLst/>
                <a:latin typeface="Segoe UI" panose="020B0502040204020203" pitchFamily="34" charset="0"/>
              </a:rPr>
              <a:t>What is Azure Active Directory? - https://docs.microsoft.com/en-us/azure/active-directory/fundamentals/active-directory-whatis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11/1/2022 10:11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4132698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1E79D72D-071D-44BE-A302-8A956D790758}" type="datetime8">
              <a:rPr lang="en-US" smtClean="0"/>
              <a:t>11/1/2022 10:23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1E79D72D-071D-44BE-A302-8A956D790758}" type="datetime8">
              <a:rPr lang="en-US" smtClean="0"/>
              <a:t>11/1/2022 11:45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611004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71717"/>
                </a:solidFill>
                <a:effectLst/>
                <a:latin typeface="Segoe UI" panose="020B0502040204020203" pitchFamily="34" charset="0"/>
              </a:rPr>
              <a:t>What is Azure Active Directory? - https://docs.microsoft.com/en-us/azure/active-directory/fundamentals/active-directory-whatis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11/1/2022 9:54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1089369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Compare Active Directory to Azure Active Directory - https://docs.microsoft.com/en-us/azure/active-directory/fundamentals/active-directory-compare-azure-ad-to-ad</a:t>
            </a:r>
          </a:p>
          <a:p>
            <a:endParaRPr lang="en-US" dirty="0"/>
          </a:p>
          <a:p>
            <a:r>
              <a:rPr lang="en-US" dirty="0"/>
              <a:t>✔️ Azure AD is a managed service. You only manage the users, groups, and policies. Deploying AD DS with virtual machines using Azure means that you manage the deployment, configuration, virtual machines, patching, and other backend tasks. Do you see the difference? How are they similar?</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11/1/2022 9:54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276004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Azure AD Terminology - https://docs.microsoft.com/en-us/azure/active-directory/fundamentals/active-directory-whatis#terminology</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8</a:t>
            </a:fld>
            <a:endParaRPr lang="en-US"/>
          </a:p>
        </p:txBody>
      </p:sp>
    </p:spTree>
    <p:extLst>
      <p:ext uri="{BB962C8B-B14F-4D97-AF65-F5344CB8AC3E}">
        <p14:creationId xmlns:p14="http://schemas.microsoft.com/office/powerpoint/2010/main" val="528501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882" kern="1200" dirty="0">
                <a:solidFill>
                  <a:schemeClr val="tx1"/>
                </a:solidFill>
                <a:effectLst/>
                <a:ea typeface="+mn-ea"/>
                <a:cs typeface="+mn-cs"/>
              </a:rPr>
              <a:t>Azure AD Pricing Editions - https://azure.microsoft.com/en-us/pricing/details/active-directory/</a:t>
            </a:r>
            <a:endParaRPr lang="en-US" sz="800" dirty="0"/>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kern="1200" dirty="0">
              <a:solidFill>
                <a:schemeClr val="tx1"/>
              </a:solidFill>
              <a:effectLs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kern="1200" dirty="0">
                <a:solidFill>
                  <a:schemeClr val="tx1"/>
                </a:solidFill>
                <a:effectLst/>
                <a:ea typeface="+mn-ea"/>
                <a:cs typeface="+mn-cs"/>
              </a:rPr>
              <a:t>✔️ Did you look through the pricing list to determine which features your organization needs and to compare edition capabilities?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11/1/2022 9:54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15801183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dirty="0">
                <a:solidFill>
                  <a:schemeClr val="tx1"/>
                </a:solidFill>
                <a:effectLst/>
                <a:ea typeface="+mn-ea"/>
                <a:cs typeface="+mn-cs"/>
              </a:rPr>
              <a:t>Azure AD joined devices - https://docs.microsoft.com/en-us/azure/active-directory/devices/concept-azure-ad-join</a:t>
            </a:r>
          </a:p>
          <a:p>
            <a:endParaRPr lang="en-US" sz="882" kern="1200" dirty="0">
              <a:solidFill>
                <a:schemeClr val="tx1"/>
              </a:solidFill>
              <a:effectLst/>
              <a:ea typeface="+mn-ea"/>
              <a:cs typeface="+mn-cs"/>
            </a:endParaRPr>
          </a:p>
          <a:p>
            <a:r>
              <a:rPr lang="en-US" sz="882" kern="1200" dirty="0">
                <a:solidFill>
                  <a:schemeClr val="tx1"/>
                </a:solidFill>
                <a:effectLst/>
                <a:ea typeface="+mn-ea"/>
                <a:cs typeface="+mn-cs"/>
              </a:rPr>
              <a:t>✔️ Although AD Join is intended for organizations that do not have on-premises Windows Server Active Directory infrastructure it can be used for other scenarios like branch offices. </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11/1/2022 9:54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9589984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Plan an Azure Active Directory self-service password reset deployment - https://docs.microsoft.com/en-us/azure/active-directory/authentication/howto-sspr-deployment</a:t>
            </a:r>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13</a:t>
            </a:fld>
            <a:endParaRPr lang="en-US"/>
          </a:p>
        </p:txBody>
      </p:sp>
    </p:spTree>
    <p:extLst>
      <p:ext uri="{BB962C8B-B14F-4D97-AF65-F5344CB8AC3E}">
        <p14:creationId xmlns:p14="http://schemas.microsoft.com/office/powerpoint/2010/main" val="2772299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 Azure identities and governance (15-20%)</a:t>
            </a:r>
          </a:p>
          <a:p>
            <a:r>
              <a:rPr lang="en-US" dirty="0"/>
              <a:t>Manage Azure AD objects </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effectLst/>
                <a:latin typeface="Calibri" panose="020F0502020204030204" pitchFamily="34" charset="0"/>
                <a:ea typeface="Times New Roman" panose="02020603050405020304" pitchFamily="18" charset="0"/>
                <a:cs typeface="Times New Roman" panose="02020603050405020304" pitchFamily="18" charset="0"/>
              </a:rPr>
              <a:t>Create users and groups</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effectLst/>
                <a:latin typeface="Calibri" panose="020F0502020204030204" pitchFamily="34" charset="0"/>
                <a:ea typeface="Times New Roman" panose="02020603050405020304" pitchFamily="18" charset="0"/>
                <a:cs typeface="Times New Roman" panose="02020603050405020304" pitchFamily="18" charset="0"/>
              </a:rPr>
              <a:t>Manage user and group properties</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effectLst/>
                <a:latin typeface="Calibri" panose="020F0502020204030204" pitchFamily="34" charset="0"/>
                <a:ea typeface="Times New Roman" panose="02020603050405020304" pitchFamily="18" charset="0"/>
                <a:cs typeface="Times New Roman" panose="02020603050405020304" pitchFamily="18" charset="0"/>
              </a:rPr>
              <a:t>Perform bulk user updates</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Manage guest accounts</a:t>
            </a:r>
            <a:endParaRPr lang="en-US" sz="900" dirty="0">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8507DC7E-BC41-4478-BA30-CBCC3A644F0A}" type="slidenum">
              <a:rPr lang="en-US" smtClean="0"/>
              <a:t>15</a:t>
            </a:fld>
            <a:endParaRPr lang="en-US"/>
          </a:p>
        </p:txBody>
      </p:sp>
    </p:spTree>
    <p:extLst>
      <p:ext uri="{BB962C8B-B14F-4D97-AF65-F5344CB8AC3E}">
        <p14:creationId xmlns:p14="http://schemas.microsoft.com/office/powerpoint/2010/main" val="1529871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a:solidFill>
                  <a:schemeClr val="tx1"/>
                </a:solidFill>
                <a:effectLst/>
                <a:ea typeface="+mn-ea"/>
                <a:cs typeface="+mn-cs"/>
              </a:rPr>
              <a:t>✔️ Have you given any thought as to the type of users you will need?</a:t>
            </a:r>
          </a:p>
          <a:p>
            <a:endParaRPr lang="en-US"/>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11/1/2022 9:54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16</a:t>
            </a:fld>
            <a:endParaRPr lang="en-US"/>
          </a:p>
        </p:txBody>
      </p:sp>
    </p:spTree>
    <p:extLst>
      <p:ext uri="{BB962C8B-B14F-4D97-AF65-F5344CB8AC3E}">
        <p14:creationId xmlns:p14="http://schemas.microsoft.com/office/powerpoint/2010/main" val="41038615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sz="900" kern="1200" dirty="0">
                <a:solidFill>
                  <a:schemeClr val="tx1"/>
                </a:solidFill>
                <a:effectLst/>
                <a:ea typeface="+mn-ea"/>
                <a:cs typeface="+mn-cs"/>
              </a:rPr>
              <a:t>Add or delete users using Azure Active Directory - https://docs.microsoft.com/en-us/azure/active-directory/fundamentals/add-users-azure-active-directory</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11/1/2022 9:54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17</a:t>
            </a:fld>
            <a:endParaRPr lang="en-US"/>
          </a:p>
        </p:txBody>
      </p:sp>
    </p:spTree>
    <p:extLst>
      <p:ext uri="{BB962C8B-B14F-4D97-AF65-F5344CB8AC3E}">
        <p14:creationId xmlns:p14="http://schemas.microsoft.com/office/powerpoint/2010/main" val="27002625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800" kern="1200" dirty="0">
                <a:solidFill>
                  <a:schemeClr val="tx1"/>
                </a:solidFill>
                <a:effectLst/>
                <a:ea typeface="+mn-ea"/>
                <a:cs typeface="+mn-cs"/>
              </a:rPr>
              <a:t>Bulk create users in Azure Active Directory - </a:t>
            </a:r>
            <a:r>
              <a:rPr lang="en-US" sz="1600" dirty="0"/>
              <a:t>https://docs.microsoft.com/en-us/azure/active-directory/users-groups-roles/users-bulk-add</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00" kern="1200" dirty="0">
              <a:solidFill>
                <a:schemeClr val="tx1"/>
              </a:solidFill>
              <a:effectLs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00" kern="1200" dirty="0">
                <a:solidFill>
                  <a:schemeClr val="tx1"/>
                </a:solidFill>
                <a:effectLst/>
                <a:ea typeface="+mn-ea"/>
                <a:cs typeface="+mn-cs"/>
              </a:rPr>
              <a:t>✔️ Establish or implement a naming convention for usernames, display names and aliases. </a:t>
            </a:r>
            <a:r>
              <a:rPr lang="en-US" sz="800" dirty="0"/>
              <a:t>The password for the new users needs to conform to the password complexity rules you have set for your directory. User parameters include User Principal Name, Display Name, Given Name, Department, and Job Title.</a:t>
            </a:r>
          </a:p>
          <a:p>
            <a:endParaRPr lang="it-IT" sz="1100" b="0" i="0" u="none" strike="noStrike" kern="1200" dirty="0">
              <a:solidFill>
                <a:schemeClr val="tx1"/>
              </a:solidFill>
              <a:effectLst/>
              <a:latin typeface="Segoe UI" panose="020B0502040204020203" pitchFamily="34" charset="0"/>
              <a:ea typeface="+mn-ea"/>
              <a:cs typeface="+mn-cs"/>
            </a:endParaRP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11/1/2022 9:54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18</a:t>
            </a:fld>
            <a:endParaRPr lang="en-US"/>
          </a:p>
        </p:txBody>
      </p:sp>
    </p:spTree>
    <p:extLst>
      <p:ext uri="{BB962C8B-B14F-4D97-AF65-F5344CB8AC3E}">
        <p14:creationId xmlns:p14="http://schemas.microsoft.com/office/powerpoint/2010/main" val="3968634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dirty="0">
                <a:solidFill>
                  <a:schemeClr val="tx1"/>
                </a:solidFill>
                <a:effectLst/>
                <a:ea typeface="+mn-ea"/>
                <a:cs typeface="+mn-cs"/>
              </a:rPr>
              <a:t>Manage app and resource access using Azure Active Directory groups – https://docs.microsoft.com/en-us/azure/active-directory/fundamentals/active-directory-manage-groups</a:t>
            </a:r>
          </a:p>
          <a:p>
            <a:endParaRPr lang="en-US" sz="882" kern="1200" dirty="0">
              <a:solidFill>
                <a:schemeClr val="tx1"/>
              </a:solidFill>
              <a:effectLst/>
              <a:ea typeface="+mn-ea"/>
              <a:cs typeface="+mn-cs"/>
            </a:endParaRPr>
          </a:p>
          <a:p>
            <a:r>
              <a:rPr lang="en-US" sz="882" kern="1200" dirty="0" err="1">
                <a:solidFill>
                  <a:schemeClr val="tx1"/>
                </a:solidFill>
                <a:effectLst/>
                <a:ea typeface="+mn-ea"/>
                <a:cs typeface="+mn-cs"/>
              </a:rPr>
              <a:t>Quickstart</a:t>
            </a:r>
            <a:r>
              <a:rPr lang="en-US" sz="882" kern="1200" dirty="0">
                <a:solidFill>
                  <a:schemeClr val="tx1"/>
                </a:solidFill>
                <a:effectLst/>
                <a:ea typeface="+mn-ea"/>
                <a:cs typeface="+mn-cs"/>
              </a:rPr>
              <a:t>: View your organization's groups and members in Azure Active Directory - https://docs.microsoft.com/en-us/azure/active-directory/fundamentals/active-directory-groups-view-azure-portal</a:t>
            </a:r>
          </a:p>
          <a:p>
            <a:endParaRPr lang="en-US" sz="882" kern="1200" dirty="0">
              <a:solidFill>
                <a:schemeClr val="tx1"/>
              </a:solidFill>
              <a:effectLst/>
              <a:ea typeface="+mn-ea"/>
              <a:cs typeface="+mn-cs"/>
            </a:endParaRPr>
          </a:p>
          <a:p>
            <a:r>
              <a:rPr lang="en-US" sz="882" kern="1200" dirty="0">
                <a:solidFill>
                  <a:schemeClr val="tx1"/>
                </a:solidFill>
                <a:effectLst/>
                <a:ea typeface="+mn-ea"/>
                <a:cs typeface="+mn-cs"/>
              </a:rPr>
              <a:t>✔️ Have you given any thought to which groups you need to create? How will you assign users to groups?</a:t>
            </a:r>
          </a:p>
          <a:p>
            <a:endParaRPr lang="en-US" sz="882" kern="1200" dirty="0">
              <a:solidFill>
                <a:schemeClr val="tx1"/>
              </a:solidFill>
              <a:effectLst/>
              <a:ea typeface="+mn-ea"/>
              <a:cs typeface="+mn-cs"/>
            </a:endParaRP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11/1/2022 9:54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27232512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can be useful to restrict administrative scope by using administrative units in organizations that are made up of independent divisions of any kind. Consider the example of a large university that's made up of many autonomous schools (School of Business, School of Engineering, and so on). Each school has a team of IT admins who control access, manage users, and set policies for their school.</a:t>
            </a:r>
          </a:p>
          <a:p>
            <a:endParaRPr lang="en-US" dirty="0"/>
          </a:p>
          <a:p>
            <a:r>
              <a:rPr lang="en-US" dirty="0"/>
              <a:t>A central administrator could:</a:t>
            </a:r>
          </a:p>
          <a:p>
            <a:endParaRPr lang="en-US" dirty="0"/>
          </a:p>
          <a:p>
            <a:r>
              <a:rPr lang="en-US" dirty="0"/>
              <a:t>Administrative Units in Azure AD - https://docs.microsoft.com/en-us/azure/active-directory/roles/administrative-units</a:t>
            </a:r>
          </a:p>
          <a:p>
            <a:endParaRPr lang="en-US" dirty="0"/>
          </a:p>
          <a:p>
            <a:r>
              <a:rPr lang="en-US" dirty="0"/>
              <a:t>Create a role with administrative permissions over only Azure AD users in the business school administrative unit.</a:t>
            </a:r>
          </a:p>
          <a:p>
            <a:r>
              <a:rPr lang="en-US" dirty="0"/>
              <a:t>Create an administrative unit for the School of Business.</a:t>
            </a:r>
          </a:p>
          <a:p>
            <a:r>
              <a:rPr lang="en-US" dirty="0"/>
              <a:t>Populate the administrative unit with only the business school students and staff.</a:t>
            </a:r>
          </a:p>
          <a:p>
            <a:r>
              <a:rPr lang="en-US" dirty="0"/>
              <a:t>Add the business school IT team to the role, along with its scope.</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21</a:t>
            </a:fld>
            <a:endParaRPr lang="en-US"/>
          </a:p>
        </p:txBody>
      </p:sp>
    </p:spTree>
    <p:extLst>
      <p:ext uri="{BB962C8B-B14F-4D97-AF65-F5344CB8AC3E}">
        <p14:creationId xmlns:p14="http://schemas.microsoft.com/office/powerpoint/2010/main" val="1118858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Always consider having students walk-through the demonstrations themselves. Also, consider the overlap with the formal labs and your best use of time. </a:t>
            </a:r>
          </a:p>
        </p:txBody>
      </p:sp>
      <p:sp>
        <p:nvSpPr>
          <p:cNvPr id="4" name="Slide Number Placeholder 3"/>
          <p:cNvSpPr>
            <a:spLocks noGrp="1"/>
          </p:cNvSpPr>
          <p:nvPr>
            <p:ph type="sldNum" sz="quarter" idx="5"/>
          </p:nvPr>
        </p:nvSpPr>
        <p:spPr/>
        <p:txBody>
          <a:bodyPr/>
          <a:lstStyle/>
          <a:p>
            <a:fld id="{8507DC7E-BC41-4478-BA30-CBCC3A644F0A}" type="slidenum">
              <a:rPr lang="en-US" smtClean="0"/>
              <a:t>22</a:t>
            </a:fld>
            <a:endParaRPr lang="en-US"/>
          </a:p>
        </p:txBody>
      </p:sp>
    </p:spTree>
    <p:extLst>
      <p:ext uri="{BB962C8B-B14F-4D97-AF65-F5344CB8AC3E}">
        <p14:creationId xmlns:p14="http://schemas.microsoft.com/office/powerpoint/2010/main" val="25641780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LAB 01 - Manage Azure Active Directory Identities - ESTIMATED DURATION 30 MIN</a:t>
            </a:r>
          </a:p>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AZ-104 Lab Repository - https://microsoftlearning.github.io/AZ-104-MicrosoftAzureAdministrator/</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11/1/2022 9:54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24</a:t>
            </a:fld>
            <a:endParaRPr lang="en-US"/>
          </a:p>
        </p:txBody>
      </p:sp>
    </p:spTree>
    <p:extLst>
      <p:ext uri="{BB962C8B-B14F-4D97-AF65-F5344CB8AC3E}">
        <p14:creationId xmlns:p14="http://schemas.microsoft.com/office/powerpoint/2010/main" val="12828928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26</a:t>
            </a:fld>
            <a:endParaRPr lang="en-US"/>
          </a:p>
        </p:txBody>
      </p:sp>
    </p:spTree>
    <p:extLst>
      <p:ext uri="{BB962C8B-B14F-4D97-AF65-F5344CB8AC3E}">
        <p14:creationId xmlns:p14="http://schemas.microsoft.com/office/powerpoint/2010/main" val="33067185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01/11/2022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01/11/2022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01/11/2022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01/11/2022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01/11/2022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01/11/2022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01/11/2022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01/11/2022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01/11/2022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01/11/2022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01/11/2022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A3434B6-4F01-4791-BC14-C82CC0A3FA1C}"/>
              </a:ext>
            </a:extLst>
          </p:cNvPr>
          <p:cNvSpPr>
            <a:spLocks noGrp="1"/>
          </p:cNvSpPr>
          <p:nvPr>
            <p:ph type="title" hasCustomPrompt="1"/>
          </p:nvPr>
        </p:nvSpPr>
        <p:spPr>
          <a:xfrm>
            <a:off x="313982" y="440494"/>
            <a:ext cx="8505951" cy="680196"/>
          </a:xfrm>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36286CFC-B945-4296-98AB-4502112835E5}"/>
              </a:ext>
            </a:extLst>
          </p:cNvPr>
          <p:cNvSpPr txBox="1">
            <a:spLocks/>
          </p:cNvSpPr>
          <p:nvPr/>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custDataLst>
      <p:tags r:id="rId1"/>
    </p:custDataLst>
    <p:extLst>
      <p:ext uri="{BB962C8B-B14F-4D97-AF65-F5344CB8AC3E}">
        <p14:creationId xmlns:p14="http://schemas.microsoft.com/office/powerpoint/2010/main" val="1102392528"/>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3_Title">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41996" y="3275112"/>
            <a:ext cx="1843040" cy="307777"/>
          </a:xfrm>
          <a:prstGeom prst="rect">
            <a:avLst/>
          </a:prstGeom>
        </p:spPr>
        <p:txBody>
          <a:bodyPr wrap="square" lIns="0" tIns="0" rIns="0" bIns="0" anchor="ctr">
            <a:spAutoFit/>
          </a:bodyPr>
          <a:lstStyle>
            <a:lvl1pPr>
              <a:lnSpc>
                <a:spcPts val="2353"/>
              </a:lnSpc>
              <a:defRPr sz="2059" strike="noStrike">
                <a:solidFill>
                  <a:schemeClr val="bg1"/>
                </a:solidFill>
              </a:defRPr>
            </a:lvl1pPr>
          </a:lstStyle>
          <a:p>
            <a:r>
              <a:rPr lang="en-US"/>
              <a:t>Title</a:t>
            </a:r>
          </a:p>
        </p:txBody>
      </p:sp>
      <p:sp>
        <p:nvSpPr>
          <p:cNvPr id="3" name="Footer Placeholder 1">
            <a:extLst>
              <a:ext uri="{FF2B5EF4-FFF2-40B4-BE49-F238E27FC236}">
                <a16:creationId xmlns:a16="http://schemas.microsoft.com/office/drawing/2014/main" id="{43F30B39-D760-4B18-A167-D47C32BD5B77}"/>
              </a:ext>
            </a:extLst>
          </p:cNvPr>
          <p:cNvSpPr txBox="1">
            <a:spLocks/>
          </p:cNvSpPr>
          <p:nvPr userDrawn="1"/>
        </p:nvSpPr>
        <p:spPr>
          <a:xfrm>
            <a:off x="6710186" y="6472185"/>
            <a:ext cx="2433814" cy="101887"/>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62" dirty="0"/>
              <a:t>© Copyright Microsoft Corporation. All rights reserved.</a:t>
            </a:r>
          </a:p>
        </p:txBody>
      </p:sp>
    </p:spTree>
    <p:extLst>
      <p:ext uri="{BB962C8B-B14F-4D97-AF65-F5344CB8AC3E}">
        <p14:creationId xmlns:p14="http://schemas.microsoft.com/office/powerpoint/2010/main" val="2815234772"/>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Section divider">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1FDE817-4581-481C-9C54-D23C2F82ACA3}"/>
              </a:ext>
            </a:extLst>
          </p:cNvPr>
          <p:cNvSpPr>
            <a:spLocks noGrp="1"/>
          </p:cNvSpPr>
          <p:nvPr>
            <p:ph type="title" hasCustomPrompt="1"/>
          </p:nvPr>
        </p:nvSpPr>
        <p:spPr>
          <a:xfrm>
            <a:off x="438912" y="3245680"/>
            <a:ext cx="6669456" cy="366639"/>
          </a:xfrm>
          <a:noFill/>
        </p:spPr>
        <p:txBody>
          <a:bodyPr wrap="square" lIns="0" tIns="0" rIns="0" bIns="0" anchor="ctr" anchorCtr="0">
            <a:spAutoFit/>
          </a:bodyPr>
          <a:lstStyle>
            <a:lvl1pPr algn="l" defTabSz="699494" rtl="0" eaLnBrk="1" latinLnBrk="0" hangingPunct="1">
              <a:lnSpc>
                <a:spcPct val="90000"/>
              </a:lnSpc>
              <a:spcBef>
                <a:spcPct val="0"/>
              </a:spcBef>
              <a:buNone/>
              <a:defRPr lang="en-US" sz="2647" b="0" kern="1200" cap="none" spc="-38" baseline="0" dirty="0">
                <a:ln w="3175">
                  <a:noFill/>
                </a:ln>
                <a:solidFill>
                  <a:schemeClr val="bg1"/>
                </a:solidFill>
                <a:effectLst/>
                <a:latin typeface="+mj-lt"/>
                <a:ea typeface="+mn-ea"/>
                <a:cs typeface="Segoe UI" pitchFamily="34" charset="0"/>
              </a:defRPr>
            </a:lvl1pPr>
          </a:lstStyle>
          <a:p>
            <a:r>
              <a:rPr lang="en-US"/>
              <a:t>Section title</a:t>
            </a:r>
          </a:p>
        </p:txBody>
      </p:sp>
      <p:sp>
        <p:nvSpPr>
          <p:cNvPr id="3" name="Footer Placeholder 1">
            <a:extLst>
              <a:ext uri="{FF2B5EF4-FFF2-40B4-BE49-F238E27FC236}">
                <a16:creationId xmlns:a16="http://schemas.microsoft.com/office/drawing/2014/main" id="{1DFB148E-6FF9-4D4C-B7D0-28ACD9A6EB3A}"/>
              </a:ext>
            </a:extLst>
          </p:cNvPr>
          <p:cNvSpPr txBox="1">
            <a:spLocks/>
          </p:cNvSpPr>
          <p:nvPr userDrawn="1"/>
        </p:nvSpPr>
        <p:spPr>
          <a:xfrm>
            <a:off x="6710186" y="6472185"/>
            <a:ext cx="2433814" cy="101887"/>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62" dirty="0"/>
              <a:t>© Copyright Microsoft Corporation. All rights reserved.</a:t>
            </a:r>
          </a:p>
        </p:txBody>
      </p:sp>
    </p:spTree>
    <p:extLst>
      <p:ext uri="{BB962C8B-B14F-4D97-AF65-F5344CB8AC3E}">
        <p14:creationId xmlns:p14="http://schemas.microsoft.com/office/powerpoint/2010/main" val="2797663097"/>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7" y="1611251"/>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759695234"/>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01/11/2022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2" r:id="rId12"/>
    <p:sldLayoutId id="2147483802" r:id="rId13"/>
    <p:sldLayoutId id="2147483803" r:id="rId14"/>
    <p:sldLayoutId id="2147483804" r:id="rId15"/>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adlet.com/rjayakumar/721lxjgqdvr4do79" TargetMode="External"/><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wmf"/></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4.emf"/><Relationship Id="rId7" Type="http://schemas.openxmlformats.org/officeDocument/2006/relationships/image" Target="../media/image18.emf"/><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17.emf"/><Relationship Id="rId5" Type="http://schemas.openxmlformats.org/officeDocument/2006/relationships/image" Target="../media/image16.emf"/><Relationship Id="rId4" Type="http://schemas.openxmlformats.org/officeDocument/2006/relationships/image" Target="../media/image15.emf"/></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8" Type="http://schemas.openxmlformats.org/officeDocument/2006/relationships/image" Target="../media/image5.wmf"/><Relationship Id="rId3" Type="http://schemas.openxmlformats.org/officeDocument/2006/relationships/image" Target="../media/image22.emf"/><Relationship Id="rId7" Type="http://schemas.openxmlformats.org/officeDocument/2006/relationships/image" Target="../media/image26.emf"/><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image" Target="../media/image25.emf"/><Relationship Id="rId5" Type="http://schemas.openxmlformats.org/officeDocument/2006/relationships/image" Target="../media/image24.emf"/><Relationship Id="rId4" Type="http://schemas.openxmlformats.org/officeDocument/2006/relationships/image" Target="../media/image23.emf"/><Relationship Id="rId9"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17.xml"/><Relationship Id="rId1" Type="http://schemas.openxmlformats.org/officeDocument/2006/relationships/slideLayout" Target="../slideLayouts/slideLayout12.xml"/><Relationship Id="rId5" Type="http://schemas.openxmlformats.org/officeDocument/2006/relationships/image" Target="../media/image36.emf"/><Relationship Id="rId4" Type="http://schemas.openxmlformats.org/officeDocument/2006/relationships/image" Target="../media/image35.emf"/></Relationships>
</file>

<file path=ppt/slides/_rels/slide23.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hyperlink" Target="https://msle.learnondemand.net/"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6.png"/><Relationship Id="rId7"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7.sv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ACCA6025</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Cloud Computing Administration</a:t>
            </a:r>
          </a:p>
          <a:p>
            <a:pPr eaLnBrk="1" hangingPunct="1"/>
            <a:r>
              <a:rPr lang="en-GB" altLang="en-US" dirty="0">
                <a:solidFill>
                  <a:schemeClr val="tx1"/>
                </a:solidFill>
              </a:rPr>
              <a:t>Week 4</a:t>
            </a:r>
          </a:p>
          <a:p>
            <a:pPr eaLnBrk="1" hangingPunct="1"/>
            <a:r>
              <a:rPr lang="en-GB" altLang="en-US" dirty="0">
                <a:solidFill>
                  <a:schemeClr val="tx1"/>
                </a:solidFill>
              </a:rPr>
              <a:t>Azure Active Directory</a:t>
            </a: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0780024-44E7-4594-BFB7-412A2CE7712B}"/>
              </a:ext>
              <a:ext uri="{C183D7F6-B498-43B3-948B-1728B52AA6E4}">
                <adec:decorative xmlns:adec="http://schemas.microsoft.com/office/drawing/2017/decorative" val="1"/>
              </a:ext>
            </a:extLst>
          </p:cNvPr>
          <p:cNvGrpSpPr/>
          <p:nvPr/>
        </p:nvGrpSpPr>
        <p:grpSpPr>
          <a:xfrm>
            <a:off x="3495490" y="1753863"/>
            <a:ext cx="4848158" cy="2538933"/>
            <a:chOff x="1717831" y="1683018"/>
            <a:chExt cx="9991724" cy="3453126"/>
          </a:xfrm>
        </p:grpSpPr>
        <p:sp>
          <p:nvSpPr>
            <p:cNvPr id="8" name="TextBox 7">
              <a:extLst>
                <a:ext uri="{FF2B5EF4-FFF2-40B4-BE49-F238E27FC236}">
                  <a16:creationId xmlns:a16="http://schemas.microsoft.com/office/drawing/2014/main" id="{FAAD0CB0-A81B-4D75-B5DB-727033079D8B}"/>
                </a:ext>
              </a:extLst>
            </p:cNvPr>
            <p:cNvSpPr txBox="1"/>
            <p:nvPr/>
          </p:nvSpPr>
          <p:spPr>
            <a:xfrm>
              <a:off x="1717831" y="1683018"/>
              <a:ext cx="9991724" cy="369413"/>
            </a:xfrm>
            <a:prstGeom prst="rect">
              <a:avLst/>
            </a:prstGeom>
            <a:noFill/>
          </p:spPr>
          <p:txBody>
            <a:bodyPr wrap="square" lIns="0" tIns="0" rIns="0" bIns="0" rtlCol="0" anchor="ctr">
              <a:spAutoFit/>
            </a:bodyPr>
            <a:lstStyle/>
            <a:p>
              <a:pPr>
                <a:spcAft>
                  <a:spcPts val="441"/>
                </a:spcAft>
              </a:pPr>
              <a:r>
                <a:rPr lang="en-US" sz="1765" dirty="0"/>
                <a:t> Active Directory</a:t>
              </a:r>
            </a:p>
          </p:txBody>
        </p:sp>
        <p:cxnSp>
          <p:nvCxnSpPr>
            <p:cNvPr id="20" name="Straight Connector 19">
              <a:extLst>
                <a:ext uri="{FF2B5EF4-FFF2-40B4-BE49-F238E27FC236}">
                  <a16:creationId xmlns:a16="http://schemas.microsoft.com/office/drawing/2014/main" id="{E2D8FA1A-6A9A-4A64-A246-C3D40EBE4469}"/>
                </a:ext>
                <a:ext uri="{C183D7F6-B498-43B3-948B-1728B52AA6E4}">
                  <adec:decorative xmlns:adec="http://schemas.microsoft.com/office/drawing/2017/decorative" val="1"/>
                </a:ext>
              </a:extLst>
            </p:cNvPr>
            <p:cNvCxnSpPr>
              <a:cxnSpLocks/>
            </p:cNvCxnSpPr>
            <p:nvPr/>
          </p:nvCxnSpPr>
          <p:spPr>
            <a:xfrm>
              <a:off x="1717831" y="2633697"/>
              <a:ext cx="999172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8917875F-0844-4F32-8DFC-C5F63B422D52}"/>
                </a:ext>
              </a:extLst>
            </p:cNvPr>
            <p:cNvSpPr txBox="1"/>
            <p:nvPr/>
          </p:nvSpPr>
          <p:spPr>
            <a:xfrm>
              <a:off x="1717831" y="2998294"/>
              <a:ext cx="9991724" cy="808591"/>
            </a:xfrm>
            <a:prstGeom prst="rect">
              <a:avLst/>
            </a:prstGeom>
            <a:noFill/>
          </p:spPr>
          <p:txBody>
            <a:bodyPr wrap="square" lIns="0" tIns="0" rIns="0" bIns="0" rtlCol="0" anchor="ctr">
              <a:spAutoFit/>
            </a:bodyPr>
            <a:lstStyle/>
            <a:p>
              <a:pPr>
                <a:spcAft>
                  <a:spcPts val="441"/>
                </a:spcAft>
              </a:pPr>
              <a:r>
                <a:rPr lang="en-US" sz="1765" dirty="0">
                  <a:hlinkClick r:id="rId3"/>
                </a:rPr>
                <a:t>https://padlet.com/rjayakumar/721lxjgqdvr4do79</a:t>
              </a:r>
              <a:endParaRPr lang="en-US" sz="1765" dirty="0"/>
            </a:p>
            <a:p>
              <a:pPr>
                <a:spcAft>
                  <a:spcPts val="441"/>
                </a:spcAft>
              </a:pPr>
              <a:endParaRPr lang="en-US" sz="1765" dirty="0"/>
            </a:p>
          </p:txBody>
        </p:sp>
        <p:cxnSp>
          <p:nvCxnSpPr>
            <p:cNvPr id="21" name="Straight Connector 20">
              <a:extLst>
                <a:ext uri="{FF2B5EF4-FFF2-40B4-BE49-F238E27FC236}">
                  <a16:creationId xmlns:a16="http://schemas.microsoft.com/office/drawing/2014/main" id="{34B32FAA-1BA8-4D5D-BA7D-6A821773F7D2}"/>
                </a:ext>
                <a:ext uri="{C183D7F6-B498-43B3-948B-1728B52AA6E4}">
                  <adec:decorative xmlns:adec="http://schemas.microsoft.com/office/drawing/2017/decorative" val="1"/>
                </a:ext>
              </a:extLst>
            </p:cNvPr>
            <p:cNvCxnSpPr>
              <a:cxnSpLocks/>
            </p:cNvCxnSpPr>
            <p:nvPr/>
          </p:nvCxnSpPr>
          <p:spPr>
            <a:xfrm>
              <a:off x="1717831" y="4171481"/>
              <a:ext cx="999172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8D6FF0A-3D86-4915-BEA4-3247BF5912C3}"/>
                </a:ext>
              </a:extLst>
            </p:cNvPr>
            <p:cNvSpPr txBox="1"/>
            <p:nvPr/>
          </p:nvSpPr>
          <p:spPr>
            <a:xfrm>
              <a:off x="1717831" y="4766731"/>
              <a:ext cx="9991724" cy="369413"/>
            </a:xfrm>
            <a:prstGeom prst="rect">
              <a:avLst/>
            </a:prstGeom>
            <a:noFill/>
          </p:spPr>
          <p:txBody>
            <a:bodyPr wrap="square" lIns="0" tIns="0" rIns="0" bIns="0" rtlCol="0" anchor="ctr">
              <a:spAutoFit/>
            </a:bodyPr>
            <a:lstStyle/>
            <a:p>
              <a:pPr>
                <a:spcAft>
                  <a:spcPts val="441"/>
                </a:spcAft>
              </a:pPr>
              <a:endParaRPr lang="en-US" sz="1765" dirty="0"/>
            </a:p>
          </p:txBody>
        </p:sp>
      </p:grpSp>
      <p:grpSp>
        <p:nvGrpSpPr>
          <p:cNvPr id="14" name="Group 13">
            <a:extLst>
              <a:ext uri="{FF2B5EF4-FFF2-40B4-BE49-F238E27FC236}">
                <a16:creationId xmlns:a16="http://schemas.microsoft.com/office/drawing/2014/main" id="{034873DE-4ACC-43E4-8B35-C7D39B86C2EC}"/>
              </a:ext>
              <a:ext uri="{C183D7F6-B498-43B3-948B-1728B52AA6E4}">
                <adec:decorative xmlns:adec="http://schemas.microsoft.com/office/drawing/2017/decorative" val="1"/>
              </a:ext>
            </a:extLst>
          </p:cNvPr>
          <p:cNvGrpSpPr/>
          <p:nvPr/>
        </p:nvGrpSpPr>
        <p:grpSpPr>
          <a:xfrm>
            <a:off x="2592472" y="1625180"/>
            <a:ext cx="733130" cy="669627"/>
            <a:chOff x="494370" y="1508000"/>
            <a:chExt cx="1123143" cy="1006969"/>
          </a:xfrm>
        </p:grpSpPr>
        <p:pic>
          <p:nvPicPr>
            <p:cNvPr id="12" name="Picture 11">
              <a:extLst>
                <a:ext uri="{FF2B5EF4-FFF2-40B4-BE49-F238E27FC236}">
                  <a16:creationId xmlns:a16="http://schemas.microsoft.com/office/drawing/2014/main" id="{D871E992-6718-4013-B7C2-D4E12B6C0E56}"/>
                </a:ext>
              </a:extLst>
            </p:cNvPr>
            <p:cNvPicPr>
              <a:picLocks noChangeAspect="1"/>
            </p:cNvPicPr>
            <p:nvPr/>
          </p:nvPicPr>
          <p:blipFill>
            <a:blip r:embed="rId4"/>
            <a:stretch>
              <a:fillRect/>
            </a:stretch>
          </p:blipFill>
          <p:spPr>
            <a:xfrm>
              <a:off x="494370" y="1508000"/>
              <a:ext cx="1123143" cy="1006969"/>
            </a:xfrm>
            <a:prstGeom prst="rect">
              <a:avLst/>
            </a:prstGeom>
          </p:spPr>
        </p:pic>
        <p:pic>
          <p:nvPicPr>
            <p:cNvPr id="4" name="Graphic 3">
              <a:extLst>
                <a:ext uri="{FF2B5EF4-FFF2-40B4-BE49-F238E27FC236}">
                  <a16:creationId xmlns:a16="http://schemas.microsoft.com/office/drawing/2014/main" id="{39C6BCDB-B65B-4063-9874-B2A53ECF358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12702" y="1701556"/>
              <a:ext cx="682537" cy="682537"/>
            </a:xfrm>
            <a:prstGeom prst="rect">
              <a:avLst/>
            </a:prstGeom>
          </p:spPr>
        </p:pic>
      </p:grpSp>
      <p:sp>
        <p:nvSpPr>
          <p:cNvPr id="13" name="Title 12">
            <a:extLst>
              <a:ext uri="{FF2B5EF4-FFF2-40B4-BE49-F238E27FC236}">
                <a16:creationId xmlns:a16="http://schemas.microsoft.com/office/drawing/2014/main" id="{024EEBA0-431F-4BD9-B678-70A9323D3E2C}"/>
              </a:ext>
            </a:extLst>
          </p:cNvPr>
          <p:cNvSpPr>
            <a:spLocks noGrp="1"/>
          </p:cNvSpPr>
          <p:nvPr>
            <p:ph type="title"/>
          </p:nvPr>
        </p:nvSpPr>
        <p:spPr>
          <a:xfrm>
            <a:off x="341997" y="3275112"/>
            <a:ext cx="1843040" cy="307777"/>
          </a:xfrm>
        </p:spPr>
        <p:txBody>
          <a:bodyPr/>
          <a:lstStyle/>
          <a:p>
            <a:r>
              <a:rPr lang="en-US" dirty="0"/>
              <a:t>Active Directory</a:t>
            </a:r>
          </a:p>
        </p:txBody>
      </p:sp>
      <p:pic>
        <p:nvPicPr>
          <p:cNvPr id="5" name="Picture 4" descr="Qr code">
            <a:extLst>
              <a:ext uri="{FF2B5EF4-FFF2-40B4-BE49-F238E27FC236}">
                <a16:creationId xmlns:a16="http://schemas.microsoft.com/office/drawing/2014/main" id="{CC3D3849-6EA4-9DE2-B881-AF9E9024ACF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635896" y="4021183"/>
            <a:ext cx="2636912" cy="2636912"/>
          </a:xfrm>
          <a:prstGeom prst="rect">
            <a:avLst/>
          </a:prstGeom>
        </p:spPr>
      </p:pic>
    </p:spTree>
    <p:extLst>
      <p:ext uri="{BB962C8B-B14F-4D97-AF65-F5344CB8AC3E}">
        <p14:creationId xmlns:p14="http://schemas.microsoft.com/office/powerpoint/2010/main" val="3867688611"/>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45927E1-AE92-4D7B-BA94-D659576C8204}"/>
              </a:ext>
            </a:extLst>
          </p:cNvPr>
          <p:cNvSpPr/>
          <p:nvPr/>
        </p:nvSpPr>
        <p:spPr>
          <a:xfrm>
            <a:off x="313982" y="1484784"/>
            <a:ext cx="3969986" cy="3744416"/>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ctr" anchorCtr="0">
            <a:noAutofit/>
          </a:bodyPr>
          <a:lstStyle/>
          <a:p>
            <a:pPr defTabSz="784418">
              <a:spcAft>
                <a:spcPct val="35000"/>
              </a:spcAft>
            </a:pPr>
            <a:r>
              <a:rPr lang="en-US" sz="1471" dirty="0">
                <a:solidFill>
                  <a:schemeClr val="tx1"/>
                </a:solidFill>
              </a:rPr>
              <a:t>It is a database which has a collection of more information about users, printers, shared folders, user groups </a:t>
            </a:r>
            <a:r>
              <a:rPr lang="en-US" sz="1471" dirty="0" err="1">
                <a:solidFill>
                  <a:schemeClr val="tx1"/>
                </a:solidFill>
              </a:rPr>
              <a:t>etc</a:t>
            </a:r>
            <a:r>
              <a:rPr lang="en-US" sz="1600" b="0" i="0" dirty="0">
                <a:solidFill>
                  <a:srgbClr val="3A3A3A"/>
                </a:solidFill>
                <a:effectLst/>
                <a:latin typeface="Work Sans" panose="020B0604020202020204" pitchFamily="2" charset="0"/>
              </a:rPr>
              <a:t> </a:t>
            </a:r>
            <a:endParaRPr lang="en-US" sz="1471" dirty="0">
              <a:solidFill>
                <a:schemeClr val="tx1"/>
              </a:solidFill>
            </a:endParaRPr>
          </a:p>
          <a:p>
            <a:pPr defTabSz="784418">
              <a:spcAft>
                <a:spcPct val="35000"/>
              </a:spcAft>
            </a:pPr>
            <a:r>
              <a:rPr lang="en-US" sz="1471" dirty="0">
                <a:solidFill>
                  <a:schemeClr val="tx1"/>
                </a:solidFill>
              </a:rPr>
              <a:t>There are three main operations of Active Directory</a:t>
            </a:r>
          </a:p>
          <a:p>
            <a:pPr marL="285750" indent="-285750" defTabSz="784418">
              <a:spcAft>
                <a:spcPct val="35000"/>
              </a:spcAft>
              <a:buFont typeface="Arial" panose="020B0604020202020204" pitchFamily="34" charset="0"/>
              <a:buChar char="•"/>
            </a:pPr>
            <a:r>
              <a:rPr lang="en-US" sz="1471" dirty="0">
                <a:solidFill>
                  <a:schemeClr val="tx1"/>
                </a:solidFill>
              </a:rPr>
              <a:t> to manage identity of the resources on the network. </a:t>
            </a:r>
          </a:p>
          <a:p>
            <a:pPr marL="285750" indent="-285750" defTabSz="784418">
              <a:spcAft>
                <a:spcPct val="35000"/>
              </a:spcAft>
              <a:buFont typeface="Arial" panose="020B0604020202020204" pitchFamily="34" charset="0"/>
              <a:buChar char="•"/>
            </a:pPr>
            <a:r>
              <a:rPr lang="en-US" sz="1471" dirty="0">
                <a:solidFill>
                  <a:schemeClr val="tx1"/>
                </a:solidFill>
              </a:rPr>
              <a:t>to facilitate access to and for the resources on a network.</a:t>
            </a:r>
          </a:p>
          <a:p>
            <a:pPr marL="285750" indent="-285750" defTabSz="784418">
              <a:spcAft>
                <a:spcPct val="35000"/>
              </a:spcAft>
              <a:buFont typeface="Arial" panose="020B0604020202020204" pitchFamily="34" charset="0"/>
              <a:buChar char="•"/>
            </a:pPr>
            <a:r>
              <a:rPr lang="en-US" sz="1471" dirty="0">
                <a:solidFill>
                  <a:schemeClr val="tx1"/>
                </a:solidFill>
              </a:rPr>
              <a:t>to Centrally manage the network</a:t>
            </a:r>
            <a:endParaRPr lang="en-IN" sz="1471" dirty="0">
              <a:solidFill>
                <a:schemeClr val="tx1"/>
              </a:solidFill>
            </a:endParaRPr>
          </a:p>
        </p:txBody>
      </p:sp>
      <p:sp>
        <p:nvSpPr>
          <p:cNvPr id="17" name="Title 16"/>
          <p:cNvSpPr>
            <a:spLocks noGrp="1"/>
          </p:cNvSpPr>
          <p:nvPr>
            <p:ph type="title"/>
          </p:nvPr>
        </p:nvSpPr>
        <p:spPr>
          <a:xfrm>
            <a:off x="313982" y="440494"/>
            <a:ext cx="8505951" cy="680196"/>
          </a:xfrm>
        </p:spPr>
        <p:txBody>
          <a:bodyPr/>
          <a:lstStyle/>
          <a:p>
            <a:r>
              <a:rPr lang="en-US" dirty="0">
                <a:solidFill>
                  <a:schemeClr val="bg2">
                    <a:lumMod val="10000"/>
                  </a:schemeClr>
                </a:solidFill>
              </a:rPr>
              <a:t>Define: Active Directory</a:t>
            </a:r>
          </a:p>
        </p:txBody>
      </p:sp>
      <p:pic>
        <p:nvPicPr>
          <p:cNvPr id="1026" name="Picture 2" descr="Active Directory Group types">
            <a:extLst>
              <a:ext uri="{FF2B5EF4-FFF2-40B4-BE49-F238E27FC236}">
                <a16:creationId xmlns:a16="http://schemas.microsoft.com/office/drawing/2014/main" id="{30F9EFF1-6EAA-17B0-F427-B8AEB9CFD1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6321" y="1455700"/>
            <a:ext cx="4657725" cy="422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14959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Key Terminologies</a:t>
            </a:r>
          </a:p>
        </p:txBody>
      </p:sp>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10655" y="1327308"/>
            <a:ext cx="4046220" cy="4708981"/>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nSpc>
                <a:spcPct val="100000"/>
              </a:lnSpc>
              <a:buFont typeface="Wingdings" panose="05000000000000000000" pitchFamily="2" charset="2"/>
              <a:buChar char="§"/>
            </a:pPr>
            <a:r>
              <a:rPr lang="en-US" sz="1800" b="1" dirty="0"/>
              <a:t>Directory Service</a:t>
            </a:r>
          </a:p>
          <a:p>
            <a:pPr marL="420181" lvl="1" indent="-252109">
              <a:buFont typeface="Arial" panose="020B0604020202020204" pitchFamily="34" charset="0"/>
              <a:buChar char="•"/>
            </a:pPr>
            <a:r>
              <a:rPr lang="en-US" sz="1800" dirty="0"/>
              <a:t>A lookup server that provides mapping between network resources and its network address</a:t>
            </a:r>
          </a:p>
          <a:p>
            <a:pPr>
              <a:lnSpc>
                <a:spcPct val="100000"/>
              </a:lnSpc>
              <a:buFont typeface="Wingdings" panose="05000000000000000000" pitchFamily="2" charset="2"/>
              <a:buChar char="§"/>
            </a:pPr>
            <a:r>
              <a:rPr lang="en-US" sz="1800" b="1" dirty="0"/>
              <a:t>Objects</a:t>
            </a:r>
          </a:p>
          <a:p>
            <a:pPr marL="420181" lvl="1" indent="-252109">
              <a:buFont typeface="Arial" panose="020B0604020202020204" pitchFamily="34" charset="0"/>
              <a:buChar char="•"/>
            </a:pPr>
            <a:r>
              <a:rPr lang="en-US" sz="1800" dirty="0"/>
              <a:t>Users, Printers, Servers, Shared folders </a:t>
            </a:r>
            <a:r>
              <a:rPr lang="en-US" sz="1800" dirty="0" err="1"/>
              <a:t>etc</a:t>
            </a:r>
            <a:endParaRPr lang="en-US" sz="1800" dirty="0"/>
          </a:p>
          <a:p>
            <a:pPr>
              <a:lnSpc>
                <a:spcPct val="100000"/>
              </a:lnSpc>
              <a:buFont typeface="Wingdings" panose="05000000000000000000" pitchFamily="2" charset="2"/>
              <a:buChar char="§"/>
            </a:pPr>
            <a:r>
              <a:rPr lang="en-US" sz="1800" b="1" dirty="0"/>
              <a:t>Domain Service</a:t>
            </a:r>
          </a:p>
          <a:p>
            <a:pPr marL="420181" lvl="1" indent="-252109">
              <a:buFont typeface="Arial" panose="020B0604020202020204" pitchFamily="34" charset="0"/>
              <a:buChar char="•"/>
            </a:pPr>
            <a:r>
              <a:rPr lang="en-US" sz="1800" dirty="0"/>
              <a:t>Network Management Tool </a:t>
            </a:r>
          </a:p>
          <a:p>
            <a:pPr marL="420181" lvl="1" indent="-252109">
              <a:buFont typeface="Arial" panose="020B0604020202020204" pitchFamily="34" charset="0"/>
              <a:buChar char="•"/>
            </a:pPr>
            <a:r>
              <a:rPr lang="en-US" sz="1800" dirty="0"/>
              <a:t>Manage users and group account</a:t>
            </a:r>
          </a:p>
          <a:p>
            <a:pPr>
              <a:lnSpc>
                <a:spcPct val="100000"/>
              </a:lnSpc>
              <a:buFont typeface="Wingdings" panose="05000000000000000000" pitchFamily="2" charset="2"/>
              <a:buChar char="§"/>
            </a:pPr>
            <a:r>
              <a:rPr lang="en-US" sz="1800" b="1" dirty="0"/>
              <a:t>LDAP</a:t>
            </a:r>
          </a:p>
          <a:p>
            <a:pPr marL="420181" lvl="1" indent="-252109">
              <a:buFont typeface="Arial" panose="020B0604020202020204" pitchFamily="34" charset="0"/>
              <a:buChar char="•"/>
            </a:pPr>
            <a:r>
              <a:rPr lang="en-US" sz="1800" dirty="0"/>
              <a:t>Light Directory Access Protocol</a:t>
            </a:r>
          </a:p>
          <a:p>
            <a:pPr>
              <a:lnSpc>
                <a:spcPct val="100000"/>
              </a:lnSpc>
              <a:buFont typeface="Wingdings" panose="05000000000000000000" pitchFamily="2" charset="2"/>
              <a:buChar char="§"/>
            </a:pPr>
            <a:r>
              <a:rPr lang="en-US" sz="1800" b="1" dirty="0"/>
              <a:t>Kerberos</a:t>
            </a:r>
          </a:p>
          <a:p>
            <a:pPr marL="420181" lvl="1" indent="-252109">
              <a:buFont typeface="Arial" panose="020B0604020202020204" pitchFamily="34" charset="0"/>
              <a:buChar char="•"/>
            </a:pPr>
            <a:r>
              <a:rPr lang="en-US" sz="1800" dirty="0"/>
              <a:t>securely authenticates and proves the identity between users and servers on the network protocol</a:t>
            </a:r>
          </a:p>
          <a:p>
            <a:pPr marL="420181" lvl="1" indent="-252109">
              <a:buFont typeface="Arial" panose="020B0604020202020204" pitchFamily="34" charset="0"/>
              <a:buChar char="•"/>
            </a:pPr>
            <a:endParaRPr lang="en-US" sz="1800" dirty="0"/>
          </a:p>
        </p:txBody>
      </p:sp>
      <p:sp>
        <p:nvSpPr>
          <p:cNvPr id="4" name="AutoShape 2" descr="See the source image">
            <a:extLst>
              <a:ext uri="{FF2B5EF4-FFF2-40B4-BE49-F238E27FC236}">
                <a16:creationId xmlns:a16="http://schemas.microsoft.com/office/drawing/2014/main" id="{FC8D8C0D-1007-4414-8C94-42423BAEC3AB}"/>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pic>
        <p:nvPicPr>
          <p:cNvPr id="2050" name="Picture 2" descr="Aspects">
            <a:extLst>
              <a:ext uri="{FF2B5EF4-FFF2-40B4-BE49-F238E27FC236}">
                <a16:creationId xmlns:a16="http://schemas.microsoft.com/office/drawing/2014/main" id="{9C2F9296-DA0B-6C6B-5A85-ADD1C183D09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20640" y="1136111"/>
            <a:ext cx="3977573" cy="232177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A919D092-E680-5D38-DC7D-007EC05FD8F7}"/>
              </a:ext>
            </a:extLst>
          </p:cNvPr>
          <p:cNvPicPr>
            <a:picLocks noChangeAspect="1"/>
          </p:cNvPicPr>
          <p:nvPr/>
        </p:nvPicPr>
        <p:blipFill>
          <a:blip r:embed="rId4"/>
          <a:stretch>
            <a:fillRect/>
          </a:stretch>
        </p:blipFill>
        <p:spPr>
          <a:xfrm>
            <a:off x="4755772" y="3428891"/>
            <a:ext cx="3977573" cy="2260540"/>
          </a:xfrm>
          <a:prstGeom prst="rect">
            <a:avLst/>
          </a:prstGeom>
        </p:spPr>
      </p:pic>
    </p:spTree>
    <p:extLst>
      <p:ext uri="{BB962C8B-B14F-4D97-AF65-F5344CB8AC3E}">
        <p14:creationId xmlns:p14="http://schemas.microsoft.com/office/powerpoint/2010/main" val="395772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Azure AD</a:t>
            </a:r>
          </a:p>
        </p:txBody>
      </p:sp>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10655" y="1327308"/>
            <a:ext cx="4046220" cy="4431983"/>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168072" lvl="1"/>
            <a:r>
              <a:rPr lang="en-US" sz="1800" dirty="0"/>
              <a:t>Azure Active Directory (Azure AD) is Microsoft's multi-tenant cloud-based directory and identity management service. Azure AD helps to support user access to resources and applications, such as:</a:t>
            </a:r>
          </a:p>
          <a:p>
            <a:pPr marL="168072" lvl="1"/>
            <a:endParaRPr lang="en-US" sz="1800" dirty="0"/>
          </a:p>
          <a:p>
            <a:pPr marL="453822" lvl="1" indent="-285750">
              <a:buFont typeface="Arial" panose="020B0604020202020204" pitchFamily="34" charset="0"/>
              <a:buChar char="•"/>
            </a:pPr>
            <a:r>
              <a:rPr lang="en-US" sz="1800" dirty="0"/>
              <a:t>Internal resources and apps located on your corporate network.</a:t>
            </a:r>
          </a:p>
          <a:p>
            <a:pPr marL="453822" lvl="1" indent="-285750">
              <a:buFont typeface="Arial" panose="020B0604020202020204" pitchFamily="34" charset="0"/>
              <a:buChar char="•"/>
            </a:pPr>
            <a:endParaRPr lang="en-US" sz="1800" dirty="0"/>
          </a:p>
          <a:p>
            <a:pPr marL="453822" lvl="1" indent="-285750">
              <a:buFont typeface="Arial" panose="020B0604020202020204" pitchFamily="34" charset="0"/>
              <a:buChar char="•"/>
            </a:pPr>
            <a:r>
              <a:rPr lang="en-US" sz="1800" dirty="0"/>
              <a:t>External resources like Microsoft 365, the Azure portal, and SaaS applications.</a:t>
            </a:r>
          </a:p>
          <a:p>
            <a:pPr marL="453822" lvl="1" indent="-285750">
              <a:buFont typeface="Arial" panose="020B0604020202020204" pitchFamily="34" charset="0"/>
              <a:buChar char="•"/>
            </a:pPr>
            <a:endParaRPr lang="en-US" sz="1800" dirty="0"/>
          </a:p>
          <a:p>
            <a:pPr marL="453822" lvl="1" indent="-285750">
              <a:buFont typeface="Arial" panose="020B0604020202020204" pitchFamily="34" charset="0"/>
              <a:buChar char="•"/>
            </a:pPr>
            <a:r>
              <a:rPr lang="en-US" sz="1800" dirty="0"/>
              <a:t>Cloud apps developed for your organization.</a:t>
            </a:r>
          </a:p>
        </p:txBody>
      </p:sp>
      <p:sp>
        <p:nvSpPr>
          <p:cNvPr id="4" name="AutoShape 2" descr="See the source image">
            <a:extLst>
              <a:ext uri="{FF2B5EF4-FFF2-40B4-BE49-F238E27FC236}">
                <a16:creationId xmlns:a16="http://schemas.microsoft.com/office/drawing/2014/main" id="{FC8D8C0D-1007-4414-8C94-42423BAEC3AB}"/>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pic>
        <p:nvPicPr>
          <p:cNvPr id="2" name="Picture Placeholder 4" descr="Azure Active Directory works with cloud apps such as M365, devices, and on-premises applications">
            <a:extLst>
              <a:ext uri="{FF2B5EF4-FFF2-40B4-BE49-F238E27FC236}">
                <a16:creationId xmlns:a16="http://schemas.microsoft.com/office/drawing/2014/main" id="{355B8C3E-F3B4-D2F9-93DC-A3586C336FBC}"/>
              </a:ext>
            </a:extLst>
          </p:cNvPr>
          <p:cNvPicPr>
            <a:picLocks noChangeAspect="1"/>
          </p:cNvPicPr>
          <p:nvPr/>
        </p:nvPicPr>
        <p:blipFill>
          <a:blip r:embed="rId3"/>
          <a:srcRect l="2876" r="2876"/>
          <a:stretch>
            <a:fillRect/>
          </a:stretch>
        </p:blipFill>
        <p:spPr>
          <a:xfrm>
            <a:off x="4572000" y="1931128"/>
            <a:ext cx="4406424" cy="3187765"/>
          </a:xfrm>
          <a:prstGeom prst="rect">
            <a:avLst/>
          </a:prstGeom>
        </p:spPr>
      </p:pic>
    </p:spTree>
    <p:extLst>
      <p:ext uri="{BB962C8B-B14F-4D97-AF65-F5344CB8AC3E}">
        <p14:creationId xmlns:p14="http://schemas.microsoft.com/office/powerpoint/2010/main" val="38012043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chemeClr val="bg2">
                    <a:lumMod val="10000"/>
                  </a:schemeClr>
                </a:solidFill>
              </a:rPr>
              <a:t>Describe Azure Active Directory Benefits and Features</a:t>
            </a:r>
          </a:p>
        </p:txBody>
      </p:sp>
      <p:sp>
        <p:nvSpPr>
          <p:cNvPr id="11" name="Rectangle 10">
            <a:extLst>
              <a:ext uri="{FF2B5EF4-FFF2-40B4-BE49-F238E27FC236}">
                <a16:creationId xmlns:a16="http://schemas.microsoft.com/office/drawing/2014/main" id="{745927E1-AE92-4D7B-BA94-D659576C8204}"/>
              </a:ext>
            </a:extLst>
          </p:cNvPr>
          <p:cNvSpPr/>
          <p:nvPr/>
        </p:nvSpPr>
        <p:spPr>
          <a:xfrm>
            <a:off x="313983" y="1734198"/>
            <a:ext cx="2755561" cy="1802020"/>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ctr" anchorCtr="0">
            <a:noAutofit/>
          </a:bodyPr>
          <a:lstStyle/>
          <a:p>
            <a:pPr defTabSz="784418">
              <a:spcAft>
                <a:spcPct val="35000"/>
              </a:spcAft>
            </a:pPr>
            <a:r>
              <a:rPr lang="en-US" sz="1471" dirty="0">
                <a:solidFill>
                  <a:schemeClr val="tx1"/>
                </a:solidFill>
              </a:rPr>
              <a:t>A cloud-based suite of identity management capabilities that enables you to securely manage access to Azure services and resources for your users</a:t>
            </a:r>
            <a:endParaRPr lang="en-IN" sz="1471" dirty="0">
              <a:solidFill>
                <a:schemeClr val="tx1"/>
              </a:solidFill>
            </a:endParaRPr>
          </a:p>
        </p:txBody>
      </p:sp>
      <p:sp>
        <p:nvSpPr>
          <p:cNvPr id="12" name="Rectangle 11">
            <a:extLst>
              <a:ext uri="{FF2B5EF4-FFF2-40B4-BE49-F238E27FC236}">
                <a16:creationId xmlns:a16="http://schemas.microsoft.com/office/drawing/2014/main" id="{A129EADE-1D34-48D9-88AE-4B30FFD6D06E}"/>
              </a:ext>
            </a:extLst>
          </p:cNvPr>
          <p:cNvSpPr/>
          <p:nvPr/>
        </p:nvSpPr>
        <p:spPr>
          <a:xfrm>
            <a:off x="313983" y="3653607"/>
            <a:ext cx="2755561" cy="1596257"/>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67232" bIns="100848" numCol="1" spcCol="1270" anchor="ctr" anchorCtr="0">
            <a:noAutofit/>
          </a:bodyPr>
          <a:lstStyle/>
          <a:p>
            <a:pPr defTabSz="784418">
              <a:spcAft>
                <a:spcPct val="35000"/>
              </a:spcAft>
            </a:pPr>
            <a:r>
              <a:rPr lang="en-US" sz="1471" dirty="0">
                <a:solidFill>
                  <a:schemeClr val="tx1"/>
                </a:solidFill>
              </a:rPr>
              <a:t>Provides application</a:t>
            </a:r>
            <a:br>
              <a:rPr lang="en-US" sz="1471" dirty="0">
                <a:solidFill>
                  <a:schemeClr val="tx1"/>
                </a:solidFill>
              </a:rPr>
            </a:br>
            <a:r>
              <a:rPr lang="en-US" sz="1471" dirty="0">
                <a:solidFill>
                  <a:schemeClr val="tx1"/>
                </a:solidFill>
              </a:rPr>
              <a:t>management, authentication, device management, and hybrid identity</a:t>
            </a:r>
            <a:endParaRPr lang="en-IN" sz="1471" dirty="0">
              <a:solidFill>
                <a:schemeClr val="tx1"/>
              </a:solidFill>
            </a:endParaRPr>
          </a:p>
        </p:txBody>
      </p:sp>
      <p:pic>
        <p:nvPicPr>
          <p:cNvPr id="9" name="Picture 8" descr="Windows Server AD is using Kerberos and NTLM authentication to on-premises apps. Azure AD is using SAML, Oauth, Open ID, WS-Federation authentication to Cloud apps">
            <a:extLst>
              <a:ext uri="{FF2B5EF4-FFF2-40B4-BE49-F238E27FC236}">
                <a16:creationId xmlns:a16="http://schemas.microsoft.com/office/drawing/2014/main" id="{69EF40D2-41BF-4CC4-A103-E975C269E32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526" t="-26245" r="-1526" b="-26245"/>
          <a:stretch/>
        </p:blipFill>
        <p:spPr>
          <a:xfrm>
            <a:off x="3190846" y="1734198"/>
            <a:ext cx="5639172" cy="3515666"/>
          </a:xfrm>
          <a:prstGeom prst="rect">
            <a:avLst/>
          </a:prstGeom>
          <a:solidFill>
            <a:schemeClr val="bg1"/>
          </a:solidFill>
          <a:ln w="19050">
            <a:solidFill>
              <a:schemeClr val="accent1"/>
            </a:solidFill>
            <a:headEnd type="none" w="med" len="med"/>
            <a:tailEnd type="none" w="med" len="med"/>
          </a:ln>
          <a:effectLst/>
        </p:spPr>
      </p:pic>
    </p:spTree>
    <p:extLst>
      <p:ext uri="{BB962C8B-B14F-4D97-AF65-F5344CB8AC3E}">
        <p14:creationId xmlns:p14="http://schemas.microsoft.com/office/powerpoint/2010/main" val="3827089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Compare AD DS to Azure Active Directory</a:t>
            </a:r>
          </a:p>
        </p:txBody>
      </p:sp>
      <p:pic>
        <p:nvPicPr>
          <p:cNvPr id="75" name="Picture 74" descr="Icon of a magnifying glass showing a chart">
            <a:extLst>
              <a:ext uri="{FF2B5EF4-FFF2-40B4-BE49-F238E27FC236}">
                <a16:creationId xmlns:a16="http://schemas.microsoft.com/office/drawing/2014/main" id="{AA696AF2-F4EB-4296-8EC0-D90A2ADC0F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5509" y="1733234"/>
            <a:ext cx="584917" cy="586038"/>
          </a:xfrm>
          <a:prstGeom prst="rect">
            <a:avLst/>
          </a:prstGeom>
        </p:spPr>
      </p:pic>
      <p:sp>
        <p:nvSpPr>
          <p:cNvPr id="5" name="Rectangle 4">
            <a:extLst>
              <a:ext uri="{FF2B5EF4-FFF2-40B4-BE49-F238E27FC236}">
                <a16:creationId xmlns:a16="http://schemas.microsoft.com/office/drawing/2014/main" id="{28EB9CEF-0D1F-4FEA-86E1-586BF3CDB551}"/>
              </a:ext>
            </a:extLst>
          </p:cNvPr>
          <p:cNvSpPr/>
          <p:nvPr/>
        </p:nvSpPr>
        <p:spPr>
          <a:xfrm>
            <a:off x="1064505" y="1731612"/>
            <a:ext cx="7765514" cy="58611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dirty="0">
                <a:solidFill>
                  <a:schemeClr val="tx1"/>
                </a:solidFill>
              </a:rPr>
              <a:t>Azure AD is primarily an identity solution, and designed for HTTP and HTTPS communications</a:t>
            </a:r>
            <a:endParaRPr lang="en-IN" sz="1471" dirty="0">
              <a:solidFill>
                <a:schemeClr val="tx1"/>
              </a:solidFill>
            </a:endParaRPr>
          </a:p>
        </p:txBody>
      </p:sp>
      <p:cxnSp>
        <p:nvCxnSpPr>
          <p:cNvPr id="49" name="Straight Connector 48">
            <a:extLst>
              <a:ext uri="{FF2B5EF4-FFF2-40B4-BE49-F238E27FC236}">
                <a16:creationId xmlns:a16="http://schemas.microsoft.com/office/drawing/2014/main" id="{4A7D1502-B93A-4460-BE02-E0855D24D335}"/>
              </a:ext>
              <a:ext uri="{C183D7F6-B498-43B3-948B-1728B52AA6E4}">
                <adec:decorative xmlns:adec="http://schemas.microsoft.com/office/drawing/2017/decorative" val="1"/>
              </a:ext>
            </a:extLst>
          </p:cNvPr>
          <p:cNvCxnSpPr/>
          <p:nvPr/>
        </p:nvCxnSpPr>
        <p:spPr>
          <a:xfrm flipV="1">
            <a:off x="1064505" y="2378502"/>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5" name="Picture 44" descr="Icon of a cloud with multiples lines extending from it">
            <a:extLst>
              <a:ext uri="{FF2B5EF4-FFF2-40B4-BE49-F238E27FC236}">
                <a16:creationId xmlns:a16="http://schemas.microsoft.com/office/drawing/2014/main" id="{5248068B-2571-43C8-AD31-E9359379BA8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5509" y="2420522"/>
            <a:ext cx="584917" cy="586038"/>
          </a:xfrm>
          <a:prstGeom prst="rect">
            <a:avLst/>
          </a:prstGeom>
        </p:spPr>
      </p:pic>
      <p:sp>
        <p:nvSpPr>
          <p:cNvPr id="6" name="Rectangle 5">
            <a:extLst>
              <a:ext uri="{FF2B5EF4-FFF2-40B4-BE49-F238E27FC236}">
                <a16:creationId xmlns:a16="http://schemas.microsoft.com/office/drawing/2014/main" id="{5D3F1818-1660-4914-805F-991B634A80F4}"/>
              </a:ext>
            </a:extLst>
          </p:cNvPr>
          <p:cNvSpPr/>
          <p:nvPr/>
        </p:nvSpPr>
        <p:spPr>
          <a:xfrm>
            <a:off x="1064505" y="2464940"/>
            <a:ext cx="7765514" cy="58611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dirty="0">
                <a:solidFill>
                  <a:schemeClr val="tx1"/>
                </a:solidFill>
              </a:rPr>
              <a:t>Queried using the REST API over HTTP and HTTPS. Instead of LDAP</a:t>
            </a:r>
            <a:endParaRPr lang="en-IN" sz="1471" dirty="0">
              <a:solidFill>
                <a:schemeClr val="tx1"/>
              </a:solidFill>
            </a:endParaRPr>
          </a:p>
        </p:txBody>
      </p:sp>
      <p:cxnSp>
        <p:nvCxnSpPr>
          <p:cNvPr id="50" name="Straight Connector 49">
            <a:extLst>
              <a:ext uri="{FF2B5EF4-FFF2-40B4-BE49-F238E27FC236}">
                <a16:creationId xmlns:a16="http://schemas.microsoft.com/office/drawing/2014/main" id="{77BD206A-7FF0-4853-B24D-87EA250CCE9B}"/>
              </a:ext>
              <a:ext uri="{C183D7F6-B498-43B3-948B-1728B52AA6E4}">
                <adec:decorative xmlns:adec="http://schemas.microsoft.com/office/drawing/2017/decorative" val="1"/>
              </a:ext>
            </a:extLst>
          </p:cNvPr>
          <p:cNvCxnSpPr/>
          <p:nvPr/>
        </p:nvCxnSpPr>
        <p:spPr>
          <a:xfrm flipV="1">
            <a:off x="1064505" y="3137492"/>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4" name="Picture 43" descr="Icon of a webpage layout template">
            <a:extLst>
              <a:ext uri="{FF2B5EF4-FFF2-40B4-BE49-F238E27FC236}">
                <a16:creationId xmlns:a16="http://schemas.microsoft.com/office/drawing/2014/main" id="{E4CA67BB-7BF1-4800-8D54-89D033E5C2C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5509" y="3280447"/>
            <a:ext cx="584917" cy="586038"/>
          </a:xfrm>
          <a:prstGeom prst="rect">
            <a:avLst/>
          </a:prstGeom>
        </p:spPr>
      </p:pic>
      <p:sp>
        <p:nvSpPr>
          <p:cNvPr id="7" name="Rectangle 6">
            <a:extLst>
              <a:ext uri="{FF2B5EF4-FFF2-40B4-BE49-F238E27FC236}">
                <a16:creationId xmlns:a16="http://schemas.microsoft.com/office/drawing/2014/main" id="{B7223AA1-ABE3-49DE-BF24-409AC08E1482}"/>
              </a:ext>
            </a:extLst>
          </p:cNvPr>
          <p:cNvSpPr/>
          <p:nvPr/>
        </p:nvSpPr>
        <p:spPr>
          <a:xfrm>
            <a:off x="1064505" y="3213842"/>
            <a:ext cx="7765514" cy="715711"/>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dirty="0">
                <a:solidFill>
                  <a:schemeClr val="tx1"/>
                </a:solidFill>
              </a:rPr>
              <a:t>Uses HTTP and HTTPS protocols such as SAML, WS-Federation, and OpenID Connect for authentication (and OAuth for authorization). Instead of Kerberos</a:t>
            </a:r>
            <a:endParaRPr lang="en-IN" sz="1471" dirty="0">
              <a:solidFill>
                <a:schemeClr val="tx1"/>
              </a:solidFill>
            </a:endParaRPr>
          </a:p>
        </p:txBody>
      </p:sp>
      <p:cxnSp>
        <p:nvCxnSpPr>
          <p:cNvPr id="51" name="Straight Connector 50">
            <a:extLst>
              <a:ext uri="{FF2B5EF4-FFF2-40B4-BE49-F238E27FC236}">
                <a16:creationId xmlns:a16="http://schemas.microsoft.com/office/drawing/2014/main" id="{A1D4387B-90F9-48EB-B24E-4F86F287BC8E}"/>
              </a:ext>
              <a:ext uri="{C183D7F6-B498-43B3-948B-1728B52AA6E4}">
                <adec:decorative xmlns:adec="http://schemas.microsoft.com/office/drawing/2017/decorative" val="1"/>
              </a:ext>
            </a:extLst>
          </p:cNvPr>
          <p:cNvCxnSpPr>
            <a:cxnSpLocks/>
          </p:cNvCxnSpPr>
          <p:nvPr/>
        </p:nvCxnSpPr>
        <p:spPr>
          <a:xfrm flipV="1">
            <a:off x="1064505" y="4005904"/>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3" name="Picture 42" descr="Icon of four servers">
            <a:extLst>
              <a:ext uri="{FF2B5EF4-FFF2-40B4-BE49-F238E27FC236}">
                <a16:creationId xmlns:a16="http://schemas.microsoft.com/office/drawing/2014/main" id="{E5A905A8-2BE0-4F1E-83CD-04F941B8444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5509" y="4155723"/>
            <a:ext cx="584917" cy="586038"/>
          </a:xfrm>
          <a:prstGeom prst="rect">
            <a:avLst/>
          </a:prstGeom>
        </p:spPr>
      </p:pic>
      <p:sp>
        <p:nvSpPr>
          <p:cNvPr id="8" name="Rectangle 7">
            <a:extLst>
              <a:ext uri="{FF2B5EF4-FFF2-40B4-BE49-F238E27FC236}">
                <a16:creationId xmlns:a16="http://schemas.microsoft.com/office/drawing/2014/main" id="{D6BCE137-4459-49D5-AED7-108803C77C89}"/>
              </a:ext>
            </a:extLst>
          </p:cNvPr>
          <p:cNvSpPr/>
          <p:nvPr/>
        </p:nvSpPr>
        <p:spPr>
          <a:xfrm>
            <a:off x="1064505" y="4135714"/>
            <a:ext cx="7765514" cy="58611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a:solidFill>
                  <a:schemeClr val="tx1"/>
                </a:solidFill>
              </a:rPr>
              <a:t>Includes federation services, and many third-party services (such as Facebook)</a:t>
            </a:r>
            <a:endParaRPr lang="en-IN" sz="1471" dirty="0">
              <a:solidFill>
                <a:schemeClr val="tx1"/>
              </a:solidFill>
            </a:endParaRPr>
          </a:p>
        </p:txBody>
      </p:sp>
      <p:cxnSp>
        <p:nvCxnSpPr>
          <p:cNvPr id="52" name="Straight Connector 51">
            <a:extLst>
              <a:ext uri="{FF2B5EF4-FFF2-40B4-BE49-F238E27FC236}">
                <a16:creationId xmlns:a16="http://schemas.microsoft.com/office/drawing/2014/main" id="{40CDC866-24EF-491D-A0F5-B0B0865BB61A}"/>
              </a:ext>
              <a:ext uri="{C183D7F6-B498-43B3-948B-1728B52AA6E4}">
                <adec:decorative xmlns:adec="http://schemas.microsoft.com/office/drawing/2017/decorative" val="1"/>
              </a:ext>
            </a:extLst>
          </p:cNvPr>
          <p:cNvCxnSpPr/>
          <p:nvPr/>
        </p:nvCxnSpPr>
        <p:spPr>
          <a:xfrm flipV="1">
            <a:off x="1064505" y="4851638"/>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2" name="Picture 41" descr="Icon of a person">
            <a:extLst>
              <a:ext uri="{FF2B5EF4-FFF2-40B4-BE49-F238E27FC236}">
                <a16:creationId xmlns:a16="http://schemas.microsoft.com/office/drawing/2014/main" id="{90012E53-F73D-487C-BC30-72F73C55636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95509" y="4963060"/>
            <a:ext cx="584917" cy="586038"/>
          </a:xfrm>
          <a:prstGeom prst="rect">
            <a:avLst/>
          </a:prstGeom>
        </p:spPr>
      </p:pic>
      <p:sp>
        <p:nvSpPr>
          <p:cNvPr id="9" name="Rectangle 8">
            <a:extLst>
              <a:ext uri="{FF2B5EF4-FFF2-40B4-BE49-F238E27FC236}">
                <a16:creationId xmlns:a16="http://schemas.microsoft.com/office/drawing/2014/main" id="{DDA664F7-C28A-4211-A524-9B3A95F5D254}"/>
              </a:ext>
            </a:extLst>
          </p:cNvPr>
          <p:cNvSpPr/>
          <p:nvPr/>
        </p:nvSpPr>
        <p:spPr>
          <a:xfrm>
            <a:off x="1064505" y="4823454"/>
            <a:ext cx="7765514" cy="84661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a:solidFill>
                  <a:schemeClr val="tx1"/>
                </a:solidFill>
              </a:rPr>
              <a:t>Azure AD users and groups are created in a flat structure, and there are no Organizational Units (OUs) or Group Policy Objects (GPOs)</a:t>
            </a:r>
            <a:endParaRPr lang="en-IN" sz="1471">
              <a:solidFill>
                <a:schemeClr val="tx1"/>
              </a:solidFill>
            </a:endParaRPr>
          </a:p>
        </p:txBody>
      </p:sp>
    </p:spTree>
    <p:extLst>
      <p:ext uri="{BB962C8B-B14F-4D97-AF65-F5344CB8AC3E}">
        <p14:creationId xmlns:p14="http://schemas.microsoft.com/office/powerpoint/2010/main" val="4157478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DCC16-9BE8-43A4-8824-D328950A1389}"/>
              </a:ext>
            </a:extLst>
          </p:cNvPr>
          <p:cNvSpPr>
            <a:spLocks noGrp="1"/>
          </p:cNvSpPr>
          <p:nvPr>
            <p:ph type="title"/>
          </p:nvPr>
        </p:nvSpPr>
        <p:spPr/>
        <p:txBody>
          <a:bodyPr/>
          <a:lstStyle/>
          <a:p>
            <a:r>
              <a:rPr lang="en-US" dirty="0">
                <a:cs typeface="Segoe UI"/>
              </a:rPr>
              <a:t>Describe Azure AD Concepts</a:t>
            </a:r>
            <a:endParaRPr lang="en-US" dirty="0"/>
          </a:p>
        </p:txBody>
      </p:sp>
      <p:graphicFrame>
        <p:nvGraphicFramePr>
          <p:cNvPr id="4" name="Table 6">
            <a:extLst>
              <a:ext uri="{FF2B5EF4-FFF2-40B4-BE49-F238E27FC236}">
                <a16:creationId xmlns:a16="http://schemas.microsoft.com/office/drawing/2014/main" id="{9976D420-D02A-4EEB-8E2F-C971B403F7CC}"/>
              </a:ext>
            </a:extLst>
          </p:cNvPr>
          <p:cNvGraphicFramePr>
            <a:graphicFrameLocks noGrp="1"/>
          </p:cNvGraphicFramePr>
          <p:nvPr/>
        </p:nvGraphicFramePr>
        <p:xfrm>
          <a:off x="313982" y="1696930"/>
          <a:ext cx="8516035" cy="3900901"/>
        </p:xfrm>
        <a:graphic>
          <a:graphicData uri="http://schemas.openxmlformats.org/drawingml/2006/table">
            <a:tbl>
              <a:tblPr firstRow="1" bandRow="1">
                <a:tableStyleId>{5C22544A-7EE6-4342-B048-85BDC9FD1C3A}</a:tableStyleId>
              </a:tblPr>
              <a:tblGrid>
                <a:gridCol w="1941341">
                  <a:extLst>
                    <a:ext uri="{9D8B030D-6E8A-4147-A177-3AD203B41FA5}">
                      <a16:colId xmlns:a16="http://schemas.microsoft.com/office/drawing/2014/main" val="1289156279"/>
                    </a:ext>
                  </a:extLst>
                </a:gridCol>
                <a:gridCol w="6574694">
                  <a:extLst>
                    <a:ext uri="{9D8B030D-6E8A-4147-A177-3AD203B41FA5}">
                      <a16:colId xmlns:a16="http://schemas.microsoft.com/office/drawing/2014/main" val="2759990731"/>
                    </a:ext>
                  </a:extLst>
                </a:gridCol>
              </a:tblGrid>
              <a:tr h="451837">
                <a:tc>
                  <a:txBody>
                    <a:bodyPr/>
                    <a:lstStyle/>
                    <a:p>
                      <a:pPr algn="l"/>
                      <a:r>
                        <a:rPr lang="en-US" sz="1600" b="0" dirty="0">
                          <a:solidFill>
                            <a:schemeClr val="bg1"/>
                          </a:solidFill>
                          <a:latin typeface="+mj-lt"/>
                        </a:rPr>
                        <a:t>Concept</a:t>
                      </a:r>
                    </a:p>
                  </a:txBody>
                  <a:tcPr marL="100848" marR="100848" marT="67232" marB="67232" anchor="ctr">
                    <a:lnL w="6350" cap="flat" cmpd="sng" algn="ctr">
                      <a:solidFill>
                        <a:srgbClr val="243A5E"/>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tc>
                  <a:txBody>
                    <a:bodyPr/>
                    <a:lstStyle/>
                    <a:p>
                      <a:pPr algn="l"/>
                      <a:r>
                        <a:rPr lang="en-US" sz="1600" b="0" dirty="0">
                          <a:solidFill>
                            <a:schemeClr val="bg1"/>
                          </a:solidFill>
                          <a:latin typeface="+mj-lt"/>
                        </a:rPr>
                        <a:t>Description</a:t>
                      </a:r>
                    </a:p>
                  </a:txBody>
                  <a:tcPr marL="100848" marR="100848" marT="67232" marB="67232" anchor="ctr">
                    <a:lnL w="6350" cap="flat" cmpd="sng" algn="ctr">
                      <a:solidFill>
                        <a:schemeClr val="bg1"/>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extLst>
                  <a:ext uri="{0D108BD9-81ED-4DB2-BD59-A6C34878D82A}">
                    <a16:rowId xmlns:a16="http://schemas.microsoft.com/office/drawing/2014/main" val="2897835809"/>
                  </a:ext>
                </a:extLst>
              </a:tr>
              <a:tr h="425259">
                <a:tc>
                  <a:txBody>
                    <a:bodyPr/>
                    <a:lstStyle/>
                    <a:p>
                      <a:pPr algn="l"/>
                      <a:r>
                        <a:rPr lang="en-US" sz="1500" dirty="0">
                          <a:solidFill>
                            <a:schemeClr val="tx1"/>
                          </a:solidFill>
                          <a:latin typeface="+mj-lt"/>
                        </a:rPr>
                        <a:t>Identity</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buNone/>
                      </a:pPr>
                      <a:r>
                        <a:rPr lang="en-US" sz="1500" b="0" i="0" u="none" strike="noStrike" noProof="0">
                          <a:solidFill>
                            <a:schemeClr val="tx1"/>
                          </a:solidFill>
                          <a:latin typeface="Segoe UI"/>
                        </a:rPr>
                        <a:t>An object that can be authenticated</a:t>
                      </a:r>
                      <a:endParaRPr lang="en-US" sz="1500">
                        <a:solidFill>
                          <a:schemeClr val="tx1"/>
                        </a:solidFill>
                      </a:endParaRP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88139117"/>
                  </a:ext>
                </a:extLst>
              </a:tr>
              <a:tr h="425259">
                <a:tc>
                  <a:txBody>
                    <a:bodyPr/>
                    <a:lstStyle/>
                    <a:p>
                      <a:pPr algn="l"/>
                      <a:r>
                        <a:rPr lang="en-US" sz="1500" dirty="0">
                          <a:solidFill>
                            <a:schemeClr val="tx1"/>
                          </a:solidFill>
                          <a:latin typeface="+mj-lt"/>
                        </a:rPr>
                        <a:t>Account</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buNone/>
                      </a:pPr>
                      <a:r>
                        <a:rPr lang="en-US" sz="1500" b="0" i="0" u="none" strike="noStrike" noProof="0" dirty="0">
                          <a:solidFill>
                            <a:schemeClr val="tx1"/>
                          </a:solidFill>
                          <a:latin typeface="Segoe UI"/>
                        </a:rPr>
                        <a:t>An identity that has data associated with it</a:t>
                      </a:r>
                      <a:endParaRPr lang="en-US" sz="1500" dirty="0">
                        <a:solidFill>
                          <a:schemeClr val="tx1"/>
                        </a:solidFill>
                      </a:endParaRP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58439219"/>
                  </a:ext>
                </a:extLst>
              </a:tr>
              <a:tr h="425259">
                <a:tc>
                  <a:txBody>
                    <a:bodyPr/>
                    <a:lstStyle/>
                    <a:p>
                      <a:pPr algn="l"/>
                      <a:r>
                        <a:rPr lang="en-US" sz="1500" dirty="0">
                          <a:solidFill>
                            <a:schemeClr val="tx1"/>
                          </a:solidFill>
                          <a:latin typeface="+mj-lt"/>
                        </a:rPr>
                        <a:t>Azure </a:t>
                      </a:r>
                      <a:r>
                        <a:rPr lang="en-US" sz="1500">
                          <a:solidFill>
                            <a:schemeClr val="tx1"/>
                          </a:solidFill>
                          <a:latin typeface="+mj-lt"/>
                        </a:rPr>
                        <a:t>AD account</a:t>
                      </a:r>
                      <a:endParaRPr lang="en-US" sz="1500" dirty="0">
                        <a:solidFill>
                          <a:schemeClr val="tx1"/>
                        </a:solidFill>
                        <a:latin typeface="+mj-lt"/>
                      </a:endParaRP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buNone/>
                      </a:pPr>
                      <a:r>
                        <a:rPr lang="en-US" sz="1500" b="0" i="0" u="none" strike="noStrike" noProof="0" dirty="0">
                          <a:solidFill>
                            <a:schemeClr val="tx1"/>
                          </a:solidFill>
                          <a:latin typeface="Segoe UI"/>
                        </a:rPr>
                        <a:t>An identity created through Azure AD or another Microsoft cloud service</a:t>
                      </a:r>
                      <a:endParaRPr lang="en-US" sz="1500" dirty="0">
                        <a:solidFill>
                          <a:schemeClr val="tx1"/>
                        </a:solidFill>
                      </a:endParaRP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98512727"/>
                  </a:ext>
                </a:extLst>
              </a:tr>
              <a:tr h="1748028">
                <a:tc>
                  <a:txBody>
                    <a:bodyPr/>
                    <a:lstStyle/>
                    <a:p>
                      <a:pPr algn="l"/>
                      <a:r>
                        <a:rPr lang="en-US" sz="1500" dirty="0">
                          <a:solidFill>
                            <a:schemeClr val="tx1"/>
                          </a:solidFill>
                          <a:latin typeface="+mj-lt"/>
                        </a:rPr>
                        <a:t>Azure AD tenant/directory</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rtl="0" fontAlgn="base"/>
                      <a:r>
                        <a:rPr lang="en-US" sz="1300" b="0" i="0" u="none" strike="noStrike" kern="1200" dirty="0">
                          <a:solidFill>
                            <a:schemeClr val="dk1"/>
                          </a:solidFill>
                          <a:effectLst/>
                          <a:latin typeface="+mn-lt"/>
                          <a:ea typeface="+mn-ea"/>
                          <a:cs typeface="+mn-cs"/>
                        </a:rPr>
                        <a:t>A dedicated and trusted instance of Azure AD, a Tenant is automatically created when your organization signs up for a Microsoft cloud service subscription</a:t>
                      </a:r>
                      <a:r>
                        <a:rPr lang="en-US" sz="1300" b="0" i="0" kern="1200" dirty="0">
                          <a:solidFill>
                            <a:schemeClr val="dk1"/>
                          </a:solidFill>
                          <a:effectLst/>
                          <a:latin typeface="+mn-lt"/>
                          <a:ea typeface="+mn-ea"/>
                          <a:cs typeface="+mn-cs"/>
                        </a:rPr>
                        <a:t>​</a:t>
                      </a:r>
                      <a:br>
                        <a:rPr lang="en-US" sz="1300" b="0" i="0" kern="1200" dirty="0">
                          <a:solidFill>
                            <a:schemeClr val="dk1"/>
                          </a:solidFill>
                          <a:effectLst/>
                          <a:latin typeface="+mn-lt"/>
                          <a:ea typeface="+mn-ea"/>
                          <a:cs typeface="+mn-cs"/>
                        </a:rPr>
                      </a:br>
                      <a:r>
                        <a:rPr lang="en-US" sz="1300" b="0" i="0" u="none" strike="noStrike" kern="1200" dirty="0">
                          <a:solidFill>
                            <a:schemeClr val="dk1"/>
                          </a:solidFill>
                          <a:effectLst/>
                          <a:latin typeface="+mn-lt"/>
                          <a:ea typeface="+mn-ea"/>
                          <a:cs typeface="+mn-cs"/>
                        </a:rPr>
                        <a:t> </a:t>
                      </a:r>
                      <a:r>
                        <a:rPr lang="en-US" sz="13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US" sz="1300" b="0" i="0" u="none" strike="noStrike" kern="1200" dirty="0">
                          <a:solidFill>
                            <a:schemeClr val="dk1"/>
                          </a:solidFill>
                          <a:effectLst/>
                          <a:latin typeface="+mn-lt"/>
                          <a:ea typeface="+mn-ea"/>
                          <a:cs typeface="+mn-cs"/>
                        </a:rPr>
                        <a:t>Additional instances of Azure AD can be created</a:t>
                      </a:r>
                      <a:r>
                        <a:rPr lang="en-US" sz="13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US" sz="1300" b="0" i="0" u="none" strike="noStrike" kern="1200" dirty="0">
                          <a:solidFill>
                            <a:schemeClr val="dk1"/>
                          </a:solidFill>
                          <a:effectLst/>
                          <a:latin typeface="+mn-lt"/>
                          <a:ea typeface="+mn-ea"/>
                          <a:cs typeface="+mn-cs"/>
                        </a:rPr>
                        <a:t>Azure AD is the underlying product providing the identity service</a:t>
                      </a:r>
                      <a:r>
                        <a:rPr lang="en-US" sz="13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US" sz="1300" b="0" i="0" u="none" strike="noStrike" kern="1200" dirty="0">
                          <a:solidFill>
                            <a:schemeClr val="dk1"/>
                          </a:solidFill>
                          <a:effectLst/>
                          <a:latin typeface="+mn-lt"/>
                          <a:ea typeface="+mn-ea"/>
                          <a:cs typeface="+mn-cs"/>
                        </a:rPr>
                        <a:t>The term </a:t>
                      </a:r>
                      <a:r>
                        <a:rPr lang="en-US" sz="1300" b="0" i="1" u="none" strike="noStrike" kern="1200" dirty="0">
                          <a:solidFill>
                            <a:schemeClr val="dk1"/>
                          </a:solidFill>
                          <a:effectLst/>
                          <a:latin typeface="+mn-lt"/>
                          <a:ea typeface="+mn-ea"/>
                          <a:cs typeface="+mn-cs"/>
                        </a:rPr>
                        <a:t>Tenant</a:t>
                      </a:r>
                      <a:r>
                        <a:rPr lang="en-US" sz="1300" b="0" i="0" u="none" strike="noStrike" kern="1200" dirty="0">
                          <a:solidFill>
                            <a:schemeClr val="dk1"/>
                          </a:solidFill>
                          <a:effectLst/>
                          <a:latin typeface="+mn-lt"/>
                          <a:ea typeface="+mn-ea"/>
                          <a:cs typeface="+mn-cs"/>
                        </a:rPr>
                        <a:t> means a single instance of Azure AD representing a single organization</a:t>
                      </a:r>
                      <a:r>
                        <a:rPr lang="en-US" sz="13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US" sz="1300" b="0" i="0" u="none" strike="noStrike" kern="1200" dirty="0">
                          <a:solidFill>
                            <a:schemeClr val="dk1"/>
                          </a:solidFill>
                          <a:effectLst/>
                          <a:latin typeface="+mn-lt"/>
                          <a:ea typeface="+mn-ea"/>
                          <a:cs typeface="+mn-cs"/>
                        </a:rPr>
                        <a:t>The terms </a:t>
                      </a:r>
                      <a:r>
                        <a:rPr lang="en-US" sz="1300" b="0" i="1" u="none" strike="noStrike" kern="1200" dirty="0">
                          <a:solidFill>
                            <a:schemeClr val="dk1"/>
                          </a:solidFill>
                          <a:effectLst/>
                          <a:latin typeface="+mn-lt"/>
                          <a:ea typeface="+mn-ea"/>
                          <a:cs typeface="+mn-cs"/>
                        </a:rPr>
                        <a:t>Tenant </a:t>
                      </a:r>
                      <a:r>
                        <a:rPr lang="en-US" sz="1300" b="0" i="0" u="none" strike="noStrike" kern="1200" dirty="0">
                          <a:solidFill>
                            <a:schemeClr val="dk1"/>
                          </a:solidFill>
                          <a:effectLst/>
                          <a:latin typeface="+mn-lt"/>
                          <a:ea typeface="+mn-ea"/>
                          <a:cs typeface="+mn-cs"/>
                        </a:rPr>
                        <a:t>and </a:t>
                      </a:r>
                      <a:r>
                        <a:rPr lang="en-US" sz="1300" b="0" i="1" u="none" strike="noStrike" kern="1200" dirty="0">
                          <a:solidFill>
                            <a:schemeClr val="dk1"/>
                          </a:solidFill>
                          <a:effectLst/>
                          <a:latin typeface="+mn-lt"/>
                          <a:ea typeface="+mn-ea"/>
                          <a:cs typeface="+mn-cs"/>
                        </a:rPr>
                        <a:t>Directory</a:t>
                      </a:r>
                      <a:r>
                        <a:rPr lang="en-US" sz="1300" b="0" i="0" u="none" strike="noStrike" kern="1200" dirty="0">
                          <a:solidFill>
                            <a:schemeClr val="dk1"/>
                          </a:solidFill>
                          <a:effectLst/>
                          <a:latin typeface="+mn-lt"/>
                          <a:ea typeface="+mn-ea"/>
                          <a:cs typeface="+mn-cs"/>
                        </a:rPr>
                        <a:t> are often used interchangeably</a:t>
                      </a:r>
                      <a:r>
                        <a:rPr lang="en-US" sz="1300" b="0" i="0" kern="1200" dirty="0">
                          <a:solidFill>
                            <a:schemeClr val="dk1"/>
                          </a:solidFill>
                          <a:effectLst/>
                          <a:latin typeface="+mn-lt"/>
                          <a:ea typeface="+mn-ea"/>
                          <a:cs typeface="+mn-cs"/>
                        </a:rPr>
                        <a:t>​</a:t>
                      </a: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2684497"/>
                  </a:ext>
                </a:extLst>
              </a:tr>
              <a:tr h="425259">
                <a:tc>
                  <a:txBody>
                    <a:bodyPr/>
                    <a:lstStyle/>
                    <a:p>
                      <a:pPr lvl="0" algn="l">
                        <a:buNone/>
                      </a:pPr>
                      <a:r>
                        <a:rPr lang="en-US" sz="1500" dirty="0">
                          <a:solidFill>
                            <a:schemeClr val="tx1"/>
                          </a:solidFill>
                          <a:latin typeface="+mj-lt"/>
                        </a:rPr>
                        <a:t>Azure subscription</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buNone/>
                      </a:pPr>
                      <a:r>
                        <a:rPr lang="en-US" sz="1500" b="0" i="0" u="none" strike="noStrike" noProof="0" dirty="0">
                          <a:solidFill>
                            <a:schemeClr val="tx1"/>
                          </a:solidFill>
                          <a:latin typeface="Segoe UI"/>
                        </a:rPr>
                        <a:t>Used to pay for Azure cloud services</a:t>
                      </a:r>
                      <a:endParaRPr lang="en-US" sz="1500" dirty="0">
                        <a:solidFill>
                          <a:schemeClr val="tx1"/>
                        </a:solidFill>
                      </a:endParaRP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62493009"/>
                  </a:ext>
                </a:extLst>
              </a:tr>
            </a:tbl>
          </a:graphicData>
        </a:graphic>
      </p:graphicFrame>
    </p:spTree>
    <p:extLst>
      <p:ext uri="{BB962C8B-B14F-4D97-AF65-F5344CB8AC3E}">
        <p14:creationId xmlns:p14="http://schemas.microsoft.com/office/powerpoint/2010/main" val="2137074036"/>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A6DE6-4FC4-973E-2D75-1E49D79443A8}"/>
              </a:ext>
            </a:extLst>
          </p:cNvPr>
          <p:cNvSpPr>
            <a:spLocks noGrp="1"/>
          </p:cNvSpPr>
          <p:nvPr>
            <p:ph type="title"/>
          </p:nvPr>
        </p:nvSpPr>
        <p:spPr/>
        <p:txBody>
          <a:bodyPr/>
          <a:lstStyle/>
          <a:p>
            <a:r>
              <a:rPr lang="en-GB" dirty="0"/>
              <a:t>Azure AD Editions</a:t>
            </a:r>
          </a:p>
        </p:txBody>
      </p:sp>
      <p:sp>
        <p:nvSpPr>
          <p:cNvPr id="4" name="Date Placeholder 3">
            <a:extLst>
              <a:ext uri="{FF2B5EF4-FFF2-40B4-BE49-F238E27FC236}">
                <a16:creationId xmlns:a16="http://schemas.microsoft.com/office/drawing/2014/main" id="{03D34FD0-072C-CFF9-95EF-27DFD78ED162}"/>
              </a:ext>
            </a:extLst>
          </p:cNvPr>
          <p:cNvSpPr>
            <a:spLocks noGrp="1"/>
          </p:cNvSpPr>
          <p:nvPr>
            <p:ph type="dt" sz="half" idx="10"/>
          </p:nvPr>
        </p:nvSpPr>
        <p:spPr/>
        <p:txBody>
          <a:bodyPr/>
          <a:lstStyle/>
          <a:p>
            <a:pPr>
              <a:defRPr/>
            </a:pPr>
            <a:fld id="{2303D31F-598B-47EE-BA37-93F097A3D676}" type="datetime1">
              <a:rPr lang="en-GB" altLang="en-US" smtClean="0"/>
              <a:pPr>
                <a:defRPr/>
              </a:pPr>
              <a:t>01/11/2022</a:t>
            </a:fld>
            <a:endParaRPr lang="en-GB" altLang="en-US"/>
          </a:p>
        </p:txBody>
      </p:sp>
      <p:sp>
        <p:nvSpPr>
          <p:cNvPr id="5" name="Slide Number Placeholder 4">
            <a:extLst>
              <a:ext uri="{FF2B5EF4-FFF2-40B4-BE49-F238E27FC236}">
                <a16:creationId xmlns:a16="http://schemas.microsoft.com/office/drawing/2014/main" id="{4091256B-CF17-0E68-1725-31021B17B834}"/>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11" name="Content Placeholder 10">
            <a:extLst>
              <a:ext uri="{FF2B5EF4-FFF2-40B4-BE49-F238E27FC236}">
                <a16:creationId xmlns:a16="http://schemas.microsoft.com/office/drawing/2014/main" id="{1D11B3A9-5403-B80C-A84A-F90BE17E13B0}"/>
              </a:ext>
            </a:extLst>
          </p:cNvPr>
          <p:cNvSpPr>
            <a:spLocks noGrp="1"/>
          </p:cNvSpPr>
          <p:nvPr>
            <p:ph idx="1"/>
          </p:nvPr>
        </p:nvSpPr>
        <p:spPr/>
        <p:txBody>
          <a:bodyPr/>
          <a:lstStyle/>
          <a:p>
            <a:pPr marL="0" indent="0">
              <a:lnSpc>
                <a:spcPct val="106000"/>
              </a:lnSpc>
              <a:spcBef>
                <a:spcPts val="2700"/>
              </a:spcBef>
              <a:spcAft>
                <a:spcPts val="450"/>
              </a:spcAft>
              <a:buNone/>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Azure Active Directory Free</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a:lnSpc>
                <a:spcPct val="106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Free edition provides user and group management, on-premises directory synchronization, and basic reports. Single sign-on access is supported across Azure, Microsoft 365, and many popular SaaS apps.</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marL="0" indent="0">
              <a:lnSpc>
                <a:spcPct val="106000"/>
              </a:lnSpc>
              <a:spcAft>
                <a:spcPts val="800"/>
              </a:spcAft>
              <a:buNone/>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Azure Active Directory Microsoft 365 Apps</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a:lnSpc>
                <a:spcPct val="106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This edition is included with Microsoft 365. In addition to the Free features, this edition provides Identity and Access Management for Microsoft 365 apps. The extra support includes branding, MFA, group access management, and self-service password reset for cloud users.</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marL="0" indent="0">
              <a:buNone/>
            </a:pPr>
            <a:endParaRPr lang="en-GB" dirty="0"/>
          </a:p>
        </p:txBody>
      </p:sp>
    </p:spTree>
    <p:extLst>
      <p:ext uri="{BB962C8B-B14F-4D97-AF65-F5344CB8AC3E}">
        <p14:creationId xmlns:p14="http://schemas.microsoft.com/office/powerpoint/2010/main" val="2609208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A6DE6-4FC4-973E-2D75-1E49D79443A8}"/>
              </a:ext>
            </a:extLst>
          </p:cNvPr>
          <p:cNvSpPr>
            <a:spLocks noGrp="1"/>
          </p:cNvSpPr>
          <p:nvPr>
            <p:ph type="title"/>
          </p:nvPr>
        </p:nvSpPr>
        <p:spPr/>
        <p:txBody>
          <a:bodyPr/>
          <a:lstStyle/>
          <a:p>
            <a:r>
              <a:rPr lang="en-GB" dirty="0"/>
              <a:t>Azure AD Editions</a:t>
            </a:r>
          </a:p>
        </p:txBody>
      </p:sp>
      <p:sp>
        <p:nvSpPr>
          <p:cNvPr id="4" name="Date Placeholder 3">
            <a:extLst>
              <a:ext uri="{FF2B5EF4-FFF2-40B4-BE49-F238E27FC236}">
                <a16:creationId xmlns:a16="http://schemas.microsoft.com/office/drawing/2014/main" id="{03D34FD0-072C-CFF9-95EF-27DFD78ED162}"/>
              </a:ext>
            </a:extLst>
          </p:cNvPr>
          <p:cNvSpPr>
            <a:spLocks noGrp="1"/>
          </p:cNvSpPr>
          <p:nvPr>
            <p:ph type="dt" sz="half" idx="10"/>
          </p:nvPr>
        </p:nvSpPr>
        <p:spPr/>
        <p:txBody>
          <a:bodyPr/>
          <a:lstStyle/>
          <a:p>
            <a:pPr>
              <a:defRPr/>
            </a:pPr>
            <a:fld id="{2303D31F-598B-47EE-BA37-93F097A3D676}" type="datetime1">
              <a:rPr lang="en-GB" altLang="en-US" smtClean="0"/>
              <a:pPr>
                <a:defRPr/>
              </a:pPr>
              <a:t>02/11/2022</a:t>
            </a:fld>
            <a:endParaRPr lang="en-GB" altLang="en-US"/>
          </a:p>
        </p:txBody>
      </p:sp>
      <p:sp>
        <p:nvSpPr>
          <p:cNvPr id="5" name="Slide Number Placeholder 4">
            <a:extLst>
              <a:ext uri="{FF2B5EF4-FFF2-40B4-BE49-F238E27FC236}">
                <a16:creationId xmlns:a16="http://schemas.microsoft.com/office/drawing/2014/main" id="{4091256B-CF17-0E68-1725-31021B17B834}"/>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11" name="Content Placeholder 10">
            <a:extLst>
              <a:ext uri="{FF2B5EF4-FFF2-40B4-BE49-F238E27FC236}">
                <a16:creationId xmlns:a16="http://schemas.microsoft.com/office/drawing/2014/main" id="{1D11B3A9-5403-B80C-A84A-F90BE17E13B0}"/>
              </a:ext>
            </a:extLst>
          </p:cNvPr>
          <p:cNvSpPr>
            <a:spLocks noGrp="1"/>
          </p:cNvSpPr>
          <p:nvPr>
            <p:ph idx="1"/>
          </p:nvPr>
        </p:nvSpPr>
        <p:spPr/>
        <p:txBody>
          <a:bodyPr/>
          <a:lstStyle/>
          <a:p>
            <a:pPr marL="0" indent="0">
              <a:lnSpc>
                <a:spcPct val="106000"/>
              </a:lnSpc>
              <a:spcAft>
                <a:spcPts val="800"/>
              </a:spcAft>
              <a:buNone/>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Azure Active Directory Premium P1</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a:lnSpc>
                <a:spcPct val="106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 addition to the Free features, the Premium P1 edition lets your hybrid users access both on-premises and cloud resources. This edition supports advanced administration like dynamic groups, self-service group management, and cloud write-back capabilities. P1 also includes Microsoft Identity Manager, an on-premises identity and access management suite. The extra features in P1 allow self-service password reset for your on-premises users.</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marL="0" indent="0">
              <a:lnSpc>
                <a:spcPct val="106000"/>
              </a:lnSpc>
              <a:spcAft>
                <a:spcPts val="800"/>
              </a:spcAft>
              <a:buNone/>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Azure Active Directory Premium P2</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a:lnSpc>
                <a:spcPct val="106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 addition to the Free and P1 features, the Premium P2 edition offers Azure AD Identity Protection to help provide risk-based Conditional Access to your apps and critical company data. Privileged Identity Management is included to help discover, restrict, and monitor administrators and their access to resources, and to provide just-in-time access when needed.</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marL="0" indent="0">
              <a:buNone/>
            </a:pPr>
            <a:endParaRPr lang="en-GB" dirty="0"/>
          </a:p>
        </p:txBody>
      </p:sp>
    </p:spTree>
    <p:extLst>
      <p:ext uri="{BB962C8B-B14F-4D97-AF65-F5344CB8AC3E}">
        <p14:creationId xmlns:p14="http://schemas.microsoft.com/office/powerpoint/2010/main" val="1536704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Select Azure Active Directory Editions</a:t>
            </a:r>
          </a:p>
        </p:txBody>
      </p:sp>
      <p:graphicFrame>
        <p:nvGraphicFramePr>
          <p:cNvPr id="4" name="Table 3">
            <a:extLst>
              <a:ext uri="{FF2B5EF4-FFF2-40B4-BE49-F238E27FC236}">
                <a16:creationId xmlns:a16="http://schemas.microsoft.com/office/drawing/2014/main" id="{E2EBED97-3914-4800-A681-B5A056D0224B}"/>
              </a:ext>
            </a:extLst>
          </p:cNvPr>
          <p:cNvGraphicFramePr>
            <a:graphicFrameLocks noGrp="1"/>
          </p:cNvGraphicFramePr>
          <p:nvPr/>
        </p:nvGraphicFramePr>
        <p:xfrm>
          <a:off x="323320" y="1734198"/>
          <a:ext cx="8516037" cy="3610904"/>
        </p:xfrm>
        <a:graphic>
          <a:graphicData uri="http://schemas.openxmlformats.org/drawingml/2006/table">
            <a:tbl>
              <a:tblPr firstRow="1" firstCol="1" bandRow="1">
                <a:tableStyleId>{5C22544A-7EE6-4342-B048-85BDC9FD1C3A}</a:tableStyleId>
              </a:tblPr>
              <a:tblGrid>
                <a:gridCol w="2613675">
                  <a:extLst>
                    <a:ext uri="{9D8B030D-6E8A-4147-A177-3AD203B41FA5}">
                      <a16:colId xmlns:a16="http://schemas.microsoft.com/office/drawing/2014/main" val="3909572094"/>
                    </a:ext>
                  </a:extLst>
                </a:gridCol>
                <a:gridCol w="1329173">
                  <a:extLst>
                    <a:ext uri="{9D8B030D-6E8A-4147-A177-3AD203B41FA5}">
                      <a16:colId xmlns:a16="http://schemas.microsoft.com/office/drawing/2014/main" val="426167829"/>
                    </a:ext>
                  </a:extLst>
                </a:gridCol>
                <a:gridCol w="1827484">
                  <a:extLst>
                    <a:ext uri="{9D8B030D-6E8A-4147-A177-3AD203B41FA5}">
                      <a16:colId xmlns:a16="http://schemas.microsoft.com/office/drawing/2014/main" val="2113313439"/>
                    </a:ext>
                  </a:extLst>
                </a:gridCol>
                <a:gridCol w="1352951">
                  <a:extLst>
                    <a:ext uri="{9D8B030D-6E8A-4147-A177-3AD203B41FA5}">
                      <a16:colId xmlns:a16="http://schemas.microsoft.com/office/drawing/2014/main" val="716184289"/>
                    </a:ext>
                  </a:extLst>
                </a:gridCol>
                <a:gridCol w="1392754">
                  <a:extLst>
                    <a:ext uri="{9D8B030D-6E8A-4147-A177-3AD203B41FA5}">
                      <a16:colId xmlns:a16="http://schemas.microsoft.com/office/drawing/2014/main" val="939645357"/>
                    </a:ext>
                  </a:extLst>
                </a:gridCol>
              </a:tblGrid>
              <a:tr h="269465">
                <a:tc>
                  <a:txBody>
                    <a:bodyPr/>
                    <a:lstStyle/>
                    <a:p>
                      <a:pPr marL="0" marR="156845" algn="l"/>
                      <a:r>
                        <a:rPr lang="en-US" sz="1300" b="0" kern="1200" dirty="0">
                          <a:solidFill>
                            <a:schemeClr val="bg1"/>
                          </a:solidFill>
                          <a:effectLst/>
                          <a:latin typeface="+mj-lt"/>
                          <a:ea typeface="+mn-ea"/>
                          <a:cs typeface="Segoe UI Semilight" panose="020B0402040204020203" pitchFamily="34" charset="0"/>
                        </a:rPr>
                        <a:t>Feature</a:t>
                      </a:r>
                    </a:p>
                  </a:txBody>
                  <a:tcPr marL="67232" marR="67232" marT="33616" marB="33616">
                    <a:lnL w="6350" cap="flat" cmpd="sng" algn="ctr">
                      <a:solidFill>
                        <a:srgbClr val="243A5E"/>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tc>
                  <a:txBody>
                    <a:bodyPr/>
                    <a:lstStyle/>
                    <a:p>
                      <a:pPr marL="0" marR="156845" algn="l"/>
                      <a:r>
                        <a:rPr lang="en-US" sz="1300" b="0" dirty="0">
                          <a:solidFill>
                            <a:schemeClr val="bg1"/>
                          </a:solidFill>
                          <a:effectLst/>
                          <a:latin typeface="+mj-lt"/>
                          <a:cs typeface="Segoe UI Semilight" panose="020B0402040204020203" pitchFamily="34" charset="0"/>
                        </a:rPr>
                        <a:t>Free</a:t>
                      </a:r>
                      <a:endParaRPr lang="en-US" sz="1300" b="0" dirty="0">
                        <a:solidFill>
                          <a:schemeClr val="bg1"/>
                        </a:solidFill>
                        <a:effectLst/>
                        <a:latin typeface="+mj-lt"/>
                        <a:ea typeface="Times New Roman" panose="02020603050405020304" pitchFamily="18" charset="0"/>
                        <a:cs typeface="Segoe UI Semilight" panose="020B0402040204020203" pitchFamily="34" charset="0"/>
                      </a:endParaRPr>
                    </a:p>
                  </a:txBody>
                  <a:tcPr marL="67232" marR="67232" marT="33616" marB="336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tc>
                  <a:txBody>
                    <a:bodyPr/>
                    <a:lstStyle/>
                    <a:p>
                      <a:pPr marL="0" marR="156845" algn="l"/>
                      <a:r>
                        <a:rPr lang="en-US" sz="1300" b="0">
                          <a:solidFill>
                            <a:schemeClr val="bg1"/>
                          </a:solidFill>
                          <a:effectLst/>
                          <a:latin typeface="+mj-lt"/>
                          <a:cs typeface="Segoe UI Semilight" panose="020B0402040204020203" pitchFamily="34" charset="0"/>
                        </a:rPr>
                        <a:t>Microsoft 365 </a:t>
                      </a:r>
                      <a:r>
                        <a:rPr lang="en-US" sz="1300" b="0" dirty="0">
                          <a:solidFill>
                            <a:schemeClr val="bg1"/>
                          </a:solidFill>
                          <a:effectLst/>
                          <a:latin typeface="+mj-lt"/>
                          <a:cs typeface="Segoe UI Semilight" panose="020B0402040204020203" pitchFamily="34" charset="0"/>
                        </a:rPr>
                        <a:t>Apps</a:t>
                      </a:r>
                      <a:endParaRPr lang="en-US" sz="1300" b="0" dirty="0">
                        <a:solidFill>
                          <a:schemeClr val="bg1"/>
                        </a:solidFill>
                        <a:effectLst/>
                        <a:latin typeface="+mj-lt"/>
                        <a:ea typeface="Times New Roman" panose="02020603050405020304" pitchFamily="18" charset="0"/>
                        <a:cs typeface="Segoe UI Semilight" panose="020B0402040204020203" pitchFamily="34" charset="0"/>
                      </a:endParaRPr>
                    </a:p>
                  </a:txBody>
                  <a:tcPr marL="67232" marR="67232" marT="33616" marB="336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tc>
                  <a:txBody>
                    <a:bodyPr/>
                    <a:lstStyle/>
                    <a:p>
                      <a:pPr marL="0" marR="156845" algn="l"/>
                      <a:r>
                        <a:rPr lang="en-US" sz="1300" b="0">
                          <a:solidFill>
                            <a:schemeClr val="bg1"/>
                          </a:solidFill>
                          <a:effectLst/>
                          <a:latin typeface="+mj-lt"/>
                          <a:cs typeface="Segoe UI Semilight" panose="020B0402040204020203" pitchFamily="34" charset="0"/>
                        </a:rPr>
                        <a:t>Premium P1</a:t>
                      </a:r>
                      <a:endParaRPr lang="en-US" sz="1300" b="0">
                        <a:solidFill>
                          <a:schemeClr val="bg1"/>
                        </a:solidFill>
                        <a:effectLst/>
                        <a:latin typeface="+mj-lt"/>
                        <a:ea typeface="Times New Roman" panose="02020603050405020304" pitchFamily="18" charset="0"/>
                        <a:cs typeface="Segoe UI Semilight" panose="020B0402040204020203" pitchFamily="34" charset="0"/>
                      </a:endParaRPr>
                    </a:p>
                  </a:txBody>
                  <a:tcPr marL="67232" marR="67232" marT="33616" marB="336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tc>
                  <a:txBody>
                    <a:bodyPr/>
                    <a:lstStyle/>
                    <a:p>
                      <a:pPr marL="0" marR="156845" algn="l"/>
                      <a:r>
                        <a:rPr lang="en-US" sz="1300" b="0" kern="1200" dirty="0">
                          <a:solidFill>
                            <a:schemeClr val="bg1"/>
                          </a:solidFill>
                          <a:effectLst/>
                          <a:latin typeface="+mj-lt"/>
                          <a:ea typeface="+mn-ea"/>
                          <a:cs typeface="Segoe UI Semilight" panose="020B0402040204020203" pitchFamily="34" charset="0"/>
                        </a:rPr>
                        <a:t>Premium P2</a:t>
                      </a:r>
                    </a:p>
                  </a:txBody>
                  <a:tcPr marL="67232" marR="67232" marT="33616" marB="33616">
                    <a:lnL w="6350" cap="flat" cmpd="sng" algn="ctr">
                      <a:solidFill>
                        <a:schemeClr val="bg1"/>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extLst>
                  <a:ext uri="{0D108BD9-81ED-4DB2-BD59-A6C34878D82A}">
                    <a16:rowId xmlns:a16="http://schemas.microsoft.com/office/drawing/2014/main" val="1228549739"/>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Directory Objects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r>
                        <a:rPr lang="en-US" sz="1300" dirty="0">
                          <a:solidFill>
                            <a:schemeClr val="tx1"/>
                          </a:solidFill>
                          <a:effectLst/>
                          <a:latin typeface="+mn-lt"/>
                          <a:cs typeface="Segoe UI Semilight" panose="020B0402040204020203" pitchFamily="34" charset="0"/>
                        </a:rPr>
                        <a:t>500,000 objects</a:t>
                      </a: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dirty="0">
                          <a:solidFill>
                            <a:schemeClr val="tx1"/>
                          </a:solidFill>
                          <a:effectLst/>
                          <a:latin typeface="+mn-lt"/>
                          <a:cs typeface="Segoe UI Semilight" panose="020B0402040204020203" pitchFamily="34" charset="0"/>
                        </a:rPr>
                        <a:t>No object limit</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300" dirty="0">
                          <a:solidFill>
                            <a:schemeClr val="tx1"/>
                          </a:solidFill>
                          <a:effectLst/>
                          <a:latin typeface="+mn-lt"/>
                          <a:cs typeface="Segoe UI Semilight" panose="020B0402040204020203" pitchFamily="34" charset="0"/>
                        </a:rPr>
                        <a:t>No object limit</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300" dirty="0">
                          <a:solidFill>
                            <a:schemeClr val="tx1"/>
                          </a:solidFill>
                          <a:effectLst/>
                          <a:latin typeface="+mn-lt"/>
                          <a:cs typeface="Segoe UI Semilight" panose="020B0402040204020203" pitchFamily="34" charset="0"/>
                        </a:rPr>
                        <a:t>No object limit</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57200626"/>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Single Sign-On</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r>
                        <a:rPr lang="en-US" sz="1300" dirty="0">
                          <a:solidFill>
                            <a:schemeClr val="tx1"/>
                          </a:solidFill>
                          <a:effectLst/>
                          <a:latin typeface="+mn-lt"/>
                          <a:cs typeface="Segoe UI Semilight" panose="020B0402040204020203" pitchFamily="34" charset="0"/>
                        </a:rPr>
                        <a:t>Unlimited</a:t>
                      </a: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dirty="0">
                          <a:solidFill>
                            <a:schemeClr val="tx1"/>
                          </a:solidFill>
                          <a:effectLst/>
                          <a:latin typeface="+mn-lt"/>
                          <a:cs typeface="Segoe UI Semilight" panose="020B0402040204020203" pitchFamily="34" charset="0"/>
                        </a:rPr>
                        <a:t>Unlimited</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Unlimited</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Unlimited</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93124035"/>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Core Identity and Access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52787900"/>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B2B Collaboration</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909445213"/>
                  </a:ext>
                </a:extLst>
              </a:tr>
              <a:tr h="383239">
                <a:tc>
                  <a:txBody>
                    <a:bodyPr/>
                    <a:lstStyle/>
                    <a:p>
                      <a:pPr algn="l"/>
                      <a:r>
                        <a:rPr lang="en-US" sz="1300" b="0" kern="1200" dirty="0">
                          <a:solidFill>
                            <a:schemeClr val="tx1"/>
                          </a:solidFill>
                          <a:effectLst/>
                          <a:latin typeface="+mj-lt"/>
                          <a:ea typeface="+mn-ea"/>
                          <a:cs typeface="Segoe UI Semilight" panose="020B0402040204020203" pitchFamily="34" charset="0"/>
                        </a:rPr>
                        <a:t>Identity &amp; Access for O365</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25057461"/>
                  </a:ext>
                </a:extLst>
              </a:tr>
              <a:tr h="295820">
                <a:tc>
                  <a:txBody>
                    <a:bodyPr/>
                    <a:lstStyle/>
                    <a:p>
                      <a:pPr algn="l"/>
                      <a:r>
                        <a:rPr lang="en-US" sz="1300" b="0" kern="1200">
                          <a:solidFill>
                            <a:schemeClr val="tx1"/>
                          </a:solidFill>
                          <a:effectLst/>
                          <a:latin typeface="+mj-lt"/>
                          <a:ea typeface="+mn-ea"/>
                          <a:cs typeface="Segoe UI Semilight" panose="020B0402040204020203" pitchFamily="34" charset="0"/>
                        </a:rPr>
                        <a:t>Premium Features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31705207"/>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Hybrid Identities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29744496"/>
                  </a:ext>
                </a:extLst>
              </a:tr>
              <a:tr h="295820">
                <a:tc>
                  <a:txBody>
                    <a:bodyPr/>
                    <a:lstStyle/>
                    <a:p>
                      <a:pPr algn="l"/>
                      <a:r>
                        <a:rPr lang="en-US" sz="1300" b="0" kern="1200">
                          <a:solidFill>
                            <a:schemeClr val="tx1"/>
                          </a:solidFill>
                          <a:effectLst/>
                          <a:latin typeface="+mj-lt"/>
                          <a:ea typeface="+mn-ea"/>
                          <a:cs typeface="Segoe UI Semilight" panose="020B0402040204020203" pitchFamily="34" charset="0"/>
                        </a:rPr>
                        <a:t>Advanced Group Access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176222110"/>
                  </a:ext>
                </a:extLst>
              </a:tr>
              <a:tr h="295820">
                <a:tc>
                  <a:txBody>
                    <a:bodyPr/>
                    <a:lstStyle/>
                    <a:p>
                      <a:pPr algn="l"/>
                      <a:r>
                        <a:rPr lang="en-US" sz="1300" b="0" kern="1200">
                          <a:solidFill>
                            <a:schemeClr val="tx1"/>
                          </a:solidFill>
                          <a:effectLst/>
                          <a:latin typeface="+mj-lt"/>
                          <a:ea typeface="+mn-ea"/>
                          <a:cs typeface="Segoe UI Semilight" panose="020B0402040204020203" pitchFamily="34" charset="0"/>
                        </a:rPr>
                        <a:t>Conditional Access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22525031"/>
                  </a:ext>
                </a:extLst>
              </a:tr>
              <a:tr h="295820">
                <a:tc>
                  <a:txBody>
                    <a:bodyPr/>
                    <a:lstStyle/>
                    <a:p>
                      <a:pPr algn="l"/>
                      <a:r>
                        <a:rPr lang="en-US" sz="1300" b="0" kern="1200">
                          <a:solidFill>
                            <a:schemeClr val="tx1"/>
                          </a:solidFill>
                          <a:effectLst/>
                          <a:latin typeface="+mj-lt"/>
                          <a:ea typeface="+mn-ea"/>
                          <a:cs typeface="Segoe UI Semilight" panose="020B0402040204020203" pitchFamily="34" charset="0"/>
                        </a:rPr>
                        <a:t>Identity Protection</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8585556"/>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Identity Governance</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dirty="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36995523"/>
                  </a:ext>
                </a:extLst>
              </a:tr>
            </a:tbl>
          </a:graphicData>
        </a:graphic>
      </p:graphicFrame>
    </p:spTree>
    <p:extLst>
      <p:ext uri="{BB962C8B-B14F-4D97-AF65-F5344CB8AC3E}">
        <p14:creationId xmlns:p14="http://schemas.microsoft.com/office/powerpoint/2010/main" val="3901278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CF471-AA03-43DC-8209-06840CFF848C}"/>
              </a:ext>
            </a:extLst>
          </p:cNvPr>
          <p:cNvSpPr>
            <a:spLocks noGrp="1"/>
          </p:cNvSpPr>
          <p:nvPr>
            <p:ph type="title"/>
          </p:nvPr>
        </p:nvSpPr>
        <p:spPr/>
        <p:txBody>
          <a:bodyPr/>
          <a:lstStyle/>
          <a:p>
            <a:r>
              <a:rPr lang="en-US" dirty="0">
                <a:solidFill>
                  <a:schemeClr val="tx1"/>
                </a:solidFill>
              </a:rPr>
              <a:t>Implement Azure AD Join</a:t>
            </a:r>
          </a:p>
        </p:txBody>
      </p:sp>
      <p:sp>
        <p:nvSpPr>
          <p:cNvPr id="13" name="Rectangle 12">
            <a:extLst>
              <a:ext uri="{FF2B5EF4-FFF2-40B4-BE49-F238E27FC236}">
                <a16:creationId xmlns:a16="http://schemas.microsoft.com/office/drawing/2014/main" id="{77C7BAEF-486E-4AA3-950D-4807A2984634}"/>
              </a:ext>
            </a:extLst>
          </p:cNvPr>
          <p:cNvSpPr/>
          <p:nvPr/>
        </p:nvSpPr>
        <p:spPr>
          <a:xfrm>
            <a:off x="341840" y="1842655"/>
            <a:ext cx="2164119"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dirty="0">
                <a:solidFill>
                  <a:schemeClr val="tx1"/>
                </a:solidFill>
              </a:rPr>
              <a:t>Single-Sign-On to your Azure managed SaaS apps and services</a:t>
            </a:r>
          </a:p>
        </p:txBody>
      </p:sp>
      <p:sp>
        <p:nvSpPr>
          <p:cNvPr id="14" name="Rectangle 13">
            <a:extLst>
              <a:ext uri="{FF2B5EF4-FFF2-40B4-BE49-F238E27FC236}">
                <a16:creationId xmlns:a16="http://schemas.microsoft.com/office/drawing/2014/main" id="{86576EFD-FFCD-4D07-A343-2313FFC3FAF9}"/>
              </a:ext>
            </a:extLst>
          </p:cNvPr>
          <p:cNvSpPr/>
          <p:nvPr/>
        </p:nvSpPr>
        <p:spPr>
          <a:xfrm>
            <a:off x="2606328" y="1842655"/>
            <a:ext cx="2221492"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dirty="0">
                <a:solidFill>
                  <a:schemeClr val="tx1"/>
                </a:solidFill>
              </a:rPr>
              <a:t>Enterprise state roaming of user settings across joined devices</a:t>
            </a:r>
          </a:p>
        </p:txBody>
      </p:sp>
      <p:sp>
        <p:nvSpPr>
          <p:cNvPr id="17" name="Rectangle 16">
            <a:extLst>
              <a:ext uri="{FF2B5EF4-FFF2-40B4-BE49-F238E27FC236}">
                <a16:creationId xmlns:a16="http://schemas.microsoft.com/office/drawing/2014/main" id="{C8A8D52B-E167-4F89-886E-D79C2399529C}"/>
              </a:ext>
            </a:extLst>
          </p:cNvPr>
          <p:cNvSpPr/>
          <p:nvPr/>
        </p:nvSpPr>
        <p:spPr>
          <a:xfrm>
            <a:off x="341996" y="3077519"/>
            <a:ext cx="2164119"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dirty="0">
                <a:solidFill>
                  <a:schemeClr val="tx1"/>
                </a:solidFill>
              </a:rPr>
              <a:t>Access to Microsoft Store for Business </a:t>
            </a:r>
          </a:p>
        </p:txBody>
      </p:sp>
      <p:sp>
        <p:nvSpPr>
          <p:cNvPr id="18" name="Rectangle 17">
            <a:extLst>
              <a:ext uri="{FF2B5EF4-FFF2-40B4-BE49-F238E27FC236}">
                <a16:creationId xmlns:a16="http://schemas.microsoft.com/office/drawing/2014/main" id="{44962862-5A95-4C9A-828D-6B4B1F4663D8}"/>
              </a:ext>
            </a:extLst>
          </p:cNvPr>
          <p:cNvSpPr/>
          <p:nvPr/>
        </p:nvSpPr>
        <p:spPr>
          <a:xfrm>
            <a:off x="2634495" y="3077519"/>
            <a:ext cx="2221492"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a:solidFill>
                  <a:schemeClr val="tx1"/>
                </a:solidFill>
              </a:rPr>
              <a:t>Windows Hello support </a:t>
            </a:r>
          </a:p>
        </p:txBody>
      </p:sp>
      <p:sp>
        <p:nvSpPr>
          <p:cNvPr id="19" name="Rectangle 18">
            <a:extLst>
              <a:ext uri="{FF2B5EF4-FFF2-40B4-BE49-F238E27FC236}">
                <a16:creationId xmlns:a16="http://schemas.microsoft.com/office/drawing/2014/main" id="{773A9D30-D8FE-4264-8680-084599200414}"/>
              </a:ext>
            </a:extLst>
          </p:cNvPr>
          <p:cNvSpPr/>
          <p:nvPr/>
        </p:nvSpPr>
        <p:spPr>
          <a:xfrm>
            <a:off x="341996" y="4341965"/>
            <a:ext cx="2164119"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dirty="0">
                <a:solidFill>
                  <a:schemeClr val="tx1"/>
                </a:solidFill>
              </a:rPr>
              <a:t>Restriction of access</a:t>
            </a:r>
            <a:br>
              <a:rPr lang="en-US" sz="1471" dirty="0">
                <a:solidFill>
                  <a:schemeClr val="tx1"/>
                </a:solidFill>
              </a:rPr>
            </a:br>
            <a:r>
              <a:rPr lang="en-US" sz="1471" dirty="0">
                <a:solidFill>
                  <a:schemeClr val="tx1"/>
                </a:solidFill>
              </a:rPr>
              <a:t>to apps from only compliant devices </a:t>
            </a:r>
          </a:p>
        </p:txBody>
      </p:sp>
      <p:sp>
        <p:nvSpPr>
          <p:cNvPr id="20" name="Rectangle 19">
            <a:extLst>
              <a:ext uri="{FF2B5EF4-FFF2-40B4-BE49-F238E27FC236}">
                <a16:creationId xmlns:a16="http://schemas.microsoft.com/office/drawing/2014/main" id="{9A7EF341-5896-4117-97EF-26DEC7D1C4B4}"/>
              </a:ext>
            </a:extLst>
          </p:cNvPr>
          <p:cNvSpPr/>
          <p:nvPr/>
        </p:nvSpPr>
        <p:spPr>
          <a:xfrm>
            <a:off x="2606328" y="4341965"/>
            <a:ext cx="2221492"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dirty="0">
                <a:solidFill>
                  <a:schemeClr val="tx1"/>
                </a:solidFill>
              </a:rPr>
              <a:t>Seamless access to</a:t>
            </a:r>
            <a:br>
              <a:rPr lang="en-US" sz="1471" dirty="0">
                <a:solidFill>
                  <a:schemeClr val="tx1"/>
                </a:solidFill>
              </a:rPr>
            </a:br>
            <a:r>
              <a:rPr lang="en-US" sz="1471" dirty="0">
                <a:solidFill>
                  <a:schemeClr val="tx1"/>
                </a:solidFill>
              </a:rPr>
              <a:t>on-premises resources </a:t>
            </a:r>
          </a:p>
        </p:txBody>
      </p:sp>
      <p:pic>
        <p:nvPicPr>
          <p:cNvPr id="11" name="Picture 10" descr="A device is shown connecting to Azure AD. Azure AD is shown connecting with On-premises AD">
            <a:extLst>
              <a:ext uri="{FF2B5EF4-FFF2-40B4-BE49-F238E27FC236}">
                <a16:creationId xmlns:a16="http://schemas.microsoft.com/office/drawing/2014/main" id="{52DCEE2B-5610-4074-A84C-23534436848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613" t="-42816" r="-3387" b="-42816"/>
          <a:stretch/>
        </p:blipFill>
        <p:spPr>
          <a:xfrm>
            <a:off x="4956045" y="1734197"/>
            <a:ext cx="3865803" cy="3756305"/>
          </a:xfrm>
          <a:prstGeom prst="rect">
            <a:avLst/>
          </a:prstGeom>
          <a:noFill/>
          <a:ln w="19050">
            <a:solidFill>
              <a:schemeClr val="accent1"/>
            </a:solidFill>
            <a:headEnd type="none" w="med" len="med"/>
            <a:tailEnd type="none" w="med" len="med"/>
          </a:ln>
          <a:effectLst/>
        </p:spPr>
      </p:pic>
    </p:spTree>
    <p:extLst>
      <p:ext uri="{BB962C8B-B14F-4D97-AF65-F5344CB8AC3E}">
        <p14:creationId xmlns:p14="http://schemas.microsoft.com/office/powerpoint/2010/main" val="3862308500"/>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19861-43D6-4007-8BC8-319996D2B231}"/>
              </a:ext>
            </a:extLst>
          </p:cNvPr>
          <p:cNvSpPr>
            <a:spLocks noGrp="1"/>
          </p:cNvSpPr>
          <p:nvPr>
            <p:ph type="title"/>
          </p:nvPr>
        </p:nvSpPr>
        <p:spPr/>
        <p:txBody>
          <a:bodyPr/>
          <a:lstStyle/>
          <a:p>
            <a:r>
              <a:rPr lang="en-US" dirty="0">
                <a:solidFill>
                  <a:schemeClr val="tx1"/>
                </a:solidFill>
              </a:rPr>
              <a:t>Implement Self-Service Password Reset</a:t>
            </a:r>
          </a:p>
        </p:txBody>
      </p:sp>
      <p:sp>
        <p:nvSpPr>
          <p:cNvPr id="7" name="Rectangle 6">
            <a:extLst>
              <a:ext uri="{FF2B5EF4-FFF2-40B4-BE49-F238E27FC236}">
                <a16:creationId xmlns:a16="http://schemas.microsoft.com/office/drawing/2014/main" id="{3F1F1CD3-20FC-4FD2-8201-F3882DDF77F7}"/>
              </a:ext>
            </a:extLst>
          </p:cNvPr>
          <p:cNvSpPr/>
          <p:nvPr/>
        </p:nvSpPr>
        <p:spPr>
          <a:xfrm>
            <a:off x="313982" y="1734197"/>
            <a:ext cx="3990725" cy="116426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marL="250967" indent="-250967">
              <a:buFont typeface="+mj-lt"/>
              <a:buAutoNum type="arabicPeriod"/>
            </a:pPr>
            <a:r>
              <a:rPr lang="en-US" sz="1618" dirty="0">
                <a:solidFill>
                  <a:schemeClr val="tx1"/>
                </a:solidFill>
              </a:rPr>
              <a:t>Determine who can use self-service password reset</a:t>
            </a:r>
          </a:p>
        </p:txBody>
      </p:sp>
      <p:sp>
        <p:nvSpPr>
          <p:cNvPr id="6" name="Rectangle 5">
            <a:extLst>
              <a:ext uri="{FF2B5EF4-FFF2-40B4-BE49-F238E27FC236}">
                <a16:creationId xmlns:a16="http://schemas.microsoft.com/office/drawing/2014/main" id="{94E08866-4F9A-49F0-8AB9-BAB612DBBF50}"/>
              </a:ext>
            </a:extLst>
          </p:cNvPr>
          <p:cNvSpPr/>
          <p:nvPr/>
        </p:nvSpPr>
        <p:spPr>
          <a:xfrm>
            <a:off x="313982" y="3080279"/>
            <a:ext cx="3990725" cy="116426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marL="250967" indent="-250967">
              <a:buFont typeface="+mj-lt"/>
              <a:buAutoNum type="arabicPeriod" startAt="2"/>
            </a:pPr>
            <a:r>
              <a:rPr lang="en-US" sz="1618" dirty="0">
                <a:solidFill>
                  <a:schemeClr val="tx1"/>
                </a:solidFill>
              </a:rPr>
              <a:t>Choose the number of authentication methods required and the methods available (email, phone, questions)</a:t>
            </a:r>
          </a:p>
        </p:txBody>
      </p:sp>
      <p:sp>
        <p:nvSpPr>
          <p:cNvPr id="12" name="Rectangle 11">
            <a:extLst>
              <a:ext uri="{FF2B5EF4-FFF2-40B4-BE49-F238E27FC236}">
                <a16:creationId xmlns:a16="http://schemas.microsoft.com/office/drawing/2014/main" id="{B6C56357-4CF4-45A4-B285-5055AEC60FCA}"/>
              </a:ext>
            </a:extLst>
          </p:cNvPr>
          <p:cNvSpPr/>
          <p:nvPr/>
        </p:nvSpPr>
        <p:spPr>
          <a:xfrm>
            <a:off x="313982" y="4426362"/>
            <a:ext cx="3990725" cy="116426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marL="250967" indent="-250967">
              <a:buFont typeface="+mj-lt"/>
              <a:buAutoNum type="arabicPeriod" startAt="3"/>
            </a:pPr>
            <a:r>
              <a:rPr lang="en-US" sz="1618">
                <a:solidFill>
                  <a:schemeClr val="tx1"/>
                </a:solidFill>
              </a:rPr>
              <a:t>You can require users to register for SSPR (same process as MFA)</a:t>
            </a:r>
          </a:p>
        </p:txBody>
      </p:sp>
      <p:sp>
        <p:nvSpPr>
          <p:cNvPr id="11" name="Rectangle 10">
            <a:extLst>
              <a:ext uri="{FF2B5EF4-FFF2-40B4-BE49-F238E27FC236}">
                <a16:creationId xmlns:a16="http://schemas.microsoft.com/office/drawing/2014/main" id="{CB42AF4D-704C-438D-AE97-DB6FABEA8BAD}"/>
              </a:ext>
              <a:ext uri="{C183D7F6-B498-43B3-948B-1728B52AA6E4}">
                <adec:decorative xmlns:adec="http://schemas.microsoft.com/office/drawing/2017/decorative" val="1"/>
              </a:ext>
            </a:extLst>
          </p:cNvPr>
          <p:cNvSpPr/>
          <p:nvPr/>
        </p:nvSpPr>
        <p:spPr bwMode="auto">
          <a:xfrm>
            <a:off x="4407423" y="1734199"/>
            <a:ext cx="4422595" cy="3856432"/>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grpSp>
        <p:nvGrpSpPr>
          <p:cNvPr id="17" name="Group 16" descr="A screenshot of the Password Reset - Authentication Methods screen">
            <a:extLst>
              <a:ext uri="{FF2B5EF4-FFF2-40B4-BE49-F238E27FC236}">
                <a16:creationId xmlns:a16="http://schemas.microsoft.com/office/drawing/2014/main" id="{4ABEFD4D-A11C-414B-B7EB-BB79CD2FAF71}"/>
              </a:ext>
              <a:ext uri="{C183D7F6-B498-43B3-948B-1728B52AA6E4}">
                <adec:decorative xmlns:adec="http://schemas.microsoft.com/office/drawing/2017/decorative" val="0"/>
              </a:ext>
            </a:extLst>
          </p:cNvPr>
          <p:cNvGrpSpPr/>
          <p:nvPr/>
        </p:nvGrpSpPr>
        <p:grpSpPr>
          <a:xfrm>
            <a:off x="4942730" y="1828742"/>
            <a:ext cx="3583365" cy="3761888"/>
            <a:chOff x="6525750" y="1269207"/>
            <a:chExt cx="4952336" cy="5199061"/>
          </a:xfrm>
        </p:grpSpPr>
        <p:pic>
          <p:nvPicPr>
            <p:cNvPr id="13" name="Picture 4" descr="A screenshot of the Password Reset - Authentication Methods screen">
              <a:extLst>
                <a:ext uri="{FF2B5EF4-FFF2-40B4-BE49-F238E27FC236}">
                  <a16:creationId xmlns:a16="http://schemas.microsoft.com/office/drawing/2014/main" id="{395A84F5-6C98-451B-933A-19511FBA63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65051" y="1269207"/>
              <a:ext cx="4613035" cy="5199061"/>
            </a:xfrm>
            <a:prstGeom prst="rect">
              <a:avLst/>
            </a:prstGeom>
          </p:spPr>
        </p:pic>
        <p:sp>
          <p:nvSpPr>
            <p:cNvPr id="14" name="Oval 13" descr="Legend indicating to Properties in image screenshot">
              <a:extLst>
                <a:ext uri="{FF2B5EF4-FFF2-40B4-BE49-F238E27FC236}">
                  <a16:creationId xmlns:a16="http://schemas.microsoft.com/office/drawing/2014/main" id="{44747B7A-8257-4EC5-9A11-05FEACFD69BB}"/>
                </a:ext>
              </a:extLst>
            </p:cNvPr>
            <p:cNvSpPr/>
            <p:nvPr/>
          </p:nvSpPr>
          <p:spPr>
            <a:xfrm>
              <a:off x="6525750" y="2448691"/>
              <a:ext cx="245807" cy="246888"/>
            </a:xfrm>
            <a:prstGeom prst="ellipse">
              <a:avLst/>
            </a:prstGeom>
            <a:solidFill>
              <a:schemeClr val="tx2"/>
            </a:solidFill>
            <a:ln>
              <a:solidFill>
                <a:schemeClr val="tx2">
                  <a:lumMod val="75000"/>
                </a:schemeClr>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882" dirty="0">
                  <a:solidFill>
                    <a:schemeClr val="bg1"/>
                  </a:solidFill>
                  <a:latin typeface="+mj-lt"/>
                </a:rPr>
                <a:t>1</a:t>
              </a:r>
            </a:p>
          </p:txBody>
        </p:sp>
        <p:sp>
          <p:nvSpPr>
            <p:cNvPr id="15" name="Oval 14" descr="Legend indicating to Authentication methods in image screenshot">
              <a:extLst>
                <a:ext uri="{FF2B5EF4-FFF2-40B4-BE49-F238E27FC236}">
                  <a16:creationId xmlns:a16="http://schemas.microsoft.com/office/drawing/2014/main" id="{16D8761F-BA62-4056-88F5-DABEFB72F898}"/>
                </a:ext>
              </a:extLst>
            </p:cNvPr>
            <p:cNvSpPr/>
            <p:nvPr/>
          </p:nvSpPr>
          <p:spPr>
            <a:xfrm>
              <a:off x="6525750" y="2731143"/>
              <a:ext cx="245807" cy="246888"/>
            </a:xfrm>
            <a:prstGeom prst="ellipse">
              <a:avLst/>
            </a:prstGeom>
            <a:solidFill>
              <a:schemeClr val="tx2"/>
            </a:solidFill>
            <a:ln>
              <a:solidFill>
                <a:schemeClr val="tx2">
                  <a:lumMod val="75000"/>
                </a:schemeClr>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882">
                  <a:solidFill>
                    <a:schemeClr val="bg1"/>
                  </a:solidFill>
                  <a:latin typeface="+mj-lt"/>
                </a:rPr>
                <a:t>2</a:t>
              </a:r>
            </a:p>
          </p:txBody>
        </p:sp>
        <p:sp>
          <p:nvSpPr>
            <p:cNvPr id="16" name="Oval 15" descr="Legend indicating to Registration in image screenshot">
              <a:extLst>
                <a:ext uri="{FF2B5EF4-FFF2-40B4-BE49-F238E27FC236}">
                  <a16:creationId xmlns:a16="http://schemas.microsoft.com/office/drawing/2014/main" id="{6A7389EC-C159-4B07-A7A1-C982BA83E56E}"/>
                </a:ext>
              </a:extLst>
            </p:cNvPr>
            <p:cNvSpPr/>
            <p:nvPr/>
          </p:nvSpPr>
          <p:spPr>
            <a:xfrm>
              <a:off x="6525750" y="3013596"/>
              <a:ext cx="245807" cy="246888"/>
            </a:xfrm>
            <a:prstGeom prst="ellipse">
              <a:avLst/>
            </a:prstGeom>
            <a:solidFill>
              <a:schemeClr val="tx2"/>
            </a:solidFill>
            <a:ln>
              <a:solidFill>
                <a:schemeClr val="tx2">
                  <a:lumMod val="75000"/>
                </a:schemeClr>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882" dirty="0">
                  <a:solidFill>
                    <a:schemeClr val="bg1"/>
                  </a:solidFill>
                  <a:latin typeface="+mj-lt"/>
                </a:rPr>
                <a:t>3</a:t>
              </a:r>
            </a:p>
          </p:txBody>
        </p:sp>
      </p:grpSp>
    </p:spTree>
    <p:extLst>
      <p:ext uri="{BB962C8B-B14F-4D97-AF65-F5344CB8AC3E}">
        <p14:creationId xmlns:p14="http://schemas.microsoft.com/office/powerpoint/2010/main" val="985121570"/>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438913" y="3062362"/>
            <a:ext cx="6669456" cy="733278"/>
          </a:xfrm>
        </p:spPr>
        <p:txBody>
          <a:bodyPr/>
          <a:lstStyle/>
          <a:p>
            <a:r>
              <a:rPr lang="en-US" dirty="0"/>
              <a:t>Configure User and Group Accounts using Azure AD</a:t>
            </a:r>
          </a:p>
        </p:txBody>
      </p:sp>
      <p:pic>
        <p:nvPicPr>
          <p:cNvPr id="6" name="Picture 5" descr="Icon of two people">
            <a:extLst>
              <a:ext uri="{FF2B5EF4-FFF2-40B4-BE49-F238E27FC236}">
                <a16:creationId xmlns:a16="http://schemas.microsoft.com/office/drawing/2014/main" id="{7746F07D-A897-4015-81E8-EA649193E7E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86463" y="2902832"/>
            <a:ext cx="1060255" cy="1060255"/>
          </a:xfrm>
          <a:prstGeom prst="rect">
            <a:avLst/>
          </a:prstGeom>
        </p:spPr>
      </p:pic>
    </p:spTree>
    <p:extLst>
      <p:ext uri="{BB962C8B-B14F-4D97-AF65-F5344CB8AC3E}">
        <p14:creationId xmlns:p14="http://schemas.microsoft.com/office/powerpoint/2010/main" val="1497426508"/>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06FB1-ADCB-44A6-A586-4BE06B83C4E8}"/>
              </a:ext>
            </a:extLst>
          </p:cNvPr>
          <p:cNvSpPr>
            <a:spLocks noGrp="1"/>
          </p:cNvSpPr>
          <p:nvPr>
            <p:ph type="title"/>
          </p:nvPr>
        </p:nvSpPr>
        <p:spPr>
          <a:xfrm>
            <a:off x="341997" y="2659561"/>
            <a:ext cx="1716949" cy="1538883"/>
          </a:xfrm>
        </p:spPr>
        <p:txBody>
          <a:bodyPr/>
          <a:lstStyle/>
          <a:p>
            <a:r>
              <a:rPr lang="en-US" dirty="0"/>
              <a:t>Configure User and Group Accounts Introduction</a:t>
            </a:r>
          </a:p>
        </p:txBody>
      </p:sp>
      <p:sp>
        <p:nvSpPr>
          <p:cNvPr id="5" name="Rectangle 4">
            <a:extLst>
              <a:ext uri="{FF2B5EF4-FFF2-40B4-BE49-F238E27FC236}">
                <a16:creationId xmlns:a16="http://schemas.microsoft.com/office/drawing/2014/main" id="{3F05FDA1-1599-4684-A051-18A6974A3B6D}"/>
              </a:ext>
            </a:extLst>
          </p:cNvPr>
          <p:cNvSpPr/>
          <p:nvPr/>
        </p:nvSpPr>
        <p:spPr bwMode="auto">
          <a:xfrm>
            <a:off x="3330842" y="1123606"/>
            <a:ext cx="3418756" cy="322708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nSpc>
                <a:spcPct val="200000"/>
              </a:lnSpc>
            </a:pPr>
            <a:r>
              <a:rPr lang="en-US" sz="1618" dirty="0">
                <a:solidFill>
                  <a:schemeClr val="tx1"/>
                </a:solidFill>
              </a:rPr>
              <a:t>Create User Accounts</a:t>
            </a:r>
          </a:p>
          <a:p>
            <a:pPr>
              <a:lnSpc>
                <a:spcPct val="200000"/>
              </a:lnSpc>
            </a:pPr>
            <a:r>
              <a:rPr lang="en-US" sz="1618" dirty="0">
                <a:solidFill>
                  <a:schemeClr val="tx1"/>
                </a:solidFill>
              </a:rPr>
              <a:t>Manage User Accounts</a:t>
            </a:r>
          </a:p>
          <a:p>
            <a:pPr>
              <a:lnSpc>
                <a:spcPct val="200000"/>
              </a:lnSpc>
            </a:pPr>
            <a:r>
              <a:rPr lang="en-US" sz="1618" dirty="0">
                <a:solidFill>
                  <a:schemeClr val="tx1"/>
                </a:solidFill>
              </a:rPr>
              <a:t>Create Bulk Accounts</a:t>
            </a:r>
          </a:p>
          <a:p>
            <a:pPr>
              <a:lnSpc>
                <a:spcPct val="200000"/>
              </a:lnSpc>
            </a:pPr>
            <a:r>
              <a:rPr lang="en-US" sz="1618" dirty="0">
                <a:solidFill>
                  <a:schemeClr val="tx1"/>
                </a:solidFill>
              </a:rPr>
              <a:t>Create Group Accounts</a:t>
            </a:r>
          </a:p>
          <a:p>
            <a:pPr>
              <a:lnSpc>
                <a:spcPct val="200000"/>
              </a:lnSpc>
            </a:pPr>
            <a:r>
              <a:rPr lang="en-US" sz="1618" dirty="0">
                <a:solidFill>
                  <a:schemeClr val="tx1"/>
                </a:solidFill>
              </a:rPr>
              <a:t>Create Administrative Units</a:t>
            </a:r>
          </a:p>
          <a:p>
            <a:pPr>
              <a:lnSpc>
                <a:spcPct val="200000"/>
              </a:lnSpc>
            </a:pPr>
            <a:r>
              <a:rPr lang="en-US" sz="1618" dirty="0">
                <a:solidFill>
                  <a:schemeClr val="tx1"/>
                </a:solidFill>
              </a:rPr>
              <a:t>Demonstration – Users and Groups</a:t>
            </a:r>
          </a:p>
          <a:p>
            <a:pPr>
              <a:lnSpc>
                <a:spcPct val="200000"/>
              </a:lnSpc>
            </a:pPr>
            <a:r>
              <a:rPr lang="en-US" sz="1618" dirty="0">
                <a:solidFill>
                  <a:schemeClr val="tx1"/>
                </a:solidFill>
              </a:rPr>
              <a:t>Summary and Resources </a:t>
            </a:r>
          </a:p>
        </p:txBody>
      </p:sp>
      <p:pic>
        <p:nvPicPr>
          <p:cNvPr id="13" name="Picture 12">
            <a:extLst>
              <a:ext uri="{FF2B5EF4-FFF2-40B4-BE49-F238E27FC236}">
                <a16:creationId xmlns:a16="http://schemas.microsoft.com/office/drawing/2014/main" id="{A13BE26B-1169-4C96-9624-3AA9A7FACC00}"/>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69418" y="1141988"/>
            <a:ext cx="403181" cy="394724"/>
          </a:xfrm>
          <a:prstGeom prst="rect">
            <a:avLst/>
          </a:prstGeom>
        </p:spPr>
      </p:pic>
      <p:pic>
        <p:nvPicPr>
          <p:cNvPr id="14" name="Picture 13">
            <a:extLst>
              <a:ext uri="{FF2B5EF4-FFF2-40B4-BE49-F238E27FC236}">
                <a16:creationId xmlns:a16="http://schemas.microsoft.com/office/drawing/2014/main" id="{004B2CEB-3CA3-4502-A605-34738E1A69D4}"/>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69418" y="1618590"/>
            <a:ext cx="403181" cy="394724"/>
          </a:xfrm>
          <a:prstGeom prst="rect">
            <a:avLst/>
          </a:prstGeom>
        </p:spPr>
      </p:pic>
      <p:pic>
        <p:nvPicPr>
          <p:cNvPr id="15" name="Picture 14">
            <a:extLst>
              <a:ext uri="{FF2B5EF4-FFF2-40B4-BE49-F238E27FC236}">
                <a16:creationId xmlns:a16="http://schemas.microsoft.com/office/drawing/2014/main" id="{059EA2D1-9E59-40A4-B1CE-2C40C0D7A518}"/>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769418" y="2095192"/>
            <a:ext cx="403181" cy="394724"/>
          </a:xfrm>
          <a:prstGeom prst="rect">
            <a:avLst/>
          </a:prstGeom>
        </p:spPr>
      </p:pic>
      <p:pic>
        <p:nvPicPr>
          <p:cNvPr id="16" name="Picture 15">
            <a:extLst>
              <a:ext uri="{FF2B5EF4-FFF2-40B4-BE49-F238E27FC236}">
                <a16:creationId xmlns:a16="http://schemas.microsoft.com/office/drawing/2014/main" id="{7AC072D5-8F8B-400F-89D5-C54DE7C0885E}"/>
              </a:ext>
              <a:ext uri="{C183D7F6-B498-43B3-948B-1728B52AA6E4}">
                <adec:decorative xmlns:adec="http://schemas.microsoft.com/office/drawing/2017/decorative" val="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68826" y="2620668"/>
            <a:ext cx="403181" cy="394724"/>
          </a:xfrm>
          <a:prstGeom prst="rect">
            <a:avLst/>
          </a:prstGeom>
        </p:spPr>
      </p:pic>
      <p:pic>
        <p:nvPicPr>
          <p:cNvPr id="57" name="Picture 56">
            <a:extLst>
              <a:ext uri="{FF2B5EF4-FFF2-40B4-BE49-F238E27FC236}">
                <a16:creationId xmlns:a16="http://schemas.microsoft.com/office/drawing/2014/main" id="{9FA5692D-EDBC-4250-83DC-C8E7DA6EFF82}"/>
              </a:ext>
              <a:ext uri="{C183D7F6-B498-43B3-948B-1728B52AA6E4}">
                <adec:decorative xmlns:adec="http://schemas.microsoft.com/office/drawing/2017/decorative" val="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769418" y="3614074"/>
            <a:ext cx="403181" cy="394724"/>
          </a:xfrm>
          <a:prstGeom prst="rect">
            <a:avLst/>
          </a:prstGeom>
        </p:spPr>
      </p:pic>
      <p:grpSp>
        <p:nvGrpSpPr>
          <p:cNvPr id="17" name="Group 16">
            <a:extLst>
              <a:ext uri="{FF2B5EF4-FFF2-40B4-BE49-F238E27FC236}">
                <a16:creationId xmlns:a16="http://schemas.microsoft.com/office/drawing/2014/main" id="{8DEF1B20-8388-4EC6-AA44-FCFECB9A9413}"/>
              </a:ext>
              <a:ext uri="{C183D7F6-B498-43B3-948B-1728B52AA6E4}">
                <adec:decorative xmlns:adec="http://schemas.microsoft.com/office/drawing/2017/decorative" val="1"/>
              </a:ext>
            </a:extLst>
          </p:cNvPr>
          <p:cNvGrpSpPr/>
          <p:nvPr/>
        </p:nvGrpSpPr>
        <p:grpSpPr>
          <a:xfrm>
            <a:off x="2769418" y="4109161"/>
            <a:ext cx="403181" cy="355566"/>
            <a:chOff x="10493727" y="625999"/>
            <a:chExt cx="519000" cy="503150"/>
          </a:xfrm>
        </p:grpSpPr>
        <p:pic>
          <p:nvPicPr>
            <p:cNvPr id="19" name="Picture 18">
              <a:extLst>
                <a:ext uri="{FF2B5EF4-FFF2-40B4-BE49-F238E27FC236}">
                  <a16:creationId xmlns:a16="http://schemas.microsoft.com/office/drawing/2014/main" id="{C2A60FCD-E531-4C26-9664-D2320823FDC3}"/>
                </a:ext>
              </a:extLst>
            </p:cNvPr>
            <p:cNvPicPr>
              <a:picLocks noChangeAspect="1"/>
            </p:cNvPicPr>
            <p:nvPr/>
          </p:nvPicPr>
          <p:blipFill>
            <a:blip r:embed="rId8"/>
            <a:stretch>
              <a:fillRect/>
            </a:stretch>
          </p:blipFill>
          <p:spPr>
            <a:xfrm>
              <a:off x="10493727" y="625999"/>
              <a:ext cx="519000" cy="503150"/>
            </a:xfrm>
            <a:prstGeom prst="rect">
              <a:avLst/>
            </a:prstGeom>
          </p:spPr>
        </p:pic>
        <p:grpSp>
          <p:nvGrpSpPr>
            <p:cNvPr id="21" name="Group 20">
              <a:extLst>
                <a:ext uri="{FF2B5EF4-FFF2-40B4-BE49-F238E27FC236}">
                  <a16:creationId xmlns:a16="http://schemas.microsoft.com/office/drawing/2014/main" id="{0AB417C5-EF29-45A0-97CF-CAF256D70CAE}"/>
                </a:ext>
              </a:extLst>
            </p:cNvPr>
            <p:cNvGrpSpPr/>
            <p:nvPr/>
          </p:nvGrpSpPr>
          <p:grpSpPr>
            <a:xfrm>
              <a:off x="10604345" y="727773"/>
              <a:ext cx="297764" cy="272864"/>
              <a:chOff x="3876178" y="3413953"/>
              <a:chExt cx="297764" cy="255320"/>
            </a:xfrm>
          </p:grpSpPr>
          <p:sp>
            <p:nvSpPr>
              <p:cNvPr id="22" name="Freeform: Shape 21">
                <a:extLst>
                  <a:ext uri="{FF2B5EF4-FFF2-40B4-BE49-F238E27FC236}">
                    <a16:creationId xmlns:a16="http://schemas.microsoft.com/office/drawing/2014/main" id="{AF3B8C99-623D-4C86-8562-1FF722BD8FC6}"/>
                  </a:ext>
                </a:extLst>
              </p:cNvPr>
              <p:cNvSpPr/>
              <p:nvPr/>
            </p:nvSpPr>
            <p:spPr>
              <a:xfrm>
                <a:off x="4062866"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4CE08FE-2382-4850-B4F5-97EB942B4F89}"/>
                  </a:ext>
                </a:extLst>
              </p:cNvPr>
              <p:cNvSpPr/>
              <p:nvPr/>
            </p:nvSpPr>
            <p:spPr>
              <a:xfrm>
                <a:off x="4087044"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96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6" y="102397"/>
                      <a:pt x="52196" y="102397"/>
                    </a:cubicBezTo>
                    <a:cubicBezTo>
                      <a:pt x="24495" y="102397"/>
                      <a:pt x="1994" y="79896"/>
                      <a:pt x="1994" y="52195"/>
                    </a:cubicBezTo>
                    <a:cubicBezTo>
                      <a:pt x="1994" y="24495"/>
                      <a:pt x="24495" y="1994"/>
                      <a:pt x="52196" y="1994"/>
                    </a:cubicBezTo>
                    <a:cubicBezTo>
                      <a:pt x="79896" y="1994"/>
                      <a:pt x="102398" y="24495"/>
                      <a:pt x="102398" y="52195"/>
                    </a:cubicBezTo>
                    <a:close/>
                  </a:path>
                </a:pathLst>
              </a:custGeom>
              <a:solidFill>
                <a:srgbClr val="50E6FF"/>
              </a:solidFill>
              <a:ln w="5008"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269BC25-5E1F-4302-8933-87CA08A38C45}"/>
                  </a:ext>
                </a:extLst>
              </p:cNvPr>
              <p:cNvSpPr/>
              <p:nvPr/>
            </p:nvSpPr>
            <p:spPr>
              <a:xfrm>
                <a:off x="3969260" y="3485131"/>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98C1914-A496-4AF7-8307-BB2CEED61D9C}"/>
                  </a:ext>
                </a:extLst>
              </p:cNvPr>
              <p:cNvSpPr/>
              <p:nvPr/>
            </p:nvSpPr>
            <p:spPr>
              <a:xfrm>
                <a:off x="3993444" y="3413953"/>
                <a:ext cx="61709" cy="57699"/>
              </a:xfrm>
              <a:custGeom>
                <a:avLst/>
                <a:gdLst>
                  <a:gd name="connsiteX0" fmla="*/ 102398 w 101142"/>
                  <a:gd name="connsiteY0" fmla="*/ 52196 h 101141"/>
                  <a:gd name="connsiteX1" fmla="*/ 52196 w 101142"/>
                  <a:gd name="connsiteY1" fmla="*/ 102397 h 101141"/>
                  <a:gd name="connsiteX2" fmla="*/ 1994 w 101142"/>
                  <a:gd name="connsiteY2" fmla="*/ 52196 h 101141"/>
                  <a:gd name="connsiteX3" fmla="*/ 52111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7"/>
                      <a:pt x="52196" y="102397"/>
                    </a:cubicBezTo>
                    <a:cubicBezTo>
                      <a:pt x="24496" y="102397"/>
                      <a:pt x="1994" y="79896"/>
                      <a:pt x="1994" y="52196"/>
                    </a:cubicBezTo>
                    <a:cubicBezTo>
                      <a:pt x="1994" y="24495"/>
                      <a:pt x="24410" y="1994"/>
                      <a:pt x="52111" y="1994"/>
                    </a:cubicBezTo>
                    <a:cubicBezTo>
                      <a:pt x="79812" y="1994"/>
                      <a:pt x="102398" y="24495"/>
                      <a:pt x="102398" y="52196"/>
                    </a:cubicBezTo>
                    <a:close/>
                  </a:path>
                </a:pathLst>
              </a:custGeom>
              <a:solidFill>
                <a:srgbClr val="0078D7"/>
              </a:solidFill>
              <a:ln w="5008"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8B23017-9431-4BDD-9A01-E54B3D81006C}"/>
                  </a:ext>
                </a:extLst>
              </p:cNvPr>
              <p:cNvSpPr/>
              <p:nvPr/>
            </p:nvSpPr>
            <p:spPr>
              <a:xfrm>
                <a:off x="3969260" y="361734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DCF656D-CC7F-4E04-9066-AB048DFAE0AC}"/>
                  </a:ext>
                </a:extLst>
              </p:cNvPr>
              <p:cNvSpPr/>
              <p:nvPr/>
            </p:nvSpPr>
            <p:spPr>
              <a:xfrm>
                <a:off x="3993444" y="3546188"/>
                <a:ext cx="61709" cy="57699"/>
              </a:xfrm>
              <a:custGeom>
                <a:avLst/>
                <a:gdLst>
                  <a:gd name="connsiteX0" fmla="*/ 102398 w 101142"/>
                  <a:gd name="connsiteY0" fmla="*/ 52196 h 101141"/>
                  <a:gd name="connsiteX1" fmla="*/ 52196 w 101142"/>
                  <a:gd name="connsiteY1" fmla="*/ 102398 h 101141"/>
                  <a:gd name="connsiteX2" fmla="*/ 1994 w 101142"/>
                  <a:gd name="connsiteY2" fmla="*/ 52196 h 101141"/>
                  <a:gd name="connsiteX3" fmla="*/ 52196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8"/>
                      <a:pt x="52196" y="102398"/>
                    </a:cubicBezTo>
                    <a:cubicBezTo>
                      <a:pt x="24496" y="102398"/>
                      <a:pt x="1994" y="79896"/>
                      <a:pt x="1994" y="52196"/>
                    </a:cubicBezTo>
                    <a:cubicBezTo>
                      <a:pt x="1994" y="24496"/>
                      <a:pt x="24496" y="1994"/>
                      <a:pt x="52196" y="1994"/>
                    </a:cubicBezTo>
                    <a:cubicBezTo>
                      <a:pt x="79896" y="1994"/>
                      <a:pt x="102398" y="24410"/>
                      <a:pt x="102398" y="52196"/>
                    </a:cubicBezTo>
                    <a:close/>
                  </a:path>
                </a:pathLst>
              </a:custGeom>
              <a:solidFill>
                <a:srgbClr val="50E6FF"/>
              </a:solidFill>
              <a:ln w="5008"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F57D9E1E-F236-4844-92AC-F83926B7B2A8}"/>
                  </a:ext>
                </a:extLst>
              </p:cNvPr>
              <p:cNvSpPr/>
              <p:nvPr/>
            </p:nvSpPr>
            <p:spPr>
              <a:xfrm>
                <a:off x="3876178"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D1D337C0-D119-426F-B939-778E9299FA3F}"/>
                  </a:ext>
                </a:extLst>
              </p:cNvPr>
              <p:cNvSpPr/>
              <p:nvPr/>
            </p:nvSpPr>
            <p:spPr>
              <a:xfrm>
                <a:off x="3900362"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11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7" y="102397"/>
                      <a:pt x="52196" y="102397"/>
                    </a:cubicBezTo>
                    <a:cubicBezTo>
                      <a:pt x="24495" y="102397"/>
                      <a:pt x="1994" y="79896"/>
                      <a:pt x="1994" y="52195"/>
                    </a:cubicBezTo>
                    <a:cubicBezTo>
                      <a:pt x="1994" y="24495"/>
                      <a:pt x="24410" y="1994"/>
                      <a:pt x="52111" y="1994"/>
                    </a:cubicBezTo>
                    <a:cubicBezTo>
                      <a:pt x="79811" y="1994"/>
                      <a:pt x="102398" y="24495"/>
                      <a:pt x="102398" y="52195"/>
                    </a:cubicBezTo>
                    <a:close/>
                  </a:path>
                </a:pathLst>
              </a:custGeom>
              <a:solidFill>
                <a:srgbClr val="0078D7"/>
              </a:solidFill>
              <a:ln w="5008" cap="flat">
                <a:noFill/>
                <a:prstDash val="solid"/>
                <a:miter/>
              </a:ln>
            </p:spPr>
            <p:txBody>
              <a:bodyPr rtlCol="0" anchor="ctr"/>
              <a:lstStyle/>
              <a:p>
                <a:endParaRPr lang="en-US"/>
              </a:p>
            </p:txBody>
          </p:sp>
        </p:grpSp>
      </p:grpSp>
      <p:pic>
        <p:nvPicPr>
          <p:cNvPr id="38" name="Picture 37">
            <a:extLst>
              <a:ext uri="{FF2B5EF4-FFF2-40B4-BE49-F238E27FC236}">
                <a16:creationId xmlns:a16="http://schemas.microsoft.com/office/drawing/2014/main" id="{C91517EB-CA3F-46E9-987B-428FCF151086}"/>
              </a:ext>
              <a:ext uri="{C183D7F6-B498-43B3-948B-1728B52AA6E4}">
                <adec:decorative xmlns:adec="http://schemas.microsoft.com/office/drawing/2017/decorative" val="1"/>
              </a:ext>
            </a:extLst>
          </p:cNvPr>
          <p:cNvPicPr>
            <a:picLocks noChangeAspect="1"/>
          </p:cNvPicPr>
          <p:nvPr/>
        </p:nvPicPr>
        <p:blipFill>
          <a:blip r:embed="rId9"/>
          <a:stretch>
            <a:fillRect/>
          </a:stretch>
        </p:blipFill>
        <p:spPr>
          <a:xfrm>
            <a:off x="2778735" y="3146146"/>
            <a:ext cx="407665" cy="394723"/>
          </a:xfrm>
          <a:prstGeom prst="rect">
            <a:avLst/>
          </a:prstGeom>
        </p:spPr>
      </p:pic>
    </p:spTree>
    <p:extLst>
      <p:ext uri="{BB962C8B-B14F-4D97-AF65-F5344CB8AC3E}">
        <p14:creationId xmlns:p14="http://schemas.microsoft.com/office/powerpoint/2010/main" val="2837291226"/>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Create User Accounts</a:t>
            </a:r>
          </a:p>
        </p:txBody>
      </p:sp>
      <p:sp>
        <p:nvSpPr>
          <p:cNvPr id="5" name="Rectangle 4">
            <a:extLst>
              <a:ext uri="{FF2B5EF4-FFF2-40B4-BE49-F238E27FC236}">
                <a16:creationId xmlns:a16="http://schemas.microsoft.com/office/drawing/2014/main" id="{0341C1F6-FE65-4AC2-B74A-E7845BC7DBB4}"/>
              </a:ext>
              <a:ext uri="{C183D7F6-B498-43B3-948B-1728B52AA6E4}">
                <adec:decorative xmlns:adec="http://schemas.microsoft.com/office/drawing/2017/decorative" val="1"/>
              </a:ext>
            </a:extLst>
          </p:cNvPr>
          <p:cNvSpPr/>
          <p:nvPr/>
        </p:nvSpPr>
        <p:spPr bwMode="auto">
          <a:xfrm>
            <a:off x="305812" y="1842191"/>
            <a:ext cx="8516036" cy="265003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sp>
        <p:nvSpPr>
          <p:cNvPr id="9" name="Rectangle 8">
            <a:extLst>
              <a:ext uri="{FF2B5EF4-FFF2-40B4-BE49-F238E27FC236}">
                <a16:creationId xmlns:a16="http://schemas.microsoft.com/office/drawing/2014/main" id="{4DB90E1B-7A16-4229-8700-4DB851D1FD93}"/>
              </a:ext>
            </a:extLst>
          </p:cNvPr>
          <p:cNvSpPr/>
          <p:nvPr/>
        </p:nvSpPr>
        <p:spPr>
          <a:xfrm>
            <a:off x="313983" y="4700021"/>
            <a:ext cx="2011497" cy="912722"/>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All users must</a:t>
            </a:r>
            <a:br>
              <a:rPr lang="en-US" sz="1471" dirty="0">
                <a:solidFill>
                  <a:schemeClr val="tx1"/>
                </a:solidFill>
              </a:rPr>
            </a:br>
            <a:r>
              <a:rPr lang="en-US" sz="1471" dirty="0">
                <a:solidFill>
                  <a:schemeClr val="tx1"/>
                </a:solidFill>
              </a:rPr>
              <a:t>have an account</a:t>
            </a:r>
          </a:p>
        </p:txBody>
      </p:sp>
      <p:sp>
        <p:nvSpPr>
          <p:cNvPr id="10" name="Rectangle 9">
            <a:extLst>
              <a:ext uri="{FF2B5EF4-FFF2-40B4-BE49-F238E27FC236}">
                <a16:creationId xmlns:a16="http://schemas.microsoft.com/office/drawing/2014/main" id="{312D2E04-3872-446E-A1C2-2AEBC0880E73}"/>
              </a:ext>
            </a:extLst>
          </p:cNvPr>
          <p:cNvSpPr/>
          <p:nvPr/>
        </p:nvSpPr>
        <p:spPr>
          <a:xfrm>
            <a:off x="2419626" y="4700021"/>
            <a:ext cx="3158123" cy="912722"/>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The account is used for authentication and authorization</a:t>
            </a:r>
          </a:p>
        </p:txBody>
      </p:sp>
      <p:sp>
        <p:nvSpPr>
          <p:cNvPr id="11" name="Rectangle 10">
            <a:extLst>
              <a:ext uri="{FF2B5EF4-FFF2-40B4-BE49-F238E27FC236}">
                <a16:creationId xmlns:a16="http://schemas.microsoft.com/office/drawing/2014/main" id="{1583D988-E643-436F-981E-8AC471424EFA}"/>
              </a:ext>
            </a:extLst>
          </p:cNvPr>
          <p:cNvSpPr/>
          <p:nvPr/>
        </p:nvSpPr>
        <p:spPr>
          <a:xfrm>
            <a:off x="5671895" y="4700021"/>
            <a:ext cx="3158123" cy="912722"/>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Each user account has additional properties</a:t>
            </a:r>
          </a:p>
        </p:txBody>
      </p:sp>
      <p:pic>
        <p:nvPicPr>
          <p:cNvPr id="4" name="Picture 3" descr="Screenshot All Users page with Name, User principal name, user type and directory synhed.">
            <a:extLst>
              <a:ext uri="{FF2B5EF4-FFF2-40B4-BE49-F238E27FC236}">
                <a16:creationId xmlns:a16="http://schemas.microsoft.com/office/drawing/2014/main" id="{1626AC27-8EDB-494D-884B-FA00BE41958A}"/>
              </a:ext>
            </a:extLst>
          </p:cNvPr>
          <p:cNvPicPr>
            <a:picLocks noChangeAspect="1"/>
          </p:cNvPicPr>
          <p:nvPr/>
        </p:nvPicPr>
        <p:blipFill>
          <a:blip r:embed="rId3"/>
          <a:stretch>
            <a:fillRect/>
          </a:stretch>
        </p:blipFill>
        <p:spPr>
          <a:xfrm>
            <a:off x="370017" y="2157980"/>
            <a:ext cx="8403967" cy="1883299"/>
          </a:xfrm>
          <a:prstGeom prst="rect">
            <a:avLst/>
          </a:prstGeom>
        </p:spPr>
      </p:pic>
    </p:spTree>
    <p:extLst>
      <p:ext uri="{BB962C8B-B14F-4D97-AF65-F5344CB8AC3E}">
        <p14:creationId xmlns:p14="http://schemas.microsoft.com/office/powerpoint/2010/main" val="2639477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Manage User Accounts</a:t>
            </a:r>
          </a:p>
        </p:txBody>
      </p:sp>
      <p:sp>
        <p:nvSpPr>
          <p:cNvPr id="6" name="Rectangle 5">
            <a:extLst>
              <a:ext uri="{FF2B5EF4-FFF2-40B4-BE49-F238E27FC236}">
                <a16:creationId xmlns:a16="http://schemas.microsoft.com/office/drawing/2014/main" id="{70DC4905-B92A-4ECC-8463-BF58A01BC2F6}"/>
              </a:ext>
              <a:ext uri="{C183D7F6-B498-43B3-948B-1728B52AA6E4}">
                <adec:decorative xmlns:adec="http://schemas.microsoft.com/office/drawing/2017/decorative" val="1"/>
              </a:ext>
            </a:extLst>
          </p:cNvPr>
          <p:cNvSpPr/>
          <p:nvPr/>
        </p:nvSpPr>
        <p:spPr bwMode="auto">
          <a:xfrm>
            <a:off x="313983" y="1734197"/>
            <a:ext cx="8516036" cy="2743486"/>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pic>
        <p:nvPicPr>
          <p:cNvPr id="26" name="Picture 4" descr="Screenshot of the Add user tool bar including new user, new guest user, bulk create, bulk invite, bulk delete, download users, refresh, reset password, multi-factor authentication, and delete user">
            <a:extLst>
              <a:ext uri="{FF2B5EF4-FFF2-40B4-BE49-F238E27FC236}">
                <a16:creationId xmlns:a16="http://schemas.microsoft.com/office/drawing/2014/main" id="{80E4A273-CB51-4B65-AB73-0887DB31C42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4508" y="1927531"/>
            <a:ext cx="8094987" cy="339889"/>
          </a:xfrm>
          <a:prstGeom prst="rect">
            <a:avLst/>
          </a:prstGeom>
        </p:spPr>
      </p:pic>
      <p:pic>
        <p:nvPicPr>
          <p:cNvPr id="27" name="Picture 26" descr="Screenshot of the new user page. Two radio buttons are shown. One for Create User and one for Invite User">
            <a:extLst>
              <a:ext uri="{FF2B5EF4-FFF2-40B4-BE49-F238E27FC236}">
                <a16:creationId xmlns:a16="http://schemas.microsoft.com/office/drawing/2014/main" id="{F7D331FB-EBD2-431F-B77D-3C4B4CF481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26648" y="2487046"/>
            <a:ext cx="5890705" cy="1860223"/>
          </a:xfrm>
          <a:prstGeom prst="rect">
            <a:avLst/>
          </a:prstGeom>
        </p:spPr>
      </p:pic>
      <p:sp>
        <p:nvSpPr>
          <p:cNvPr id="20" name="Freeform: Shape 19">
            <a:extLst>
              <a:ext uri="{FF2B5EF4-FFF2-40B4-BE49-F238E27FC236}">
                <a16:creationId xmlns:a16="http://schemas.microsoft.com/office/drawing/2014/main" id="{FA0F26BA-40E4-45FB-B677-CC713FFA4095}"/>
              </a:ext>
            </a:extLst>
          </p:cNvPr>
          <p:cNvSpPr/>
          <p:nvPr/>
        </p:nvSpPr>
        <p:spPr>
          <a:xfrm>
            <a:off x="313983"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Must be Global Administrator or User Administrator to manage users</a:t>
            </a:r>
            <a:endParaRPr lang="en-IN" sz="1471" dirty="0">
              <a:solidFill>
                <a:schemeClr val="tx1"/>
              </a:solidFill>
            </a:endParaRPr>
          </a:p>
        </p:txBody>
      </p:sp>
      <p:sp>
        <p:nvSpPr>
          <p:cNvPr id="21" name="Freeform: Shape 20">
            <a:extLst>
              <a:ext uri="{FF2B5EF4-FFF2-40B4-BE49-F238E27FC236}">
                <a16:creationId xmlns:a16="http://schemas.microsoft.com/office/drawing/2014/main" id="{C076102E-3CBB-479E-BA86-CFB3F9FAF942}"/>
              </a:ext>
            </a:extLst>
          </p:cNvPr>
          <p:cNvSpPr/>
          <p:nvPr/>
        </p:nvSpPr>
        <p:spPr>
          <a:xfrm>
            <a:off x="2464309"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User profile</a:t>
            </a:r>
            <a:br>
              <a:rPr lang="en-US" sz="1471" dirty="0">
                <a:solidFill>
                  <a:schemeClr val="tx1"/>
                </a:solidFill>
              </a:rPr>
            </a:br>
            <a:r>
              <a:rPr lang="en-US" sz="1471" dirty="0">
                <a:solidFill>
                  <a:schemeClr val="tx1"/>
                </a:solidFill>
              </a:rPr>
              <a:t>(picture, job, contact info) is optional</a:t>
            </a:r>
            <a:endParaRPr lang="en-IN" sz="1471" dirty="0">
              <a:solidFill>
                <a:schemeClr val="tx1"/>
              </a:solidFill>
            </a:endParaRPr>
          </a:p>
        </p:txBody>
      </p:sp>
      <p:sp>
        <p:nvSpPr>
          <p:cNvPr id="22" name="Freeform: Shape 21">
            <a:extLst>
              <a:ext uri="{FF2B5EF4-FFF2-40B4-BE49-F238E27FC236}">
                <a16:creationId xmlns:a16="http://schemas.microsoft.com/office/drawing/2014/main" id="{E464C082-8CAD-4A4C-984C-008F1532D468}"/>
              </a:ext>
            </a:extLst>
          </p:cNvPr>
          <p:cNvSpPr/>
          <p:nvPr/>
        </p:nvSpPr>
        <p:spPr>
          <a:xfrm>
            <a:off x="4614635"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Deleted users</a:t>
            </a:r>
            <a:br>
              <a:rPr lang="en-US" sz="1471" dirty="0">
                <a:solidFill>
                  <a:schemeClr val="tx1"/>
                </a:solidFill>
              </a:rPr>
            </a:br>
            <a:r>
              <a:rPr lang="en-US" sz="1471" dirty="0">
                <a:solidFill>
                  <a:schemeClr val="tx1"/>
                </a:solidFill>
              </a:rPr>
              <a:t>can be restored</a:t>
            </a:r>
            <a:br>
              <a:rPr lang="en-US" sz="1471" dirty="0">
                <a:solidFill>
                  <a:schemeClr val="tx1"/>
                </a:solidFill>
              </a:rPr>
            </a:br>
            <a:r>
              <a:rPr lang="en-US" sz="1471" dirty="0">
                <a:solidFill>
                  <a:schemeClr val="tx1"/>
                </a:solidFill>
              </a:rPr>
              <a:t>for 30 days</a:t>
            </a:r>
            <a:endParaRPr lang="en-IN" sz="1471" dirty="0">
              <a:solidFill>
                <a:schemeClr val="tx1"/>
              </a:solidFill>
            </a:endParaRPr>
          </a:p>
        </p:txBody>
      </p:sp>
      <p:sp>
        <p:nvSpPr>
          <p:cNvPr id="23" name="Freeform: Shape 22">
            <a:extLst>
              <a:ext uri="{FF2B5EF4-FFF2-40B4-BE49-F238E27FC236}">
                <a16:creationId xmlns:a16="http://schemas.microsoft.com/office/drawing/2014/main" id="{BB47372E-D0FF-48F8-9885-26EA4EDE90A2}"/>
              </a:ext>
            </a:extLst>
          </p:cNvPr>
          <p:cNvSpPr/>
          <p:nvPr/>
        </p:nvSpPr>
        <p:spPr>
          <a:xfrm>
            <a:off x="6764962"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Sign in and audit</a:t>
            </a:r>
            <a:br>
              <a:rPr lang="en-US" sz="1471" dirty="0">
                <a:solidFill>
                  <a:schemeClr val="tx1"/>
                </a:solidFill>
              </a:rPr>
            </a:br>
            <a:r>
              <a:rPr lang="en-US" sz="1471" dirty="0">
                <a:solidFill>
                  <a:schemeClr val="tx1"/>
                </a:solidFill>
              </a:rPr>
              <a:t>log information</a:t>
            </a:r>
            <a:br>
              <a:rPr lang="en-US" sz="1471" dirty="0">
                <a:solidFill>
                  <a:schemeClr val="tx1"/>
                </a:solidFill>
              </a:rPr>
            </a:br>
            <a:r>
              <a:rPr lang="en-US" sz="1471" dirty="0">
                <a:solidFill>
                  <a:schemeClr val="tx1"/>
                </a:solidFill>
              </a:rPr>
              <a:t>is available</a:t>
            </a:r>
            <a:endParaRPr lang="en-IN" sz="1471" dirty="0">
              <a:solidFill>
                <a:schemeClr val="tx1"/>
              </a:solidFill>
            </a:endParaRPr>
          </a:p>
        </p:txBody>
      </p:sp>
    </p:spTree>
    <p:extLst>
      <p:ext uri="{BB962C8B-B14F-4D97-AF65-F5344CB8AC3E}">
        <p14:creationId xmlns:p14="http://schemas.microsoft.com/office/powerpoint/2010/main" val="301934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chemeClr val="tx1"/>
                </a:solidFill>
              </a:rPr>
              <a:t>Create Bulk User Accounts</a:t>
            </a:r>
          </a:p>
        </p:txBody>
      </p:sp>
      <p:sp>
        <p:nvSpPr>
          <p:cNvPr id="10" name="Freeform: Shape 9">
            <a:extLst>
              <a:ext uri="{FF2B5EF4-FFF2-40B4-BE49-F238E27FC236}">
                <a16:creationId xmlns:a16="http://schemas.microsoft.com/office/drawing/2014/main" id="{F6084F3F-647F-4933-85D8-5F1690C4EA0D}"/>
              </a:ext>
            </a:extLst>
          </p:cNvPr>
          <p:cNvSpPr/>
          <p:nvPr/>
        </p:nvSpPr>
        <p:spPr>
          <a:xfrm>
            <a:off x="410438" y="4456471"/>
            <a:ext cx="2668417"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Azure AD supports bulk user create, delete, and list</a:t>
            </a:r>
          </a:p>
        </p:txBody>
      </p:sp>
      <p:sp>
        <p:nvSpPr>
          <p:cNvPr id="9" name="Freeform: Shape 8">
            <a:extLst>
              <a:ext uri="{FF2B5EF4-FFF2-40B4-BE49-F238E27FC236}">
                <a16:creationId xmlns:a16="http://schemas.microsoft.com/office/drawing/2014/main" id="{CC67C29D-13CE-4EDA-B25C-E03DB051F7C5}"/>
              </a:ext>
            </a:extLst>
          </p:cNvPr>
          <p:cNvSpPr/>
          <p:nvPr/>
        </p:nvSpPr>
        <p:spPr>
          <a:xfrm>
            <a:off x="3212673" y="4456470"/>
            <a:ext cx="2668417"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Create the comma-separated values (CSV) template you can download from the Portal</a:t>
            </a:r>
          </a:p>
        </p:txBody>
      </p:sp>
      <p:sp>
        <p:nvSpPr>
          <p:cNvPr id="11" name="Freeform: Shape 10">
            <a:extLst>
              <a:ext uri="{FF2B5EF4-FFF2-40B4-BE49-F238E27FC236}">
                <a16:creationId xmlns:a16="http://schemas.microsoft.com/office/drawing/2014/main" id="{F1EF831E-263B-494E-A165-3C91F34BC23C}"/>
              </a:ext>
            </a:extLst>
          </p:cNvPr>
          <p:cNvSpPr/>
          <p:nvPr/>
        </p:nvSpPr>
        <p:spPr>
          <a:xfrm>
            <a:off x="6014908" y="4456470"/>
            <a:ext cx="2668417"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Must be signed in as a Global administrator or User administrator</a:t>
            </a:r>
          </a:p>
        </p:txBody>
      </p:sp>
      <p:pic>
        <p:nvPicPr>
          <p:cNvPr id="3" name="Picture 2" descr="Screenshot of the bulk create user page in Azure AD. ">
            <a:extLst>
              <a:ext uri="{FF2B5EF4-FFF2-40B4-BE49-F238E27FC236}">
                <a16:creationId xmlns:a16="http://schemas.microsoft.com/office/drawing/2014/main" id="{7740676A-1072-411D-B851-F5DB71064382}"/>
              </a:ext>
            </a:extLst>
          </p:cNvPr>
          <p:cNvPicPr>
            <a:picLocks noChangeAspect="1"/>
          </p:cNvPicPr>
          <p:nvPr/>
        </p:nvPicPr>
        <p:blipFill>
          <a:blip r:embed="rId3"/>
          <a:stretch>
            <a:fillRect/>
          </a:stretch>
        </p:blipFill>
        <p:spPr>
          <a:xfrm>
            <a:off x="482366" y="2277057"/>
            <a:ext cx="8064252" cy="1636552"/>
          </a:xfrm>
          <a:prstGeom prst="rect">
            <a:avLst/>
          </a:prstGeom>
        </p:spPr>
      </p:pic>
      <p:sp>
        <p:nvSpPr>
          <p:cNvPr id="5" name="Rectangle 4">
            <a:extLst>
              <a:ext uri="{FF2B5EF4-FFF2-40B4-BE49-F238E27FC236}">
                <a16:creationId xmlns:a16="http://schemas.microsoft.com/office/drawing/2014/main" id="{3BF2B4B1-B0EA-4B47-A1AD-F26A44ADC48A}"/>
              </a:ext>
              <a:ext uri="{C183D7F6-B498-43B3-948B-1728B52AA6E4}">
                <adec:decorative xmlns:adec="http://schemas.microsoft.com/office/drawing/2017/decorative" val="1"/>
              </a:ext>
            </a:extLst>
          </p:cNvPr>
          <p:cNvSpPr/>
          <p:nvPr/>
        </p:nvSpPr>
        <p:spPr bwMode="auto">
          <a:xfrm>
            <a:off x="313983" y="1734197"/>
            <a:ext cx="8516036" cy="251217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spTree>
    <p:extLst>
      <p:ext uri="{BB962C8B-B14F-4D97-AF65-F5344CB8AC3E}">
        <p14:creationId xmlns:p14="http://schemas.microsoft.com/office/powerpoint/2010/main" val="711294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Create Group Accounts</a:t>
            </a:r>
          </a:p>
        </p:txBody>
      </p:sp>
      <p:sp>
        <p:nvSpPr>
          <p:cNvPr id="11" name="Rectangle 10">
            <a:extLst>
              <a:ext uri="{FF2B5EF4-FFF2-40B4-BE49-F238E27FC236}">
                <a16:creationId xmlns:a16="http://schemas.microsoft.com/office/drawing/2014/main" id="{67F2BA23-EAF0-4F0E-ACE5-C863F7DA9F08}"/>
              </a:ext>
              <a:ext uri="{C183D7F6-B498-43B3-948B-1728B52AA6E4}">
                <adec:decorative xmlns:adec="http://schemas.microsoft.com/office/drawing/2017/decorative" val="1"/>
              </a:ext>
            </a:extLst>
          </p:cNvPr>
          <p:cNvSpPr/>
          <p:nvPr/>
        </p:nvSpPr>
        <p:spPr bwMode="auto">
          <a:xfrm>
            <a:off x="313983" y="1734198"/>
            <a:ext cx="8516036" cy="2509689"/>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pic>
        <p:nvPicPr>
          <p:cNvPr id="13" name="Picture 3" descr="Screenshot of the Users and Groups - All Groups page in the Azure Portal. All Groups is highlighted and three groups are shown: Managers, Virtual Machine Administrators, and Virtual Network Administrators. The Group Type for each group is Security and the Membership Type is Assigned">
            <a:extLst>
              <a:ext uri="{FF2B5EF4-FFF2-40B4-BE49-F238E27FC236}">
                <a16:creationId xmlns:a16="http://schemas.microsoft.com/office/drawing/2014/main" id="{0F71FC66-9E5E-4996-A453-AA80AC7790C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968760" y="1845534"/>
            <a:ext cx="7206483" cy="2287016"/>
          </a:xfrm>
          <a:prstGeom prst="rect">
            <a:avLst/>
          </a:prstGeom>
        </p:spPr>
      </p:pic>
      <p:sp>
        <p:nvSpPr>
          <p:cNvPr id="5" name="Rectangle 4">
            <a:extLst>
              <a:ext uri="{FF2B5EF4-FFF2-40B4-BE49-F238E27FC236}">
                <a16:creationId xmlns:a16="http://schemas.microsoft.com/office/drawing/2014/main" id="{9D4081B1-5032-4F80-BBEC-87A7EC21EBC2}"/>
              </a:ext>
            </a:extLst>
          </p:cNvPr>
          <p:cNvSpPr/>
          <p:nvPr/>
        </p:nvSpPr>
        <p:spPr>
          <a:xfrm>
            <a:off x="313982" y="4357941"/>
            <a:ext cx="4196757" cy="124868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t" anchorCtr="0">
            <a:noAutofit/>
          </a:bodyPr>
          <a:lstStyle/>
          <a:p>
            <a:r>
              <a:rPr lang="en-US" sz="1618" dirty="0">
                <a:solidFill>
                  <a:schemeClr val="tx1"/>
                </a:solidFill>
                <a:latin typeface="+mj-lt"/>
              </a:rPr>
              <a:t>Group Types</a:t>
            </a:r>
          </a:p>
          <a:p>
            <a:pPr marL="252134" indent="-168090">
              <a:spcBef>
                <a:spcPts val="147"/>
              </a:spcBef>
              <a:spcAft>
                <a:spcPts val="221"/>
              </a:spcAft>
              <a:buFont typeface="Arial" panose="020B0604020202020204" pitchFamily="34" charset="0"/>
              <a:buChar char="•"/>
            </a:pPr>
            <a:r>
              <a:rPr lang="en-US" sz="1618" dirty="0">
                <a:solidFill>
                  <a:schemeClr val="tx1"/>
                </a:solidFill>
              </a:rPr>
              <a:t>Security groups</a:t>
            </a:r>
          </a:p>
          <a:p>
            <a:pPr marL="252134" indent="-168090">
              <a:spcBef>
                <a:spcPts val="147"/>
              </a:spcBef>
              <a:spcAft>
                <a:spcPts val="221"/>
              </a:spcAft>
              <a:buFont typeface="Arial" panose="020B0604020202020204" pitchFamily="34" charset="0"/>
              <a:buChar char="•"/>
            </a:pPr>
            <a:r>
              <a:rPr lang="en-US" sz="1618" dirty="0">
                <a:solidFill>
                  <a:schemeClr val="tx1"/>
                </a:solidFill>
              </a:rPr>
              <a:t>Microsoft 365 groups</a:t>
            </a:r>
          </a:p>
        </p:txBody>
      </p:sp>
      <p:sp>
        <p:nvSpPr>
          <p:cNvPr id="15" name="Rectangle 14">
            <a:extLst>
              <a:ext uri="{FF2B5EF4-FFF2-40B4-BE49-F238E27FC236}">
                <a16:creationId xmlns:a16="http://schemas.microsoft.com/office/drawing/2014/main" id="{BD242CC3-01C1-41E3-919F-6987173DA536}"/>
              </a:ext>
            </a:extLst>
          </p:cNvPr>
          <p:cNvSpPr/>
          <p:nvPr/>
        </p:nvSpPr>
        <p:spPr>
          <a:xfrm>
            <a:off x="4617457" y="4357941"/>
            <a:ext cx="4212561" cy="124868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t" anchorCtr="0">
            <a:noAutofit/>
          </a:bodyPr>
          <a:lstStyle/>
          <a:p>
            <a:r>
              <a:rPr lang="en-US" sz="1618" dirty="0">
                <a:solidFill>
                  <a:schemeClr val="tx1"/>
                </a:solidFill>
                <a:latin typeface="+mj-lt"/>
              </a:rPr>
              <a:t>Assignment Types</a:t>
            </a:r>
          </a:p>
          <a:p>
            <a:pPr marL="252134" indent="-168090">
              <a:spcBef>
                <a:spcPts val="147"/>
              </a:spcBef>
              <a:spcAft>
                <a:spcPts val="221"/>
              </a:spcAft>
              <a:buFont typeface="Arial" panose="020B0604020202020204" pitchFamily="34" charset="0"/>
              <a:buChar char="•"/>
            </a:pPr>
            <a:r>
              <a:rPr lang="en-US" sz="1618" dirty="0">
                <a:solidFill>
                  <a:schemeClr val="tx1"/>
                </a:solidFill>
              </a:rPr>
              <a:t>Assigned</a:t>
            </a:r>
          </a:p>
          <a:p>
            <a:pPr marL="252134" indent="-168090">
              <a:spcBef>
                <a:spcPts val="147"/>
              </a:spcBef>
              <a:spcAft>
                <a:spcPts val="221"/>
              </a:spcAft>
              <a:buFont typeface="Arial" panose="020B0604020202020204" pitchFamily="34" charset="0"/>
              <a:buChar char="•"/>
            </a:pPr>
            <a:r>
              <a:rPr lang="en-US" sz="1618" dirty="0">
                <a:solidFill>
                  <a:schemeClr val="tx1"/>
                </a:solidFill>
              </a:rPr>
              <a:t>Dynamic User</a:t>
            </a:r>
          </a:p>
          <a:p>
            <a:pPr marL="252134" indent="-168090">
              <a:spcBef>
                <a:spcPts val="147"/>
              </a:spcBef>
              <a:spcAft>
                <a:spcPts val="221"/>
              </a:spcAft>
              <a:buFont typeface="Arial" panose="020B0604020202020204" pitchFamily="34" charset="0"/>
              <a:buChar char="•"/>
            </a:pPr>
            <a:r>
              <a:rPr lang="en-US" sz="1618" dirty="0">
                <a:solidFill>
                  <a:schemeClr val="tx1"/>
                </a:solidFill>
              </a:rPr>
              <a:t>Dynamic Device (Security groups only)</a:t>
            </a:r>
          </a:p>
        </p:txBody>
      </p:sp>
    </p:spTree>
    <p:extLst>
      <p:ext uri="{BB962C8B-B14F-4D97-AF65-F5344CB8AC3E}">
        <p14:creationId xmlns:p14="http://schemas.microsoft.com/office/powerpoint/2010/main" val="2633615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3FABB-9F2D-1C26-563A-FD65B6BDEF59}"/>
              </a:ext>
            </a:extLst>
          </p:cNvPr>
          <p:cNvSpPr>
            <a:spLocks noGrp="1"/>
          </p:cNvSpPr>
          <p:nvPr>
            <p:ph type="title"/>
          </p:nvPr>
        </p:nvSpPr>
        <p:spPr/>
        <p:txBody>
          <a:bodyPr/>
          <a:lstStyle/>
          <a:p>
            <a:r>
              <a:rPr lang="en-GB" dirty="0"/>
              <a:t>Users Type</a:t>
            </a:r>
          </a:p>
        </p:txBody>
      </p:sp>
      <p:graphicFrame>
        <p:nvGraphicFramePr>
          <p:cNvPr id="6" name="Content Placeholder 5">
            <a:extLst>
              <a:ext uri="{FF2B5EF4-FFF2-40B4-BE49-F238E27FC236}">
                <a16:creationId xmlns:a16="http://schemas.microsoft.com/office/drawing/2014/main" id="{F2B9CEF5-2079-824A-5460-F55660885949}"/>
              </a:ext>
            </a:extLst>
          </p:cNvPr>
          <p:cNvGraphicFramePr>
            <a:graphicFrameLocks noGrp="1"/>
          </p:cNvGraphicFramePr>
          <p:nvPr>
            <p:ph idx="1"/>
            <p:extLst>
              <p:ext uri="{D42A27DB-BD31-4B8C-83A1-F6EECF244321}">
                <p14:modId xmlns:p14="http://schemas.microsoft.com/office/powerpoint/2010/main" val="4290943052"/>
              </p:ext>
            </p:extLst>
          </p:nvPr>
        </p:nvGraphicFramePr>
        <p:xfrm>
          <a:off x="856347" y="1417638"/>
          <a:ext cx="7100203" cy="3487548"/>
        </p:xfrm>
        <a:graphic>
          <a:graphicData uri="http://schemas.openxmlformats.org/drawingml/2006/table">
            <a:tbl>
              <a:tblPr firstRow="1" firstCol="1" bandRow="1">
                <a:tableStyleId>{5C22544A-7EE6-4342-B048-85BDC9FD1C3A}</a:tableStyleId>
              </a:tblPr>
              <a:tblGrid>
                <a:gridCol w="3600400">
                  <a:extLst>
                    <a:ext uri="{9D8B030D-6E8A-4147-A177-3AD203B41FA5}">
                      <a16:colId xmlns:a16="http://schemas.microsoft.com/office/drawing/2014/main" val="1716582782"/>
                    </a:ext>
                  </a:extLst>
                </a:gridCol>
                <a:gridCol w="3499803">
                  <a:extLst>
                    <a:ext uri="{9D8B030D-6E8A-4147-A177-3AD203B41FA5}">
                      <a16:colId xmlns:a16="http://schemas.microsoft.com/office/drawing/2014/main" val="2464849677"/>
                    </a:ext>
                  </a:extLst>
                </a:gridCol>
              </a:tblGrid>
              <a:tr h="393700">
                <a:tc>
                  <a:txBody>
                    <a:bodyPr/>
                    <a:lstStyle/>
                    <a:p>
                      <a:pPr algn="l">
                        <a:lnSpc>
                          <a:spcPct val="106000"/>
                        </a:lnSpc>
                        <a:spcAft>
                          <a:spcPts val="800"/>
                        </a:spcAft>
                      </a:pPr>
                      <a:r>
                        <a:rPr lang="en-GB" sz="1200">
                          <a:effectLst/>
                        </a:rPr>
                        <a:t>Assigned</a:t>
                      </a:r>
                      <a:endParaRPr lang="en-GB" sz="1100">
                        <a:effectLst/>
                        <a:latin typeface="Calibri" panose="020F0502020204030204" pitchFamily="34" charset="0"/>
                        <a:ea typeface="Calibri" panose="020F0502020204030204" pitchFamily="34" charset="0"/>
                        <a:cs typeface="Latha" panose="020B0604020202020204" pitchFamily="34" charset="0"/>
                      </a:endParaRPr>
                    </a:p>
                  </a:txBody>
                  <a:tcPr marL="9525" marR="9525" marT="9525" marB="9525"/>
                </a:tc>
                <a:tc>
                  <a:txBody>
                    <a:bodyPr/>
                    <a:lstStyle/>
                    <a:p>
                      <a:pPr algn="l">
                        <a:lnSpc>
                          <a:spcPct val="106000"/>
                        </a:lnSpc>
                        <a:spcAft>
                          <a:spcPts val="800"/>
                        </a:spcAft>
                      </a:pPr>
                      <a:r>
                        <a:rPr lang="en-GB" sz="1200" dirty="0">
                          <a:effectLst/>
                          <a:latin typeface="Calibri" panose="020F0502020204030204" pitchFamily="34" charset="0"/>
                          <a:cs typeface="Calibri" panose="020F0502020204030204" pitchFamily="34" charset="0"/>
                        </a:rPr>
                        <a:t>Add specific users as members of a group, where each user can have unique permissions.</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9525" marR="9525" marT="9525" marB="9525"/>
                </a:tc>
                <a:extLst>
                  <a:ext uri="{0D108BD9-81ED-4DB2-BD59-A6C34878D82A}">
                    <a16:rowId xmlns:a16="http://schemas.microsoft.com/office/drawing/2014/main" val="1667621185"/>
                  </a:ext>
                </a:extLst>
              </a:tr>
              <a:tr h="1527175">
                <a:tc>
                  <a:txBody>
                    <a:bodyPr/>
                    <a:lstStyle/>
                    <a:p>
                      <a:pPr algn="l">
                        <a:lnSpc>
                          <a:spcPct val="106000"/>
                        </a:lnSpc>
                        <a:spcAft>
                          <a:spcPts val="800"/>
                        </a:spcAft>
                      </a:pPr>
                      <a:r>
                        <a:rPr lang="en-GB" sz="1200" dirty="0">
                          <a:effectLst/>
                        </a:rPr>
                        <a:t>Dynamic user</a:t>
                      </a:r>
                      <a:endParaRPr lang="en-GB" sz="1100" dirty="0">
                        <a:effectLst/>
                        <a:latin typeface="Calibri" panose="020F0502020204030204" pitchFamily="34" charset="0"/>
                        <a:ea typeface="Calibri" panose="020F0502020204030204" pitchFamily="34" charset="0"/>
                        <a:cs typeface="Latha" panose="020B0604020202020204" pitchFamily="34" charset="0"/>
                      </a:endParaRPr>
                    </a:p>
                  </a:txBody>
                  <a:tcPr marL="9525" marR="9525" marT="9525" marB="9525"/>
                </a:tc>
                <a:tc>
                  <a:txBody>
                    <a:bodyPr/>
                    <a:lstStyle/>
                    <a:p>
                      <a:pPr algn="l">
                        <a:lnSpc>
                          <a:spcPct val="106000"/>
                        </a:lnSpc>
                        <a:spcAft>
                          <a:spcPts val="800"/>
                        </a:spcAft>
                      </a:pPr>
                      <a:r>
                        <a:rPr lang="en-GB" sz="1200" dirty="0">
                          <a:effectLst/>
                          <a:latin typeface="Calibri" panose="020F0502020204030204" pitchFamily="34" charset="0"/>
                          <a:cs typeface="Calibri" panose="020F0502020204030204" pitchFamily="34" charset="0"/>
                        </a:rPr>
                        <a:t>Use dynamic membership rules to automatically add and remove group members. When member attributes change, Azure reviews the dynamic group rules for the directory. If the member attributes meet the rule requirements, the member is added to the group. If the member attributes no longer meet the rule requirements, the member is removed.</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9525" marR="9525" marT="9525" marB="9525"/>
                </a:tc>
                <a:extLst>
                  <a:ext uri="{0D108BD9-81ED-4DB2-BD59-A6C34878D82A}">
                    <a16:rowId xmlns:a16="http://schemas.microsoft.com/office/drawing/2014/main" val="973974050"/>
                  </a:ext>
                </a:extLst>
              </a:tr>
              <a:tr h="1514475">
                <a:tc>
                  <a:txBody>
                    <a:bodyPr/>
                    <a:lstStyle/>
                    <a:p>
                      <a:pPr algn="l">
                        <a:lnSpc>
                          <a:spcPct val="106000"/>
                        </a:lnSpc>
                        <a:spcAft>
                          <a:spcPts val="800"/>
                        </a:spcAft>
                      </a:pPr>
                      <a:r>
                        <a:rPr lang="en-GB" sz="1200" dirty="0">
                          <a:effectLst/>
                        </a:rPr>
                        <a:t>Dynamic device</a:t>
                      </a:r>
                      <a:endParaRPr lang="en-GB" sz="1100" dirty="0">
                        <a:effectLst/>
                        <a:latin typeface="Calibri" panose="020F0502020204030204" pitchFamily="34" charset="0"/>
                        <a:ea typeface="Calibri" panose="020F0502020204030204" pitchFamily="34" charset="0"/>
                        <a:cs typeface="Latha" panose="020B0604020202020204" pitchFamily="34" charset="0"/>
                      </a:endParaRPr>
                    </a:p>
                  </a:txBody>
                  <a:tcPr marL="9525" marR="9525" marT="9525" marB="9525"/>
                </a:tc>
                <a:tc>
                  <a:txBody>
                    <a:bodyPr/>
                    <a:lstStyle/>
                    <a:p>
                      <a:pPr algn="l">
                        <a:lnSpc>
                          <a:spcPct val="106000"/>
                        </a:lnSpc>
                        <a:spcAft>
                          <a:spcPts val="800"/>
                        </a:spcAft>
                      </a:pPr>
                      <a:r>
                        <a:rPr lang="en-GB" sz="1200" dirty="0">
                          <a:effectLst/>
                          <a:latin typeface="Calibri" panose="020F0502020204030204" pitchFamily="34" charset="0"/>
                          <a:cs typeface="Calibri" panose="020F0502020204030204" pitchFamily="34" charset="0"/>
                        </a:rPr>
                        <a:t>(Security groups only) Apply dynamic group rules to automatically add and remove devices in security groups. When device attributes change, Azure reviews the dynamic group rules for the directory. If the device attributes meet the rule requirements, the device is added to the security group. If the device attributes no longer meet the rule requirements, the device is removed.</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9525" marR="9525" marT="9525" marB="9525"/>
                </a:tc>
                <a:extLst>
                  <a:ext uri="{0D108BD9-81ED-4DB2-BD59-A6C34878D82A}">
                    <a16:rowId xmlns:a16="http://schemas.microsoft.com/office/drawing/2014/main" val="1100269055"/>
                  </a:ext>
                </a:extLst>
              </a:tr>
            </a:tbl>
          </a:graphicData>
        </a:graphic>
      </p:graphicFrame>
      <p:sp>
        <p:nvSpPr>
          <p:cNvPr id="4" name="Date Placeholder 3">
            <a:extLst>
              <a:ext uri="{FF2B5EF4-FFF2-40B4-BE49-F238E27FC236}">
                <a16:creationId xmlns:a16="http://schemas.microsoft.com/office/drawing/2014/main" id="{1AEDC5D3-D47C-3D94-F6BD-7A7FFAB5D9D7}"/>
              </a:ext>
            </a:extLst>
          </p:cNvPr>
          <p:cNvSpPr>
            <a:spLocks noGrp="1"/>
          </p:cNvSpPr>
          <p:nvPr>
            <p:ph type="dt" sz="half" idx="10"/>
          </p:nvPr>
        </p:nvSpPr>
        <p:spPr/>
        <p:txBody>
          <a:bodyPr/>
          <a:lstStyle/>
          <a:p>
            <a:pPr>
              <a:defRPr/>
            </a:pPr>
            <a:fld id="{2303D31F-598B-47EE-BA37-93F097A3D676}" type="datetime1">
              <a:rPr lang="en-GB" altLang="en-US" smtClean="0"/>
              <a:pPr>
                <a:defRPr/>
              </a:pPr>
              <a:t>02/11/2022</a:t>
            </a:fld>
            <a:endParaRPr lang="en-GB" altLang="en-US"/>
          </a:p>
        </p:txBody>
      </p:sp>
      <p:sp>
        <p:nvSpPr>
          <p:cNvPr id="5" name="Slide Number Placeholder 4">
            <a:extLst>
              <a:ext uri="{FF2B5EF4-FFF2-40B4-BE49-F238E27FC236}">
                <a16:creationId xmlns:a16="http://schemas.microsoft.com/office/drawing/2014/main" id="{0D5F486A-8331-36D1-3AF1-B227F669AEB7}"/>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3614926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5CBAE-9A31-4507-B151-EA8849DDE6D9}"/>
              </a:ext>
            </a:extLst>
          </p:cNvPr>
          <p:cNvSpPr>
            <a:spLocks noGrp="1"/>
          </p:cNvSpPr>
          <p:nvPr>
            <p:ph type="title"/>
          </p:nvPr>
        </p:nvSpPr>
        <p:spPr/>
        <p:txBody>
          <a:bodyPr/>
          <a:lstStyle/>
          <a:p>
            <a:r>
              <a:rPr lang="en-US" dirty="0"/>
              <a:t>Create Administrative Units</a:t>
            </a:r>
          </a:p>
        </p:txBody>
      </p:sp>
      <p:sp>
        <p:nvSpPr>
          <p:cNvPr id="15" name="Rectangle 14" descr="Cre">
            <a:extLst>
              <a:ext uri="{FF2B5EF4-FFF2-40B4-BE49-F238E27FC236}">
                <a16:creationId xmlns:a16="http://schemas.microsoft.com/office/drawing/2014/main" id="{293DE8C9-E825-447F-B9FF-51F3564C8F76}"/>
              </a:ext>
            </a:extLst>
          </p:cNvPr>
          <p:cNvSpPr/>
          <p:nvPr/>
        </p:nvSpPr>
        <p:spPr bwMode="auto">
          <a:xfrm>
            <a:off x="503571" y="2003174"/>
            <a:ext cx="4485742" cy="513897"/>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defTabSz="685647">
              <a:lnSpc>
                <a:spcPct val="90000"/>
              </a:lnSpc>
            </a:pPr>
            <a:r>
              <a:rPr lang="en-US" sz="1471" dirty="0">
                <a:solidFill>
                  <a:schemeClr val="tx1"/>
                </a:solidFill>
                <a:ea typeface="Segoe UI" pitchFamily="34" charset="0"/>
                <a:cs typeface="Segoe UI" pitchFamily="34" charset="0"/>
              </a:rPr>
              <a:t>Create an administrative unit</a:t>
            </a:r>
          </a:p>
        </p:txBody>
      </p:sp>
      <p:sp>
        <p:nvSpPr>
          <p:cNvPr id="17" name="Rectangle 16" descr="Cre">
            <a:extLst>
              <a:ext uri="{FF2B5EF4-FFF2-40B4-BE49-F238E27FC236}">
                <a16:creationId xmlns:a16="http://schemas.microsoft.com/office/drawing/2014/main" id="{7D152784-4904-411C-80BF-E666F9F3032A}"/>
              </a:ext>
            </a:extLst>
          </p:cNvPr>
          <p:cNvSpPr/>
          <p:nvPr/>
        </p:nvSpPr>
        <p:spPr bwMode="auto">
          <a:xfrm>
            <a:off x="503571" y="2709126"/>
            <a:ext cx="4485742" cy="60116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defTabSz="685647">
              <a:lnSpc>
                <a:spcPct val="90000"/>
              </a:lnSpc>
            </a:pPr>
            <a:r>
              <a:rPr lang="en-US" sz="1471" dirty="0">
                <a:solidFill>
                  <a:schemeClr val="tx1"/>
                </a:solidFill>
                <a:ea typeface="Segoe UI" pitchFamily="34" charset="0"/>
                <a:cs typeface="Segoe UI" pitchFamily="34" charset="0"/>
              </a:rPr>
              <a:t>Populate the administrative unit with Azure AD users or groups</a:t>
            </a:r>
          </a:p>
        </p:txBody>
      </p:sp>
      <p:sp>
        <p:nvSpPr>
          <p:cNvPr id="3" name="Rectangle 2" descr="Cre">
            <a:extLst>
              <a:ext uri="{FF2B5EF4-FFF2-40B4-BE49-F238E27FC236}">
                <a16:creationId xmlns:a16="http://schemas.microsoft.com/office/drawing/2014/main" id="{7756E495-791C-4460-BF1C-F19E9A39138A}"/>
              </a:ext>
            </a:extLst>
          </p:cNvPr>
          <p:cNvSpPr/>
          <p:nvPr/>
        </p:nvSpPr>
        <p:spPr bwMode="auto">
          <a:xfrm>
            <a:off x="503571" y="3502341"/>
            <a:ext cx="4485742" cy="59466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defTabSz="685647">
              <a:lnSpc>
                <a:spcPct val="90000"/>
              </a:lnSpc>
            </a:pPr>
            <a:r>
              <a:rPr lang="en-US" sz="1471" dirty="0">
                <a:solidFill>
                  <a:schemeClr val="tx1"/>
                </a:solidFill>
                <a:ea typeface="Segoe UI" pitchFamily="34" charset="0"/>
                <a:cs typeface="Segoe UI" pitchFamily="34" charset="0"/>
              </a:rPr>
              <a:t>Create a role with appropriate permissions scoped to the administrative unit</a:t>
            </a:r>
          </a:p>
        </p:txBody>
      </p:sp>
      <p:sp>
        <p:nvSpPr>
          <p:cNvPr id="19" name="Rectangle 18" descr="Cre">
            <a:extLst>
              <a:ext uri="{FF2B5EF4-FFF2-40B4-BE49-F238E27FC236}">
                <a16:creationId xmlns:a16="http://schemas.microsoft.com/office/drawing/2014/main" id="{B6E6DA29-33ED-4654-8230-8505BE5D7507}"/>
              </a:ext>
            </a:extLst>
          </p:cNvPr>
          <p:cNvSpPr/>
          <p:nvPr/>
        </p:nvSpPr>
        <p:spPr bwMode="auto">
          <a:xfrm>
            <a:off x="503571" y="4289055"/>
            <a:ext cx="4485742" cy="60116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algn="l"/>
            <a:r>
              <a:rPr lang="en-US" sz="1471" dirty="0">
                <a:solidFill>
                  <a:srgbClr val="171717"/>
                </a:solidFill>
              </a:rPr>
              <a:t>Add IT members to the role </a:t>
            </a:r>
          </a:p>
        </p:txBody>
      </p:sp>
      <p:sp>
        <p:nvSpPr>
          <p:cNvPr id="34" name="TextBox 33">
            <a:extLst>
              <a:ext uri="{FF2B5EF4-FFF2-40B4-BE49-F238E27FC236}">
                <a16:creationId xmlns:a16="http://schemas.microsoft.com/office/drawing/2014/main" id="{6E5B9834-675E-4F51-8074-41FD564FC808}"/>
              </a:ext>
              <a:ext uri="{C183D7F6-B498-43B3-948B-1728B52AA6E4}">
                <adec:decorative xmlns:adec="http://schemas.microsoft.com/office/drawing/2017/decorative" val="1"/>
              </a:ext>
            </a:extLst>
          </p:cNvPr>
          <p:cNvSpPr txBox="1"/>
          <p:nvPr/>
        </p:nvSpPr>
        <p:spPr>
          <a:xfrm>
            <a:off x="5519527" y="4211331"/>
            <a:ext cx="2848236" cy="1200329"/>
          </a:xfrm>
          <a:prstGeom prst="rect">
            <a:avLst/>
          </a:prstGeom>
          <a:noFill/>
        </p:spPr>
        <p:txBody>
          <a:bodyPr wrap="square">
            <a:spAutoFit/>
          </a:bodyPr>
          <a:lstStyle/>
          <a:p>
            <a:pPr algn="ctr">
              <a:spcAft>
                <a:spcPts val="882"/>
              </a:spcAft>
            </a:pPr>
            <a:r>
              <a:rPr lang="en-US" b="0" i="0" dirty="0">
                <a:solidFill>
                  <a:srgbClr val="171717"/>
                </a:solidFill>
                <a:effectLst/>
                <a:latin typeface="Segoe UI" panose="020B0502040204020203" pitchFamily="34" charset="0"/>
              </a:rPr>
              <a:t>Azure AD Premium P1 or P2 for each Privileged Role Administrator or Global Administrator</a:t>
            </a:r>
          </a:p>
        </p:txBody>
      </p:sp>
      <p:pic>
        <p:nvPicPr>
          <p:cNvPr id="36" name="Picture 35">
            <a:extLst>
              <a:ext uri="{FF2B5EF4-FFF2-40B4-BE49-F238E27FC236}">
                <a16:creationId xmlns:a16="http://schemas.microsoft.com/office/drawing/2014/main" id="{A3F111C7-3592-4108-916D-EC8495F6109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6085064" y="2003175"/>
            <a:ext cx="1821553" cy="2101792"/>
          </a:xfrm>
          <a:prstGeom prst="rect">
            <a:avLst/>
          </a:prstGeom>
          <a:ln>
            <a:solidFill>
              <a:schemeClr val="bg1">
                <a:lumMod val="85000"/>
              </a:schemeClr>
            </a:solidFill>
          </a:ln>
        </p:spPr>
      </p:pic>
      <p:sp>
        <p:nvSpPr>
          <p:cNvPr id="37" name="Rectangle 36">
            <a:extLst>
              <a:ext uri="{FF2B5EF4-FFF2-40B4-BE49-F238E27FC236}">
                <a16:creationId xmlns:a16="http://schemas.microsoft.com/office/drawing/2014/main" id="{668061DE-0D18-4B99-8F87-797AFCBD366E}"/>
              </a:ext>
              <a:ext uri="{C183D7F6-B498-43B3-948B-1728B52AA6E4}">
                <adec:decorative xmlns:adec="http://schemas.microsoft.com/office/drawing/2017/decorative" val="1"/>
              </a:ext>
            </a:extLst>
          </p:cNvPr>
          <p:cNvSpPr/>
          <p:nvPr/>
        </p:nvSpPr>
        <p:spPr bwMode="auto">
          <a:xfrm>
            <a:off x="5145007" y="1827711"/>
            <a:ext cx="3495423" cy="3233665"/>
          </a:xfrm>
          <a:prstGeom prst="rect">
            <a:avLst/>
          </a:prstGeom>
          <a:noFill/>
          <a:ln>
            <a:solidFill>
              <a:schemeClr val="bg1">
                <a:lumMod val="8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lnSpc>
                <a:spcPct val="90000"/>
              </a:lnSpc>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1726545634"/>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87843-7912-49D1-9B13-E4D88B240235}"/>
              </a:ext>
            </a:extLst>
          </p:cNvPr>
          <p:cNvSpPr>
            <a:spLocks noGrp="1"/>
          </p:cNvSpPr>
          <p:nvPr>
            <p:ph type="title"/>
          </p:nvPr>
        </p:nvSpPr>
        <p:spPr/>
        <p:txBody>
          <a:bodyPr/>
          <a:lstStyle/>
          <a:p>
            <a:r>
              <a:rPr lang="en-US" dirty="0"/>
              <a:t>Demonstration – Users and Groups</a:t>
            </a:r>
          </a:p>
        </p:txBody>
      </p:sp>
      <p:pic>
        <p:nvPicPr>
          <p:cNvPr id="8" name="Picture 7" descr="Icon of a document with a tick mark">
            <a:extLst>
              <a:ext uri="{FF2B5EF4-FFF2-40B4-BE49-F238E27FC236}">
                <a16:creationId xmlns:a16="http://schemas.microsoft.com/office/drawing/2014/main" id="{65159C4E-4AC8-4B66-A390-D3036D93A63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7483" y="1893685"/>
            <a:ext cx="798939" cy="800059"/>
          </a:xfrm>
          <a:prstGeom prst="rect">
            <a:avLst/>
          </a:prstGeom>
        </p:spPr>
      </p:pic>
      <p:sp>
        <p:nvSpPr>
          <p:cNvPr id="17" name="Rectangle 16">
            <a:extLst>
              <a:ext uri="{FF2B5EF4-FFF2-40B4-BE49-F238E27FC236}">
                <a16:creationId xmlns:a16="http://schemas.microsoft.com/office/drawing/2014/main" id="{923D7831-018A-4B01-ADD7-E0128178D36C}"/>
              </a:ext>
            </a:extLst>
          </p:cNvPr>
          <p:cNvSpPr/>
          <p:nvPr/>
        </p:nvSpPr>
        <p:spPr bwMode="auto">
          <a:xfrm>
            <a:off x="1335300" y="1899950"/>
            <a:ext cx="7494718" cy="76644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912" dirty="0">
                <a:solidFill>
                  <a:schemeClr val="tx1"/>
                </a:solidFill>
              </a:rPr>
              <a:t>Determine domain information</a:t>
            </a:r>
          </a:p>
        </p:txBody>
      </p:sp>
      <p:cxnSp>
        <p:nvCxnSpPr>
          <p:cNvPr id="16" name="Straight Connector 15">
            <a:extLst>
              <a:ext uri="{FF2B5EF4-FFF2-40B4-BE49-F238E27FC236}">
                <a16:creationId xmlns:a16="http://schemas.microsoft.com/office/drawing/2014/main" id="{59233944-0D6F-4A52-BDB7-F94B0E1F05C7}"/>
              </a:ext>
              <a:ext uri="{C183D7F6-B498-43B3-948B-1728B52AA6E4}">
                <adec:decorative xmlns:adec="http://schemas.microsoft.com/office/drawing/2017/decorative" val="1"/>
              </a:ext>
            </a:extLst>
          </p:cNvPr>
          <p:cNvCxnSpPr>
            <a:cxnSpLocks/>
          </p:cNvCxnSpPr>
          <p:nvPr/>
        </p:nvCxnSpPr>
        <p:spPr>
          <a:xfrm>
            <a:off x="1335300" y="2749388"/>
            <a:ext cx="749471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9" name="Picture 8" descr="Icon of a webpage showing a person">
            <a:extLst>
              <a:ext uri="{FF2B5EF4-FFF2-40B4-BE49-F238E27FC236}">
                <a16:creationId xmlns:a16="http://schemas.microsoft.com/office/drawing/2014/main" id="{5A13B1F7-4F8B-4B99-9A39-47A4138105A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7483" y="2816317"/>
            <a:ext cx="798939" cy="800059"/>
          </a:xfrm>
          <a:prstGeom prst="rect">
            <a:avLst/>
          </a:prstGeom>
        </p:spPr>
      </p:pic>
      <p:sp>
        <p:nvSpPr>
          <p:cNvPr id="18" name="Rectangle 17">
            <a:extLst>
              <a:ext uri="{FF2B5EF4-FFF2-40B4-BE49-F238E27FC236}">
                <a16:creationId xmlns:a16="http://schemas.microsoft.com/office/drawing/2014/main" id="{4F292E80-6B20-4F3B-ACB6-E0B206017A2D}"/>
              </a:ext>
            </a:extLst>
          </p:cNvPr>
          <p:cNvSpPr/>
          <p:nvPr/>
        </p:nvSpPr>
        <p:spPr bwMode="auto">
          <a:xfrm>
            <a:off x="1335300" y="2832384"/>
            <a:ext cx="7494718" cy="76644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912" dirty="0">
                <a:solidFill>
                  <a:schemeClr val="tx1"/>
                </a:solidFill>
              </a:rPr>
              <a:t>Explore user accounts</a:t>
            </a:r>
          </a:p>
        </p:txBody>
      </p:sp>
      <p:cxnSp>
        <p:nvCxnSpPr>
          <p:cNvPr id="21" name="Straight Connector 20">
            <a:extLst>
              <a:ext uri="{FF2B5EF4-FFF2-40B4-BE49-F238E27FC236}">
                <a16:creationId xmlns:a16="http://schemas.microsoft.com/office/drawing/2014/main" id="{07023E29-57D1-4944-A823-24A2B7F21E96}"/>
              </a:ext>
              <a:ext uri="{C183D7F6-B498-43B3-948B-1728B52AA6E4}">
                <adec:decorative xmlns:adec="http://schemas.microsoft.com/office/drawing/2017/decorative" val="1"/>
              </a:ext>
            </a:extLst>
          </p:cNvPr>
          <p:cNvCxnSpPr>
            <a:cxnSpLocks/>
          </p:cNvCxnSpPr>
          <p:nvPr/>
        </p:nvCxnSpPr>
        <p:spPr>
          <a:xfrm>
            <a:off x="1335300" y="3681823"/>
            <a:ext cx="749471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0" name="Picture 9" descr="Icon of a magnifying glass">
            <a:extLst>
              <a:ext uri="{FF2B5EF4-FFF2-40B4-BE49-F238E27FC236}">
                <a16:creationId xmlns:a16="http://schemas.microsoft.com/office/drawing/2014/main" id="{299799B4-E209-41B6-9CF7-EEC5E9E9761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6238" y="3738949"/>
            <a:ext cx="798939" cy="801180"/>
          </a:xfrm>
          <a:prstGeom prst="rect">
            <a:avLst/>
          </a:prstGeom>
        </p:spPr>
      </p:pic>
      <p:sp>
        <p:nvSpPr>
          <p:cNvPr id="19" name="Rectangle 18">
            <a:extLst>
              <a:ext uri="{FF2B5EF4-FFF2-40B4-BE49-F238E27FC236}">
                <a16:creationId xmlns:a16="http://schemas.microsoft.com/office/drawing/2014/main" id="{6F4D1B7D-EEC1-430C-AFA4-4EABCF63BEBB}"/>
              </a:ext>
            </a:extLst>
          </p:cNvPr>
          <p:cNvSpPr/>
          <p:nvPr/>
        </p:nvSpPr>
        <p:spPr bwMode="auto">
          <a:xfrm>
            <a:off x="1335300" y="3764819"/>
            <a:ext cx="7494718" cy="76644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912" dirty="0">
                <a:solidFill>
                  <a:schemeClr val="tx1"/>
                </a:solidFill>
              </a:rPr>
              <a:t>Explore group accounts</a:t>
            </a:r>
          </a:p>
        </p:txBody>
      </p:sp>
      <p:cxnSp>
        <p:nvCxnSpPr>
          <p:cNvPr id="22" name="Straight Connector 21">
            <a:extLst>
              <a:ext uri="{FF2B5EF4-FFF2-40B4-BE49-F238E27FC236}">
                <a16:creationId xmlns:a16="http://schemas.microsoft.com/office/drawing/2014/main" id="{A43B75BA-25D4-437B-B853-A58E70FE9BFA}"/>
              </a:ext>
              <a:ext uri="{C183D7F6-B498-43B3-948B-1728B52AA6E4}">
                <adec:decorative xmlns:adec="http://schemas.microsoft.com/office/drawing/2017/decorative" val="1"/>
              </a:ext>
            </a:extLst>
          </p:cNvPr>
          <p:cNvCxnSpPr>
            <a:cxnSpLocks/>
          </p:cNvCxnSpPr>
          <p:nvPr/>
        </p:nvCxnSpPr>
        <p:spPr>
          <a:xfrm>
            <a:off x="1335300" y="4614258"/>
            <a:ext cx="749471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4193313"/>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438913" y="3266072"/>
            <a:ext cx="6669456" cy="325858"/>
          </a:xfrm>
        </p:spPr>
        <p:txBody>
          <a:bodyPr/>
          <a:lstStyle/>
          <a:p>
            <a:r>
              <a:rPr lang="en-US" sz="2353" dirty="0"/>
              <a:t>Lesson 03: Module 01 Lab</a:t>
            </a:r>
          </a:p>
        </p:txBody>
      </p:sp>
      <p:pic>
        <p:nvPicPr>
          <p:cNvPr id="5" name="Picture 4" descr="Icon of a lab flask">
            <a:extLst>
              <a:ext uri="{FF2B5EF4-FFF2-40B4-BE49-F238E27FC236}">
                <a16:creationId xmlns:a16="http://schemas.microsoft.com/office/drawing/2014/main" id="{31BA8DA9-9114-4BC9-BC9C-69DB9B67D10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8742" y="2940840"/>
            <a:ext cx="702902" cy="1022247"/>
          </a:xfrm>
          <a:prstGeom prst="rect">
            <a:avLst/>
          </a:prstGeom>
        </p:spPr>
      </p:pic>
    </p:spTree>
    <p:extLst>
      <p:ext uri="{BB962C8B-B14F-4D97-AF65-F5344CB8AC3E}">
        <p14:creationId xmlns:p14="http://schemas.microsoft.com/office/powerpoint/2010/main" val="3194727346"/>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2504-CD52-4530-95A0-64324BCD7B4B}"/>
              </a:ext>
            </a:extLst>
          </p:cNvPr>
          <p:cNvSpPr>
            <a:spLocks noGrp="1"/>
          </p:cNvSpPr>
          <p:nvPr>
            <p:ph type="title"/>
          </p:nvPr>
        </p:nvSpPr>
        <p:spPr/>
        <p:txBody>
          <a:bodyPr/>
          <a:lstStyle/>
          <a:p>
            <a:r>
              <a:rPr lang="en-US" dirty="0">
                <a:ea typeface="+mj-lt"/>
                <a:cs typeface="+mj-lt"/>
              </a:rPr>
              <a:t>Lab 01 – Manage Azure Active Directory Identities</a:t>
            </a:r>
            <a:endParaRPr lang="en-US" dirty="0"/>
          </a:p>
        </p:txBody>
      </p:sp>
      <p:sp>
        <p:nvSpPr>
          <p:cNvPr id="3" name="Text Placeholder 2">
            <a:extLst>
              <a:ext uri="{FF2B5EF4-FFF2-40B4-BE49-F238E27FC236}">
                <a16:creationId xmlns:a16="http://schemas.microsoft.com/office/drawing/2014/main" id="{A330F38F-2889-48A6-A0BB-305B3CBA3CDF}"/>
              </a:ext>
            </a:extLst>
          </p:cNvPr>
          <p:cNvSpPr txBox="1">
            <a:spLocks/>
          </p:cNvSpPr>
          <p:nvPr/>
        </p:nvSpPr>
        <p:spPr>
          <a:xfrm>
            <a:off x="313983" y="1867397"/>
            <a:ext cx="8516036" cy="1176989"/>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765" spc="0" dirty="0">
                <a:solidFill>
                  <a:schemeClr val="tx2">
                    <a:lumMod val="50000"/>
                  </a:schemeClr>
                </a:solidFill>
                <a:cs typeface="Segoe UI Semilight"/>
              </a:rPr>
              <a:t>Lab scenario</a:t>
            </a:r>
          </a:p>
          <a:p>
            <a:r>
              <a:rPr lang="en-US" sz="1471" spc="0" dirty="0">
                <a:solidFill>
                  <a:schemeClr val="tx1"/>
                </a:solidFill>
                <a:latin typeface="+mn-lt"/>
                <a:cs typeface="Segoe UI Semilight"/>
              </a:rPr>
              <a:t>In order to allow Contoso users to authenticate by using Azure AD, you have been tasked with provisioning users and group accounts. Membership of the groups should be updated automatically based on the user job titles. You also need to create a test Azure AD tenant with a test user account and grant that account limited permissions to resources in the Contoso Azure subscription.</a:t>
            </a:r>
            <a:endParaRPr lang="en-US" sz="1471" spc="0" dirty="0">
              <a:solidFill>
                <a:schemeClr val="tx1"/>
              </a:solidFill>
              <a:latin typeface="+mn-lt"/>
            </a:endParaRPr>
          </a:p>
        </p:txBody>
      </p:sp>
      <p:sp>
        <p:nvSpPr>
          <p:cNvPr id="4" name="Text Placeholder 2">
            <a:extLst>
              <a:ext uri="{FF2B5EF4-FFF2-40B4-BE49-F238E27FC236}">
                <a16:creationId xmlns:a16="http://schemas.microsoft.com/office/drawing/2014/main" id="{20CF023F-CDCF-454F-9ABA-E592F7D77703}"/>
              </a:ext>
            </a:extLst>
          </p:cNvPr>
          <p:cNvSpPr txBox="1">
            <a:spLocks/>
          </p:cNvSpPr>
          <p:nvPr/>
        </p:nvSpPr>
        <p:spPr>
          <a:xfrm>
            <a:off x="313983" y="3245458"/>
            <a:ext cx="8516036" cy="271613"/>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765" spc="0" dirty="0">
                <a:solidFill>
                  <a:schemeClr val="tx2">
                    <a:lumMod val="50000"/>
                  </a:schemeClr>
                </a:solidFill>
                <a:cs typeface="Segoe UI Semilight"/>
              </a:rPr>
              <a:t>Objectives</a:t>
            </a:r>
          </a:p>
        </p:txBody>
      </p:sp>
      <p:sp>
        <p:nvSpPr>
          <p:cNvPr id="5" name="Rectangle 4">
            <a:extLst>
              <a:ext uri="{FF2B5EF4-FFF2-40B4-BE49-F238E27FC236}">
                <a16:creationId xmlns:a16="http://schemas.microsoft.com/office/drawing/2014/main" id="{D56F6B51-AD2B-43E1-8FE5-756D81CBBEEA}"/>
              </a:ext>
            </a:extLst>
          </p:cNvPr>
          <p:cNvSpPr/>
          <p:nvPr/>
        </p:nvSpPr>
        <p:spPr bwMode="auto">
          <a:xfrm>
            <a:off x="313983"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1:</a:t>
            </a:r>
            <a:br>
              <a:rPr lang="en-US" sz="1471" dirty="0">
                <a:solidFill>
                  <a:schemeClr val="tx1"/>
                </a:solidFill>
                <a:cs typeface="Segoe UI Semilight"/>
              </a:rPr>
            </a:br>
            <a:r>
              <a:rPr lang="en-US" sz="1471" dirty="0">
                <a:solidFill>
                  <a:schemeClr val="tx1"/>
                </a:solidFill>
                <a:cs typeface="Segoe UI Semilight"/>
              </a:rPr>
              <a:t>Create and configure Azure AD users</a:t>
            </a:r>
          </a:p>
        </p:txBody>
      </p:sp>
      <p:sp>
        <p:nvSpPr>
          <p:cNvPr id="6" name="Rectangle 5">
            <a:extLst>
              <a:ext uri="{FF2B5EF4-FFF2-40B4-BE49-F238E27FC236}">
                <a16:creationId xmlns:a16="http://schemas.microsoft.com/office/drawing/2014/main" id="{2C77F4AB-6ACF-412C-B310-C4D71ECD6E4B}"/>
              </a:ext>
            </a:extLst>
          </p:cNvPr>
          <p:cNvSpPr/>
          <p:nvPr/>
        </p:nvSpPr>
        <p:spPr bwMode="auto">
          <a:xfrm>
            <a:off x="2470107"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2:</a:t>
            </a:r>
            <a:br>
              <a:rPr lang="en-US" sz="1618" dirty="0">
                <a:solidFill>
                  <a:schemeClr val="tx1"/>
                </a:solidFill>
                <a:latin typeface="+mj-lt"/>
                <a:cs typeface="Segoe UI Semilight"/>
              </a:rPr>
            </a:br>
            <a:r>
              <a:rPr lang="en-US" sz="1471" dirty="0">
                <a:solidFill>
                  <a:schemeClr val="tx1"/>
                </a:solidFill>
                <a:cs typeface="Segoe UI Semilight"/>
              </a:rPr>
              <a:t>Create Azure AD groups with assigned and dynamic membership</a:t>
            </a:r>
          </a:p>
        </p:txBody>
      </p:sp>
      <p:sp>
        <p:nvSpPr>
          <p:cNvPr id="7" name="Rectangle 6">
            <a:extLst>
              <a:ext uri="{FF2B5EF4-FFF2-40B4-BE49-F238E27FC236}">
                <a16:creationId xmlns:a16="http://schemas.microsoft.com/office/drawing/2014/main" id="{B2709D4D-CF3A-49B0-B774-B996E7083366}"/>
              </a:ext>
            </a:extLst>
          </p:cNvPr>
          <p:cNvSpPr/>
          <p:nvPr/>
        </p:nvSpPr>
        <p:spPr bwMode="auto">
          <a:xfrm>
            <a:off x="4626230"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3:</a:t>
            </a:r>
            <a:br>
              <a:rPr lang="en-US" sz="1618" dirty="0">
                <a:solidFill>
                  <a:schemeClr val="tx1"/>
                </a:solidFill>
                <a:latin typeface="+mj-lt"/>
                <a:cs typeface="Segoe UI Semilight"/>
              </a:rPr>
            </a:br>
            <a:r>
              <a:rPr lang="en-US" sz="1471" dirty="0">
                <a:solidFill>
                  <a:schemeClr val="tx1"/>
                </a:solidFill>
                <a:cs typeface="Segoe UI Semilight"/>
              </a:rPr>
              <a:t>Create an Azure Active Directory (AD) tenant</a:t>
            </a:r>
          </a:p>
        </p:txBody>
      </p:sp>
      <p:sp>
        <p:nvSpPr>
          <p:cNvPr id="8" name="Rectangle 7">
            <a:extLst>
              <a:ext uri="{FF2B5EF4-FFF2-40B4-BE49-F238E27FC236}">
                <a16:creationId xmlns:a16="http://schemas.microsoft.com/office/drawing/2014/main" id="{57035366-6403-43C4-AC3D-A2F673867A0E}"/>
              </a:ext>
            </a:extLst>
          </p:cNvPr>
          <p:cNvSpPr/>
          <p:nvPr/>
        </p:nvSpPr>
        <p:spPr bwMode="auto">
          <a:xfrm>
            <a:off x="6782354"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4:</a:t>
            </a:r>
            <a:br>
              <a:rPr lang="en-US" sz="1618" dirty="0">
                <a:solidFill>
                  <a:schemeClr val="tx1"/>
                </a:solidFill>
                <a:latin typeface="+mj-lt"/>
                <a:cs typeface="Segoe UI Semilight"/>
              </a:rPr>
            </a:br>
            <a:r>
              <a:rPr lang="en-US" sz="1471" dirty="0">
                <a:solidFill>
                  <a:schemeClr val="tx1"/>
                </a:solidFill>
                <a:cs typeface="Segoe UI Semilight"/>
              </a:rPr>
              <a:t>Manage Azure AD guest users</a:t>
            </a:r>
          </a:p>
        </p:txBody>
      </p:sp>
      <p:sp>
        <p:nvSpPr>
          <p:cNvPr id="10" name="Text Placeholder 2">
            <a:extLst>
              <a:ext uri="{FF2B5EF4-FFF2-40B4-BE49-F238E27FC236}">
                <a16:creationId xmlns:a16="http://schemas.microsoft.com/office/drawing/2014/main" id="{14FC16D0-8BDC-495A-B850-57E8417CC180}"/>
              </a:ext>
            </a:extLst>
          </p:cNvPr>
          <p:cNvSpPr txBox="1">
            <a:spLocks/>
          </p:cNvSpPr>
          <p:nvPr/>
        </p:nvSpPr>
        <p:spPr>
          <a:xfrm>
            <a:off x="6098038" y="5339066"/>
            <a:ext cx="2506660" cy="180947"/>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176" spc="0" dirty="0">
                <a:solidFill>
                  <a:schemeClr val="tx1"/>
                </a:solidFill>
                <a:latin typeface="+mn-lt"/>
                <a:cs typeface="Segoe UI Semilight"/>
              </a:rPr>
              <a:t>Next slide for an architecture diagram </a:t>
            </a:r>
          </a:p>
        </p:txBody>
      </p:sp>
      <p:sp>
        <p:nvSpPr>
          <p:cNvPr id="12" name="arrow_15">
            <a:extLst>
              <a:ext uri="{FF2B5EF4-FFF2-40B4-BE49-F238E27FC236}">
                <a16:creationId xmlns:a16="http://schemas.microsoft.com/office/drawing/2014/main" id="{9BE29A30-761F-4098-9003-DBD272ED051F}"/>
              </a:ext>
              <a:ext uri="{C183D7F6-B498-43B3-948B-1728B52AA6E4}">
                <adec:decorative xmlns:adec="http://schemas.microsoft.com/office/drawing/2017/decorative" val="1"/>
              </a:ext>
            </a:extLst>
          </p:cNvPr>
          <p:cNvSpPr>
            <a:spLocks noChangeAspect="1" noEditPoints="1"/>
          </p:cNvSpPr>
          <p:nvPr/>
        </p:nvSpPr>
        <p:spPr bwMode="auto">
          <a:xfrm>
            <a:off x="8663901" y="5339065"/>
            <a:ext cx="166118" cy="165363"/>
          </a:xfrm>
          <a:custGeom>
            <a:avLst/>
            <a:gdLst>
              <a:gd name="T0" fmla="*/ 0 w 304"/>
              <a:gd name="T1" fmla="*/ 151 h 303"/>
              <a:gd name="T2" fmla="*/ 152 w 304"/>
              <a:gd name="T3" fmla="*/ 0 h 303"/>
              <a:gd name="T4" fmla="*/ 304 w 304"/>
              <a:gd name="T5" fmla="*/ 151 h 303"/>
              <a:gd name="T6" fmla="*/ 152 w 304"/>
              <a:gd name="T7" fmla="*/ 303 h 303"/>
              <a:gd name="T8" fmla="*/ 0 w 304"/>
              <a:gd name="T9" fmla="*/ 151 h 303"/>
              <a:gd name="T10" fmla="*/ 151 w 304"/>
              <a:gd name="T11" fmla="*/ 223 h 303"/>
              <a:gd name="T12" fmla="*/ 223 w 304"/>
              <a:gd name="T13" fmla="*/ 151 h 303"/>
              <a:gd name="T14" fmla="*/ 151 w 304"/>
              <a:gd name="T15" fmla="*/ 79 h 303"/>
              <a:gd name="T16" fmla="*/ 223 w 304"/>
              <a:gd name="T17" fmla="*/ 151 h 303"/>
              <a:gd name="T18" fmla="*/ 73 w 304"/>
              <a:gd name="T19" fmla="*/ 151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4" h="303">
                <a:moveTo>
                  <a:pt x="0" y="151"/>
                </a:moveTo>
                <a:cubicBezTo>
                  <a:pt x="0" y="68"/>
                  <a:pt x="68" y="0"/>
                  <a:pt x="152" y="0"/>
                </a:cubicBezTo>
                <a:cubicBezTo>
                  <a:pt x="236" y="0"/>
                  <a:pt x="304" y="68"/>
                  <a:pt x="304" y="151"/>
                </a:cubicBezTo>
                <a:cubicBezTo>
                  <a:pt x="304" y="235"/>
                  <a:pt x="236" y="303"/>
                  <a:pt x="152" y="303"/>
                </a:cubicBezTo>
                <a:cubicBezTo>
                  <a:pt x="68" y="303"/>
                  <a:pt x="0" y="235"/>
                  <a:pt x="0" y="151"/>
                </a:cubicBezTo>
                <a:close/>
                <a:moveTo>
                  <a:pt x="151" y="223"/>
                </a:moveTo>
                <a:cubicBezTo>
                  <a:pt x="223" y="151"/>
                  <a:pt x="223" y="151"/>
                  <a:pt x="223" y="151"/>
                </a:cubicBezTo>
                <a:cubicBezTo>
                  <a:pt x="151" y="79"/>
                  <a:pt x="151" y="79"/>
                  <a:pt x="151" y="79"/>
                </a:cubicBezTo>
                <a:moveTo>
                  <a:pt x="223" y="151"/>
                </a:moveTo>
                <a:cubicBezTo>
                  <a:pt x="73" y="151"/>
                  <a:pt x="73" y="151"/>
                  <a:pt x="73" y="151"/>
                </a:cubicBezTo>
              </a:path>
            </a:pathLst>
          </a:custGeom>
          <a:solidFill>
            <a:srgbClr val="FFFF00"/>
          </a:solidFill>
          <a:ln w="15875" cap="sq">
            <a:solidFill>
              <a:schemeClr val="tx1"/>
            </a:solidFill>
            <a:prstDash val="solid"/>
            <a:miter lim="800000"/>
            <a:headEnd/>
            <a:tailEnd/>
          </a:ln>
        </p:spPr>
        <p:txBody>
          <a:bodyPr vert="horz" wrap="square" lIns="67232" tIns="33616" rIns="67232" bIns="33616" numCol="1" anchor="t" anchorCtr="0" compatLnSpc="1">
            <a:prstTxWarp prst="textNoShape">
              <a:avLst/>
            </a:prstTxWarp>
          </a:bodyPr>
          <a:lstStyle/>
          <a:p>
            <a:endParaRPr lang="en-US" sz="662">
              <a:gradFill>
                <a:gsLst>
                  <a:gs pos="0">
                    <a:srgbClr val="505050"/>
                  </a:gs>
                  <a:gs pos="100000">
                    <a:srgbClr val="505050"/>
                  </a:gs>
                </a:gsLst>
                <a:lin ang="5400000" scaled="1"/>
              </a:gradFill>
            </a:endParaRPr>
          </a:p>
        </p:txBody>
      </p:sp>
    </p:spTree>
    <p:extLst>
      <p:ext uri="{BB962C8B-B14F-4D97-AF65-F5344CB8AC3E}">
        <p14:creationId xmlns:p14="http://schemas.microsoft.com/office/powerpoint/2010/main" val="1873800944"/>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5F49F-E60D-E899-D50F-762D677985F3}"/>
              </a:ext>
            </a:extLst>
          </p:cNvPr>
          <p:cNvSpPr>
            <a:spLocks noGrp="1"/>
          </p:cNvSpPr>
          <p:nvPr>
            <p:ph type="title"/>
          </p:nvPr>
        </p:nvSpPr>
        <p:spPr/>
        <p:txBody>
          <a:bodyPr/>
          <a:lstStyle/>
          <a:p>
            <a:r>
              <a:rPr lang="en-GB" dirty="0"/>
              <a:t>Lab Seats</a:t>
            </a:r>
          </a:p>
        </p:txBody>
      </p:sp>
      <p:sp>
        <p:nvSpPr>
          <p:cNvPr id="4" name="Date Placeholder 3">
            <a:extLst>
              <a:ext uri="{FF2B5EF4-FFF2-40B4-BE49-F238E27FC236}">
                <a16:creationId xmlns:a16="http://schemas.microsoft.com/office/drawing/2014/main" id="{1A49705E-D9B2-47F1-AB8F-A406896EE605}"/>
              </a:ext>
            </a:extLst>
          </p:cNvPr>
          <p:cNvSpPr>
            <a:spLocks noGrp="1"/>
          </p:cNvSpPr>
          <p:nvPr>
            <p:ph type="dt" sz="half" idx="10"/>
          </p:nvPr>
        </p:nvSpPr>
        <p:spPr/>
        <p:txBody>
          <a:bodyPr/>
          <a:lstStyle/>
          <a:p>
            <a:pPr>
              <a:defRPr/>
            </a:pPr>
            <a:fld id="{2303D31F-598B-47EE-BA37-93F097A3D676}" type="datetime1">
              <a:rPr lang="en-GB" altLang="en-US" smtClean="0"/>
              <a:pPr>
                <a:defRPr/>
              </a:pPr>
              <a:t>02/11/2022</a:t>
            </a:fld>
            <a:endParaRPr lang="en-GB" altLang="en-US"/>
          </a:p>
        </p:txBody>
      </p:sp>
      <p:sp>
        <p:nvSpPr>
          <p:cNvPr id="5" name="Slide Number Placeholder 4">
            <a:extLst>
              <a:ext uri="{FF2B5EF4-FFF2-40B4-BE49-F238E27FC236}">
                <a16:creationId xmlns:a16="http://schemas.microsoft.com/office/drawing/2014/main" id="{3B7FA391-1242-805F-4EE7-2B608C4B117F}"/>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
        <p:nvSpPr>
          <p:cNvPr id="6" name="Content Placeholder 5">
            <a:extLst>
              <a:ext uri="{FF2B5EF4-FFF2-40B4-BE49-F238E27FC236}">
                <a16:creationId xmlns:a16="http://schemas.microsoft.com/office/drawing/2014/main" id="{F874E197-CAF7-6CCA-C7D5-FA688D989D20}"/>
              </a:ext>
            </a:extLst>
          </p:cNvPr>
          <p:cNvSpPr>
            <a:spLocks noGrp="1"/>
          </p:cNvSpPr>
          <p:nvPr>
            <p:ph idx="1"/>
          </p:nvPr>
        </p:nvSpPr>
        <p:spPr/>
        <p:txBody>
          <a:bodyPr/>
          <a:lstStyle/>
          <a:p>
            <a:r>
              <a:rPr lang="en-US" sz="2800" dirty="0"/>
              <a:t>Student Access to AZ104-Labs </a:t>
            </a:r>
          </a:p>
          <a:p>
            <a:r>
              <a:rPr lang="en-US" sz="2800" dirty="0"/>
              <a:t>Navigate to : </a:t>
            </a:r>
            <a:r>
              <a:rPr lang="en-US" sz="2800" dirty="0">
                <a:hlinkClick r:id="rId2"/>
              </a:rPr>
              <a:t>https://msle.learnondemand.net</a:t>
            </a:r>
            <a:endParaRPr lang="en-US" sz="2800" dirty="0"/>
          </a:p>
          <a:p>
            <a:r>
              <a:rPr lang="en-US" sz="2800" dirty="0"/>
              <a:t>Click on Register with</a:t>
            </a:r>
          </a:p>
          <a:p>
            <a:r>
              <a:rPr lang="en-US" sz="2800" dirty="0"/>
              <a:t> Training Key which takes you to the Register Page to create your training account. </a:t>
            </a:r>
          </a:p>
          <a:p>
            <a:r>
              <a:rPr lang="en-US" sz="2800" dirty="0"/>
              <a:t>Training Key: B1197582C4FA4538</a:t>
            </a:r>
          </a:p>
          <a:p>
            <a:endParaRPr lang="en-GB" dirty="0"/>
          </a:p>
        </p:txBody>
      </p:sp>
    </p:spTree>
    <p:extLst>
      <p:ext uri="{BB962C8B-B14F-4D97-AF65-F5344CB8AC3E}">
        <p14:creationId xmlns:p14="http://schemas.microsoft.com/office/powerpoint/2010/main" val="14092411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1337D-A82B-4801-9524-BEC5D7940B56}"/>
              </a:ext>
            </a:extLst>
          </p:cNvPr>
          <p:cNvSpPr>
            <a:spLocks noGrp="1"/>
          </p:cNvSpPr>
          <p:nvPr>
            <p:ph type="title"/>
          </p:nvPr>
        </p:nvSpPr>
        <p:spPr/>
        <p:txBody>
          <a:bodyPr/>
          <a:lstStyle/>
          <a:p>
            <a:r>
              <a:rPr lang="en-US" dirty="0">
                <a:ea typeface="+mj-lt"/>
                <a:cs typeface="+mj-lt"/>
              </a:rPr>
              <a:t>Lab 01 – Architecture diagram</a:t>
            </a:r>
            <a:endParaRPr lang="en-US" dirty="0"/>
          </a:p>
        </p:txBody>
      </p:sp>
      <p:grpSp>
        <p:nvGrpSpPr>
          <p:cNvPr id="37" name="Group 36" descr="Architecture diagram of the detailed lab steps. ">
            <a:extLst>
              <a:ext uri="{FF2B5EF4-FFF2-40B4-BE49-F238E27FC236}">
                <a16:creationId xmlns:a16="http://schemas.microsoft.com/office/drawing/2014/main" id="{CDC8ECEB-2681-4F91-9310-CCAF6E8A01A0}"/>
              </a:ext>
            </a:extLst>
          </p:cNvPr>
          <p:cNvGrpSpPr/>
          <p:nvPr/>
        </p:nvGrpSpPr>
        <p:grpSpPr>
          <a:xfrm>
            <a:off x="1046682" y="1752196"/>
            <a:ext cx="6848906" cy="3782935"/>
            <a:chOff x="475909" y="1359113"/>
            <a:chExt cx="9314988" cy="5145054"/>
          </a:xfrm>
        </p:grpSpPr>
        <p:sp>
          <p:nvSpPr>
            <p:cNvPr id="39" name="Rectangle 38">
              <a:extLst>
                <a:ext uri="{FF2B5EF4-FFF2-40B4-BE49-F238E27FC236}">
                  <a16:creationId xmlns:a16="http://schemas.microsoft.com/office/drawing/2014/main" id="{6E264FA1-FDAE-4D50-B541-4C688DFA417E}"/>
                </a:ext>
              </a:extLst>
            </p:cNvPr>
            <p:cNvSpPr/>
            <p:nvPr/>
          </p:nvSpPr>
          <p:spPr bwMode="auto">
            <a:xfrm>
              <a:off x="7126128" y="1359113"/>
              <a:ext cx="2641033" cy="3698556"/>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41" name="Rectangle 40">
              <a:extLst>
                <a:ext uri="{FF2B5EF4-FFF2-40B4-BE49-F238E27FC236}">
                  <a16:creationId xmlns:a16="http://schemas.microsoft.com/office/drawing/2014/main" id="{559EF700-FEA3-4FC1-9CB7-4E413F5CD700}"/>
                </a:ext>
              </a:extLst>
            </p:cNvPr>
            <p:cNvSpPr/>
            <p:nvPr/>
          </p:nvSpPr>
          <p:spPr bwMode="auto">
            <a:xfrm>
              <a:off x="475909" y="1359113"/>
              <a:ext cx="6232170" cy="5145054"/>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pic>
          <p:nvPicPr>
            <p:cNvPr id="43" name="Graphic 42">
              <a:extLst>
                <a:ext uri="{FF2B5EF4-FFF2-40B4-BE49-F238E27FC236}">
                  <a16:creationId xmlns:a16="http://schemas.microsoft.com/office/drawing/2014/main" id="{D2BA6ED9-0B2C-466C-B820-A10F0F7E1E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951895" y="1359113"/>
              <a:ext cx="645758" cy="645758"/>
            </a:xfrm>
            <a:prstGeom prst="rect">
              <a:avLst/>
            </a:prstGeom>
          </p:spPr>
        </p:pic>
        <p:pic>
          <p:nvPicPr>
            <p:cNvPr id="45" name="Graphic 44">
              <a:extLst>
                <a:ext uri="{FF2B5EF4-FFF2-40B4-BE49-F238E27FC236}">
                  <a16:creationId xmlns:a16="http://schemas.microsoft.com/office/drawing/2014/main" id="{DC1678A8-B9AC-44AD-8ADD-F0536142CD2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325101" y="2921255"/>
              <a:ext cx="295019" cy="295019"/>
            </a:xfrm>
            <a:prstGeom prst="rect">
              <a:avLst/>
            </a:prstGeom>
          </p:spPr>
        </p:pic>
        <p:pic>
          <p:nvPicPr>
            <p:cNvPr id="47" name="Graphic 46">
              <a:extLst>
                <a:ext uri="{FF2B5EF4-FFF2-40B4-BE49-F238E27FC236}">
                  <a16:creationId xmlns:a16="http://schemas.microsoft.com/office/drawing/2014/main" id="{0C5E3FCD-F1B8-45A4-B66F-1786E90A5CB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84312" y="2416219"/>
              <a:ext cx="295019" cy="295019"/>
            </a:xfrm>
            <a:prstGeom prst="rect">
              <a:avLst/>
            </a:prstGeom>
          </p:spPr>
        </p:pic>
        <p:sp>
          <p:nvSpPr>
            <p:cNvPr id="49" name="TextBox 48">
              <a:extLst>
                <a:ext uri="{FF2B5EF4-FFF2-40B4-BE49-F238E27FC236}">
                  <a16:creationId xmlns:a16="http://schemas.microsoft.com/office/drawing/2014/main" id="{AFD1DB65-B7BF-464E-B6C6-25D81FB059A4}"/>
                </a:ext>
              </a:extLst>
            </p:cNvPr>
            <p:cNvSpPr txBox="1"/>
            <p:nvPr/>
          </p:nvSpPr>
          <p:spPr>
            <a:xfrm>
              <a:off x="2217761" y="1899984"/>
              <a:ext cx="2457616" cy="479770"/>
            </a:xfrm>
            <a:prstGeom prst="rect">
              <a:avLst/>
            </a:prstGeom>
            <a:noFill/>
          </p:spPr>
          <p:txBody>
            <a:bodyPr wrap="square" lIns="131820" tIns="105456" rIns="131820" bIns="105456" rtlCol="0">
              <a:spAutoFit/>
            </a:bodyPr>
            <a:lstStyle/>
            <a:p>
              <a:pPr defTabSz="672334">
                <a:lnSpc>
                  <a:spcPct val="90000"/>
                </a:lnSpc>
                <a:spcAft>
                  <a:spcPts val="432"/>
                </a:spcAft>
              </a:pPr>
              <a:r>
                <a:rPr lang="en-US" sz="1009" b="1" dirty="0">
                  <a:gradFill>
                    <a:gsLst>
                      <a:gs pos="2917">
                        <a:srgbClr val="000000"/>
                      </a:gs>
                      <a:gs pos="30000">
                        <a:srgbClr val="000000"/>
                      </a:gs>
                    </a:gsLst>
                    <a:lin ang="5400000" scaled="0"/>
                  </a:gradFill>
                  <a:latin typeface="Segoe UI"/>
                </a:rPr>
                <a:t>Default Azure AD tenant</a:t>
              </a:r>
              <a:endParaRPr lang="fr-FR" sz="1009" b="1" dirty="0" err="1">
                <a:gradFill>
                  <a:gsLst>
                    <a:gs pos="2917">
                      <a:srgbClr val="000000"/>
                    </a:gs>
                    <a:gs pos="30000">
                      <a:srgbClr val="000000"/>
                    </a:gs>
                  </a:gsLst>
                  <a:lin ang="5400000" scaled="0"/>
                </a:gradFill>
                <a:latin typeface="Segoe UI"/>
              </a:endParaRPr>
            </a:p>
          </p:txBody>
        </p:sp>
        <p:sp>
          <p:nvSpPr>
            <p:cNvPr id="51" name="TextBox 50">
              <a:extLst>
                <a:ext uri="{FF2B5EF4-FFF2-40B4-BE49-F238E27FC236}">
                  <a16:creationId xmlns:a16="http://schemas.microsoft.com/office/drawing/2014/main" id="{E478AE29-ABAD-40AA-A0B2-EFB285A2A6BC}"/>
                </a:ext>
              </a:extLst>
            </p:cNvPr>
            <p:cNvSpPr txBox="1"/>
            <p:nvPr/>
          </p:nvSpPr>
          <p:spPr>
            <a:xfrm>
              <a:off x="735962" y="3227559"/>
              <a:ext cx="2378745" cy="1030797"/>
            </a:xfrm>
            <a:prstGeom prst="rect">
              <a:avLst/>
            </a:prstGeom>
            <a:noFill/>
          </p:spPr>
          <p:txBody>
            <a:bodyPr wrap="square">
              <a:spAutoFit/>
            </a:bodyPr>
            <a:lstStyle/>
            <a:p>
              <a:pPr defTabSz="672334"/>
              <a:r>
                <a:rPr lang="fr-FR" sz="865" b="1" dirty="0">
                  <a:solidFill>
                    <a:srgbClr val="000000"/>
                  </a:solidFill>
                  <a:latin typeface="Segoe UI"/>
                </a:rPr>
                <a:t>az104-01a-aaduser1</a:t>
              </a:r>
            </a:p>
            <a:p>
              <a:pPr defTabSz="672334"/>
              <a:endParaRPr lang="fr-FR" sz="865" b="1" dirty="0">
                <a:solidFill>
                  <a:srgbClr val="000000"/>
                </a:solidFill>
                <a:latin typeface="Segoe UI"/>
              </a:endParaRPr>
            </a:p>
            <a:p>
              <a:pPr defTabSz="672334"/>
              <a:r>
                <a:rPr lang="en-US" sz="865" b="1" dirty="0">
                  <a:solidFill>
                    <a:srgbClr val="000000"/>
                  </a:solidFill>
                  <a:latin typeface="Segoe UI"/>
                </a:rPr>
                <a:t>Role: </a:t>
              </a:r>
              <a:r>
                <a:rPr lang="en-US" sz="865" dirty="0">
                  <a:solidFill>
                    <a:srgbClr val="000000"/>
                  </a:solidFill>
                  <a:latin typeface="Segoe UI"/>
                </a:rPr>
                <a:t>User administrator</a:t>
              </a:r>
            </a:p>
            <a:p>
              <a:pPr defTabSz="672334"/>
              <a:r>
                <a:rPr lang="en-US" sz="865" b="1" dirty="0">
                  <a:solidFill>
                    <a:srgbClr val="000000"/>
                  </a:solidFill>
                  <a:latin typeface="Segoe UI"/>
                </a:rPr>
                <a:t>Job title: </a:t>
              </a:r>
              <a:r>
                <a:rPr lang="en-US" sz="865" dirty="0">
                  <a:solidFill>
                    <a:srgbClr val="000000"/>
                  </a:solidFill>
                  <a:latin typeface="Segoe UI"/>
                </a:rPr>
                <a:t>Cloud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53" name="Rectangle: Rounded Corners 52">
              <a:extLst>
                <a:ext uri="{FF2B5EF4-FFF2-40B4-BE49-F238E27FC236}">
                  <a16:creationId xmlns:a16="http://schemas.microsoft.com/office/drawing/2014/main" id="{A617EC88-B201-460C-B07D-81C8D6A4222E}"/>
                </a:ext>
              </a:extLst>
            </p:cNvPr>
            <p:cNvSpPr/>
            <p:nvPr/>
          </p:nvSpPr>
          <p:spPr bwMode="auto">
            <a:xfrm>
              <a:off x="687311" y="2871283"/>
              <a:ext cx="2378745" cy="1411751"/>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55" name="TextBox 54">
              <a:extLst>
                <a:ext uri="{FF2B5EF4-FFF2-40B4-BE49-F238E27FC236}">
                  <a16:creationId xmlns:a16="http://schemas.microsoft.com/office/drawing/2014/main" id="{F59CBBDD-9E2B-44E7-BB1F-6F509D72B4AD}"/>
                </a:ext>
              </a:extLst>
            </p:cNvPr>
            <p:cNvSpPr txBox="1"/>
            <p:nvPr/>
          </p:nvSpPr>
          <p:spPr>
            <a:xfrm>
              <a:off x="1081470" y="2248615"/>
              <a:ext cx="2681796" cy="685232"/>
            </a:xfrm>
            <a:prstGeom prst="rect">
              <a:avLst/>
            </a:prstGeom>
            <a:noFill/>
          </p:spPr>
          <p:txBody>
            <a:bodyPr wrap="square" lIns="131820" tIns="105456" rIns="131820" bIns="105456" rtlCol="0">
              <a:spAutoFit/>
            </a:bodyPr>
            <a:lstStyle/>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IT Cloud Administrators</a:t>
              </a:r>
            </a:p>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Membership type:</a:t>
              </a:r>
              <a:r>
                <a:rPr lang="en-US" sz="865" dirty="0">
                  <a:gradFill>
                    <a:gsLst>
                      <a:gs pos="2917">
                        <a:srgbClr val="000000"/>
                      </a:gs>
                      <a:gs pos="30000">
                        <a:srgbClr val="000000"/>
                      </a:gs>
                    </a:gsLst>
                    <a:lin ang="5400000" scaled="0"/>
                  </a:gradFill>
                  <a:latin typeface="Segoe UI"/>
                </a:rPr>
                <a:t> Dynamic User</a:t>
              </a:r>
              <a:endParaRPr lang="fr-FR" sz="865" b="1" dirty="0" err="1">
                <a:gradFill>
                  <a:gsLst>
                    <a:gs pos="2917">
                      <a:srgbClr val="000000"/>
                    </a:gs>
                    <a:gs pos="30000">
                      <a:srgbClr val="000000"/>
                    </a:gs>
                  </a:gsLst>
                  <a:lin ang="5400000" scaled="0"/>
                </a:gradFill>
                <a:latin typeface="Segoe UI"/>
              </a:endParaRPr>
            </a:p>
          </p:txBody>
        </p:sp>
        <p:pic>
          <p:nvPicPr>
            <p:cNvPr id="57" name="Graphic 56">
              <a:extLst>
                <a:ext uri="{FF2B5EF4-FFF2-40B4-BE49-F238E27FC236}">
                  <a16:creationId xmlns:a16="http://schemas.microsoft.com/office/drawing/2014/main" id="{CA29DB5A-E7E4-43F4-A352-6F859A7C2871}"/>
                </a:ext>
              </a:extLst>
            </p:cNvPr>
            <p:cNvPicPr>
              <a:picLocks noChangeAspect="1"/>
            </p:cNvPicPr>
            <p:nvPr/>
          </p:nvPicPr>
          <p:blipFill>
            <a:blip r:embed="rId5">
              <a:duotone>
                <a:schemeClr val="accent4">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403965" y="2934835"/>
              <a:ext cx="295019" cy="295019"/>
            </a:xfrm>
            <a:prstGeom prst="rect">
              <a:avLst/>
            </a:prstGeom>
          </p:spPr>
        </p:pic>
        <p:sp>
          <p:nvSpPr>
            <p:cNvPr id="59" name="TextBox 58">
              <a:extLst>
                <a:ext uri="{FF2B5EF4-FFF2-40B4-BE49-F238E27FC236}">
                  <a16:creationId xmlns:a16="http://schemas.microsoft.com/office/drawing/2014/main" id="{939C8B8D-7CE2-4D45-8B4C-4D349B7EDCD7}"/>
                </a:ext>
              </a:extLst>
            </p:cNvPr>
            <p:cNvSpPr txBox="1"/>
            <p:nvPr/>
          </p:nvSpPr>
          <p:spPr>
            <a:xfrm>
              <a:off x="3814827" y="3241138"/>
              <a:ext cx="2378745" cy="849752"/>
            </a:xfrm>
            <a:prstGeom prst="rect">
              <a:avLst/>
            </a:prstGeom>
            <a:noFill/>
          </p:spPr>
          <p:txBody>
            <a:bodyPr wrap="square">
              <a:spAutoFit/>
            </a:bodyPr>
            <a:lstStyle/>
            <a:p>
              <a:pPr defTabSz="672334"/>
              <a:r>
                <a:rPr lang="fr-FR" sz="865" b="1" dirty="0">
                  <a:solidFill>
                    <a:srgbClr val="000000"/>
                  </a:solidFill>
                  <a:latin typeface="Segoe UI"/>
                </a:rPr>
                <a:t>az104-01a-aaduser2</a:t>
              </a:r>
            </a:p>
            <a:p>
              <a:pPr defTabSz="672334"/>
              <a:endParaRPr lang="en-US" sz="865" b="1" dirty="0">
                <a:solidFill>
                  <a:srgbClr val="000000"/>
                </a:solidFill>
                <a:latin typeface="Segoe UI"/>
              </a:endParaRPr>
            </a:p>
            <a:p>
              <a:pPr defTabSz="672334"/>
              <a:r>
                <a:rPr lang="en-US" sz="865" b="1" dirty="0">
                  <a:solidFill>
                    <a:srgbClr val="000000"/>
                  </a:solidFill>
                  <a:latin typeface="Segoe UI"/>
                </a:rPr>
                <a:t>Job title: </a:t>
              </a:r>
              <a:r>
                <a:rPr lang="en-US" sz="865" dirty="0">
                  <a:solidFill>
                    <a:srgbClr val="000000"/>
                  </a:solidFill>
                  <a:latin typeface="Segoe UI"/>
                </a:rPr>
                <a:t>System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61" name="Rectangle: Rounded Corners 60">
              <a:extLst>
                <a:ext uri="{FF2B5EF4-FFF2-40B4-BE49-F238E27FC236}">
                  <a16:creationId xmlns:a16="http://schemas.microsoft.com/office/drawing/2014/main" id="{14C5A31F-8E61-4F54-81C8-A3DD31433F42}"/>
                </a:ext>
              </a:extLst>
            </p:cNvPr>
            <p:cNvSpPr/>
            <p:nvPr/>
          </p:nvSpPr>
          <p:spPr bwMode="auto">
            <a:xfrm>
              <a:off x="3766175" y="2892069"/>
              <a:ext cx="2378745" cy="1404545"/>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pic>
          <p:nvPicPr>
            <p:cNvPr id="63" name="Graphic 62">
              <a:extLst>
                <a:ext uri="{FF2B5EF4-FFF2-40B4-BE49-F238E27FC236}">
                  <a16:creationId xmlns:a16="http://schemas.microsoft.com/office/drawing/2014/main" id="{50300A02-28ED-45F9-A541-331DE0EAF99E}"/>
                </a:ext>
              </a:extLst>
            </p:cNvPr>
            <p:cNvPicPr>
              <a:picLocks noChangeAspect="1"/>
            </p:cNvPicPr>
            <p:nvPr/>
          </p:nvPicPr>
          <p:blipFill>
            <a:blip r:embed="rId7">
              <a:duotone>
                <a:schemeClr val="accent4">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917427" y="2434179"/>
              <a:ext cx="295019" cy="295019"/>
            </a:xfrm>
            <a:prstGeom prst="rect">
              <a:avLst/>
            </a:prstGeom>
          </p:spPr>
        </p:pic>
        <p:sp>
          <p:nvSpPr>
            <p:cNvPr id="65" name="TextBox 64">
              <a:extLst>
                <a:ext uri="{FF2B5EF4-FFF2-40B4-BE49-F238E27FC236}">
                  <a16:creationId xmlns:a16="http://schemas.microsoft.com/office/drawing/2014/main" id="{D767BD19-DDB6-40B3-9C51-414D723B09AB}"/>
                </a:ext>
              </a:extLst>
            </p:cNvPr>
            <p:cNvSpPr txBox="1"/>
            <p:nvPr/>
          </p:nvSpPr>
          <p:spPr>
            <a:xfrm>
              <a:off x="4112406" y="2266240"/>
              <a:ext cx="2768357" cy="685232"/>
            </a:xfrm>
            <a:prstGeom prst="rect">
              <a:avLst/>
            </a:prstGeom>
            <a:noFill/>
          </p:spPr>
          <p:txBody>
            <a:bodyPr wrap="square" lIns="131820" tIns="105456" rIns="131820" bIns="105456" rtlCol="0">
              <a:spAutoFit/>
            </a:bodyPr>
            <a:lstStyle/>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IT System Administrators</a:t>
              </a:r>
            </a:p>
            <a:p>
              <a:pPr defTabSz="672334">
                <a:lnSpc>
                  <a:spcPct val="90000"/>
                </a:lnSpc>
                <a:spcAft>
                  <a:spcPts val="432"/>
                </a:spcAft>
              </a:pPr>
              <a:r>
                <a:rPr lang="fr-FR" sz="865" b="1" dirty="0" err="1">
                  <a:gradFill>
                    <a:gsLst>
                      <a:gs pos="2917">
                        <a:srgbClr val="000000"/>
                      </a:gs>
                      <a:gs pos="30000">
                        <a:srgbClr val="000000"/>
                      </a:gs>
                    </a:gsLst>
                    <a:lin ang="5400000" scaled="0"/>
                  </a:gradFill>
                  <a:latin typeface="Segoe UI"/>
                </a:rPr>
                <a:t>Membership</a:t>
              </a:r>
              <a:r>
                <a:rPr lang="fr-FR" sz="865" b="1" dirty="0">
                  <a:gradFill>
                    <a:gsLst>
                      <a:gs pos="2917">
                        <a:srgbClr val="000000"/>
                      </a:gs>
                      <a:gs pos="30000">
                        <a:srgbClr val="000000"/>
                      </a:gs>
                    </a:gsLst>
                    <a:lin ang="5400000" scaled="0"/>
                  </a:gradFill>
                  <a:latin typeface="Segoe UI"/>
                </a:rPr>
                <a:t> type: </a:t>
              </a:r>
              <a:r>
                <a:rPr lang="fr-FR" sz="865" dirty="0">
                  <a:gradFill>
                    <a:gsLst>
                      <a:gs pos="2917">
                        <a:srgbClr val="000000"/>
                      </a:gs>
                      <a:gs pos="30000">
                        <a:srgbClr val="000000"/>
                      </a:gs>
                    </a:gsLst>
                    <a:lin ang="5400000" scaled="0"/>
                  </a:gradFill>
                  <a:latin typeface="Segoe UI"/>
                </a:rPr>
                <a:t>Dynamic User</a:t>
              </a:r>
              <a:endParaRPr lang="fr-FR" sz="865" b="1" dirty="0">
                <a:gradFill>
                  <a:gsLst>
                    <a:gs pos="2917">
                      <a:srgbClr val="000000"/>
                    </a:gs>
                    <a:gs pos="30000">
                      <a:srgbClr val="000000"/>
                    </a:gs>
                  </a:gsLst>
                  <a:lin ang="5400000" scaled="0"/>
                </a:gradFill>
                <a:latin typeface="Segoe UI"/>
              </a:endParaRPr>
            </a:p>
          </p:txBody>
        </p:sp>
        <p:pic>
          <p:nvPicPr>
            <p:cNvPr id="68" name="Graphic 67">
              <a:extLst>
                <a:ext uri="{FF2B5EF4-FFF2-40B4-BE49-F238E27FC236}">
                  <a16:creationId xmlns:a16="http://schemas.microsoft.com/office/drawing/2014/main" id="{88B6578F-236A-4F05-8405-D34B4830D279}"/>
                </a:ext>
              </a:extLst>
            </p:cNvPr>
            <p:cNvPicPr>
              <a:picLocks noChangeAspect="1"/>
            </p:cNvPicPr>
            <p:nvPr/>
          </p:nvPicPr>
          <p:blipFill>
            <a:blip r:embed="rId3">
              <a:duotone>
                <a:prstClr val="black"/>
                <a:schemeClr val="accent5">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18323" y="1735926"/>
              <a:ext cx="645758" cy="645758"/>
            </a:xfrm>
            <a:prstGeom prst="rect">
              <a:avLst/>
            </a:prstGeom>
          </p:spPr>
        </p:pic>
        <p:sp>
          <p:nvSpPr>
            <p:cNvPr id="69" name="TextBox 68">
              <a:extLst>
                <a:ext uri="{FF2B5EF4-FFF2-40B4-BE49-F238E27FC236}">
                  <a16:creationId xmlns:a16="http://schemas.microsoft.com/office/drawing/2014/main" id="{2ECEECCA-063D-4ACD-A6A3-1954D978E180}"/>
                </a:ext>
              </a:extLst>
            </p:cNvPr>
            <p:cNvSpPr txBox="1"/>
            <p:nvPr/>
          </p:nvSpPr>
          <p:spPr>
            <a:xfrm>
              <a:off x="7112395" y="2416219"/>
              <a:ext cx="2457616" cy="739648"/>
            </a:xfrm>
            <a:prstGeom prst="rect">
              <a:avLst/>
            </a:prstGeom>
            <a:noFill/>
          </p:spPr>
          <p:txBody>
            <a:bodyPr wrap="square" lIns="131820" tIns="105456" rIns="131820" bIns="105456" rtlCol="0">
              <a:spAutoFit/>
            </a:bodyPr>
            <a:lstStyle/>
            <a:p>
              <a:pPr algn="ctr" defTabSz="672334">
                <a:lnSpc>
                  <a:spcPct val="90000"/>
                </a:lnSpc>
                <a:spcAft>
                  <a:spcPts val="432"/>
                </a:spcAft>
              </a:pPr>
              <a:r>
                <a:rPr lang="en-US" sz="1009" b="1" dirty="0">
                  <a:gradFill>
                    <a:gsLst>
                      <a:gs pos="2917">
                        <a:srgbClr val="000000"/>
                      </a:gs>
                      <a:gs pos="30000">
                        <a:srgbClr val="000000"/>
                      </a:gs>
                    </a:gsLst>
                    <a:lin ang="5400000" scaled="0"/>
                  </a:gradFill>
                  <a:latin typeface="Segoe UI"/>
                </a:rPr>
                <a:t>New Azure AD tenant</a:t>
              </a:r>
            </a:p>
            <a:p>
              <a:pPr algn="ctr" defTabSz="672334">
                <a:lnSpc>
                  <a:spcPct val="90000"/>
                </a:lnSpc>
                <a:spcAft>
                  <a:spcPts val="432"/>
                </a:spcAft>
              </a:pPr>
              <a:r>
                <a:rPr lang="fr-FR" sz="1009" b="1" dirty="0" err="1">
                  <a:gradFill>
                    <a:gsLst>
                      <a:gs pos="2917">
                        <a:srgbClr val="000000"/>
                      </a:gs>
                      <a:gs pos="30000">
                        <a:srgbClr val="000000"/>
                      </a:gs>
                    </a:gsLst>
                    <a:lin ang="5400000" scaled="0"/>
                  </a:gradFill>
                  <a:latin typeface="Segoe UI"/>
                </a:rPr>
                <a:t>Contoso</a:t>
              </a:r>
              <a:r>
                <a:rPr lang="fr-FR" sz="1009" b="1" dirty="0">
                  <a:gradFill>
                    <a:gsLst>
                      <a:gs pos="2917">
                        <a:srgbClr val="000000"/>
                      </a:gs>
                      <a:gs pos="30000">
                        <a:srgbClr val="000000"/>
                      </a:gs>
                    </a:gsLst>
                    <a:lin ang="5400000" scaled="0"/>
                  </a:gradFill>
                  <a:latin typeface="Segoe UI"/>
                </a:rPr>
                <a:t> </a:t>
              </a:r>
              <a:r>
                <a:rPr lang="fr-FR" sz="1009" b="1" dirty="0" err="1">
                  <a:gradFill>
                    <a:gsLst>
                      <a:gs pos="2917">
                        <a:srgbClr val="000000"/>
                      </a:gs>
                      <a:gs pos="30000">
                        <a:srgbClr val="000000"/>
                      </a:gs>
                    </a:gsLst>
                    <a:lin ang="5400000" scaled="0"/>
                  </a:gradFill>
                  <a:latin typeface="Segoe UI"/>
                </a:rPr>
                <a:t>Lab</a:t>
              </a:r>
              <a:endParaRPr lang="fr-FR" sz="1009" b="1" dirty="0">
                <a:gradFill>
                  <a:gsLst>
                    <a:gs pos="2917">
                      <a:srgbClr val="000000"/>
                    </a:gs>
                    <a:gs pos="30000">
                      <a:srgbClr val="000000"/>
                    </a:gs>
                  </a:gsLst>
                  <a:lin ang="5400000" scaled="0"/>
                </a:gradFill>
                <a:latin typeface="Segoe UI"/>
              </a:endParaRPr>
            </a:p>
          </p:txBody>
        </p:sp>
        <p:pic>
          <p:nvPicPr>
            <p:cNvPr id="70" name="Graphic 69">
              <a:extLst>
                <a:ext uri="{FF2B5EF4-FFF2-40B4-BE49-F238E27FC236}">
                  <a16:creationId xmlns:a16="http://schemas.microsoft.com/office/drawing/2014/main" id="{84E518AD-7399-46F2-BCE0-9888BA3E191A}"/>
                </a:ext>
              </a:extLst>
            </p:cNvPr>
            <p:cNvPicPr>
              <a:picLocks noChangeAspect="1"/>
            </p:cNvPicPr>
            <p:nvPr/>
          </p:nvPicPr>
          <p:blipFill>
            <a:blip r:embed="rId5">
              <a:duotone>
                <a:prstClr val="black"/>
                <a:schemeClr val="accent5">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001291" y="3319353"/>
              <a:ext cx="295019" cy="295019"/>
            </a:xfrm>
            <a:prstGeom prst="rect">
              <a:avLst/>
            </a:prstGeom>
          </p:spPr>
        </p:pic>
        <p:sp>
          <p:nvSpPr>
            <p:cNvPr id="71" name="TextBox 70">
              <a:extLst>
                <a:ext uri="{FF2B5EF4-FFF2-40B4-BE49-F238E27FC236}">
                  <a16:creationId xmlns:a16="http://schemas.microsoft.com/office/drawing/2014/main" id="{A8E67ED0-4EA8-497F-80E8-FB286012B0EC}"/>
                </a:ext>
              </a:extLst>
            </p:cNvPr>
            <p:cNvSpPr txBox="1"/>
            <p:nvPr/>
          </p:nvSpPr>
          <p:spPr>
            <a:xfrm>
              <a:off x="7412152" y="3625656"/>
              <a:ext cx="2378745" cy="1030797"/>
            </a:xfrm>
            <a:prstGeom prst="rect">
              <a:avLst/>
            </a:prstGeom>
            <a:noFill/>
          </p:spPr>
          <p:txBody>
            <a:bodyPr wrap="square">
              <a:spAutoFit/>
            </a:bodyPr>
            <a:lstStyle/>
            <a:p>
              <a:pPr defTabSz="672334"/>
              <a:r>
                <a:rPr lang="fr-FR" sz="865" b="1" dirty="0">
                  <a:solidFill>
                    <a:srgbClr val="000000"/>
                  </a:solidFill>
                  <a:latin typeface="Segoe UI"/>
                </a:rPr>
                <a:t>az104-01b-aaduser1</a:t>
              </a:r>
            </a:p>
            <a:p>
              <a:pPr defTabSz="672334"/>
              <a:endParaRPr lang="fr-FR" sz="865" b="1" dirty="0">
                <a:solidFill>
                  <a:srgbClr val="000000"/>
                </a:solidFill>
                <a:latin typeface="Segoe UI"/>
              </a:endParaRPr>
            </a:p>
            <a:p>
              <a:pPr defTabSz="672334"/>
              <a:endParaRPr lang="en-US" sz="865" b="1" dirty="0">
                <a:solidFill>
                  <a:srgbClr val="000000"/>
                </a:solidFill>
                <a:latin typeface="Segoe UI"/>
              </a:endParaRPr>
            </a:p>
            <a:p>
              <a:pPr defTabSz="672334"/>
              <a:r>
                <a:rPr lang="en-US" sz="865" b="1" dirty="0">
                  <a:solidFill>
                    <a:srgbClr val="000000"/>
                  </a:solidFill>
                  <a:latin typeface="Segoe UI"/>
                </a:rPr>
                <a:t>Job title: </a:t>
              </a:r>
              <a:r>
                <a:rPr lang="en-US" sz="865" dirty="0">
                  <a:solidFill>
                    <a:srgbClr val="000000"/>
                  </a:solidFill>
                  <a:latin typeface="Segoe UI"/>
                </a:rPr>
                <a:t>System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72" name="TextBox 71">
              <a:extLst>
                <a:ext uri="{FF2B5EF4-FFF2-40B4-BE49-F238E27FC236}">
                  <a16:creationId xmlns:a16="http://schemas.microsoft.com/office/drawing/2014/main" id="{BF9B8D7D-8DF7-42C4-9FE8-0AB8D5C7BA51}"/>
                </a:ext>
              </a:extLst>
            </p:cNvPr>
            <p:cNvSpPr txBox="1"/>
            <p:nvPr/>
          </p:nvSpPr>
          <p:spPr>
            <a:xfrm>
              <a:off x="1433175" y="2832457"/>
              <a:ext cx="1433642"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Cloud user</a:t>
              </a:r>
              <a:endParaRPr lang="fr-FR" sz="865" dirty="0" err="1">
                <a:gradFill>
                  <a:gsLst>
                    <a:gs pos="2917">
                      <a:srgbClr val="000000"/>
                    </a:gs>
                    <a:gs pos="30000">
                      <a:srgbClr val="000000"/>
                    </a:gs>
                  </a:gsLst>
                  <a:lin ang="5400000" scaled="0"/>
                </a:gradFill>
                <a:latin typeface="Segoe UI"/>
              </a:endParaRPr>
            </a:p>
          </p:txBody>
        </p:sp>
        <p:sp>
          <p:nvSpPr>
            <p:cNvPr id="73" name="TextBox 72">
              <a:extLst>
                <a:ext uri="{FF2B5EF4-FFF2-40B4-BE49-F238E27FC236}">
                  <a16:creationId xmlns:a16="http://schemas.microsoft.com/office/drawing/2014/main" id="{22E05F90-C483-4549-A80E-2886AC586BD0}"/>
                </a:ext>
              </a:extLst>
            </p:cNvPr>
            <p:cNvSpPr txBox="1"/>
            <p:nvPr/>
          </p:nvSpPr>
          <p:spPr>
            <a:xfrm>
              <a:off x="4516722" y="2823268"/>
              <a:ext cx="1225603"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Cloud user</a:t>
              </a:r>
              <a:endParaRPr lang="fr-FR" sz="865" dirty="0" err="1">
                <a:gradFill>
                  <a:gsLst>
                    <a:gs pos="2917">
                      <a:srgbClr val="000000"/>
                    </a:gs>
                    <a:gs pos="30000">
                      <a:srgbClr val="000000"/>
                    </a:gs>
                  </a:gsLst>
                  <a:lin ang="5400000" scaled="0"/>
                </a:gradFill>
                <a:latin typeface="Segoe UI"/>
              </a:endParaRPr>
            </a:p>
          </p:txBody>
        </p:sp>
        <p:sp>
          <p:nvSpPr>
            <p:cNvPr id="74" name="TextBox 73">
              <a:extLst>
                <a:ext uri="{FF2B5EF4-FFF2-40B4-BE49-F238E27FC236}">
                  <a16:creationId xmlns:a16="http://schemas.microsoft.com/office/drawing/2014/main" id="{ADEF4137-6B93-4696-B51E-ED4DEB7047C6}"/>
                </a:ext>
              </a:extLst>
            </p:cNvPr>
            <p:cNvSpPr txBox="1"/>
            <p:nvPr/>
          </p:nvSpPr>
          <p:spPr>
            <a:xfrm>
              <a:off x="8149345" y="3230553"/>
              <a:ext cx="1285958"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Cloud user</a:t>
              </a:r>
              <a:endParaRPr lang="fr-FR" sz="865" dirty="0" err="1">
                <a:gradFill>
                  <a:gsLst>
                    <a:gs pos="2917">
                      <a:srgbClr val="000000"/>
                    </a:gs>
                    <a:gs pos="30000">
                      <a:srgbClr val="000000"/>
                    </a:gs>
                  </a:gsLst>
                  <a:lin ang="5400000" scaled="0"/>
                </a:gradFill>
                <a:latin typeface="Segoe UI"/>
              </a:endParaRPr>
            </a:p>
          </p:txBody>
        </p:sp>
        <p:cxnSp>
          <p:nvCxnSpPr>
            <p:cNvPr id="75" name="Straight Arrow Connector 74">
              <a:extLst>
                <a:ext uri="{FF2B5EF4-FFF2-40B4-BE49-F238E27FC236}">
                  <a16:creationId xmlns:a16="http://schemas.microsoft.com/office/drawing/2014/main" id="{C996E016-D8D5-4AD2-AC8E-1F1A4FBDD8E4}"/>
                </a:ext>
              </a:extLst>
            </p:cNvPr>
            <p:cNvCxnSpPr>
              <a:cxnSpLocks/>
              <a:stCxn id="83" idx="3"/>
            </p:cNvCxnSpPr>
            <p:nvPr/>
          </p:nvCxnSpPr>
          <p:spPr>
            <a:xfrm flipV="1">
              <a:off x="4331384" y="3955121"/>
              <a:ext cx="3065363" cy="1302991"/>
            </a:xfrm>
            <a:prstGeom prst="straightConnector1">
              <a:avLst/>
            </a:prstGeom>
            <a:ln>
              <a:solidFill>
                <a:schemeClr val="tx1"/>
              </a:solidFill>
              <a:prstDash val="dash"/>
              <a:headEnd type="none"/>
              <a:tailEnd type="triangle"/>
            </a:ln>
          </p:spPr>
          <p:style>
            <a:lnRef idx="1">
              <a:schemeClr val="accent1"/>
            </a:lnRef>
            <a:fillRef idx="0">
              <a:schemeClr val="accent1"/>
            </a:fillRef>
            <a:effectRef idx="0">
              <a:schemeClr val="accent1"/>
            </a:effectRef>
            <a:fontRef idx="minor">
              <a:schemeClr val="tx1"/>
            </a:fontRef>
          </p:style>
        </p:cxnSp>
        <p:sp>
          <p:nvSpPr>
            <p:cNvPr id="76" name="TextBox 75">
              <a:extLst>
                <a:ext uri="{FF2B5EF4-FFF2-40B4-BE49-F238E27FC236}">
                  <a16:creationId xmlns:a16="http://schemas.microsoft.com/office/drawing/2014/main" id="{BFB21406-F9B5-439A-AA20-BAE8AD5BCAFD}"/>
                </a:ext>
              </a:extLst>
            </p:cNvPr>
            <p:cNvSpPr txBox="1"/>
            <p:nvPr/>
          </p:nvSpPr>
          <p:spPr>
            <a:xfrm>
              <a:off x="491674" y="1367536"/>
              <a:ext cx="1297732" cy="306622"/>
            </a:xfrm>
            <a:prstGeom prst="rect">
              <a:avLst/>
            </a:prstGeom>
            <a:noFill/>
          </p:spPr>
          <p:txBody>
            <a:bodyPr wrap="square">
              <a:spAutoFit/>
            </a:bodyPr>
            <a:lstStyle/>
            <a:p>
              <a:pPr defTabSz="672334"/>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1, </a:t>
              </a:r>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2</a:t>
              </a:r>
            </a:p>
          </p:txBody>
        </p:sp>
        <p:sp>
          <p:nvSpPr>
            <p:cNvPr id="77" name="TextBox 76">
              <a:extLst>
                <a:ext uri="{FF2B5EF4-FFF2-40B4-BE49-F238E27FC236}">
                  <a16:creationId xmlns:a16="http://schemas.microsoft.com/office/drawing/2014/main" id="{586853EF-277A-44A7-B074-B46A19F41817}"/>
                </a:ext>
              </a:extLst>
            </p:cNvPr>
            <p:cNvSpPr txBox="1"/>
            <p:nvPr/>
          </p:nvSpPr>
          <p:spPr>
            <a:xfrm>
              <a:off x="7148912" y="1432374"/>
              <a:ext cx="1297732" cy="306622"/>
            </a:xfrm>
            <a:prstGeom prst="rect">
              <a:avLst/>
            </a:prstGeom>
            <a:noFill/>
          </p:spPr>
          <p:txBody>
            <a:bodyPr wrap="square">
              <a:spAutoFit/>
            </a:bodyPr>
            <a:lstStyle/>
            <a:p>
              <a:pPr defTabSz="672334"/>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3</a:t>
              </a:r>
            </a:p>
          </p:txBody>
        </p:sp>
        <p:pic>
          <p:nvPicPr>
            <p:cNvPr id="78" name="Graphic 77">
              <a:extLst>
                <a:ext uri="{FF2B5EF4-FFF2-40B4-BE49-F238E27FC236}">
                  <a16:creationId xmlns:a16="http://schemas.microsoft.com/office/drawing/2014/main" id="{04959E82-92BE-4BBC-861E-B1A49125B9EA}"/>
                </a:ext>
              </a:extLst>
            </p:cNvPr>
            <p:cNvPicPr>
              <a:picLocks noChangeAspect="1"/>
            </p:cNvPicPr>
            <p:nvPr/>
          </p:nvPicPr>
          <p:blipFill>
            <a:blip r:embed="rId5">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764313" y="5089195"/>
              <a:ext cx="295019" cy="295019"/>
            </a:xfrm>
            <a:prstGeom prst="rect">
              <a:avLst/>
            </a:prstGeom>
          </p:spPr>
        </p:pic>
        <p:pic>
          <p:nvPicPr>
            <p:cNvPr id="79" name="Graphic 78">
              <a:extLst>
                <a:ext uri="{FF2B5EF4-FFF2-40B4-BE49-F238E27FC236}">
                  <a16:creationId xmlns:a16="http://schemas.microsoft.com/office/drawing/2014/main" id="{C6575700-0D21-4EA3-A7A4-6FFC9DDF0D4A}"/>
                </a:ext>
              </a:extLst>
            </p:cNvPr>
            <p:cNvPicPr>
              <a:picLocks noChangeAspect="1"/>
            </p:cNvPicPr>
            <p:nvPr/>
          </p:nvPicPr>
          <p:blipFill>
            <a:blip r:embed="rId7">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267773" y="4588785"/>
              <a:ext cx="295019" cy="295019"/>
            </a:xfrm>
            <a:prstGeom prst="rect">
              <a:avLst/>
            </a:prstGeom>
          </p:spPr>
        </p:pic>
        <p:sp>
          <p:nvSpPr>
            <p:cNvPr id="80" name="TextBox 79">
              <a:extLst>
                <a:ext uri="{FF2B5EF4-FFF2-40B4-BE49-F238E27FC236}">
                  <a16:creationId xmlns:a16="http://schemas.microsoft.com/office/drawing/2014/main" id="{D46589E5-43F7-4B59-A27F-3A66A37F9036}"/>
                </a:ext>
              </a:extLst>
            </p:cNvPr>
            <p:cNvSpPr txBox="1"/>
            <p:nvPr/>
          </p:nvSpPr>
          <p:spPr>
            <a:xfrm>
              <a:off x="2193425" y="5469487"/>
              <a:ext cx="2378745" cy="849752"/>
            </a:xfrm>
            <a:prstGeom prst="rect">
              <a:avLst/>
            </a:prstGeom>
            <a:noFill/>
          </p:spPr>
          <p:txBody>
            <a:bodyPr wrap="square">
              <a:spAutoFit/>
            </a:bodyPr>
            <a:lstStyle/>
            <a:p>
              <a:pPr defTabSz="672334"/>
              <a:r>
                <a:rPr lang="fr-FR" sz="865" b="1" dirty="0">
                  <a:solidFill>
                    <a:srgbClr val="000000"/>
                  </a:solidFill>
                  <a:latin typeface="Segoe UI"/>
                </a:rPr>
                <a:t>az104-01b-aaduser1</a:t>
              </a:r>
            </a:p>
            <a:p>
              <a:pPr defTabSz="672334"/>
              <a:endParaRPr lang="fr-FR" sz="865" b="1" dirty="0">
                <a:solidFill>
                  <a:srgbClr val="000000"/>
                </a:solidFill>
                <a:latin typeface="Segoe UI"/>
              </a:endParaRPr>
            </a:p>
            <a:p>
              <a:pPr defTabSz="672334"/>
              <a:r>
                <a:rPr lang="en-US" sz="865" b="1" dirty="0">
                  <a:solidFill>
                    <a:srgbClr val="000000"/>
                  </a:solidFill>
                  <a:latin typeface="Segoe UI"/>
                </a:rPr>
                <a:t>Job title: </a:t>
              </a:r>
              <a:r>
                <a:rPr lang="en-US" sz="865" dirty="0">
                  <a:solidFill>
                    <a:srgbClr val="000000"/>
                  </a:solidFill>
                  <a:latin typeface="Segoe UI"/>
                </a:rPr>
                <a:t>Lab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81" name="Rectangle: Rounded Corners 80">
              <a:extLst>
                <a:ext uri="{FF2B5EF4-FFF2-40B4-BE49-F238E27FC236}">
                  <a16:creationId xmlns:a16="http://schemas.microsoft.com/office/drawing/2014/main" id="{97F55322-C69F-4D5D-950E-ED1B71C3A74B}"/>
                </a:ext>
              </a:extLst>
            </p:cNvPr>
            <p:cNvSpPr/>
            <p:nvPr/>
          </p:nvSpPr>
          <p:spPr bwMode="auto">
            <a:xfrm>
              <a:off x="2126523" y="4977630"/>
              <a:ext cx="2378745" cy="1364273"/>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82" name="TextBox 81">
              <a:extLst>
                <a:ext uri="{FF2B5EF4-FFF2-40B4-BE49-F238E27FC236}">
                  <a16:creationId xmlns:a16="http://schemas.microsoft.com/office/drawing/2014/main" id="{81A7CDA7-2FFB-4FC3-A135-A47FEFD25352}"/>
                </a:ext>
              </a:extLst>
            </p:cNvPr>
            <p:cNvSpPr txBox="1"/>
            <p:nvPr/>
          </p:nvSpPr>
          <p:spPr>
            <a:xfrm>
              <a:off x="2449290" y="4366716"/>
              <a:ext cx="2457616" cy="685232"/>
            </a:xfrm>
            <a:prstGeom prst="rect">
              <a:avLst/>
            </a:prstGeom>
            <a:noFill/>
          </p:spPr>
          <p:txBody>
            <a:bodyPr wrap="square" lIns="131820" tIns="105456" rIns="131820" bIns="105456" rtlCol="0">
              <a:spAutoFit/>
            </a:bodyPr>
            <a:lstStyle/>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IT Lab Administrators</a:t>
              </a:r>
            </a:p>
            <a:p>
              <a:pPr defTabSz="672334">
                <a:lnSpc>
                  <a:spcPct val="90000"/>
                </a:lnSpc>
                <a:spcAft>
                  <a:spcPts val="432"/>
                </a:spcAft>
              </a:pPr>
              <a:r>
                <a:rPr lang="fr-FR" sz="865" b="1" dirty="0" err="1">
                  <a:gradFill>
                    <a:gsLst>
                      <a:gs pos="2917">
                        <a:srgbClr val="000000"/>
                      </a:gs>
                      <a:gs pos="30000">
                        <a:srgbClr val="000000"/>
                      </a:gs>
                    </a:gsLst>
                    <a:lin ang="5400000" scaled="0"/>
                  </a:gradFill>
                  <a:latin typeface="Segoe UI"/>
                </a:rPr>
                <a:t>Membership</a:t>
              </a:r>
              <a:r>
                <a:rPr lang="fr-FR" sz="865" b="1" dirty="0">
                  <a:gradFill>
                    <a:gsLst>
                      <a:gs pos="2917">
                        <a:srgbClr val="000000"/>
                      </a:gs>
                      <a:gs pos="30000">
                        <a:srgbClr val="000000"/>
                      </a:gs>
                    </a:gsLst>
                    <a:lin ang="5400000" scaled="0"/>
                  </a:gradFill>
                  <a:latin typeface="Segoe UI"/>
                </a:rPr>
                <a:t> type: </a:t>
              </a:r>
              <a:r>
                <a:rPr lang="fr-FR" sz="865" dirty="0" err="1">
                  <a:gradFill>
                    <a:gsLst>
                      <a:gs pos="2917">
                        <a:srgbClr val="000000"/>
                      </a:gs>
                      <a:gs pos="30000">
                        <a:srgbClr val="000000"/>
                      </a:gs>
                    </a:gsLst>
                    <a:lin ang="5400000" scaled="0"/>
                  </a:gradFill>
                  <a:latin typeface="Segoe UI"/>
                </a:rPr>
                <a:t>Assigned</a:t>
              </a:r>
              <a:endParaRPr lang="fr-FR" sz="865" dirty="0">
                <a:gradFill>
                  <a:gsLst>
                    <a:gs pos="2917">
                      <a:srgbClr val="000000"/>
                    </a:gs>
                    <a:gs pos="30000">
                      <a:srgbClr val="000000"/>
                    </a:gs>
                  </a:gsLst>
                  <a:lin ang="5400000" scaled="0"/>
                </a:gradFill>
                <a:latin typeface="Segoe UI"/>
              </a:endParaRPr>
            </a:p>
          </p:txBody>
        </p:sp>
        <p:sp>
          <p:nvSpPr>
            <p:cNvPr id="83" name="TextBox 82">
              <a:extLst>
                <a:ext uri="{FF2B5EF4-FFF2-40B4-BE49-F238E27FC236}">
                  <a16:creationId xmlns:a16="http://schemas.microsoft.com/office/drawing/2014/main" id="{4D46A84E-D12E-4688-AE03-4261E1E4336A}"/>
                </a:ext>
              </a:extLst>
            </p:cNvPr>
            <p:cNvSpPr txBox="1"/>
            <p:nvPr/>
          </p:nvSpPr>
          <p:spPr>
            <a:xfrm>
              <a:off x="2951895" y="5031832"/>
              <a:ext cx="1379489"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Guest user</a:t>
              </a:r>
              <a:endParaRPr lang="fr-FR" sz="865" dirty="0" err="1">
                <a:gradFill>
                  <a:gsLst>
                    <a:gs pos="2917">
                      <a:srgbClr val="000000"/>
                    </a:gs>
                    <a:gs pos="30000">
                      <a:srgbClr val="000000"/>
                    </a:gs>
                  </a:gsLst>
                  <a:lin ang="5400000" scaled="0"/>
                </a:gradFill>
                <a:latin typeface="Segoe UI"/>
              </a:endParaRPr>
            </a:p>
          </p:txBody>
        </p:sp>
        <p:sp>
          <p:nvSpPr>
            <p:cNvPr id="84" name="TextBox 83">
              <a:extLst>
                <a:ext uri="{FF2B5EF4-FFF2-40B4-BE49-F238E27FC236}">
                  <a16:creationId xmlns:a16="http://schemas.microsoft.com/office/drawing/2014/main" id="{5D367371-D7A4-4DE2-8469-B3C0121EE75D}"/>
                </a:ext>
              </a:extLst>
            </p:cNvPr>
            <p:cNvSpPr txBox="1"/>
            <p:nvPr/>
          </p:nvSpPr>
          <p:spPr>
            <a:xfrm>
              <a:off x="2157725" y="5120083"/>
              <a:ext cx="1297732" cy="306622"/>
            </a:xfrm>
            <a:prstGeom prst="rect">
              <a:avLst/>
            </a:prstGeom>
            <a:noFill/>
          </p:spPr>
          <p:txBody>
            <a:bodyPr wrap="square">
              <a:spAutoFit/>
            </a:bodyPr>
            <a:lstStyle/>
            <a:p>
              <a:pPr defTabSz="672334"/>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4</a:t>
              </a:r>
            </a:p>
          </p:txBody>
        </p:sp>
        <p:sp>
          <p:nvSpPr>
            <p:cNvPr id="85" name="Rectangle: Rounded Corners 84">
              <a:extLst>
                <a:ext uri="{FF2B5EF4-FFF2-40B4-BE49-F238E27FC236}">
                  <a16:creationId xmlns:a16="http://schemas.microsoft.com/office/drawing/2014/main" id="{7780C773-7158-4D0C-A1F9-0D50AAF44962}"/>
                </a:ext>
              </a:extLst>
            </p:cNvPr>
            <p:cNvSpPr/>
            <p:nvPr/>
          </p:nvSpPr>
          <p:spPr bwMode="auto">
            <a:xfrm>
              <a:off x="7237148" y="3257691"/>
              <a:ext cx="2378745" cy="1404545"/>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grpSp>
      <p:sp>
        <p:nvSpPr>
          <p:cNvPr id="3" name="Rectangle 2">
            <a:extLst>
              <a:ext uri="{FF2B5EF4-FFF2-40B4-BE49-F238E27FC236}">
                <a16:creationId xmlns:a16="http://schemas.microsoft.com/office/drawing/2014/main" id="{860D6EF1-F487-4D74-BFB3-0D4FB63880A3}"/>
              </a:ext>
              <a:ext uri="{C183D7F6-B498-43B3-948B-1728B52AA6E4}">
                <adec:decorative xmlns:adec="http://schemas.microsoft.com/office/drawing/2017/decorative" val="1"/>
              </a:ext>
            </a:extLst>
          </p:cNvPr>
          <p:cNvSpPr/>
          <p:nvPr/>
        </p:nvSpPr>
        <p:spPr bwMode="auto">
          <a:xfrm>
            <a:off x="350292" y="1676622"/>
            <a:ext cx="8471556" cy="391237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37141" tIns="109713" rIns="137141" bIns="109713"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699291">
              <a:lnSpc>
                <a:spcPct val="90000"/>
              </a:lnSpc>
            </a:pPr>
            <a:endParaRPr lang="en-IN" err="1">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4127547134"/>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B590EB-220A-4DFD-AE7A-DA67B605D8D3}"/>
              </a:ext>
            </a:extLst>
          </p:cNvPr>
          <p:cNvSpPr>
            <a:spLocks noGrp="1"/>
          </p:cNvSpPr>
          <p:nvPr>
            <p:ph type="title"/>
          </p:nvPr>
        </p:nvSpPr>
        <p:spPr/>
        <p:txBody>
          <a:bodyPr/>
          <a:lstStyle/>
          <a:p>
            <a:r>
              <a:rPr lang="en-US" dirty="0"/>
              <a:t>End of presentation</a:t>
            </a:r>
          </a:p>
        </p:txBody>
      </p:sp>
    </p:spTree>
    <p:extLst>
      <p:ext uri="{BB962C8B-B14F-4D97-AF65-F5344CB8AC3E}">
        <p14:creationId xmlns:p14="http://schemas.microsoft.com/office/powerpoint/2010/main" val="3141472741"/>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64A714F-4B95-41B6-8F3A-FDC26660DE65}"/>
              </a:ext>
            </a:extLst>
          </p:cNvPr>
          <p:cNvSpPr>
            <a:spLocks noGrp="1"/>
          </p:cNvSpPr>
          <p:nvPr>
            <p:ph type="ctrTitle"/>
          </p:nvPr>
        </p:nvSpPr>
        <p:spPr/>
        <p:txBody>
          <a:bodyPr/>
          <a:lstStyle/>
          <a:p>
            <a:r>
              <a:rPr lang="en-GB"/>
              <a:t>Any Questions?</a:t>
            </a:r>
          </a:p>
        </p:txBody>
      </p:sp>
    </p:spTree>
    <p:extLst>
      <p:ext uri="{BB962C8B-B14F-4D97-AF65-F5344CB8AC3E}">
        <p14:creationId xmlns:p14="http://schemas.microsoft.com/office/powerpoint/2010/main" val="199747393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2629</Words>
  <Application>Microsoft Office PowerPoint</Application>
  <PresentationFormat>On-screen Show (4:3)</PresentationFormat>
  <Paragraphs>329</Paragraphs>
  <Slides>28</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Calibri</vt:lpstr>
      <vt:lpstr>Myriad Pro</vt:lpstr>
      <vt:lpstr>Segoe UI</vt:lpstr>
      <vt:lpstr>Verdana</vt:lpstr>
      <vt:lpstr>Wingdings</vt:lpstr>
      <vt:lpstr>Work Sans</vt:lpstr>
      <vt:lpstr>20140311PresentationUWTSDTemplate</vt:lpstr>
      <vt:lpstr>ACCA6025</vt:lpstr>
      <vt:lpstr>Active Directory</vt:lpstr>
      <vt:lpstr>Define: Active Directory</vt:lpstr>
      <vt:lpstr>Key Terminologies</vt:lpstr>
      <vt:lpstr>Azure AD</vt:lpstr>
      <vt:lpstr>Describe Azure Active Directory Benefits and Features</vt:lpstr>
      <vt:lpstr>Compare AD DS to Azure Active Directory</vt:lpstr>
      <vt:lpstr>Describe Azure AD Concepts</vt:lpstr>
      <vt:lpstr>Azure AD Editions</vt:lpstr>
      <vt:lpstr>Azure AD Editions</vt:lpstr>
      <vt:lpstr>Select Azure Active Directory Editions</vt:lpstr>
      <vt:lpstr>Implement Azure AD Join</vt:lpstr>
      <vt:lpstr>Implement Self-Service Password Reset</vt:lpstr>
      <vt:lpstr>Configure User and Group Accounts using Azure AD</vt:lpstr>
      <vt:lpstr>Configure User and Group Accounts Introduction</vt:lpstr>
      <vt:lpstr>Create User Accounts</vt:lpstr>
      <vt:lpstr>Manage User Accounts</vt:lpstr>
      <vt:lpstr>Create Bulk User Accounts</vt:lpstr>
      <vt:lpstr>Create Group Accounts</vt:lpstr>
      <vt:lpstr>Users Type</vt:lpstr>
      <vt:lpstr>Create Administrative Units</vt:lpstr>
      <vt:lpstr>Demonstration – Users and Groups</vt:lpstr>
      <vt:lpstr>Lesson 03: Module 01 Lab</vt:lpstr>
      <vt:lpstr>Lab 01 – Manage Azure Active Directory Identities</vt:lpstr>
      <vt:lpstr>Lab Seats</vt:lpstr>
      <vt:lpstr>Lab 01 – Architecture diagram</vt:lpstr>
      <vt:lpstr>End of presentation</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58</cp:revision>
  <cp:lastPrinted>2018-07-09T15:27:01Z</cp:lastPrinted>
  <dcterms:created xsi:type="dcterms:W3CDTF">2002-10-07T19:43:58Z</dcterms:created>
  <dcterms:modified xsi:type="dcterms:W3CDTF">2022-11-02T00:24:13Z</dcterms:modified>
</cp:coreProperties>
</file>