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37"/>
  </p:notesMasterIdLst>
  <p:sldIdLst>
    <p:sldId id="256" r:id="rId2"/>
    <p:sldId id="257" r:id="rId3"/>
    <p:sldId id="258" r:id="rId4"/>
    <p:sldId id="262" r:id="rId5"/>
    <p:sldId id="263" r:id="rId6"/>
    <p:sldId id="264" r:id="rId7"/>
    <p:sldId id="265" r:id="rId8"/>
    <p:sldId id="259" r:id="rId9"/>
    <p:sldId id="266" r:id="rId10"/>
    <p:sldId id="267" r:id="rId11"/>
    <p:sldId id="268" r:id="rId12"/>
    <p:sldId id="269" r:id="rId13"/>
    <p:sldId id="261" r:id="rId14"/>
    <p:sldId id="260" r:id="rId15"/>
    <p:sldId id="270" r:id="rId16"/>
    <p:sldId id="271" r:id="rId17"/>
    <p:sldId id="272" r:id="rId18"/>
    <p:sldId id="273" r:id="rId19"/>
    <p:sldId id="274" r:id="rId20"/>
    <p:sldId id="275" r:id="rId21"/>
    <p:sldId id="278" r:id="rId22"/>
    <p:sldId id="276" r:id="rId23"/>
    <p:sldId id="277"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EB3AE3-63DC-9ABF-BD04-3D053FBF23CC}" v="2540" dt="2020-12-02T12:09:08.301"/>
    <p1510:client id="{84C56C00-445F-5839-196E-E313636754E1}" v="6905" dt="2020-12-02T11:25:59.530"/>
    <p1510:client id="{DC8F8414-403B-41FC-B15C-5D58BE116AA7}" v="578" dt="2020-12-02T06:41:09.5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4925" autoAdjust="0"/>
  </p:normalViewPr>
  <p:slideViewPr>
    <p:cSldViewPr snapToGrid="0">
      <p:cViewPr varScale="1">
        <p:scale>
          <a:sx n="68" d="100"/>
          <a:sy n="68" d="100"/>
        </p:scale>
        <p:origin x="627"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FC1C8A-F922-4082-BDEC-C9DDC45D50E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CC92FB2F-46B6-4CA1-929E-C5FD8EE4C97A}">
      <dgm:prSet/>
      <dgm:spPr/>
      <dgm:t>
        <a:bodyPr/>
        <a:lstStyle/>
        <a:p>
          <a:r>
            <a:rPr lang="en-GB" b="0" baseline="0"/>
            <a:t>One of the most significant issues with bromides, however, were their high levels of toxicity.</a:t>
          </a:r>
          <a:endParaRPr lang="en-US"/>
        </a:p>
      </dgm:t>
    </dgm:pt>
    <dgm:pt modelId="{2255723D-F9F4-492C-884F-23CA15056E99}" type="parTrans" cxnId="{ECAF45A1-1058-48FB-87F4-9F050B1FC4C0}">
      <dgm:prSet/>
      <dgm:spPr/>
      <dgm:t>
        <a:bodyPr/>
        <a:lstStyle/>
        <a:p>
          <a:endParaRPr lang="en-US"/>
        </a:p>
      </dgm:t>
    </dgm:pt>
    <dgm:pt modelId="{5E2A129E-A4D6-4777-8B21-D793EBC13935}" type="sibTrans" cxnId="{ECAF45A1-1058-48FB-87F4-9F050B1FC4C0}">
      <dgm:prSet/>
      <dgm:spPr/>
      <dgm:t>
        <a:bodyPr/>
        <a:lstStyle/>
        <a:p>
          <a:endParaRPr lang="en-US"/>
        </a:p>
      </dgm:t>
    </dgm:pt>
    <dgm:pt modelId="{802975C6-9B79-432D-840F-4CD2DAFEAB89}">
      <dgm:prSet/>
      <dgm:spPr/>
      <dgm:t>
        <a:bodyPr/>
        <a:lstStyle/>
        <a:p>
          <a:r>
            <a:rPr lang="en-GB" b="0" baseline="0"/>
            <a:t>Neurological and gastrointestinal disorders</a:t>
          </a:r>
          <a:endParaRPr lang="en-US"/>
        </a:p>
      </dgm:t>
    </dgm:pt>
    <dgm:pt modelId="{488E10E9-7D8F-4CEA-BEE1-9517842781F9}" type="parTrans" cxnId="{AEA48D01-0C30-415D-ABCE-E78AD60E86DF}">
      <dgm:prSet/>
      <dgm:spPr/>
      <dgm:t>
        <a:bodyPr/>
        <a:lstStyle/>
        <a:p>
          <a:endParaRPr lang="en-US"/>
        </a:p>
      </dgm:t>
    </dgm:pt>
    <dgm:pt modelId="{56B6597C-B746-40C3-B798-8ED399927D0A}" type="sibTrans" cxnId="{AEA48D01-0C30-415D-ABCE-E78AD60E86DF}">
      <dgm:prSet/>
      <dgm:spPr/>
      <dgm:t>
        <a:bodyPr/>
        <a:lstStyle/>
        <a:p>
          <a:endParaRPr lang="en-US"/>
        </a:p>
      </dgm:t>
    </dgm:pt>
    <dgm:pt modelId="{0B76D6DE-B57A-430D-8C4A-FE892F87778E}">
      <dgm:prSet/>
      <dgm:spPr/>
      <dgm:t>
        <a:bodyPr/>
        <a:lstStyle/>
        <a:p>
          <a:r>
            <a:rPr lang="en-GB" b="0" baseline="0"/>
            <a:t>Irritability</a:t>
          </a:r>
          <a:endParaRPr lang="en-US"/>
        </a:p>
      </dgm:t>
    </dgm:pt>
    <dgm:pt modelId="{1E4E121D-8D8F-4C95-9569-70DB4223B71B}" type="parTrans" cxnId="{583F8557-BFAF-4133-A068-F7D129938135}">
      <dgm:prSet/>
      <dgm:spPr/>
      <dgm:t>
        <a:bodyPr/>
        <a:lstStyle/>
        <a:p>
          <a:endParaRPr lang="en-US"/>
        </a:p>
      </dgm:t>
    </dgm:pt>
    <dgm:pt modelId="{B8F57611-BB06-4BF9-ADFC-EEE471158EB2}" type="sibTrans" cxnId="{583F8557-BFAF-4133-A068-F7D129938135}">
      <dgm:prSet/>
      <dgm:spPr/>
      <dgm:t>
        <a:bodyPr/>
        <a:lstStyle/>
        <a:p>
          <a:endParaRPr lang="en-US"/>
        </a:p>
      </dgm:t>
    </dgm:pt>
    <dgm:pt modelId="{E55B6B31-1CC4-4B3E-B262-A01FB6690DAD}">
      <dgm:prSet/>
      <dgm:spPr/>
      <dgm:t>
        <a:bodyPr/>
        <a:lstStyle/>
        <a:p>
          <a:r>
            <a:rPr lang="en-GB" b="0" baseline="0"/>
            <a:t>Hallucinations</a:t>
          </a:r>
          <a:endParaRPr lang="en-US"/>
        </a:p>
      </dgm:t>
    </dgm:pt>
    <dgm:pt modelId="{5038087D-46E0-4C13-944B-330F02272A6E}" type="parTrans" cxnId="{B7D81F8D-6930-446F-A7ED-9F55509473B9}">
      <dgm:prSet/>
      <dgm:spPr/>
      <dgm:t>
        <a:bodyPr/>
        <a:lstStyle/>
        <a:p>
          <a:endParaRPr lang="en-US"/>
        </a:p>
      </dgm:t>
    </dgm:pt>
    <dgm:pt modelId="{F5D78A76-6DBA-4244-B5A6-7235BCC131AA}" type="sibTrans" cxnId="{B7D81F8D-6930-446F-A7ED-9F55509473B9}">
      <dgm:prSet/>
      <dgm:spPr/>
      <dgm:t>
        <a:bodyPr/>
        <a:lstStyle/>
        <a:p>
          <a:endParaRPr lang="en-US"/>
        </a:p>
      </dgm:t>
    </dgm:pt>
    <dgm:pt modelId="{50009EF5-0122-49C2-BB85-6F710DD31B44}">
      <dgm:prSet/>
      <dgm:spPr/>
      <dgm:t>
        <a:bodyPr/>
        <a:lstStyle/>
        <a:p>
          <a:r>
            <a:rPr lang="en-GB" b="0" baseline="0"/>
            <a:t>Deleria </a:t>
          </a:r>
          <a:endParaRPr lang="en-US"/>
        </a:p>
      </dgm:t>
    </dgm:pt>
    <dgm:pt modelId="{B44754A9-302A-487F-9E98-E8CD159D716D}" type="parTrans" cxnId="{F9375C5C-60BD-44EF-9EFE-FA4565951979}">
      <dgm:prSet/>
      <dgm:spPr/>
      <dgm:t>
        <a:bodyPr/>
        <a:lstStyle/>
        <a:p>
          <a:endParaRPr lang="en-US"/>
        </a:p>
      </dgm:t>
    </dgm:pt>
    <dgm:pt modelId="{1698583A-FF72-4826-978A-E2C1F9D9CA93}" type="sibTrans" cxnId="{F9375C5C-60BD-44EF-9EFE-FA4565951979}">
      <dgm:prSet/>
      <dgm:spPr/>
      <dgm:t>
        <a:bodyPr/>
        <a:lstStyle/>
        <a:p>
          <a:endParaRPr lang="en-US"/>
        </a:p>
      </dgm:t>
    </dgm:pt>
    <dgm:pt modelId="{E898CC52-C717-464D-87C5-CD088BF8DB65}">
      <dgm:prSet/>
      <dgm:spPr/>
      <dgm:t>
        <a:bodyPr/>
        <a:lstStyle/>
        <a:p>
          <a:r>
            <a:rPr lang="en-GB" b="0" baseline="0"/>
            <a:t>Lethargy</a:t>
          </a:r>
          <a:endParaRPr lang="en-US"/>
        </a:p>
      </dgm:t>
    </dgm:pt>
    <dgm:pt modelId="{6535136A-457D-46D8-8769-452D223E9959}" type="parTrans" cxnId="{23094FC2-21FA-4E8E-A0F4-3679B35F4678}">
      <dgm:prSet/>
      <dgm:spPr/>
      <dgm:t>
        <a:bodyPr/>
        <a:lstStyle/>
        <a:p>
          <a:endParaRPr lang="en-US"/>
        </a:p>
      </dgm:t>
    </dgm:pt>
    <dgm:pt modelId="{3588C811-D692-4FC2-A67F-1BF02E5BB64B}" type="sibTrans" cxnId="{23094FC2-21FA-4E8E-A0F4-3679B35F4678}">
      <dgm:prSet/>
      <dgm:spPr/>
      <dgm:t>
        <a:bodyPr/>
        <a:lstStyle/>
        <a:p>
          <a:endParaRPr lang="en-US"/>
        </a:p>
      </dgm:t>
    </dgm:pt>
    <dgm:pt modelId="{19D68497-1528-41E3-93BA-48D4E79CCDE0}" type="pres">
      <dgm:prSet presAssocID="{00FC1C8A-F922-4082-BDEC-C9DDC45D50EF}" presName="diagram" presStyleCnt="0">
        <dgm:presLayoutVars>
          <dgm:dir/>
          <dgm:resizeHandles val="exact"/>
        </dgm:presLayoutVars>
      </dgm:prSet>
      <dgm:spPr/>
      <dgm:t>
        <a:bodyPr/>
        <a:lstStyle/>
        <a:p>
          <a:endParaRPr lang="en-US"/>
        </a:p>
      </dgm:t>
    </dgm:pt>
    <dgm:pt modelId="{9EA53052-9C79-4BF7-9E5F-ED1521FDB5A7}" type="pres">
      <dgm:prSet presAssocID="{CC92FB2F-46B6-4CA1-929E-C5FD8EE4C97A}" presName="node" presStyleLbl="node1" presStyleIdx="0" presStyleCnt="6">
        <dgm:presLayoutVars>
          <dgm:bulletEnabled val="1"/>
        </dgm:presLayoutVars>
      </dgm:prSet>
      <dgm:spPr/>
      <dgm:t>
        <a:bodyPr/>
        <a:lstStyle/>
        <a:p>
          <a:endParaRPr lang="en-US"/>
        </a:p>
      </dgm:t>
    </dgm:pt>
    <dgm:pt modelId="{E3BB098E-3636-4ACA-815C-50D88F564A18}" type="pres">
      <dgm:prSet presAssocID="{5E2A129E-A4D6-4777-8B21-D793EBC13935}" presName="sibTrans" presStyleCnt="0"/>
      <dgm:spPr/>
    </dgm:pt>
    <dgm:pt modelId="{77898CA4-0D0B-40CD-9D49-BFFD60B71A7F}" type="pres">
      <dgm:prSet presAssocID="{802975C6-9B79-432D-840F-4CD2DAFEAB89}" presName="node" presStyleLbl="node1" presStyleIdx="1" presStyleCnt="6">
        <dgm:presLayoutVars>
          <dgm:bulletEnabled val="1"/>
        </dgm:presLayoutVars>
      </dgm:prSet>
      <dgm:spPr/>
      <dgm:t>
        <a:bodyPr/>
        <a:lstStyle/>
        <a:p>
          <a:endParaRPr lang="en-US"/>
        </a:p>
      </dgm:t>
    </dgm:pt>
    <dgm:pt modelId="{BE917987-EF7F-4BAA-884E-EE8B9F4BF355}" type="pres">
      <dgm:prSet presAssocID="{56B6597C-B746-40C3-B798-8ED399927D0A}" presName="sibTrans" presStyleCnt="0"/>
      <dgm:spPr/>
    </dgm:pt>
    <dgm:pt modelId="{F47ECC8F-8F82-40DE-A468-B4AB8B97D767}" type="pres">
      <dgm:prSet presAssocID="{0B76D6DE-B57A-430D-8C4A-FE892F87778E}" presName="node" presStyleLbl="node1" presStyleIdx="2" presStyleCnt="6">
        <dgm:presLayoutVars>
          <dgm:bulletEnabled val="1"/>
        </dgm:presLayoutVars>
      </dgm:prSet>
      <dgm:spPr/>
      <dgm:t>
        <a:bodyPr/>
        <a:lstStyle/>
        <a:p>
          <a:endParaRPr lang="en-US"/>
        </a:p>
      </dgm:t>
    </dgm:pt>
    <dgm:pt modelId="{4F2799DC-8676-498D-BDFB-8EFC59901E07}" type="pres">
      <dgm:prSet presAssocID="{B8F57611-BB06-4BF9-ADFC-EEE471158EB2}" presName="sibTrans" presStyleCnt="0"/>
      <dgm:spPr/>
    </dgm:pt>
    <dgm:pt modelId="{59C71F3B-14C2-447E-BFB5-AF29B26D9B3D}" type="pres">
      <dgm:prSet presAssocID="{E55B6B31-1CC4-4B3E-B262-A01FB6690DAD}" presName="node" presStyleLbl="node1" presStyleIdx="3" presStyleCnt="6">
        <dgm:presLayoutVars>
          <dgm:bulletEnabled val="1"/>
        </dgm:presLayoutVars>
      </dgm:prSet>
      <dgm:spPr/>
      <dgm:t>
        <a:bodyPr/>
        <a:lstStyle/>
        <a:p>
          <a:endParaRPr lang="en-US"/>
        </a:p>
      </dgm:t>
    </dgm:pt>
    <dgm:pt modelId="{6D6699EF-F482-43F2-81EA-CEF0883D69CE}" type="pres">
      <dgm:prSet presAssocID="{F5D78A76-6DBA-4244-B5A6-7235BCC131AA}" presName="sibTrans" presStyleCnt="0"/>
      <dgm:spPr/>
    </dgm:pt>
    <dgm:pt modelId="{32DCE18B-C8F6-41C6-A861-34A0BD927E92}" type="pres">
      <dgm:prSet presAssocID="{50009EF5-0122-49C2-BB85-6F710DD31B44}" presName="node" presStyleLbl="node1" presStyleIdx="4" presStyleCnt="6">
        <dgm:presLayoutVars>
          <dgm:bulletEnabled val="1"/>
        </dgm:presLayoutVars>
      </dgm:prSet>
      <dgm:spPr/>
      <dgm:t>
        <a:bodyPr/>
        <a:lstStyle/>
        <a:p>
          <a:endParaRPr lang="en-US"/>
        </a:p>
      </dgm:t>
    </dgm:pt>
    <dgm:pt modelId="{E9C68A4C-DD20-4555-876F-EA26857C7A69}" type="pres">
      <dgm:prSet presAssocID="{1698583A-FF72-4826-978A-E2C1F9D9CA93}" presName="sibTrans" presStyleCnt="0"/>
      <dgm:spPr/>
    </dgm:pt>
    <dgm:pt modelId="{B97C5787-4293-4872-AF29-0B3F79375DF8}" type="pres">
      <dgm:prSet presAssocID="{E898CC52-C717-464D-87C5-CD088BF8DB65}" presName="node" presStyleLbl="node1" presStyleIdx="5" presStyleCnt="6">
        <dgm:presLayoutVars>
          <dgm:bulletEnabled val="1"/>
        </dgm:presLayoutVars>
      </dgm:prSet>
      <dgm:spPr/>
      <dgm:t>
        <a:bodyPr/>
        <a:lstStyle/>
        <a:p>
          <a:endParaRPr lang="en-US"/>
        </a:p>
      </dgm:t>
    </dgm:pt>
  </dgm:ptLst>
  <dgm:cxnLst>
    <dgm:cxn modelId="{B00FAB3E-5208-4202-8094-6F54BFB3F216}" type="presOf" srcId="{CC92FB2F-46B6-4CA1-929E-C5FD8EE4C97A}" destId="{9EA53052-9C79-4BF7-9E5F-ED1521FDB5A7}" srcOrd="0" destOrd="0" presId="urn:microsoft.com/office/officeart/2005/8/layout/default"/>
    <dgm:cxn modelId="{23094FC2-21FA-4E8E-A0F4-3679B35F4678}" srcId="{00FC1C8A-F922-4082-BDEC-C9DDC45D50EF}" destId="{E898CC52-C717-464D-87C5-CD088BF8DB65}" srcOrd="5" destOrd="0" parTransId="{6535136A-457D-46D8-8769-452D223E9959}" sibTransId="{3588C811-D692-4FC2-A67F-1BF02E5BB64B}"/>
    <dgm:cxn modelId="{583F8557-BFAF-4133-A068-F7D129938135}" srcId="{00FC1C8A-F922-4082-BDEC-C9DDC45D50EF}" destId="{0B76D6DE-B57A-430D-8C4A-FE892F87778E}" srcOrd="2" destOrd="0" parTransId="{1E4E121D-8D8F-4C95-9569-70DB4223B71B}" sibTransId="{B8F57611-BB06-4BF9-ADFC-EEE471158EB2}"/>
    <dgm:cxn modelId="{AEA48D01-0C30-415D-ABCE-E78AD60E86DF}" srcId="{00FC1C8A-F922-4082-BDEC-C9DDC45D50EF}" destId="{802975C6-9B79-432D-840F-4CD2DAFEAB89}" srcOrd="1" destOrd="0" parTransId="{488E10E9-7D8F-4CEA-BEE1-9517842781F9}" sibTransId="{56B6597C-B746-40C3-B798-8ED399927D0A}"/>
    <dgm:cxn modelId="{8F22608D-42E2-4096-959F-1F348DC50F0C}" type="presOf" srcId="{50009EF5-0122-49C2-BB85-6F710DD31B44}" destId="{32DCE18B-C8F6-41C6-A861-34A0BD927E92}" srcOrd="0" destOrd="0" presId="urn:microsoft.com/office/officeart/2005/8/layout/default"/>
    <dgm:cxn modelId="{96BD8DBB-1F22-4E0B-8171-08A475503D88}" type="presOf" srcId="{E55B6B31-1CC4-4B3E-B262-A01FB6690DAD}" destId="{59C71F3B-14C2-447E-BFB5-AF29B26D9B3D}" srcOrd="0" destOrd="0" presId="urn:microsoft.com/office/officeart/2005/8/layout/default"/>
    <dgm:cxn modelId="{BC4F522B-8B90-4A84-A015-AF166A4BF9A1}" type="presOf" srcId="{802975C6-9B79-432D-840F-4CD2DAFEAB89}" destId="{77898CA4-0D0B-40CD-9D49-BFFD60B71A7F}" srcOrd="0" destOrd="0" presId="urn:microsoft.com/office/officeart/2005/8/layout/default"/>
    <dgm:cxn modelId="{EFE7E2DB-1748-4BCE-B27D-83DC4B999D1A}" type="presOf" srcId="{E898CC52-C717-464D-87C5-CD088BF8DB65}" destId="{B97C5787-4293-4872-AF29-0B3F79375DF8}" srcOrd="0" destOrd="0" presId="urn:microsoft.com/office/officeart/2005/8/layout/default"/>
    <dgm:cxn modelId="{F9375C5C-60BD-44EF-9EFE-FA4565951979}" srcId="{00FC1C8A-F922-4082-BDEC-C9DDC45D50EF}" destId="{50009EF5-0122-49C2-BB85-6F710DD31B44}" srcOrd="4" destOrd="0" parTransId="{B44754A9-302A-487F-9E98-E8CD159D716D}" sibTransId="{1698583A-FF72-4826-978A-E2C1F9D9CA93}"/>
    <dgm:cxn modelId="{1D729742-EFDC-411F-BB72-7E42417D3396}" type="presOf" srcId="{0B76D6DE-B57A-430D-8C4A-FE892F87778E}" destId="{F47ECC8F-8F82-40DE-A468-B4AB8B97D767}" srcOrd="0" destOrd="0" presId="urn:microsoft.com/office/officeart/2005/8/layout/default"/>
    <dgm:cxn modelId="{B7D81F8D-6930-446F-A7ED-9F55509473B9}" srcId="{00FC1C8A-F922-4082-BDEC-C9DDC45D50EF}" destId="{E55B6B31-1CC4-4B3E-B262-A01FB6690DAD}" srcOrd="3" destOrd="0" parTransId="{5038087D-46E0-4C13-944B-330F02272A6E}" sibTransId="{F5D78A76-6DBA-4244-B5A6-7235BCC131AA}"/>
    <dgm:cxn modelId="{ECAF45A1-1058-48FB-87F4-9F050B1FC4C0}" srcId="{00FC1C8A-F922-4082-BDEC-C9DDC45D50EF}" destId="{CC92FB2F-46B6-4CA1-929E-C5FD8EE4C97A}" srcOrd="0" destOrd="0" parTransId="{2255723D-F9F4-492C-884F-23CA15056E99}" sibTransId="{5E2A129E-A4D6-4777-8B21-D793EBC13935}"/>
    <dgm:cxn modelId="{45A52358-9902-4BB8-9182-60F4C6B651B1}" type="presOf" srcId="{00FC1C8A-F922-4082-BDEC-C9DDC45D50EF}" destId="{19D68497-1528-41E3-93BA-48D4E79CCDE0}" srcOrd="0" destOrd="0" presId="urn:microsoft.com/office/officeart/2005/8/layout/default"/>
    <dgm:cxn modelId="{5D8F8CB7-A2D2-4086-9B40-D243BF16AE37}" type="presParOf" srcId="{19D68497-1528-41E3-93BA-48D4E79CCDE0}" destId="{9EA53052-9C79-4BF7-9E5F-ED1521FDB5A7}" srcOrd="0" destOrd="0" presId="urn:microsoft.com/office/officeart/2005/8/layout/default"/>
    <dgm:cxn modelId="{E5EC2FCB-81D2-4BDE-9541-D4B2998256B1}" type="presParOf" srcId="{19D68497-1528-41E3-93BA-48D4E79CCDE0}" destId="{E3BB098E-3636-4ACA-815C-50D88F564A18}" srcOrd="1" destOrd="0" presId="urn:microsoft.com/office/officeart/2005/8/layout/default"/>
    <dgm:cxn modelId="{69C7E348-D634-41AF-97A0-220C3B943151}" type="presParOf" srcId="{19D68497-1528-41E3-93BA-48D4E79CCDE0}" destId="{77898CA4-0D0B-40CD-9D49-BFFD60B71A7F}" srcOrd="2" destOrd="0" presId="urn:microsoft.com/office/officeart/2005/8/layout/default"/>
    <dgm:cxn modelId="{1881BB23-88FE-4B4E-8032-94E70CBAD724}" type="presParOf" srcId="{19D68497-1528-41E3-93BA-48D4E79CCDE0}" destId="{BE917987-EF7F-4BAA-884E-EE8B9F4BF355}" srcOrd="3" destOrd="0" presId="urn:microsoft.com/office/officeart/2005/8/layout/default"/>
    <dgm:cxn modelId="{B2F573AE-2204-4639-85EE-587A6CD831C4}" type="presParOf" srcId="{19D68497-1528-41E3-93BA-48D4E79CCDE0}" destId="{F47ECC8F-8F82-40DE-A468-B4AB8B97D767}" srcOrd="4" destOrd="0" presId="urn:microsoft.com/office/officeart/2005/8/layout/default"/>
    <dgm:cxn modelId="{3B953C29-5A93-4990-8C4B-E86D1F9CC09C}" type="presParOf" srcId="{19D68497-1528-41E3-93BA-48D4E79CCDE0}" destId="{4F2799DC-8676-498D-BDFB-8EFC59901E07}" srcOrd="5" destOrd="0" presId="urn:microsoft.com/office/officeart/2005/8/layout/default"/>
    <dgm:cxn modelId="{DA451767-08A1-4265-8CD7-E2969EDA6BD0}" type="presParOf" srcId="{19D68497-1528-41E3-93BA-48D4E79CCDE0}" destId="{59C71F3B-14C2-447E-BFB5-AF29B26D9B3D}" srcOrd="6" destOrd="0" presId="urn:microsoft.com/office/officeart/2005/8/layout/default"/>
    <dgm:cxn modelId="{5123B1C0-DD23-46A6-BB2E-30E91F038BE7}" type="presParOf" srcId="{19D68497-1528-41E3-93BA-48D4E79CCDE0}" destId="{6D6699EF-F482-43F2-81EA-CEF0883D69CE}" srcOrd="7" destOrd="0" presId="urn:microsoft.com/office/officeart/2005/8/layout/default"/>
    <dgm:cxn modelId="{17FECA68-27F1-4827-8C79-2DAF767FE733}" type="presParOf" srcId="{19D68497-1528-41E3-93BA-48D4E79CCDE0}" destId="{32DCE18B-C8F6-41C6-A861-34A0BD927E92}" srcOrd="8" destOrd="0" presId="urn:microsoft.com/office/officeart/2005/8/layout/default"/>
    <dgm:cxn modelId="{6F9914B8-B48B-4687-B392-F360D4712E19}" type="presParOf" srcId="{19D68497-1528-41E3-93BA-48D4E79CCDE0}" destId="{E9C68A4C-DD20-4555-876F-EA26857C7A69}" srcOrd="9" destOrd="0" presId="urn:microsoft.com/office/officeart/2005/8/layout/default"/>
    <dgm:cxn modelId="{C925E415-FFEF-4D6E-9AF9-173AC45410D5}" type="presParOf" srcId="{19D68497-1528-41E3-93BA-48D4E79CCDE0}" destId="{B97C5787-4293-4872-AF29-0B3F79375DF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A53052-9C79-4BF7-9E5F-ED1521FDB5A7}">
      <dsp:nvSpPr>
        <dsp:cNvPr id="0" name=""/>
        <dsp:cNvSpPr/>
      </dsp:nvSpPr>
      <dsp:spPr>
        <a:xfrm>
          <a:off x="342552" y="2698"/>
          <a:ext cx="2526326" cy="151579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b="0" kern="1200" baseline="0"/>
            <a:t>One of the most significant issues with bromides, however, were their high levels of toxicity.</a:t>
          </a:r>
          <a:endParaRPr lang="en-US" sz="1900" kern="1200"/>
        </a:p>
      </dsp:txBody>
      <dsp:txXfrm>
        <a:off x="342552" y="2698"/>
        <a:ext cx="2526326" cy="1515795"/>
      </dsp:txXfrm>
    </dsp:sp>
    <dsp:sp modelId="{77898CA4-0D0B-40CD-9D49-BFFD60B71A7F}">
      <dsp:nvSpPr>
        <dsp:cNvPr id="0" name=""/>
        <dsp:cNvSpPr/>
      </dsp:nvSpPr>
      <dsp:spPr>
        <a:xfrm>
          <a:off x="3121511" y="2698"/>
          <a:ext cx="2526326" cy="1515795"/>
        </a:xfrm>
        <a:prstGeom prst="rect">
          <a:avLst/>
        </a:prstGeom>
        <a:solidFill>
          <a:schemeClr val="accent2">
            <a:hueOff val="-291846"/>
            <a:satOff val="-64"/>
            <a:lumOff val="137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b="0" kern="1200" baseline="0"/>
            <a:t>Neurological and gastrointestinal disorders</a:t>
          </a:r>
          <a:endParaRPr lang="en-US" sz="1900" kern="1200"/>
        </a:p>
      </dsp:txBody>
      <dsp:txXfrm>
        <a:off x="3121511" y="2698"/>
        <a:ext cx="2526326" cy="1515795"/>
      </dsp:txXfrm>
    </dsp:sp>
    <dsp:sp modelId="{F47ECC8F-8F82-40DE-A468-B4AB8B97D767}">
      <dsp:nvSpPr>
        <dsp:cNvPr id="0" name=""/>
        <dsp:cNvSpPr/>
      </dsp:nvSpPr>
      <dsp:spPr>
        <a:xfrm>
          <a:off x="5900470" y="2698"/>
          <a:ext cx="2526326" cy="1515795"/>
        </a:xfrm>
        <a:prstGeom prst="rect">
          <a:avLst/>
        </a:prstGeom>
        <a:solidFill>
          <a:schemeClr val="accent2">
            <a:hueOff val="-583692"/>
            <a:satOff val="-128"/>
            <a:lumOff val="274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b="0" kern="1200" baseline="0"/>
            <a:t>Irritability</a:t>
          </a:r>
          <a:endParaRPr lang="en-US" sz="1900" kern="1200"/>
        </a:p>
      </dsp:txBody>
      <dsp:txXfrm>
        <a:off x="5900470" y="2698"/>
        <a:ext cx="2526326" cy="1515795"/>
      </dsp:txXfrm>
    </dsp:sp>
    <dsp:sp modelId="{59C71F3B-14C2-447E-BFB5-AF29B26D9B3D}">
      <dsp:nvSpPr>
        <dsp:cNvPr id="0" name=""/>
        <dsp:cNvSpPr/>
      </dsp:nvSpPr>
      <dsp:spPr>
        <a:xfrm>
          <a:off x="342552" y="1771126"/>
          <a:ext cx="2526326" cy="1515795"/>
        </a:xfrm>
        <a:prstGeom prst="rect">
          <a:avLst/>
        </a:prstGeom>
        <a:solidFill>
          <a:schemeClr val="accent2">
            <a:hueOff val="-875538"/>
            <a:satOff val="-192"/>
            <a:lumOff val="411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b="0" kern="1200" baseline="0"/>
            <a:t>Hallucinations</a:t>
          </a:r>
          <a:endParaRPr lang="en-US" sz="1900" kern="1200"/>
        </a:p>
      </dsp:txBody>
      <dsp:txXfrm>
        <a:off x="342552" y="1771126"/>
        <a:ext cx="2526326" cy="1515795"/>
      </dsp:txXfrm>
    </dsp:sp>
    <dsp:sp modelId="{32DCE18B-C8F6-41C6-A861-34A0BD927E92}">
      <dsp:nvSpPr>
        <dsp:cNvPr id="0" name=""/>
        <dsp:cNvSpPr/>
      </dsp:nvSpPr>
      <dsp:spPr>
        <a:xfrm>
          <a:off x="3121511" y="1771126"/>
          <a:ext cx="2526326" cy="1515795"/>
        </a:xfrm>
        <a:prstGeom prst="rect">
          <a:avLst/>
        </a:prstGeom>
        <a:solidFill>
          <a:schemeClr val="accent2">
            <a:hueOff val="-1167384"/>
            <a:satOff val="-256"/>
            <a:lumOff val="549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b="0" kern="1200" baseline="0"/>
            <a:t>Deleria </a:t>
          </a:r>
          <a:endParaRPr lang="en-US" sz="1900" kern="1200"/>
        </a:p>
      </dsp:txBody>
      <dsp:txXfrm>
        <a:off x="3121511" y="1771126"/>
        <a:ext cx="2526326" cy="1515795"/>
      </dsp:txXfrm>
    </dsp:sp>
    <dsp:sp modelId="{B97C5787-4293-4872-AF29-0B3F79375DF8}">
      <dsp:nvSpPr>
        <dsp:cNvPr id="0" name=""/>
        <dsp:cNvSpPr/>
      </dsp:nvSpPr>
      <dsp:spPr>
        <a:xfrm>
          <a:off x="5900470" y="1771126"/>
          <a:ext cx="2526326" cy="1515795"/>
        </a:xfrm>
        <a:prstGeom prst="rect">
          <a:avLst/>
        </a:prstGeom>
        <a:solidFill>
          <a:schemeClr val="accent2">
            <a:hueOff val="-1459230"/>
            <a:satOff val="-320"/>
            <a:lumOff val="68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b="0" kern="1200" baseline="0"/>
            <a:t>Lethargy</a:t>
          </a:r>
          <a:endParaRPr lang="en-US" sz="1900" kern="1200"/>
        </a:p>
      </dsp:txBody>
      <dsp:txXfrm>
        <a:off x="5900470" y="1771126"/>
        <a:ext cx="2526326" cy="151579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BAAFFD-0B73-4FF7-B0ED-767F43990F60}" type="datetimeFigureOut">
              <a:rPr lang="en-GB"/>
              <a:t>02/12/2020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FB23A6-D571-432C-B81D-833482C5AAF3}" type="slidenum">
              <a:rPr lang="en-GB"/>
              <a:t>‹#›</a:t>
            </a:fld>
            <a:endParaRPr lang="en-GB"/>
          </a:p>
        </p:txBody>
      </p:sp>
    </p:spTree>
    <p:extLst>
      <p:ext uri="{BB962C8B-B14F-4D97-AF65-F5344CB8AC3E}">
        <p14:creationId xmlns:p14="http://schemas.microsoft.com/office/powerpoint/2010/main" val="936116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FB23A6-D571-432C-B81D-833482C5AAF3}" type="slidenum">
              <a:rPr lang="en-GB"/>
              <a:t>3</a:t>
            </a:fld>
            <a:endParaRPr lang="en-GB"/>
          </a:p>
        </p:txBody>
      </p:sp>
    </p:spTree>
    <p:extLst>
      <p:ext uri="{BB962C8B-B14F-4D97-AF65-F5344CB8AC3E}">
        <p14:creationId xmlns:p14="http://schemas.microsoft.com/office/powerpoint/2010/main" val="3831556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FB23A6-D571-432C-B81D-833482C5AAF3}" type="slidenum">
              <a:rPr lang="en-GB"/>
              <a:t>4</a:t>
            </a:fld>
            <a:endParaRPr lang="en-GB"/>
          </a:p>
        </p:txBody>
      </p:sp>
    </p:spTree>
    <p:extLst>
      <p:ext uri="{BB962C8B-B14F-4D97-AF65-F5344CB8AC3E}">
        <p14:creationId xmlns:p14="http://schemas.microsoft.com/office/powerpoint/2010/main" val="4207789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5</a:t>
            </a:fld>
            <a:endParaRPr lang="en-GB"/>
          </a:p>
        </p:txBody>
      </p:sp>
    </p:spTree>
    <p:extLst>
      <p:ext uri="{BB962C8B-B14F-4D97-AF65-F5344CB8AC3E}">
        <p14:creationId xmlns:p14="http://schemas.microsoft.com/office/powerpoint/2010/main" val="27026445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6</a:t>
            </a:fld>
            <a:endParaRPr lang="en-GB"/>
          </a:p>
        </p:txBody>
      </p:sp>
    </p:spTree>
    <p:extLst>
      <p:ext uri="{BB962C8B-B14F-4D97-AF65-F5344CB8AC3E}">
        <p14:creationId xmlns:p14="http://schemas.microsoft.com/office/powerpoint/2010/main" val="119313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FB23A6-D571-432C-B81D-833482C5AAF3}" type="slidenum">
              <a:rPr lang="en-GB"/>
              <a:t>7</a:t>
            </a:fld>
            <a:endParaRPr lang="en-GB"/>
          </a:p>
        </p:txBody>
      </p:sp>
    </p:spTree>
    <p:extLst>
      <p:ext uri="{BB962C8B-B14F-4D97-AF65-F5344CB8AC3E}">
        <p14:creationId xmlns:p14="http://schemas.microsoft.com/office/powerpoint/2010/main" val="16762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8</a:t>
            </a:fld>
            <a:endParaRPr lang="en-GB"/>
          </a:p>
        </p:txBody>
      </p:sp>
    </p:spTree>
    <p:extLst>
      <p:ext uri="{BB962C8B-B14F-4D97-AF65-F5344CB8AC3E}">
        <p14:creationId xmlns:p14="http://schemas.microsoft.com/office/powerpoint/2010/main" val="1967348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9</a:t>
            </a:fld>
            <a:endParaRPr lang="en-GB"/>
          </a:p>
        </p:txBody>
      </p:sp>
    </p:spTree>
    <p:extLst>
      <p:ext uri="{BB962C8B-B14F-4D97-AF65-F5344CB8AC3E}">
        <p14:creationId xmlns:p14="http://schemas.microsoft.com/office/powerpoint/2010/main" val="17866591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10</a:t>
            </a:fld>
            <a:endParaRPr lang="en-GB"/>
          </a:p>
        </p:txBody>
      </p:sp>
    </p:spTree>
    <p:extLst>
      <p:ext uri="{BB962C8B-B14F-4D97-AF65-F5344CB8AC3E}">
        <p14:creationId xmlns:p14="http://schemas.microsoft.com/office/powerpoint/2010/main" val="3164999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12</a:t>
            </a:fld>
            <a:endParaRPr lang="en-GB"/>
          </a:p>
        </p:txBody>
      </p:sp>
    </p:spTree>
    <p:extLst>
      <p:ext uri="{BB962C8B-B14F-4D97-AF65-F5344CB8AC3E}">
        <p14:creationId xmlns:p14="http://schemas.microsoft.com/office/powerpoint/2010/main" val="42852459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13</a:t>
            </a:fld>
            <a:endParaRPr lang="en-GB"/>
          </a:p>
        </p:txBody>
      </p:sp>
    </p:spTree>
    <p:extLst>
      <p:ext uri="{BB962C8B-B14F-4D97-AF65-F5344CB8AC3E}">
        <p14:creationId xmlns:p14="http://schemas.microsoft.com/office/powerpoint/2010/main" val="8161032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6EFB23A6-D571-432C-B81D-833482C5AAF3}" type="slidenum">
              <a:rPr lang="en-GB"/>
              <a:t>14</a:t>
            </a:fld>
            <a:endParaRPr lang="en-GB"/>
          </a:p>
        </p:txBody>
      </p:sp>
    </p:spTree>
    <p:extLst>
      <p:ext uri="{BB962C8B-B14F-4D97-AF65-F5344CB8AC3E}">
        <p14:creationId xmlns:p14="http://schemas.microsoft.com/office/powerpoint/2010/main" val="27450538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15</a:t>
            </a:fld>
            <a:endParaRPr lang="en-GB"/>
          </a:p>
        </p:txBody>
      </p:sp>
    </p:spTree>
    <p:extLst>
      <p:ext uri="{BB962C8B-B14F-4D97-AF65-F5344CB8AC3E}">
        <p14:creationId xmlns:p14="http://schemas.microsoft.com/office/powerpoint/2010/main" val="41355468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p>
        </p:txBody>
      </p:sp>
      <p:sp>
        <p:nvSpPr>
          <p:cNvPr id="4" name="Slide Number Placeholder 3"/>
          <p:cNvSpPr>
            <a:spLocks noGrp="1"/>
          </p:cNvSpPr>
          <p:nvPr>
            <p:ph type="sldNum" sz="quarter" idx="5"/>
          </p:nvPr>
        </p:nvSpPr>
        <p:spPr/>
        <p:txBody>
          <a:bodyPr/>
          <a:lstStyle/>
          <a:p>
            <a:fld id="{6EFB23A6-D571-432C-B81D-833482C5AAF3}" type="slidenum">
              <a:rPr lang="en-GB"/>
              <a:t>16</a:t>
            </a:fld>
            <a:endParaRPr lang="en-GB"/>
          </a:p>
        </p:txBody>
      </p:sp>
    </p:spTree>
    <p:extLst>
      <p:ext uri="{BB962C8B-B14F-4D97-AF65-F5344CB8AC3E}">
        <p14:creationId xmlns:p14="http://schemas.microsoft.com/office/powerpoint/2010/main" val="9473104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17</a:t>
            </a:fld>
            <a:endParaRPr lang="en-GB"/>
          </a:p>
        </p:txBody>
      </p:sp>
    </p:spTree>
    <p:extLst>
      <p:ext uri="{BB962C8B-B14F-4D97-AF65-F5344CB8AC3E}">
        <p14:creationId xmlns:p14="http://schemas.microsoft.com/office/powerpoint/2010/main" val="18723297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18</a:t>
            </a:fld>
            <a:endParaRPr lang="en-GB"/>
          </a:p>
        </p:txBody>
      </p:sp>
    </p:spTree>
    <p:extLst>
      <p:ext uri="{BB962C8B-B14F-4D97-AF65-F5344CB8AC3E}">
        <p14:creationId xmlns:p14="http://schemas.microsoft.com/office/powerpoint/2010/main" val="23417255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19</a:t>
            </a:fld>
            <a:endParaRPr lang="en-GB"/>
          </a:p>
        </p:txBody>
      </p:sp>
    </p:spTree>
    <p:extLst>
      <p:ext uri="{BB962C8B-B14F-4D97-AF65-F5344CB8AC3E}">
        <p14:creationId xmlns:p14="http://schemas.microsoft.com/office/powerpoint/2010/main" val="25672680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FB23A6-D571-432C-B81D-833482C5AAF3}" type="slidenum">
              <a:rPr lang="en-GB"/>
              <a:t>23</a:t>
            </a:fld>
            <a:endParaRPr lang="en-GB"/>
          </a:p>
        </p:txBody>
      </p:sp>
    </p:spTree>
    <p:extLst>
      <p:ext uri="{BB962C8B-B14F-4D97-AF65-F5344CB8AC3E}">
        <p14:creationId xmlns:p14="http://schemas.microsoft.com/office/powerpoint/2010/main" val="20941717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FB23A6-D571-432C-B81D-833482C5AAF3}" type="slidenum">
              <a:rPr lang="en-GB"/>
              <a:t>29</a:t>
            </a:fld>
            <a:endParaRPr lang="en-GB"/>
          </a:p>
        </p:txBody>
      </p:sp>
    </p:spTree>
    <p:extLst>
      <p:ext uri="{BB962C8B-B14F-4D97-AF65-F5344CB8AC3E}">
        <p14:creationId xmlns:p14="http://schemas.microsoft.com/office/powerpoint/2010/main" val="24135716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FB23A6-D571-432C-B81D-833482C5AAF3}" type="slidenum">
              <a:rPr lang="en-GB"/>
              <a:t>30</a:t>
            </a:fld>
            <a:endParaRPr lang="en-GB"/>
          </a:p>
        </p:txBody>
      </p:sp>
    </p:spTree>
    <p:extLst>
      <p:ext uri="{BB962C8B-B14F-4D97-AF65-F5344CB8AC3E}">
        <p14:creationId xmlns:p14="http://schemas.microsoft.com/office/powerpoint/2010/main" val="35018698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12/2/2020</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1195878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12/2/2020</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039287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12/2/2020</a:t>
            </a:fld>
            <a:endParaRPr lang="en-US" dirty="0"/>
          </a:p>
        </p:txBody>
      </p:sp>
    </p:spTree>
    <p:extLst>
      <p:ext uri="{BB962C8B-B14F-4D97-AF65-F5344CB8AC3E}">
        <p14:creationId xmlns:p14="http://schemas.microsoft.com/office/powerpoint/2010/main" val="4218727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12/2/2020</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739799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12/2/2020</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83095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12/2/2020</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22931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12/2/2020</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25801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12/2/2020</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987215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12/2/2020</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40977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12/2/2020</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00578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12/2/2020</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3751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12/2/2020</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3902829"/>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87"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217F32C-75AA-4B97-ADFB-5E2C3C7ECB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57ABF9F-EDAD-4209-B01E-952F8D6008F8}"/>
              </a:ext>
            </a:extLst>
          </p:cNvPr>
          <p:cNvPicPr>
            <a:picLocks noChangeAspect="1"/>
          </p:cNvPicPr>
          <p:nvPr/>
        </p:nvPicPr>
        <p:blipFill rotWithShape="1">
          <a:blip r:embed="rId2"/>
          <a:srcRect t="7224" b="7224"/>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4D76AAEA-AF3A-4616-9F99-E9AA131A51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095999" y="1346268"/>
            <a:ext cx="5618431" cy="3285207"/>
          </a:xfrm>
        </p:spPr>
        <p:txBody>
          <a:bodyPr>
            <a:normAutofit/>
          </a:bodyPr>
          <a:lstStyle/>
          <a:p>
            <a:r>
              <a:rPr lang="en-GB">
                <a:solidFill>
                  <a:schemeClr val="bg1"/>
                </a:solidFill>
                <a:cs typeface="Calibri Light"/>
              </a:rPr>
              <a:t>History of Psychiatric </a:t>
            </a:r>
            <a:r>
              <a:rPr lang="en-GB">
                <a:solidFill>
                  <a:schemeClr val="bg1"/>
                </a:solidFill>
                <a:ea typeface="Meiryo"/>
                <a:cs typeface="Calibri Light"/>
              </a:rPr>
              <a:t/>
            </a:r>
            <a:br>
              <a:rPr lang="en-GB">
                <a:solidFill>
                  <a:schemeClr val="bg1"/>
                </a:solidFill>
                <a:ea typeface="Meiryo"/>
                <a:cs typeface="Calibri Light"/>
              </a:rPr>
            </a:br>
            <a:r>
              <a:rPr lang="en-GB">
                <a:solidFill>
                  <a:schemeClr val="bg1"/>
                </a:solidFill>
                <a:ea typeface="Meiryo"/>
                <a:cs typeface="Calibri Light"/>
              </a:rPr>
              <a:t>Medicine</a:t>
            </a:r>
            <a:endParaRPr lang="en-GB">
              <a:solidFill>
                <a:schemeClr val="bg1"/>
              </a:solidFill>
            </a:endParaRPr>
          </a:p>
        </p:txBody>
      </p:sp>
      <p:sp>
        <p:nvSpPr>
          <p:cNvPr id="3" name="Subtitle 2"/>
          <p:cNvSpPr>
            <a:spLocks noGrp="1"/>
          </p:cNvSpPr>
          <p:nvPr>
            <p:ph type="subTitle" idx="1"/>
          </p:nvPr>
        </p:nvSpPr>
        <p:spPr>
          <a:xfrm>
            <a:off x="6126080" y="4631475"/>
            <a:ext cx="5588349" cy="1150200"/>
          </a:xfrm>
        </p:spPr>
        <p:txBody>
          <a:bodyPr>
            <a:normAutofit/>
          </a:bodyPr>
          <a:lstStyle/>
          <a:p>
            <a:r>
              <a:rPr lang="en-GB">
                <a:solidFill>
                  <a:schemeClr val="bg1"/>
                </a:solidFill>
                <a:ea typeface="Meiryo"/>
              </a:rPr>
              <a:t>Barbiturates</a:t>
            </a:r>
            <a:endParaRPr lang="en-GB">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AC14302F-E955-47D0-A56B-D1D1A6953B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3" y="-9274"/>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6" name="Group 9">
            <a:extLst>
              <a:ext uri="{FF2B5EF4-FFF2-40B4-BE49-F238E27FC236}">
                <a16:creationId xmlns:a16="http://schemas.microsoft.com/office/drawing/2014/main" id="{572E366A-B6DD-4F06-A42A-FF634FDE1BE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8839" y="970769"/>
            <a:ext cx="4936895" cy="4669465"/>
            <a:chOff x="648839" y="970769"/>
            <a:chExt cx="4936895" cy="4669465"/>
          </a:xfrm>
        </p:grpSpPr>
        <p:sp>
          <p:nvSpPr>
            <p:cNvPr id="11" name="Freeform: Shape 10">
              <a:extLst>
                <a:ext uri="{FF2B5EF4-FFF2-40B4-BE49-F238E27FC236}">
                  <a16:creationId xmlns:a16="http://schemas.microsoft.com/office/drawing/2014/main" id="{6750E550-BE93-4743-8659-1531F86CB6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743803" y="1124162"/>
              <a:ext cx="4691485" cy="434218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BE626DC7-F0FE-49A7-AA4C-A8DB1F7EBA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864592" y="1290468"/>
              <a:ext cx="4389795" cy="4074679"/>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1EBB781F-78E5-4C66-811C-9FF8B5D501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21300000" flipH="1">
              <a:off x="648839" y="970769"/>
              <a:ext cx="4936895" cy="466946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AE5849E9-3A9C-4F8F-B204-F6918BDCC5D3}"/>
              </a:ext>
            </a:extLst>
          </p:cNvPr>
          <p:cNvSpPr>
            <a:spLocks noGrp="1"/>
          </p:cNvSpPr>
          <p:nvPr>
            <p:ph type="title"/>
          </p:nvPr>
        </p:nvSpPr>
        <p:spPr>
          <a:xfrm>
            <a:off x="1412543" y="1833229"/>
            <a:ext cx="3577022" cy="2934031"/>
          </a:xfrm>
        </p:spPr>
        <p:txBody>
          <a:bodyPr anchor="ctr">
            <a:normAutofit/>
          </a:bodyPr>
          <a:lstStyle/>
          <a:p>
            <a:r>
              <a:rPr lang="en-GB" dirty="0">
                <a:ea typeface="Meiryo"/>
              </a:rPr>
              <a:t>Aims</a:t>
            </a:r>
            <a:endParaRPr lang="en-GB" dirty="0"/>
          </a:p>
        </p:txBody>
      </p:sp>
      <p:sp>
        <p:nvSpPr>
          <p:cNvPr id="3" name="Content Placeholder 2">
            <a:extLst>
              <a:ext uri="{FF2B5EF4-FFF2-40B4-BE49-F238E27FC236}">
                <a16:creationId xmlns:a16="http://schemas.microsoft.com/office/drawing/2014/main" id="{2A275491-D52F-4183-A0D6-D85AE09DA310}"/>
              </a:ext>
            </a:extLst>
          </p:cNvPr>
          <p:cNvSpPr>
            <a:spLocks noGrp="1"/>
          </p:cNvSpPr>
          <p:nvPr>
            <p:ph idx="1"/>
          </p:nvPr>
        </p:nvSpPr>
        <p:spPr>
          <a:xfrm>
            <a:off x="6241774" y="1105306"/>
            <a:ext cx="4825512" cy="4337435"/>
          </a:xfrm>
        </p:spPr>
        <p:txBody>
          <a:bodyPr vert="horz" lIns="109728" tIns="109728" rIns="109728" bIns="91440" rtlCol="0" anchor="ctr">
            <a:normAutofit/>
          </a:bodyPr>
          <a:lstStyle/>
          <a:p>
            <a:pPr>
              <a:lnSpc>
                <a:spcPct val="130000"/>
              </a:lnSpc>
            </a:pPr>
            <a:r>
              <a:rPr lang="en-GB" sz="1500" dirty="0">
                <a:ea typeface="Meiryo"/>
              </a:rPr>
              <a:t>To finish off this module we're going to take a very brief look at the history of barbiturates. </a:t>
            </a:r>
          </a:p>
          <a:p>
            <a:pPr>
              <a:lnSpc>
                <a:spcPct val="130000"/>
              </a:lnSpc>
            </a:pPr>
            <a:r>
              <a:rPr lang="en-GB" sz="1500" dirty="0">
                <a:ea typeface="Meiryo"/>
              </a:rPr>
              <a:t>We will look at the sedative and hypnotic effects of the drugs</a:t>
            </a:r>
          </a:p>
          <a:p>
            <a:pPr>
              <a:lnSpc>
                <a:spcPct val="130000"/>
              </a:lnSpc>
            </a:pPr>
            <a:r>
              <a:rPr lang="en-GB" sz="1500" dirty="0">
                <a:ea typeface="Meiryo"/>
              </a:rPr>
              <a:t>Their use in the treatment of epilepsy</a:t>
            </a:r>
          </a:p>
          <a:p>
            <a:pPr>
              <a:lnSpc>
                <a:spcPct val="130000"/>
              </a:lnSpc>
            </a:pPr>
            <a:r>
              <a:rPr lang="en-GB" sz="1500" dirty="0">
                <a:ea typeface="Meiryo"/>
              </a:rPr>
              <a:t>And end the topic with a look at why they eventually fell out of widespread use.</a:t>
            </a:r>
          </a:p>
          <a:p>
            <a:pPr>
              <a:lnSpc>
                <a:spcPct val="130000"/>
              </a:lnSpc>
            </a:pPr>
            <a:endParaRPr lang="en-GB" sz="1500">
              <a:ea typeface="Meiryo"/>
            </a:endParaRPr>
          </a:p>
          <a:p>
            <a:pPr>
              <a:lnSpc>
                <a:spcPct val="130000"/>
              </a:lnSpc>
            </a:pPr>
            <a:r>
              <a:rPr lang="en-GB" sz="1500" dirty="0">
                <a:ea typeface="Meiryo"/>
              </a:rPr>
              <a:t>There will then be a summary of the module to complete the lecture.</a:t>
            </a:r>
          </a:p>
        </p:txBody>
      </p:sp>
    </p:spTree>
    <p:extLst>
      <p:ext uri="{BB962C8B-B14F-4D97-AF65-F5344CB8AC3E}">
        <p14:creationId xmlns:p14="http://schemas.microsoft.com/office/powerpoint/2010/main" val="1663917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668817B-ECF1-4AC8-A5A2-54A81B95A760}"/>
              </a:ext>
            </a:extLst>
          </p:cNvPr>
          <p:cNvSpPr>
            <a:spLocks noGrp="1"/>
          </p:cNvSpPr>
          <p:nvPr>
            <p:ph type="title"/>
          </p:nvPr>
        </p:nvSpPr>
        <p:spPr>
          <a:xfrm>
            <a:off x="6194738" y="442913"/>
            <a:ext cx="5197655" cy="1639888"/>
          </a:xfrm>
        </p:spPr>
        <p:txBody>
          <a:bodyPr anchor="b">
            <a:normAutofit/>
          </a:bodyPr>
          <a:lstStyle/>
          <a:p>
            <a:r>
              <a:rPr lang="en-GB" dirty="0">
                <a:ea typeface="Meiryo"/>
              </a:rPr>
              <a:t>Introduction</a:t>
            </a:r>
            <a:endParaRPr lang="en-GB" dirty="0"/>
          </a:p>
        </p:txBody>
      </p:sp>
      <p:grpSp>
        <p:nvGrpSpPr>
          <p:cNvPr id="7" name="Group 10">
            <a:extLst>
              <a:ext uri="{FF2B5EF4-FFF2-40B4-BE49-F238E27FC236}">
                <a16:creationId xmlns:a16="http://schemas.microsoft.com/office/drawing/2014/main" id="{57E5BCCD-DB23-4AD8-B850-9154AAE91E0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55C54A75-E44A-4147-B9D0-FF46CFD3161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4" name="Picture 4" descr="A vase of flowers sitting on top of a green plant&#10;&#10;Description automatically generated">
            <a:extLst>
              <a:ext uri="{FF2B5EF4-FFF2-40B4-BE49-F238E27FC236}">
                <a16:creationId xmlns:a16="http://schemas.microsoft.com/office/drawing/2014/main" id="{2CD21E06-E5B4-4078-AA68-5C9A85EDFF78}"/>
              </a:ext>
            </a:extLst>
          </p:cNvPr>
          <p:cNvPicPr>
            <a:picLocks noChangeAspect="1"/>
          </p:cNvPicPr>
          <p:nvPr/>
        </p:nvPicPr>
        <p:blipFill>
          <a:blip r:embed="rId3"/>
          <a:stretch>
            <a:fillRect/>
          </a:stretch>
        </p:blipFill>
        <p:spPr>
          <a:xfrm>
            <a:off x="799607" y="1550731"/>
            <a:ext cx="3249406" cy="3756538"/>
          </a:xfrm>
          <a:prstGeom prst="rect">
            <a:avLst/>
          </a:prstGeom>
        </p:spPr>
      </p:pic>
      <p:sp>
        <p:nvSpPr>
          <p:cNvPr id="3" name="Content Placeholder 2">
            <a:extLst>
              <a:ext uri="{FF2B5EF4-FFF2-40B4-BE49-F238E27FC236}">
                <a16:creationId xmlns:a16="http://schemas.microsoft.com/office/drawing/2014/main" id="{B55BAF3F-65B2-4B20-9FB3-8F742F0E9F1B}"/>
              </a:ext>
            </a:extLst>
          </p:cNvPr>
          <p:cNvSpPr>
            <a:spLocks noGrp="1"/>
          </p:cNvSpPr>
          <p:nvPr>
            <p:ph idx="1"/>
          </p:nvPr>
        </p:nvSpPr>
        <p:spPr>
          <a:xfrm>
            <a:off x="6194738" y="2312988"/>
            <a:ext cx="5197655" cy="3651250"/>
          </a:xfrm>
        </p:spPr>
        <p:txBody>
          <a:bodyPr vert="horz" lIns="109728" tIns="109728" rIns="109728" bIns="91440" rtlCol="0">
            <a:normAutofit/>
          </a:bodyPr>
          <a:lstStyle/>
          <a:p>
            <a:pPr>
              <a:lnSpc>
                <a:spcPct val="130000"/>
              </a:lnSpc>
            </a:pPr>
            <a:r>
              <a:rPr lang="en-GB" sz="1400">
                <a:ea typeface="Meiryo"/>
              </a:rPr>
              <a:t>Throughout history various forms of medicinal therapeutic compounds, mixtures and tinctures have been used to treat psychiatric illness.</a:t>
            </a:r>
            <a:endParaRPr lang="en-US" sz="1400">
              <a:ea typeface="Meiryo"/>
            </a:endParaRPr>
          </a:p>
          <a:p>
            <a:pPr>
              <a:lnSpc>
                <a:spcPct val="130000"/>
              </a:lnSpc>
            </a:pPr>
            <a:r>
              <a:rPr lang="en-GB" sz="1400">
                <a:ea typeface="Meiryo"/>
              </a:rPr>
              <a:t>As we have seen, different herbs and spices were used to create concoctions that were often used as sedatives or for hypnotic purposes.</a:t>
            </a:r>
          </a:p>
          <a:p>
            <a:pPr>
              <a:lnSpc>
                <a:spcPct val="130000"/>
              </a:lnSpc>
            </a:pPr>
            <a:r>
              <a:rPr lang="en-GB" sz="1400">
                <a:ea typeface="Meiryo"/>
              </a:rPr>
              <a:t>This has included hemp, belladonna, henbane  (from the opiate group) or alcoholic agents such as wine and hydromel.</a:t>
            </a:r>
          </a:p>
        </p:txBody>
      </p:sp>
    </p:spTree>
    <p:extLst>
      <p:ext uri="{BB962C8B-B14F-4D97-AF65-F5344CB8AC3E}">
        <p14:creationId xmlns:p14="http://schemas.microsoft.com/office/powerpoint/2010/main" val="1542930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50874DD-1720-4326-BAE9-F5FFC3AAD88D}"/>
              </a:ext>
            </a:extLst>
          </p:cNvPr>
          <p:cNvSpPr>
            <a:spLocks noGrp="1"/>
          </p:cNvSpPr>
          <p:nvPr>
            <p:ph type="title"/>
          </p:nvPr>
        </p:nvSpPr>
        <p:spPr>
          <a:xfrm>
            <a:off x="6194738" y="442913"/>
            <a:ext cx="5197655" cy="1639888"/>
          </a:xfrm>
        </p:spPr>
        <p:txBody>
          <a:bodyPr anchor="b">
            <a:normAutofit/>
          </a:bodyPr>
          <a:lstStyle/>
          <a:p>
            <a:r>
              <a:rPr lang="en-GB" sz="3000">
                <a:ea typeface="Meiryo"/>
              </a:rPr>
              <a:t>19th century medicine and the Alkaloids Era</a:t>
            </a:r>
            <a:endParaRPr lang="en-US" sz="3000"/>
          </a:p>
        </p:txBody>
      </p:sp>
      <p:grpSp>
        <p:nvGrpSpPr>
          <p:cNvPr id="11" name="Group 10">
            <a:extLst>
              <a:ext uri="{FF2B5EF4-FFF2-40B4-BE49-F238E27FC236}">
                <a16:creationId xmlns:a16="http://schemas.microsoft.com/office/drawing/2014/main" id="{57E5BCCD-DB23-4AD8-B850-9154AAE91E0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55C54A75-E44A-4147-B9D0-FF46CFD3161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4" name="Picture 4" descr="A close up of a flower&#10;&#10;Description automatically generated">
            <a:extLst>
              <a:ext uri="{FF2B5EF4-FFF2-40B4-BE49-F238E27FC236}">
                <a16:creationId xmlns:a16="http://schemas.microsoft.com/office/drawing/2014/main" id="{B9DB5EFD-01D7-4AC9-8F99-B685D39C9E14}"/>
              </a:ext>
            </a:extLst>
          </p:cNvPr>
          <p:cNvPicPr>
            <a:picLocks noChangeAspect="1"/>
          </p:cNvPicPr>
          <p:nvPr/>
        </p:nvPicPr>
        <p:blipFill>
          <a:blip r:embed="rId3"/>
          <a:stretch>
            <a:fillRect/>
          </a:stretch>
        </p:blipFill>
        <p:spPr>
          <a:xfrm>
            <a:off x="1101820" y="1519267"/>
            <a:ext cx="2644979" cy="3819466"/>
          </a:xfrm>
          <a:prstGeom prst="rect">
            <a:avLst/>
          </a:prstGeom>
        </p:spPr>
      </p:pic>
      <p:sp>
        <p:nvSpPr>
          <p:cNvPr id="3" name="Content Placeholder 2">
            <a:extLst>
              <a:ext uri="{FF2B5EF4-FFF2-40B4-BE49-F238E27FC236}">
                <a16:creationId xmlns:a16="http://schemas.microsoft.com/office/drawing/2014/main" id="{A26E8E2A-B894-4098-A62B-F8C72C1B32A8}"/>
              </a:ext>
            </a:extLst>
          </p:cNvPr>
          <p:cNvSpPr>
            <a:spLocks noGrp="1"/>
          </p:cNvSpPr>
          <p:nvPr>
            <p:ph idx="1"/>
          </p:nvPr>
        </p:nvSpPr>
        <p:spPr>
          <a:xfrm>
            <a:off x="6194738" y="2312988"/>
            <a:ext cx="5197655" cy="3651250"/>
          </a:xfrm>
        </p:spPr>
        <p:txBody>
          <a:bodyPr vert="horz" lIns="109728" tIns="109728" rIns="109728" bIns="91440" rtlCol="0">
            <a:normAutofit/>
          </a:bodyPr>
          <a:lstStyle/>
          <a:p>
            <a:pPr>
              <a:lnSpc>
                <a:spcPct val="130000"/>
              </a:lnSpc>
            </a:pPr>
            <a:r>
              <a:rPr lang="en-GB" dirty="0">
                <a:ea typeface="Meiryo"/>
              </a:rPr>
              <a:t>Friedrich </a:t>
            </a:r>
            <a:r>
              <a:rPr lang="en-GB" dirty="0" err="1">
                <a:ea typeface="Meiryo"/>
              </a:rPr>
              <a:t>Serturner</a:t>
            </a:r>
            <a:r>
              <a:rPr lang="en-GB" dirty="0">
                <a:ea typeface="Meiryo"/>
              </a:rPr>
              <a:t> (1805)</a:t>
            </a:r>
            <a:endParaRPr lang="en-US"/>
          </a:p>
          <a:p>
            <a:pPr>
              <a:lnSpc>
                <a:spcPct val="130000"/>
              </a:lnSpc>
            </a:pPr>
            <a:r>
              <a:rPr lang="en-GB" dirty="0">
                <a:ea typeface="Meiryo"/>
              </a:rPr>
              <a:t>"Alkaloids Era" - second half of 19th century</a:t>
            </a:r>
            <a:endParaRPr lang="en-GB"/>
          </a:p>
          <a:p>
            <a:pPr>
              <a:lnSpc>
                <a:spcPct val="130000"/>
              </a:lnSpc>
            </a:pPr>
            <a:r>
              <a:rPr lang="en-GB" dirty="0">
                <a:ea typeface="Meiryo"/>
              </a:rPr>
              <a:t>Often used as a sedative and hypnotic.</a:t>
            </a:r>
            <a:endParaRPr lang="en-GB">
              <a:ea typeface="Meiryo"/>
            </a:endParaRPr>
          </a:p>
          <a:p>
            <a:pPr>
              <a:lnSpc>
                <a:spcPct val="130000"/>
              </a:lnSpc>
            </a:pPr>
            <a:endParaRPr lang="en-GB">
              <a:ea typeface="Meiryo"/>
            </a:endParaRPr>
          </a:p>
          <a:p>
            <a:pPr>
              <a:lnSpc>
                <a:spcPct val="130000"/>
              </a:lnSpc>
            </a:pPr>
            <a:r>
              <a:rPr lang="en-GB" dirty="0">
                <a:ea typeface="Meiryo"/>
              </a:rPr>
              <a:t>Improvements in patients with anxiety</a:t>
            </a:r>
            <a:endParaRPr lang="en-GB">
              <a:ea typeface="Meiryo"/>
            </a:endParaRPr>
          </a:p>
        </p:txBody>
      </p:sp>
    </p:spTree>
    <p:extLst>
      <p:ext uri="{BB962C8B-B14F-4D97-AF65-F5344CB8AC3E}">
        <p14:creationId xmlns:p14="http://schemas.microsoft.com/office/powerpoint/2010/main" val="4208295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85DD3B8-3455-4C10-96A3-225E0A515E74}"/>
              </a:ext>
            </a:extLst>
          </p:cNvPr>
          <p:cNvSpPr>
            <a:spLocks noGrp="1"/>
          </p:cNvSpPr>
          <p:nvPr>
            <p:ph type="title"/>
          </p:nvPr>
        </p:nvSpPr>
        <p:spPr>
          <a:xfrm>
            <a:off x="992518" y="442913"/>
            <a:ext cx="5271804" cy="1639888"/>
          </a:xfrm>
        </p:spPr>
        <p:txBody>
          <a:bodyPr anchor="b">
            <a:normAutofit/>
          </a:bodyPr>
          <a:lstStyle/>
          <a:p>
            <a:r>
              <a:rPr lang="en-GB">
                <a:ea typeface="Meiryo"/>
              </a:rPr>
              <a:t>Bromides</a:t>
            </a:r>
            <a:endParaRPr lang="en-GB"/>
          </a:p>
        </p:txBody>
      </p:sp>
      <p:sp>
        <p:nvSpPr>
          <p:cNvPr id="3" name="Content Placeholder 2">
            <a:extLst>
              <a:ext uri="{FF2B5EF4-FFF2-40B4-BE49-F238E27FC236}">
                <a16:creationId xmlns:a16="http://schemas.microsoft.com/office/drawing/2014/main" id="{5FD82112-FFCE-4BAA-A8B0-AC05B0F4713E}"/>
              </a:ext>
            </a:extLst>
          </p:cNvPr>
          <p:cNvSpPr>
            <a:spLocks noGrp="1"/>
          </p:cNvSpPr>
          <p:nvPr>
            <p:ph idx="1"/>
          </p:nvPr>
        </p:nvSpPr>
        <p:spPr>
          <a:xfrm>
            <a:off x="992519" y="2312988"/>
            <a:ext cx="5271804" cy="3651250"/>
          </a:xfrm>
        </p:spPr>
        <p:txBody>
          <a:bodyPr vert="horz" lIns="109728" tIns="109728" rIns="109728" bIns="91440" rtlCol="0">
            <a:normAutofit/>
          </a:bodyPr>
          <a:lstStyle/>
          <a:p>
            <a:r>
              <a:rPr lang="en-GB">
                <a:ea typeface="Meiryo"/>
              </a:rPr>
              <a:t>Bromides were in use during the latter half of the 19th century</a:t>
            </a:r>
          </a:p>
          <a:p>
            <a:r>
              <a:rPr lang="en-GB">
                <a:ea typeface="Meiryo"/>
              </a:rPr>
              <a:t>Sedatives or used in the treatment of epilepsy</a:t>
            </a:r>
          </a:p>
          <a:p>
            <a:r>
              <a:rPr lang="en-GB">
                <a:ea typeface="Meiryo"/>
              </a:rPr>
              <a:t>Sir Charles Locock (1857)</a:t>
            </a:r>
            <a:endParaRPr lang="en-GB" dirty="0">
              <a:ea typeface="Meiryo"/>
            </a:endParaRPr>
          </a:p>
          <a:p>
            <a:r>
              <a:rPr lang="en-GB">
                <a:ea typeface="Meiryo"/>
              </a:rPr>
              <a:t>Dr Neil Macleod (1897)</a:t>
            </a:r>
            <a:endParaRPr lang="en-GB" dirty="0">
              <a:ea typeface="Meiryo"/>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erson looking at the camera&#10;&#10;Description automatically generated">
            <a:extLst>
              <a:ext uri="{FF2B5EF4-FFF2-40B4-BE49-F238E27FC236}">
                <a16:creationId xmlns:a16="http://schemas.microsoft.com/office/drawing/2014/main" id="{176DD7FA-70FA-421E-A8A6-63D21D6E92D4}"/>
              </a:ext>
            </a:extLst>
          </p:cNvPr>
          <p:cNvPicPr>
            <a:picLocks noChangeAspect="1"/>
          </p:cNvPicPr>
          <p:nvPr/>
        </p:nvPicPr>
        <p:blipFill rotWithShape="1">
          <a:blip r:embed="rId3"/>
          <a:srcRect l="6327"/>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2663938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ACA6C3-F2FA-4894-85C1-9FA6051045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76922BA5-6683-4195-97C3-F3D2A0BB16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26626" y="-5026319"/>
            <a:ext cx="2138900" cy="12191541"/>
          </a:xfrm>
          <a:custGeom>
            <a:avLst/>
            <a:gdLst>
              <a:gd name="connsiteX0" fmla="*/ 0 w 2382867"/>
              <a:gd name="connsiteY0" fmla="*/ 12191541 h 12191541"/>
              <a:gd name="connsiteX1" fmla="*/ 0 w 2382867"/>
              <a:gd name="connsiteY1" fmla="*/ 0 h 12191541"/>
              <a:gd name="connsiteX2" fmla="*/ 1758230 w 2382867"/>
              <a:gd name="connsiteY2" fmla="*/ 0 h 12191541"/>
              <a:gd name="connsiteX3" fmla="*/ 1849759 w 2382867"/>
              <a:gd name="connsiteY3" fmla="*/ 405062 h 12191541"/>
              <a:gd name="connsiteX4" fmla="*/ 2382867 w 2382867"/>
              <a:gd name="connsiteY4" fmla="*/ 6524518 h 12191541"/>
              <a:gd name="connsiteX5" fmla="*/ 1334945 w 2382867"/>
              <a:gd name="connsiteY5" fmla="*/ 12017007 h 12191541"/>
              <a:gd name="connsiteX6" fmla="*/ 1268170 w 2382867"/>
              <a:gd name="connsiteY6" fmla="*/ 12191541 h 1219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2867" h="12191541">
                <a:moveTo>
                  <a:pt x="0" y="12191541"/>
                </a:moveTo>
                <a:lnTo>
                  <a:pt x="0" y="0"/>
                </a:lnTo>
                <a:lnTo>
                  <a:pt x="1758230" y="0"/>
                </a:lnTo>
                <a:lnTo>
                  <a:pt x="1849759" y="405062"/>
                </a:lnTo>
                <a:cubicBezTo>
                  <a:pt x="2196195" y="2048010"/>
                  <a:pt x="2382867" y="4186399"/>
                  <a:pt x="2382867" y="6524518"/>
                </a:cubicBezTo>
                <a:cubicBezTo>
                  <a:pt x="2382867" y="9147937"/>
                  <a:pt x="1893395" y="10555417"/>
                  <a:pt x="1334945" y="12017007"/>
                </a:cubicBezTo>
                <a:lnTo>
                  <a:pt x="1268170" y="12191541"/>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E59169C9-0DBE-4B66-9C16-22A64324AA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27211" y="-4339476"/>
            <a:ext cx="1137882" cy="12191694"/>
          </a:xfrm>
          <a:custGeom>
            <a:avLst/>
            <a:gdLst>
              <a:gd name="connsiteX0" fmla="*/ 0 w 1240954"/>
              <a:gd name="connsiteY0" fmla="*/ 12191694 h 12191694"/>
              <a:gd name="connsiteX1" fmla="*/ 72823 w 1240954"/>
              <a:gd name="connsiteY1" fmla="*/ 12017158 h 12191694"/>
              <a:gd name="connsiteX2" fmla="*/ 1215669 w 1240954"/>
              <a:gd name="connsiteY2" fmla="*/ 6524669 h 12191694"/>
              <a:gd name="connsiteX3" fmla="*/ 634271 w 1240954"/>
              <a:gd name="connsiteY3" fmla="*/ 405211 h 12191694"/>
              <a:gd name="connsiteX4" fmla="*/ 534414 w 1240954"/>
              <a:gd name="connsiteY4" fmla="*/ 0 h 12191694"/>
              <a:gd name="connsiteX5" fmla="*/ 559698 w 1240954"/>
              <a:gd name="connsiteY5" fmla="*/ 0 h 12191694"/>
              <a:gd name="connsiteX6" fmla="*/ 659555 w 1240954"/>
              <a:gd name="connsiteY6" fmla="*/ 405211 h 12191694"/>
              <a:gd name="connsiteX7" fmla="*/ 1240954 w 1240954"/>
              <a:gd name="connsiteY7" fmla="*/ 6524669 h 12191694"/>
              <a:gd name="connsiteX8" fmla="*/ 98108 w 1240954"/>
              <a:gd name="connsiteY8" fmla="*/ 12017158 h 12191694"/>
              <a:gd name="connsiteX9" fmla="*/ 25285 w 1240954"/>
              <a:gd name="connsiteY9" fmla="*/ 12191694 h 12191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0954" h="12191694">
                <a:moveTo>
                  <a:pt x="0" y="12191694"/>
                </a:moveTo>
                <a:lnTo>
                  <a:pt x="72823" y="12017158"/>
                </a:lnTo>
                <a:cubicBezTo>
                  <a:pt x="681859" y="10555569"/>
                  <a:pt x="1215669" y="9148088"/>
                  <a:pt x="1215669" y="6524669"/>
                </a:cubicBezTo>
                <a:cubicBezTo>
                  <a:pt x="1215670" y="4186551"/>
                  <a:pt x="1012087" y="2048160"/>
                  <a:pt x="634271" y="405211"/>
                </a:cubicBezTo>
                <a:lnTo>
                  <a:pt x="534414" y="0"/>
                </a:lnTo>
                <a:lnTo>
                  <a:pt x="559698" y="0"/>
                </a:lnTo>
                <a:lnTo>
                  <a:pt x="659555" y="405211"/>
                </a:lnTo>
                <a:cubicBezTo>
                  <a:pt x="1037372" y="2048160"/>
                  <a:pt x="1240954" y="4186551"/>
                  <a:pt x="1240954" y="6524669"/>
                </a:cubicBezTo>
                <a:cubicBezTo>
                  <a:pt x="1240954" y="9148088"/>
                  <a:pt x="707144" y="10555569"/>
                  <a:pt x="98108" y="12017158"/>
                </a:cubicBezTo>
                <a:lnTo>
                  <a:pt x="25285" y="12191694"/>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10D00CD-88FF-4172-976F-9424DB30BFFB}"/>
              </a:ext>
            </a:extLst>
          </p:cNvPr>
          <p:cNvSpPr>
            <a:spLocks noGrp="1"/>
          </p:cNvSpPr>
          <p:nvPr>
            <p:ph type="title"/>
          </p:nvPr>
        </p:nvSpPr>
        <p:spPr>
          <a:xfrm>
            <a:off x="1217944" y="543687"/>
            <a:ext cx="9756112" cy="1046868"/>
          </a:xfrm>
        </p:spPr>
        <p:txBody>
          <a:bodyPr anchor="ctr">
            <a:normAutofit/>
          </a:bodyPr>
          <a:lstStyle/>
          <a:p>
            <a:pPr algn="ctr"/>
            <a:r>
              <a:rPr lang="en-GB">
                <a:ea typeface="Meiryo"/>
              </a:rPr>
              <a:t>Bromide problems</a:t>
            </a:r>
            <a:endParaRPr lang="en-GB"/>
          </a:p>
        </p:txBody>
      </p:sp>
      <p:sp>
        <p:nvSpPr>
          <p:cNvPr id="15" name="Freeform: Shape 14">
            <a:extLst>
              <a:ext uri="{FF2B5EF4-FFF2-40B4-BE49-F238E27FC236}">
                <a16:creationId xmlns:a16="http://schemas.microsoft.com/office/drawing/2014/main" id="{F0457BB4-CED7-4065-8959-D6B51491BBA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90529" y="-4583452"/>
            <a:ext cx="1011248" cy="12191695"/>
          </a:xfrm>
          <a:custGeom>
            <a:avLst/>
            <a:gdLst>
              <a:gd name="connsiteX0" fmla="*/ 0 w 1102849"/>
              <a:gd name="connsiteY0" fmla="*/ 12191695 h 12191695"/>
              <a:gd name="connsiteX1" fmla="*/ 65312 w 1102849"/>
              <a:gd name="connsiteY1" fmla="*/ 12017158 h 12191695"/>
              <a:gd name="connsiteX2" fmla="*/ 1090278 w 1102849"/>
              <a:gd name="connsiteY2" fmla="*/ 6524670 h 12191695"/>
              <a:gd name="connsiteX3" fmla="*/ 568848 w 1102849"/>
              <a:gd name="connsiteY3" fmla="*/ 405211 h 12191695"/>
              <a:gd name="connsiteX4" fmla="*/ 479291 w 1102849"/>
              <a:gd name="connsiteY4" fmla="*/ 0 h 12191695"/>
              <a:gd name="connsiteX5" fmla="*/ 491862 w 1102849"/>
              <a:gd name="connsiteY5" fmla="*/ 0 h 12191695"/>
              <a:gd name="connsiteX6" fmla="*/ 581419 w 1102849"/>
              <a:gd name="connsiteY6" fmla="*/ 405211 h 12191695"/>
              <a:gd name="connsiteX7" fmla="*/ 1102849 w 1102849"/>
              <a:gd name="connsiteY7" fmla="*/ 6524670 h 12191695"/>
              <a:gd name="connsiteX8" fmla="*/ 77883 w 1102849"/>
              <a:gd name="connsiteY8" fmla="*/ 12017158 h 12191695"/>
              <a:gd name="connsiteX9" fmla="*/ 12571 w 1102849"/>
              <a:gd name="connsiteY9"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2849" h="12191695">
                <a:moveTo>
                  <a:pt x="0" y="12191695"/>
                </a:moveTo>
                <a:lnTo>
                  <a:pt x="65312" y="12017158"/>
                </a:lnTo>
                <a:cubicBezTo>
                  <a:pt x="611528" y="10555569"/>
                  <a:pt x="1090278" y="9148088"/>
                  <a:pt x="1090278" y="6524670"/>
                </a:cubicBezTo>
                <a:cubicBezTo>
                  <a:pt x="1090278" y="4186551"/>
                  <a:pt x="907694" y="2048159"/>
                  <a:pt x="568848" y="405211"/>
                </a:cubicBezTo>
                <a:lnTo>
                  <a:pt x="479291" y="0"/>
                </a:lnTo>
                <a:lnTo>
                  <a:pt x="491862" y="0"/>
                </a:lnTo>
                <a:lnTo>
                  <a:pt x="581419" y="405211"/>
                </a:lnTo>
                <a:cubicBezTo>
                  <a:pt x="920265" y="2048159"/>
                  <a:pt x="1102849" y="4186551"/>
                  <a:pt x="1102849" y="6524670"/>
                </a:cubicBezTo>
                <a:cubicBezTo>
                  <a:pt x="1102849" y="9148088"/>
                  <a:pt x="624099" y="10555569"/>
                  <a:pt x="77883" y="12017158"/>
                </a:cubicBezTo>
                <a:lnTo>
                  <a:pt x="12571" y="12191695"/>
                </a:ln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aphicFrame>
        <p:nvGraphicFramePr>
          <p:cNvPr id="5" name="Content Placeholder 2">
            <a:extLst>
              <a:ext uri="{FF2B5EF4-FFF2-40B4-BE49-F238E27FC236}">
                <a16:creationId xmlns:a16="http://schemas.microsoft.com/office/drawing/2014/main" id="{66CED491-F868-456C-B7A4-199BBAF009F9}"/>
              </a:ext>
            </a:extLst>
          </p:cNvPr>
          <p:cNvGraphicFramePr>
            <a:graphicFrameLocks noGrp="1"/>
          </p:cNvGraphicFramePr>
          <p:nvPr>
            <p:ph idx="1"/>
            <p:extLst>
              <p:ext uri="{D42A27DB-BD31-4B8C-83A1-F6EECF244321}">
                <p14:modId xmlns:p14="http://schemas.microsoft.com/office/powerpoint/2010/main" val="801088829"/>
              </p:ext>
            </p:extLst>
          </p:nvPr>
        </p:nvGraphicFramePr>
        <p:xfrm>
          <a:off x="1920875" y="2812010"/>
          <a:ext cx="8769350" cy="32896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2764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2989967-7DB9-442A-8D95-33570F1C4956}"/>
              </a:ext>
            </a:extLst>
          </p:cNvPr>
          <p:cNvSpPr>
            <a:spLocks noGrp="1"/>
          </p:cNvSpPr>
          <p:nvPr>
            <p:ph type="title"/>
          </p:nvPr>
        </p:nvSpPr>
        <p:spPr>
          <a:xfrm>
            <a:off x="992518" y="442913"/>
            <a:ext cx="5271804" cy="1639888"/>
          </a:xfrm>
        </p:spPr>
        <p:txBody>
          <a:bodyPr anchor="b">
            <a:normAutofit/>
          </a:bodyPr>
          <a:lstStyle/>
          <a:p>
            <a:r>
              <a:rPr lang="en-GB">
                <a:ea typeface="Meiryo"/>
              </a:rPr>
              <a:t>Other substances</a:t>
            </a:r>
            <a:endParaRPr lang="en-GB"/>
          </a:p>
        </p:txBody>
      </p:sp>
      <p:sp>
        <p:nvSpPr>
          <p:cNvPr id="3" name="Content Placeholder 2">
            <a:extLst>
              <a:ext uri="{FF2B5EF4-FFF2-40B4-BE49-F238E27FC236}">
                <a16:creationId xmlns:a16="http://schemas.microsoft.com/office/drawing/2014/main" id="{1E79ABD8-BAE0-462C-A6E1-65B57B794A93}"/>
              </a:ext>
            </a:extLst>
          </p:cNvPr>
          <p:cNvSpPr>
            <a:spLocks noGrp="1"/>
          </p:cNvSpPr>
          <p:nvPr>
            <p:ph idx="1"/>
          </p:nvPr>
        </p:nvSpPr>
        <p:spPr>
          <a:xfrm>
            <a:off x="992519" y="2312988"/>
            <a:ext cx="5271804" cy="3651250"/>
          </a:xfrm>
        </p:spPr>
        <p:txBody>
          <a:bodyPr vert="horz" lIns="109728" tIns="109728" rIns="109728" bIns="91440" rtlCol="0">
            <a:normAutofit/>
          </a:bodyPr>
          <a:lstStyle/>
          <a:p>
            <a:pPr>
              <a:lnSpc>
                <a:spcPct val="130000"/>
              </a:lnSpc>
            </a:pPr>
            <a:r>
              <a:rPr lang="en-GB" sz="1500">
                <a:ea typeface="Meiryo"/>
              </a:rPr>
              <a:t>Not only were bromides used within psychiatric treatment, but other substances were used as hypnotics and sedatives.</a:t>
            </a:r>
          </a:p>
          <a:p>
            <a:pPr>
              <a:lnSpc>
                <a:spcPct val="130000"/>
              </a:lnSpc>
            </a:pPr>
            <a:r>
              <a:rPr lang="en-GB" sz="1500">
                <a:ea typeface="Meiryo"/>
              </a:rPr>
              <a:t>Paraldehyde and Sulphonal</a:t>
            </a:r>
          </a:p>
          <a:p>
            <a:pPr>
              <a:lnSpc>
                <a:spcPct val="130000"/>
              </a:lnSpc>
            </a:pPr>
            <a:endParaRPr lang="en-GB" sz="1500">
              <a:ea typeface="Meiryo"/>
            </a:endParaRPr>
          </a:p>
          <a:p>
            <a:pPr>
              <a:lnSpc>
                <a:spcPct val="130000"/>
              </a:lnSpc>
            </a:pPr>
            <a:r>
              <a:rPr lang="en-GB" sz="1500">
                <a:ea typeface="Meiryo"/>
              </a:rPr>
              <a:t>Epileptic treatments included: Potassium bromide, chloral hydrate and a host of other questionable substances including opium, belladonna, cannabis indica and zinc oxide...all with varying degrees of success.</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close up of smoke&#10;&#10;Description automatically generated">
            <a:extLst>
              <a:ext uri="{FF2B5EF4-FFF2-40B4-BE49-F238E27FC236}">
                <a16:creationId xmlns:a16="http://schemas.microsoft.com/office/drawing/2014/main" id="{2EDD5CB8-5670-4349-B493-8521F8C51BD5}"/>
              </a:ext>
            </a:extLst>
          </p:cNvPr>
          <p:cNvPicPr>
            <a:picLocks noChangeAspect="1"/>
          </p:cNvPicPr>
          <p:nvPr/>
        </p:nvPicPr>
        <p:blipFill rotWithShape="1">
          <a:blip r:embed="rId3"/>
          <a:srcRect l="1419" r="1602"/>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01187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A08AC-F796-409C-AD97-8B476289EC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10" name="Group 9">
            <a:extLst>
              <a:ext uri="{FF2B5EF4-FFF2-40B4-BE49-F238E27FC236}">
                <a16:creationId xmlns:a16="http://schemas.microsoft.com/office/drawing/2014/main" id="{1E1B312B-4E9A-405C-9CE8-10325438035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11" name="Freeform: Shape 10">
              <a:extLst>
                <a:ext uri="{FF2B5EF4-FFF2-40B4-BE49-F238E27FC236}">
                  <a16:creationId xmlns:a16="http://schemas.microsoft.com/office/drawing/2014/main" id="{027ED404-4912-4C80-B5EB-98E67EB26AD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E58012C-4DA3-4ED3-9500-41F9AF60B1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59AC73F7-22BD-4C46-B368-3F03B8478F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95C99F96-8984-456F-BD66-5C019A6510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D3B2F827-DD4A-4DA2-8F51-3B1B876EDC24}"/>
              </a:ext>
            </a:extLst>
          </p:cNvPr>
          <p:cNvSpPr>
            <a:spLocks noGrp="1"/>
          </p:cNvSpPr>
          <p:nvPr>
            <p:ph type="title"/>
          </p:nvPr>
        </p:nvSpPr>
        <p:spPr>
          <a:xfrm>
            <a:off x="1920875" y="442913"/>
            <a:ext cx="6857365" cy="1344612"/>
          </a:xfrm>
        </p:spPr>
        <p:txBody>
          <a:bodyPr anchor="b">
            <a:normAutofit/>
          </a:bodyPr>
          <a:lstStyle/>
          <a:p>
            <a:pPr>
              <a:lnSpc>
                <a:spcPct val="120000"/>
              </a:lnSpc>
            </a:pPr>
            <a:r>
              <a:rPr lang="en-GB" sz="3000">
                <a:ea typeface="Meiryo"/>
              </a:rPr>
              <a:t>Introduction of chemical compounds </a:t>
            </a:r>
            <a:endParaRPr lang="en-GB" sz="3000"/>
          </a:p>
        </p:txBody>
      </p:sp>
      <p:sp>
        <p:nvSpPr>
          <p:cNvPr id="3" name="Content Placeholder 2">
            <a:extLst>
              <a:ext uri="{FF2B5EF4-FFF2-40B4-BE49-F238E27FC236}">
                <a16:creationId xmlns:a16="http://schemas.microsoft.com/office/drawing/2014/main" id="{A6C7EF70-CFD8-4D24-B20B-AD93557CDF56}"/>
              </a:ext>
            </a:extLst>
          </p:cNvPr>
          <p:cNvSpPr>
            <a:spLocks noGrp="1"/>
          </p:cNvSpPr>
          <p:nvPr>
            <p:ph idx="1"/>
          </p:nvPr>
        </p:nvSpPr>
        <p:spPr>
          <a:xfrm>
            <a:off x="1920875" y="2312988"/>
            <a:ext cx="6857365" cy="3651250"/>
          </a:xfrm>
        </p:spPr>
        <p:txBody>
          <a:bodyPr vert="horz" lIns="109728" tIns="109728" rIns="109728" bIns="91440" rtlCol="0">
            <a:normAutofit/>
          </a:bodyPr>
          <a:lstStyle/>
          <a:p>
            <a:pPr>
              <a:lnSpc>
                <a:spcPct val="130000"/>
              </a:lnSpc>
            </a:pPr>
            <a:r>
              <a:rPr lang="en-GB" dirty="0">
                <a:ea typeface="Meiryo"/>
              </a:rPr>
              <a:t>From the earliest days of the twentieth century chemical agents such as paraldehyde, chloral hydrate and bromides were used.</a:t>
            </a:r>
            <a:endParaRPr lang="en-GB">
              <a:ea typeface="Meiryo"/>
            </a:endParaRPr>
          </a:p>
          <a:p>
            <a:pPr>
              <a:lnSpc>
                <a:spcPct val="130000"/>
              </a:lnSpc>
            </a:pPr>
            <a:r>
              <a:rPr lang="en-GB" dirty="0">
                <a:ea typeface="Meiryo"/>
              </a:rPr>
              <a:t>Following on from this barbiturates were developed, from a synthesis of chemical agents that were initially created by Adolf von Bayer in 1864.</a:t>
            </a:r>
            <a:endParaRPr lang="en-GB">
              <a:ea typeface="Meiryo"/>
            </a:endParaRPr>
          </a:p>
          <a:p>
            <a:pPr>
              <a:lnSpc>
                <a:spcPct val="130000"/>
              </a:lnSpc>
            </a:pPr>
            <a:r>
              <a:rPr lang="en-GB" dirty="0">
                <a:ea typeface="Meiryo"/>
              </a:rPr>
              <a:t>1920s and 1950s saw barbiturates being almost the only drug </a:t>
            </a:r>
            <a:r>
              <a:rPr lang="en-GB">
                <a:ea typeface="Meiryo"/>
              </a:rPr>
              <a:t>used as a hypnotic or a sedative.</a:t>
            </a:r>
          </a:p>
        </p:txBody>
      </p:sp>
    </p:spTree>
    <p:extLst>
      <p:ext uri="{BB962C8B-B14F-4D97-AF65-F5344CB8AC3E}">
        <p14:creationId xmlns:p14="http://schemas.microsoft.com/office/powerpoint/2010/main" val="1960787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5F9A324-404E-4C5D-AFF0-C5D0D84182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C4CE3C4-3600-4353-9FE1-B32D06BEF0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6E5FD04-9A8E-4040-ABDB-E4C38FC8E400}"/>
              </a:ext>
            </a:extLst>
          </p:cNvPr>
          <p:cNvSpPr>
            <a:spLocks noGrp="1"/>
          </p:cNvSpPr>
          <p:nvPr>
            <p:ph type="title"/>
          </p:nvPr>
        </p:nvSpPr>
        <p:spPr>
          <a:xfrm>
            <a:off x="992518" y="442913"/>
            <a:ext cx="5185645" cy="1639888"/>
          </a:xfrm>
        </p:spPr>
        <p:txBody>
          <a:bodyPr anchor="b">
            <a:normAutofit/>
          </a:bodyPr>
          <a:lstStyle/>
          <a:p>
            <a:r>
              <a:rPr lang="en-GB">
                <a:ea typeface="Meiryo"/>
              </a:rPr>
              <a:t>Contributing Chemists</a:t>
            </a:r>
            <a:endParaRPr lang="en-GB"/>
          </a:p>
        </p:txBody>
      </p:sp>
      <p:sp>
        <p:nvSpPr>
          <p:cNvPr id="3" name="Content Placeholder 2">
            <a:extLst>
              <a:ext uri="{FF2B5EF4-FFF2-40B4-BE49-F238E27FC236}">
                <a16:creationId xmlns:a16="http://schemas.microsoft.com/office/drawing/2014/main" id="{4A071127-53E3-476D-9C5F-9AFF1D65CBD4}"/>
              </a:ext>
            </a:extLst>
          </p:cNvPr>
          <p:cNvSpPr>
            <a:spLocks noGrp="1"/>
          </p:cNvSpPr>
          <p:nvPr>
            <p:ph idx="1"/>
          </p:nvPr>
        </p:nvSpPr>
        <p:spPr>
          <a:xfrm>
            <a:off x="992519" y="2312988"/>
            <a:ext cx="5296964" cy="3651250"/>
          </a:xfrm>
        </p:spPr>
        <p:txBody>
          <a:bodyPr vert="horz" lIns="109728" tIns="109728" rIns="109728" bIns="91440" rtlCol="0">
            <a:normAutofit/>
          </a:bodyPr>
          <a:lstStyle/>
          <a:p>
            <a:pPr>
              <a:lnSpc>
                <a:spcPct val="130000"/>
              </a:lnSpc>
            </a:pPr>
            <a:r>
              <a:rPr lang="en-GB" sz="1700">
                <a:ea typeface="Meiryo"/>
              </a:rPr>
              <a:t>Adolf von Baeyer (1864)</a:t>
            </a:r>
          </a:p>
          <a:p>
            <a:pPr>
              <a:lnSpc>
                <a:spcPct val="130000"/>
              </a:lnSpc>
            </a:pPr>
            <a:r>
              <a:rPr lang="en-GB" sz="1700">
                <a:ea typeface="Meiryo"/>
              </a:rPr>
              <a:t>Edouard Grimaux (1879) from his work developed a widespread development of barbiturate derivatives.</a:t>
            </a:r>
          </a:p>
          <a:p>
            <a:pPr>
              <a:lnSpc>
                <a:spcPct val="130000"/>
              </a:lnSpc>
            </a:pPr>
            <a:r>
              <a:rPr lang="en-GB" sz="1700">
                <a:ea typeface="Meiryo"/>
              </a:rPr>
              <a:t>Von Baeyer taught at the universities of Strasbourg and Munich and was the founder of what was to become the Bayer Chemical Company. He received the Nobel Prize In Chemistry in 1905</a:t>
            </a:r>
          </a:p>
        </p:txBody>
      </p:sp>
      <p:pic>
        <p:nvPicPr>
          <p:cNvPr id="4" name="Picture 4" descr="A person wearing a suit and tie&#10;&#10;Description automatically generated">
            <a:extLst>
              <a:ext uri="{FF2B5EF4-FFF2-40B4-BE49-F238E27FC236}">
                <a16:creationId xmlns:a16="http://schemas.microsoft.com/office/drawing/2014/main" id="{20CC5F23-5F9A-4171-8C15-1274300389D7}"/>
              </a:ext>
            </a:extLst>
          </p:cNvPr>
          <p:cNvPicPr>
            <a:picLocks noChangeAspect="1"/>
          </p:cNvPicPr>
          <p:nvPr/>
        </p:nvPicPr>
        <p:blipFill>
          <a:blip r:embed="rId3"/>
          <a:stretch>
            <a:fillRect/>
          </a:stretch>
        </p:blipFill>
        <p:spPr>
          <a:xfrm>
            <a:off x="8237967" y="1294229"/>
            <a:ext cx="2988679" cy="4269541"/>
          </a:xfrm>
          <a:prstGeom prst="rect">
            <a:avLst/>
          </a:prstGeom>
        </p:spPr>
      </p:pic>
    </p:spTree>
    <p:extLst>
      <p:ext uri="{BB962C8B-B14F-4D97-AF65-F5344CB8AC3E}">
        <p14:creationId xmlns:p14="http://schemas.microsoft.com/office/powerpoint/2010/main" val="3665993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93B4D24-F4A8-4141-A20A-E0575D1996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3CD0C37-D7C0-4B4B-B62E-1A6D0468B8D8}"/>
              </a:ext>
            </a:extLst>
          </p:cNvPr>
          <p:cNvSpPr>
            <a:spLocks noGrp="1"/>
          </p:cNvSpPr>
          <p:nvPr>
            <p:ph type="title"/>
          </p:nvPr>
        </p:nvSpPr>
        <p:spPr>
          <a:xfrm>
            <a:off x="6162259" y="893763"/>
            <a:ext cx="4527965" cy="1587444"/>
          </a:xfrm>
        </p:spPr>
        <p:txBody>
          <a:bodyPr anchor="b">
            <a:normAutofit/>
          </a:bodyPr>
          <a:lstStyle/>
          <a:p>
            <a:r>
              <a:rPr lang="en-GB">
                <a:ea typeface="Meiryo"/>
              </a:rPr>
              <a:t>Barbiturate: Veronal</a:t>
            </a:r>
            <a:endParaRPr lang="en-GB"/>
          </a:p>
        </p:txBody>
      </p:sp>
      <p:sp>
        <p:nvSpPr>
          <p:cNvPr id="7" name="Freeform: Shape 10">
            <a:extLst>
              <a:ext uri="{FF2B5EF4-FFF2-40B4-BE49-F238E27FC236}">
                <a16:creationId xmlns:a16="http://schemas.microsoft.com/office/drawing/2014/main" id="{9F87E4D0-D347-4DA8-81D7-104733308B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293" y="1074738"/>
            <a:ext cx="4906732" cy="467981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Shape 12">
            <a:extLst>
              <a:ext uri="{FF2B5EF4-FFF2-40B4-BE49-F238E27FC236}">
                <a16:creationId xmlns:a16="http://schemas.microsoft.com/office/drawing/2014/main" id="{9DC9CEF6-58E1-4D78-BBBE-76F779AD9C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7555" y="898498"/>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4">
            <a:extLst>
              <a:ext uri="{FF2B5EF4-FFF2-40B4-BE49-F238E27FC236}">
                <a16:creationId xmlns:a16="http://schemas.microsoft.com/office/drawing/2014/main" id="{47AF1248-67F7-4FEF-8D1D-FE33661A9C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266" y="993913"/>
            <a:ext cx="5101442" cy="4851950"/>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4" descr="Text&#10;&#10;Description automatically generated">
            <a:extLst>
              <a:ext uri="{FF2B5EF4-FFF2-40B4-BE49-F238E27FC236}">
                <a16:creationId xmlns:a16="http://schemas.microsoft.com/office/drawing/2014/main" id="{4ACE7382-61A1-4C76-B2FD-46D5AF01D6F4}"/>
              </a:ext>
            </a:extLst>
          </p:cNvPr>
          <p:cNvPicPr>
            <a:picLocks noChangeAspect="1"/>
          </p:cNvPicPr>
          <p:nvPr/>
        </p:nvPicPr>
        <p:blipFill rotWithShape="1">
          <a:blip r:embed="rId3"/>
          <a:srcRect l="13577" r="14558"/>
          <a:stretch/>
        </p:blipFill>
        <p:spPr>
          <a:xfrm>
            <a:off x="1033670" y="1288109"/>
            <a:ext cx="4349282" cy="4221274"/>
          </a:xfrm>
          <a:custGeom>
            <a:avLst/>
            <a:gdLst/>
            <a:ahLst/>
            <a:cxnLst/>
            <a:rect l="l" t="t" r="r" b="b"/>
            <a:pathLst>
              <a:path w="4292584" h="4094066">
                <a:moveTo>
                  <a:pt x="2456537" y="0"/>
                </a:moveTo>
                <a:cubicBezTo>
                  <a:pt x="2738780" y="0"/>
                  <a:pt x="2998545" y="55066"/>
                  <a:pt x="3228742" y="163517"/>
                </a:cubicBezTo>
                <a:cubicBezTo>
                  <a:pt x="3444477" y="265234"/>
                  <a:pt x="3633959" y="413698"/>
                  <a:pt x="3791935" y="604700"/>
                </a:cubicBezTo>
                <a:cubicBezTo>
                  <a:pt x="4114802" y="995211"/>
                  <a:pt x="4292584" y="1550174"/>
                  <a:pt x="4292584" y="2167403"/>
                </a:cubicBezTo>
                <a:cubicBezTo>
                  <a:pt x="4292584" y="2413659"/>
                  <a:pt x="4223774" y="2611299"/>
                  <a:pt x="4069573" y="2808283"/>
                </a:cubicBezTo>
                <a:cubicBezTo>
                  <a:pt x="3908278" y="3014339"/>
                  <a:pt x="3665922" y="3204126"/>
                  <a:pt x="3409289" y="3405037"/>
                </a:cubicBezTo>
                <a:cubicBezTo>
                  <a:pt x="3361941" y="3442060"/>
                  <a:pt x="3313027" y="3480392"/>
                  <a:pt x="3264115" y="3519190"/>
                </a:cubicBezTo>
                <a:cubicBezTo>
                  <a:pt x="2826289" y="3866416"/>
                  <a:pt x="2506740" y="4094066"/>
                  <a:pt x="2071218" y="4094066"/>
                </a:cubicBezTo>
                <a:cubicBezTo>
                  <a:pt x="1407617" y="4094066"/>
                  <a:pt x="937645" y="3814621"/>
                  <a:pt x="499819" y="3159623"/>
                </a:cubicBezTo>
                <a:cubicBezTo>
                  <a:pt x="442524" y="3073891"/>
                  <a:pt x="386517" y="2995921"/>
                  <a:pt x="332353" y="2920566"/>
                </a:cubicBezTo>
                <a:cubicBezTo>
                  <a:pt x="107867" y="2608119"/>
                  <a:pt x="0" y="2445632"/>
                  <a:pt x="0" y="2167403"/>
                </a:cubicBezTo>
                <a:cubicBezTo>
                  <a:pt x="0" y="1891138"/>
                  <a:pt x="67612" y="1618236"/>
                  <a:pt x="200812" y="1356275"/>
                </a:cubicBezTo>
                <a:cubicBezTo>
                  <a:pt x="331156" y="1100015"/>
                  <a:pt x="517505" y="865448"/>
                  <a:pt x="754611" y="659299"/>
                </a:cubicBezTo>
                <a:cubicBezTo>
                  <a:pt x="987664" y="456610"/>
                  <a:pt x="1264470" y="289449"/>
                  <a:pt x="1555279" y="175950"/>
                </a:cubicBezTo>
                <a:cubicBezTo>
                  <a:pt x="1853918" y="59181"/>
                  <a:pt x="2157254" y="0"/>
                  <a:pt x="2456537" y="0"/>
                </a:cubicBezTo>
                <a:close/>
              </a:path>
            </a:pathLst>
          </a:custGeom>
        </p:spPr>
      </p:pic>
      <p:sp>
        <p:nvSpPr>
          <p:cNvPr id="3" name="Content Placeholder 2">
            <a:extLst>
              <a:ext uri="{FF2B5EF4-FFF2-40B4-BE49-F238E27FC236}">
                <a16:creationId xmlns:a16="http://schemas.microsoft.com/office/drawing/2014/main" id="{EA9EF17D-A3BE-4787-B0C1-FA8BCF8D2706}"/>
              </a:ext>
            </a:extLst>
          </p:cNvPr>
          <p:cNvSpPr>
            <a:spLocks noGrp="1"/>
          </p:cNvSpPr>
          <p:nvPr>
            <p:ph idx="1"/>
          </p:nvPr>
        </p:nvSpPr>
        <p:spPr>
          <a:xfrm>
            <a:off x="6162260" y="2721030"/>
            <a:ext cx="4691478" cy="3243207"/>
          </a:xfrm>
        </p:spPr>
        <p:txBody>
          <a:bodyPr vert="horz" lIns="109728" tIns="109728" rIns="109728" bIns="91440" rtlCol="0">
            <a:normAutofit/>
          </a:bodyPr>
          <a:lstStyle/>
          <a:p>
            <a:pPr>
              <a:lnSpc>
                <a:spcPct val="130000"/>
              </a:lnSpc>
            </a:pPr>
            <a:r>
              <a:rPr lang="en-GB" sz="1300">
                <a:ea typeface="Meiryo"/>
              </a:rPr>
              <a:t>One of the earliest barbiturate compounds was Veronal:</a:t>
            </a:r>
            <a:endParaRPr lang="en-US" sz="1300">
              <a:ea typeface="Meiryo"/>
            </a:endParaRPr>
          </a:p>
          <a:p>
            <a:pPr>
              <a:lnSpc>
                <a:spcPct val="130000"/>
              </a:lnSpc>
            </a:pPr>
            <a:r>
              <a:rPr lang="en-GB" sz="1300">
                <a:ea typeface="Meiryo"/>
              </a:rPr>
              <a:t>It was a hypnotic, sedative with anti-convulsant properties.</a:t>
            </a:r>
          </a:p>
          <a:p>
            <a:pPr>
              <a:lnSpc>
                <a:spcPct val="130000"/>
              </a:lnSpc>
            </a:pPr>
            <a:endParaRPr lang="en-GB" sz="1300">
              <a:ea typeface="Meiryo"/>
            </a:endParaRPr>
          </a:p>
          <a:p>
            <a:pPr>
              <a:lnSpc>
                <a:spcPct val="130000"/>
              </a:lnSpc>
            </a:pPr>
            <a:r>
              <a:rPr lang="en-GB" sz="1300">
                <a:ea typeface="Meiryo"/>
              </a:rPr>
              <a:t>Hermann von Husen (1904) was a young psychiatrist who suffered from sleep deprivation. He tried Veronal on himself, taking 0.5g of Veronal the first night and 1g the second night and reports:</a:t>
            </a:r>
          </a:p>
        </p:txBody>
      </p:sp>
    </p:spTree>
    <p:extLst>
      <p:ext uri="{BB962C8B-B14F-4D97-AF65-F5344CB8AC3E}">
        <p14:creationId xmlns:p14="http://schemas.microsoft.com/office/powerpoint/2010/main" val="3471879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47FC6A8B-34F9-40FB-AA2D-E34168F528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775E1C6-C574-4881-9607-A9736A879BF6}"/>
              </a:ext>
            </a:extLst>
          </p:cNvPr>
          <p:cNvSpPr>
            <a:spLocks noGrp="1"/>
          </p:cNvSpPr>
          <p:nvPr>
            <p:ph type="title"/>
          </p:nvPr>
        </p:nvSpPr>
        <p:spPr>
          <a:xfrm>
            <a:off x="1188340" y="1105232"/>
            <a:ext cx="3013545" cy="4277802"/>
          </a:xfrm>
        </p:spPr>
        <p:txBody>
          <a:bodyPr anchor="ctr">
            <a:normAutofit/>
          </a:bodyPr>
          <a:lstStyle/>
          <a:p>
            <a:r>
              <a:rPr lang="en-GB" b="0" dirty="0">
                <a:ea typeface="+mj-lt"/>
                <a:cs typeface="+mj-lt"/>
              </a:rPr>
              <a:t>Von </a:t>
            </a:r>
            <a:r>
              <a:rPr lang="en-GB" b="0">
                <a:ea typeface="+mj-lt"/>
                <a:cs typeface="+mj-lt"/>
              </a:rPr>
              <a:t>Husen, 1904</a:t>
            </a:r>
            <a:endParaRPr lang="en-GB" b="0" dirty="0">
              <a:ea typeface="+mj-lt"/>
              <a:cs typeface="+mj-lt"/>
            </a:endParaRPr>
          </a:p>
          <a:p>
            <a:endParaRPr lang="en-GB" dirty="0">
              <a:ea typeface="Meiryo"/>
            </a:endParaRPr>
          </a:p>
        </p:txBody>
      </p:sp>
      <p:grpSp>
        <p:nvGrpSpPr>
          <p:cNvPr id="6" name="Group 9">
            <a:extLst>
              <a:ext uri="{FF2B5EF4-FFF2-40B4-BE49-F238E27FC236}">
                <a16:creationId xmlns:a16="http://schemas.microsoft.com/office/drawing/2014/main" id="{D4D684F8-91BF-481C-A965-722756A383D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11" name="Freeform: Shape 10">
              <a:extLst>
                <a:ext uri="{FF2B5EF4-FFF2-40B4-BE49-F238E27FC236}">
                  <a16:creationId xmlns:a16="http://schemas.microsoft.com/office/drawing/2014/main" id="{05DF7B3C-29EF-4ADC-BFDC-C3A038AC432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20289037-6999-491E-AA63-CC1C3CBBF8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497CF6DF-9FF9-4D10-B338-0BEFC0AA31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3" name="Content Placeholder 2">
            <a:extLst>
              <a:ext uri="{FF2B5EF4-FFF2-40B4-BE49-F238E27FC236}">
                <a16:creationId xmlns:a16="http://schemas.microsoft.com/office/drawing/2014/main" id="{9DA1B1F5-FE55-4EEF-82CC-5818BEBF6C09}"/>
              </a:ext>
            </a:extLst>
          </p:cNvPr>
          <p:cNvSpPr>
            <a:spLocks noGrp="1"/>
          </p:cNvSpPr>
          <p:nvPr>
            <p:ph idx="1"/>
          </p:nvPr>
        </p:nvSpPr>
        <p:spPr>
          <a:xfrm>
            <a:off x="6096000" y="1105232"/>
            <a:ext cx="5176298" cy="4277802"/>
          </a:xfrm>
        </p:spPr>
        <p:txBody>
          <a:bodyPr vert="horz" lIns="109728" tIns="109728" rIns="109728" bIns="91440" rtlCol="0" anchor="ctr">
            <a:normAutofit/>
          </a:bodyPr>
          <a:lstStyle/>
          <a:p>
            <a:pPr>
              <a:lnSpc>
                <a:spcPct val="130000"/>
              </a:lnSpc>
            </a:pPr>
            <a:r>
              <a:rPr lang="en-GB" dirty="0">
                <a:ea typeface="+mn-lt"/>
                <a:cs typeface="+mn-lt"/>
              </a:rPr>
              <a:t>In both cases, after 10–15 minutes, I fell into a growing state of dejection that led to deep sleep after around 30 minutes. After half a gram of Veronal I slept for 8 hours, and after a whole gram, around 9 hours. On the first morning I awoke fresh and rested; on the second morning, after the higher dose, I found it difficult to </a:t>
            </a:r>
            <a:r>
              <a:rPr lang="en-GB">
                <a:ea typeface="+mn-lt"/>
                <a:cs typeface="+mn-lt"/>
              </a:rPr>
              <a:t>get out of bed.</a:t>
            </a:r>
            <a:endParaRPr lang="en-GB">
              <a:ea typeface="Meiryo"/>
            </a:endParaRPr>
          </a:p>
        </p:txBody>
      </p:sp>
    </p:spTree>
    <p:extLst>
      <p:ext uri="{BB962C8B-B14F-4D97-AF65-F5344CB8AC3E}">
        <p14:creationId xmlns:p14="http://schemas.microsoft.com/office/powerpoint/2010/main" val="1582688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D5182-3062-4397-BD43-68AC634654DD}"/>
              </a:ext>
            </a:extLst>
          </p:cNvPr>
          <p:cNvSpPr>
            <a:spLocks noGrp="1"/>
          </p:cNvSpPr>
          <p:nvPr>
            <p:ph type="title"/>
          </p:nvPr>
        </p:nvSpPr>
        <p:spPr/>
        <p:txBody>
          <a:bodyPr/>
          <a:lstStyle/>
          <a:p>
            <a:r>
              <a:rPr lang="en-GB">
                <a:ea typeface="Meiryo"/>
              </a:rPr>
              <a:t>Barbiturate: Luminol</a:t>
            </a:r>
            <a:endParaRPr lang="en-GB"/>
          </a:p>
        </p:txBody>
      </p:sp>
      <p:sp>
        <p:nvSpPr>
          <p:cNvPr id="3" name="Content Placeholder 2">
            <a:extLst>
              <a:ext uri="{FF2B5EF4-FFF2-40B4-BE49-F238E27FC236}">
                <a16:creationId xmlns:a16="http://schemas.microsoft.com/office/drawing/2014/main" id="{5B5629BB-C55E-46E0-8A85-1F9D5750BC85}"/>
              </a:ext>
            </a:extLst>
          </p:cNvPr>
          <p:cNvSpPr>
            <a:spLocks noGrp="1"/>
          </p:cNvSpPr>
          <p:nvPr>
            <p:ph idx="1"/>
          </p:nvPr>
        </p:nvSpPr>
        <p:spPr/>
        <p:txBody>
          <a:bodyPr vert="horz" lIns="109728" tIns="109728" rIns="109728" bIns="91440" rtlCol="0" anchor="t">
            <a:normAutofit/>
          </a:bodyPr>
          <a:lstStyle/>
          <a:p>
            <a:r>
              <a:rPr lang="en-GB">
                <a:ea typeface="Meiryo"/>
              </a:rPr>
              <a:t>Luminol became "King of the barbiturates", it lasted longer and was used in asylums, hospitals and outpatient care. </a:t>
            </a:r>
          </a:p>
          <a:p>
            <a:r>
              <a:rPr lang="en-GB" dirty="0">
                <a:ea typeface="Meiryo"/>
              </a:rPr>
              <a:t>Due to </a:t>
            </a:r>
            <a:r>
              <a:rPr lang="en-GB">
                <a:ea typeface="Meiryo"/>
              </a:rPr>
              <a:t>its success it was also an important treatment for epilepsy.</a:t>
            </a:r>
            <a:endParaRPr lang="en-GB" dirty="0">
              <a:ea typeface="Meiryo"/>
            </a:endParaRPr>
          </a:p>
        </p:txBody>
      </p:sp>
    </p:spTree>
    <p:extLst>
      <p:ext uri="{BB962C8B-B14F-4D97-AF65-F5344CB8AC3E}">
        <p14:creationId xmlns:p14="http://schemas.microsoft.com/office/powerpoint/2010/main" val="924570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D6F3DE2-0100-4736-9E3A-4F0286B6EFD4}"/>
              </a:ext>
            </a:extLst>
          </p:cNvPr>
          <p:cNvSpPr>
            <a:spLocks noGrp="1"/>
          </p:cNvSpPr>
          <p:nvPr>
            <p:ph type="title"/>
          </p:nvPr>
        </p:nvSpPr>
        <p:spPr>
          <a:xfrm>
            <a:off x="6194738" y="442913"/>
            <a:ext cx="5197655" cy="1639888"/>
          </a:xfrm>
        </p:spPr>
        <p:txBody>
          <a:bodyPr anchor="b">
            <a:normAutofit/>
          </a:bodyPr>
          <a:lstStyle/>
          <a:p>
            <a:r>
              <a:rPr lang="en-GB" dirty="0">
                <a:ea typeface="Meiryo"/>
              </a:rPr>
              <a:t>Clinical use of barbiturates</a:t>
            </a:r>
          </a:p>
        </p:txBody>
      </p:sp>
      <p:grpSp>
        <p:nvGrpSpPr>
          <p:cNvPr id="11" name="Group 10">
            <a:extLst>
              <a:ext uri="{FF2B5EF4-FFF2-40B4-BE49-F238E27FC236}">
                <a16:creationId xmlns:a16="http://schemas.microsoft.com/office/drawing/2014/main" id="{57E5BCCD-DB23-4AD8-B850-9154AAE91E0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55C54A75-E44A-4147-B9D0-FF46CFD3161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4" name="Picture 4" descr="Text&#10;&#10;Description automatically generated">
            <a:extLst>
              <a:ext uri="{FF2B5EF4-FFF2-40B4-BE49-F238E27FC236}">
                <a16:creationId xmlns:a16="http://schemas.microsoft.com/office/drawing/2014/main" id="{8329ADF7-B917-461D-A48E-0090706475EE}"/>
              </a:ext>
            </a:extLst>
          </p:cNvPr>
          <p:cNvPicPr>
            <a:picLocks noChangeAspect="1"/>
          </p:cNvPicPr>
          <p:nvPr/>
        </p:nvPicPr>
        <p:blipFill>
          <a:blip r:embed="rId3"/>
          <a:stretch>
            <a:fillRect/>
          </a:stretch>
        </p:blipFill>
        <p:spPr>
          <a:xfrm>
            <a:off x="1030205" y="1519267"/>
            <a:ext cx="2788210" cy="3819466"/>
          </a:xfrm>
          <a:prstGeom prst="rect">
            <a:avLst/>
          </a:prstGeom>
        </p:spPr>
      </p:pic>
      <p:sp>
        <p:nvSpPr>
          <p:cNvPr id="3" name="Content Placeholder 2">
            <a:extLst>
              <a:ext uri="{FF2B5EF4-FFF2-40B4-BE49-F238E27FC236}">
                <a16:creationId xmlns:a16="http://schemas.microsoft.com/office/drawing/2014/main" id="{A814D1DE-1967-4D45-8272-30F6EED1C606}"/>
              </a:ext>
            </a:extLst>
          </p:cNvPr>
          <p:cNvSpPr>
            <a:spLocks noGrp="1"/>
          </p:cNvSpPr>
          <p:nvPr>
            <p:ph idx="1"/>
          </p:nvPr>
        </p:nvSpPr>
        <p:spPr>
          <a:xfrm>
            <a:off x="6194738" y="2312988"/>
            <a:ext cx="5197655" cy="3651250"/>
          </a:xfrm>
        </p:spPr>
        <p:txBody>
          <a:bodyPr vert="horz" lIns="109728" tIns="109728" rIns="109728" bIns="91440" rtlCol="0">
            <a:normAutofit/>
          </a:bodyPr>
          <a:lstStyle/>
          <a:p>
            <a:r>
              <a:rPr lang="en-GB" dirty="0">
                <a:ea typeface="Meiryo"/>
              </a:rPr>
              <a:t>2,500 barbiturates synthesized and 50 used clinically.</a:t>
            </a:r>
          </a:p>
          <a:p>
            <a:r>
              <a:rPr lang="en-GB" dirty="0">
                <a:ea typeface="Meiryo"/>
              </a:rPr>
              <a:t>Widespread use and contemporary use.</a:t>
            </a:r>
          </a:p>
          <a:p>
            <a:r>
              <a:rPr lang="en-GB" dirty="0">
                <a:ea typeface="Meiryo"/>
              </a:rPr>
              <a:t>Insomnia, Epilepsy, Anaesthesia</a:t>
            </a:r>
          </a:p>
          <a:p>
            <a:endParaRPr lang="en-GB" dirty="0">
              <a:ea typeface="Meiryo"/>
            </a:endParaRPr>
          </a:p>
        </p:txBody>
      </p:sp>
    </p:spTree>
    <p:extLst>
      <p:ext uri="{BB962C8B-B14F-4D97-AF65-F5344CB8AC3E}">
        <p14:creationId xmlns:p14="http://schemas.microsoft.com/office/powerpoint/2010/main" val="283826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3B4D24-F4A8-4141-A20A-E0575D1996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58A988C-05B7-44FE-8CCD-2ED3A620DEB7}"/>
              </a:ext>
            </a:extLst>
          </p:cNvPr>
          <p:cNvSpPr>
            <a:spLocks noGrp="1"/>
          </p:cNvSpPr>
          <p:nvPr>
            <p:ph type="title"/>
          </p:nvPr>
        </p:nvSpPr>
        <p:spPr>
          <a:xfrm>
            <a:off x="6162259" y="893763"/>
            <a:ext cx="4527965" cy="1587444"/>
          </a:xfrm>
        </p:spPr>
        <p:txBody>
          <a:bodyPr anchor="b">
            <a:normAutofit/>
          </a:bodyPr>
          <a:lstStyle/>
          <a:p>
            <a:pPr>
              <a:lnSpc>
                <a:spcPct val="120000"/>
              </a:lnSpc>
            </a:pPr>
            <a:r>
              <a:rPr lang="en-GB" sz="2500">
                <a:ea typeface="Meiryo"/>
              </a:rPr>
              <a:t>Early use of barbiturate treatments</a:t>
            </a:r>
            <a:endParaRPr lang="en-GB" sz="2500"/>
          </a:p>
        </p:txBody>
      </p:sp>
      <p:sp>
        <p:nvSpPr>
          <p:cNvPr id="11" name="Freeform: Shape 10">
            <a:extLst>
              <a:ext uri="{FF2B5EF4-FFF2-40B4-BE49-F238E27FC236}">
                <a16:creationId xmlns:a16="http://schemas.microsoft.com/office/drawing/2014/main" id="{9F87E4D0-D347-4DA8-81D7-104733308B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293" y="1074738"/>
            <a:ext cx="4906732" cy="467981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9DC9CEF6-58E1-4D78-BBBE-76F779AD9C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7555" y="898498"/>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47AF1248-67F7-4FEF-8D1D-FE33661A9C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266" y="993913"/>
            <a:ext cx="5101442" cy="4851950"/>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4" descr="A person lying on a bed&#10;&#10;Description automatically generated">
            <a:extLst>
              <a:ext uri="{FF2B5EF4-FFF2-40B4-BE49-F238E27FC236}">
                <a16:creationId xmlns:a16="http://schemas.microsoft.com/office/drawing/2014/main" id="{FCC19BA1-CFBC-4D89-8E06-DCFB93753071}"/>
              </a:ext>
            </a:extLst>
          </p:cNvPr>
          <p:cNvPicPr>
            <a:picLocks noChangeAspect="1"/>
          </p:cNvPicPr>
          <p:nvPr/>
        </p:nvPicPr>
        <p:blipFill rotWithShape="1">
          <a:blip r:embed="rId3"/>
          <a:srcRect r="-2" b="25750"/>
          <a:stretch/>
        </p:blipFill>
        <p:spPr>
          <a:xfrm>
            <a:off x="1033670" y="1288109"/>
            <a:ext cx="4349282" cy="4221274"/>
          </a:xfrm>
          <a:custGeom>
            <a:avLst/>
            <a:gdLst/>
            <a:ahLst/>
            <a:cxnLst/>
            <a:rect l="l" t="t" r="r" b="b"/>
            <a:pathLst>
              <a:path w="4292584" h="4094066">
                <a:moveTo>
                  <a:pt x="2456537" y="0"/>
                </a:moveTo>
                <a:cubicBezTo>
                  <a:pt x="2738780" y="0"/>
                  <a:pt x="2998545" y="55066"/>
                  <a:pt x="3228742" y="163517"/>
                </a:cubicBezTo>
                <a:cubicBezTo>
                  <a:pt x="3444477" y="265234"/>
                  <a:pt x="3633959" y="413698"/>
                  <a:pt x="3791935" y="604700"/>
                </a:cubicBezTo>
                <a:cubicBezTo>
                  <a:pt x="4114802" y="995211"/>
                  <a:pt x="4292584" y="1550174"/>
                  <a:pt x="4292584" y="2167403"/>
                </a:cubicBezTo>
                <a:cubicBezTo>
                  <a:pt x="4292584" y="2413659"/>
                  <a:pt x="4223774" y="2611299"/>
                  <a:pt x="4069573" y="2808283"/>
                </a:cubicBezTo>
                <a:cubicBezTo>
                  <a:pt x="3908278" y="3014339"/>
                  <a:pt x="3665922" y="3204126"/>
                  <a:pt x="3409289" y="3405037"/>
                </a:cubicBezTo>
                <a:cubicBezTo>
                  <a:pt x="3361941" y="3442060"/>
                  <a:pt x="3313027" y="3480392"/>
                  <a:pt x="3264115" y="3519190"/>
                </a:cubicBezTo>
                <a:cubicBezTo>
                  <a:pt x="2826289" y="3866416"/>
                  <a:pt x="2506740" y="4094066"/>
                  <a:pt x="2071218" y="4094066"/>
                </a:cubicBezTo>
                <a:cubicBezTo>
                  <a:pt x="1407617" y="4094066"/>
                  <a:pt x="937645" y="3814621"/>
                  <a:pt x="499819" y="3159623"/>
                </a:cubicBezTo>
                <a:cubicBezTo>
                  <a:pt x="442524" y="3073891"/>
                  <a:pt x="386517" y="2995921"/>
                  <a:pt x="332353" y="2920566"/>
                </a:cubicBezTo>
                <a:cubicBezTo>
                  <a:pt x="107867" y="2608119"/>
                  <a:pt x="0" y="2445632"/>
                  <a:pt x="0" y="2167403"/>
                </a:cubicBezTo>
                <a:cubicBezTo>
                  <a:pt x="0" y="1891138"/>
                  <a:pt x="67612" y="1618236"/>
                  <a:pt x="200812" y="1356275"/>
                </a:cubicBezTo>
                <a:cubicBezTo>
                  <a:pt x="331156" y="1100015"/>
                  <a:pt x="517505" y="865448"/>
                  <a:pt x="754611" y="659299"/>
                </a:cubicBezTo>
                <a:cubicBezTo>
                  <a:pt x="987664" y="456610"/>
                  <a:pt x="1264470" y="289449"/>
                  <a:pt x="1555279" y="175950"/>
                </a:cubicBezTo>
                <a:cubicBezTo>
                  <a:pt x="1853918" y="59181"/>
                  <a:pt x="2157254" y="0"/>
                  <a:pt x="2456537" y="0"/>
                </a:cubicBezTo>
                <a:close/>
              </a:path>
            </a:pathLst>
          </a:custGeom>
        </p:spPr>
      </p:pic>
      <p:sp>
        <p:nvSpPr>
          <p:cNvPr id="3" name="Content Placeholder 2">
            <a:extLst>
              <a:ext uri="{FF2B5EF4-FFF2-40B4-BE49-F238E27FC236}">
                <a16:creationId xmlns:a16="http://schemas.microsoft.com/office/drawing/2014/main" id="{EE191AD1-5C74-4DBB-9D9F-2CCA6BFB3ABA}"/>
              </a:ext>
            </a:extLst>
          </p:cNvPr>
          <p:cNvSpPr>
            <a:spLocks noGrp="1"/>
          </p:cNvSpPr>
          <p:nvPr>
            <p:ph idx="1"/>
          </p:nvPr>
        </p:nvSpPr>
        <p:spPr>
          <a:xfrm>
            <a:off x="6162260" y="2721030"/>
            <a:ext cx="4691478" cy="3243207"/>
          </a:xfrm>
        </p:spPr>
        <p:txBody>
          <a:bodyPr vert="horz" lIns="109728" tIns="109728" rIns="109728" bIns="91440" rtlCol="0">
            <a:normAutofit/>
          </a:bodyPr>
          <a:lstStyle/>
          <a:p>
            <a:r>
              <a:rPr lang="en-GB" dirty="0">
                <a:ea typeface="Meiryo"/>
              </a:rPr>
              <a:t>Severely emotionally repressed patients and response to treatments.</a:t>
            </a:r>
          </a:p>
          <a:p>
            <a:r>
              <a:rPr lang="en-GB" dirty="0">
                <a:ea typeface="Meiryo"/>
              </a:rPr>
              <a:t>Sleep disorders</a:t>
            </a:r>
          </a:p>
          <a:p>
            <a:r>
              <a:rPr lang="en-GB" dirty="0">
                <a:ea typeface="Meiryo"/>
              </a:rPr>
              <a:t>Epileptic patients</a:t>
            </a:r>
          </a:p>
        </p:txBody>
      </p:sp>
    </p:spTree>
    <p:extLst>
      <p:ext uri="{BB962C8B-B14F-4D97-AF65-F5344CB8AC3E}">
        <p14:creationId xmlns:p14="http://schemas.microsoft.com/office/powerpoint/2010/main" val="36147682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96F48-4AAC-41BB-AEDF-751FB93A5E97}"/>
              </a:ext>
            </a:extLst>
          </p:cNvPr>
          <p:cNvSpPr>
            <a:spLocks noGrp="1"/>
          </p:cNvSpPr>
          <p:nvPr>
            <p:ph type="title"/>
          </p:nvPr>
        </p:nvSpPr>
        <p:spPr/>
        <p:txBody>
          <a:bodyPr/>
          <a:lstStyle/>
          <a:p>
            <a:r>
              <a:rPr lang="en-GB">
                <a:ea typeface="Meiryo"/>
              </a:rPr>
              <a:t>Use of barbiturates </a:t>
            </a:r>
            <a:endParaRPr lang="en-GB"/>
          </a:p>
        </p:txBody>
      </p:sp>
      <p:sp>
        <p:nvSpPr>
          <p:cNvPr id="3" name="Content Placeholder 2">
            <a:extLst>
              <a:ext uri="{FF2B5EF4-FFF2-40B4-BE49-F238E27FC236}">
                <a16:creationId xmlns:a16="http://schemas.microsoft.com/office/drawing/2014/main" id="{E22CFBF1-B1D5-42C9-A2D0-A75A6BE5FDEC}"/>
              </a:ext>
            </a:extLst>
          </p:cNvPr>
          <p:cNvSpPr>
            <a:spLocks noGrp="1"/>
          </p:cNvSpPr>
          <p:nvPr>
            <p:ph idx="1"/>
          </p:nvPr>
        </p:nvSpPr>
        <p:spPr/>
        <p:txBody>
          <a:bodyPr vert="horz" lIns="109728" tIns="109728" rIns="109728" bIns="91440" rtlCol="0" anchor="t">
            <a:normAutofit/>
          </a:bodyPr>
          <a:lstStyle/>
          <a:p>
            <a:r>
              <a:rPr lang="en-GB" dirty="0">
                <a:ea typeface="Meiryo"/>
              </a:rPr>
              <a:t>Luminol and Veronal, amongst other barbiturates, became very popular during the early part of the 20th century. They were used as treatment for a range of psychiatric disorders, including </a:t>
            </a:r>
            <a:r>
              <a:rPr lang="en-GB">
                <a:ea typeface="Meiryo"/>
              </a:rPr>
              <a:t>bi-polar disorder (also known as manic-depressive disorder during the 20th century).</a:t>
            </a:r>
          </a:p>
          <a:p>
            <a:r>
              <a:rPr lang="en-GB">
                <a:ea typeface="Meiryo"/>
              </a:rPr>
              <a:t>Epifanio case (1913) - sleep cure</a:t>
            </a:r>
            <a:endParaRPr lang="en-GB" dirty="0">
              <a:ea typeface="Meiryo"/>
            </a:endParaRPr>
          </a:p>
        </p:txBody>
      </p:sp>
    </p:spTree>
    <p:extLst>
      <p:ext uri="{BB962C8B-B14F-4D97-AF65-F5344CB8AC3E}">
        <p14:creationId xmlns:p14="http://schemas.microsoft.com/office/powerpoint/2010/main" val="25514190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9BB7E9A-6937-4BF0-9F51-A20F197B55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id="{E0939753-89D7-48A8-8441-B9FF25CE8A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9F5CCFC5-858F-4B45-9B10-D49DD0280D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3573D7B-0423-4059-B134-256DC349C78D}"/>
              </a:ext>
            </a:extLst>
          </p:cNvPr>
          <p:cNvSpPr>
            <a:spLocks noGrp="1"/>
          </p:cNvSpPr>
          <p:nvPr>
            <p:ph type="title"/>
          </p:nvPr>
        </p:nvSpPr>
        <p:spPr>
          <a:xfrm>
            <a:off x="914400" y="442912"/>
            <a:ext cx="5411050" cy="1822123"/>
          </a:xfrm>
        </p:spPr>
        <p:txBody>
          <a:bodyPr anchor="b">
            <a:normAutofit/>
          </a:bodyPr>
          <a:lstStyle/>
          <a:p>
            <a:r>
              <a:rPr lang="en-GB">
                <a:ea typeface="Meiryo"/>
              </a:rPr>
              <a:t>Barbiturate as an anti-epileptic agent</a:t>
            </a:r>
            <a:endParaRPr lang="en-GB"/>
          </a:p>
        </p:txBody>
      </p:sp>
      <p:sp>
        <p:nvSpPr>
          <p:cNvPr id="3" name="Content Placeholder 2">
            <a:extLst>
              <a:ext uri="{FF2B5EF4-FFF2-40B4-BE49-F238E27FC236}">
                <a16:creationId xmlns:a16="http://schemas.microsoft.com/office/drawing/2014/main" id="{B4655FFF-9C69-470B-9B0B-6591EC26802D}"/>
              </a:ext>
            </a:extLst>
          </p:cNvPr>
          <p:cNvSpPr>
            <a:spLocks noGrp="1"/>
          </p:cNvSpPr>
          <p:nvPr>
            <p:ph idx="1"/>
          </p:nvPr>
        </p:nvSpPr>
        <p:spPr>
          <a:xfrm>
            <a:off x="914400" y="2496720"/>
            <a:ext cx="5181599" cy="3467518"/>
          </a:xfrm>
        </p:spPr>
        <p:txBody>
          <a:bodyPr vert="horz" lIns="109728" tIns="109728" rIns="109728" bIns="91440" rtlCol="0" anchor="t">
            <a:normAutofit/>
          </a:bodyPr>
          <a:lstStyle/>
          <a:p>
            <a:pPr>
              <a:lnSpc>
                <a:spcPct val="130000"/>
              </a:lnSpc>
            </a:pPr>
            <a:r>
              <a:rPr lang="en-GB" sz="1300">
                <a:ea typeface="Meiryo"/>
              </a:rPr>
              <a:t>Early in the 20th century it was found that the barbiturate treatments could be highly successful as an anti-convulsant drug.</a:t>
            </a:r>
            <a:endParaRPr lang="en-US" sz="1300">
              <a:ea typeface="Meiryo"/>
            </a:endParaRPr>
          </a:p>
          <a:p>
            <a:pPr>
              <a:lnSpc>
                <a:spcPct val="130000"/>
              </a:lnSpc>
            </a:pPr>
            <a:r>
              <a:rPr lang="en-GB" sz="1300">
                <a:ea typeface="Meiryo"/>
              </a:rPr>
              <a:t>Many epileptics were finding it difficult to sleep because of the continuous seizures, German doctor, Albert Hauptmann decided to try the new drugs to see if they could help with the convulsions.</a:t>
            </a:r>
          </a:p>
          <a:p>
            <a:pPr>
              <a:lnSpc>
                <a:spcPct val="130000"/>
              </a:lnSpc>
            </a:pPr>
            <a:r>
              <a:rPr lang="en-GB" sz="1300">
                <a:ea typeface="Meiryo"/>
              </a:rPr>
              <a:t>The result of the treatment meant that seizures were greatly reduced both during the day and the night and the severity was decreased.</a:t>
            </a:r>
          </a:p>
        </p:txBody>
      </p:sp>
      <p:sp>
        <p:nvSpPr>
          <p:cNvPr id="26" name="Freeform: Shape 25">
            <a:extLst>
              <a:ext uri="{FF2B5EF4-FFF2-40B4-BE49-F238E27FC236}">
                <a16:creationId xmlns:a16="http://schemas.microsoft.com/office/drawing/2014/main" id="{2348ECDC-D455-4B71-90F6-2ECC12B798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4" descr="A picture containing table, bottle&#10;&#10;Description automatically generated">
            <a:extLst>
              <a:ext uri="{FF2B5EF4-FFF2-40B4-BE49-F238E27FC236}">
                <a16:creationId xmlns:a16="http://schemas.microsoft.com/office/drawing/2014/main" id="{305CA230-ADB2-4A6A-B4A5-DF0674A1D8DC}"/>
              </a:ext>
            </a:extLst>
          </p:cNvPr>
          <p:cNvPicPr>
            <a:picLocks noChangeAspect="1"/>
          </p:cNvPicPr>
          <p:nvPr/>
        </p:nvPicPr>
        <p:blipFill rotWithShape="1">
          <a:blip r:embed="rId3"/>
          <a:srcRect l="12106" r="19407" b="-1"/>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spTree>
    <p:extLst>
      <p:ext uri="{BB962C8B-B14F-4D97-AF65-F5344CB8AC3E}">
        <p14:creationId xmlns:p14="http://schemas.microsoft.com/office/powerpoint/2010/main" val="13381531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BB7E9A-6937-4BF0-9F51-A20F197B55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5CEC702-C93B-4080-870B-DBD7FE939903}"/>
              </a:ext>
            </a:extLst>
          </p:cNvPr>
          <p:cNvSpPr>
            <a:spLocks noGrp="1"/>
          </p:cNvSpPr>
          <p:nvPr>
            <p:ph type="title"/>
          </p:nvPr>
        </p:nvSpPr>
        <p:spPr>
          <a:xfrm>
            <a:off x="914400" y="442912"/>
            <a:ext cx="5295569" cy="1822123"/>
          </a:xfrm>
        </p:spPr>
        <p:txBody>
          <a:bodyPr anchor="b">
            <a:normAutofit/>
          </a:bodyPr>
          <a:lstStyle/>
          <a:p>
            <a:r>
              <a:rPr lang="en-GB">
                <a:ea typeface="Meiryo"/>
              </a:rPr>
              <a:t>The rise and fall of barbiturates</a:t>
            </a:r>
            <a:endParaRPr lang="en-GB"/>
          </a:p>
        </p:txBody>
      </p:sp>
      <p:sp>
        <p:nvSpPr>
          <p:cNvPr id="3" name="Content Placeholder 2">
            <a:extLst>
              <a:ext uri="{FF2B5EF4-FFF2-40B4-BE49-F238E27FC236}">
                <a16:creationId xmlns:a16="http://schemas.microsoft.com/office/drawing/2014/main" id="{0AB30817-5282-488A-B5F2-56EA0C8609AC}"/>
              </a:ext>
            </a:extLst>
          </p:cNvPr>
          <p:cNvSpPr>
            <a:spLocks noGrp="1"/>
          </p:cNvSpPr>
          <p:nvPr>
            <p:ph idx="1"/>
          </p:nvPr>
        </p:nvSpPr>
        <p:spPr>
          <a:xfrm>
            <a:off x="914400" y="2496720"/>
            <a:ext cx="5181599" cy="3467518"/>
          </a:xfrm>
        </p:spPr>
        <p:txBody>
          <a:bodyPr vert="horz" lIns="109728" tIns="109728" rIns="109728" bIns="91440" rtlCol="0" anchor="t">
            <a:normAutofit/>
          </a:bodyPr>
          <a:lstStyle/>
          <a:p>
            <a:r>
              <a:rPr lang="en-GB" dirty="0">
                <a:ea typeface="Meiryo"/>
              </a:rPr>
              <a:t>The 1930s and 40s saw the greatest popularity in the use of barbiturates. However, despite their widespread use, one of the </a:t>
            </a:r>
            <a:r>
              <a:rPr lang="en-GB">
                <a:ea typeface="Meiryo"/>
              </a:rPr>
              <a:t>most significant issues with the drugs were the risk of dependence and overdose.</a:t>
            </a:r>
          </a:p>
        </p:txBody>
      </p:sp>
      <p:sp>
        <p:nvSpPr>
          <p:cNvPr id="11" name="Freeform: Shape 10">
            <a:extLst>
              <a:ext uri="{FF2B5EF4-FFF2-40B4-BE49-F238E27FC236}">
                <a16:creationId xmlns:a16="http://schemas.microsoft.com/office/drawing/2014/main" id="{E0939753-89D7-48A8-8441-B9FF25CE8A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9F5CCFC5-858F-4B45-9B10-D49DD0280D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2348ECDC-D455-4B71-90F6-2ECC12B798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4" descr="Chart, line chart&#10;&#10;Description automatically generated">
            <a:extLst>
              <a:ext uri="{FF2B5EF4-FFF2-40B4-BE49-F238E27FC236}">
                <a16:creationId xmlns:a16="http://schemas.microsoft.com/office/drawing/2014/main" id="{BAD06066-CFFB-4A4E-A044-73F5D25F9734}"/>
              </a:ext>
            </a:extLst>
          </p:cNvPr>
          <p:cNvPicPr>
            <a:picLocks noChangeAspect="1"/>
          </p:cNvPicPr>
          <p:nvPr/>
        </p:nvPicPr>
        <p:blipFill>
          <a:blip r:embed="rId3"/>
          <a:stretch>
            <a:fillRect/>
          </a:stretch>
        </p:blipFill>
        <p:spPr>
          <a:xfrm>
            <a:off x="7673130" y="1474287"/>
            <a:ext cx="3774974" cy="2416412"/>
          </a:xfrm>
          <a:prstGeom prst="rect">
            <a:avLst/>
          </a:prstGeom>
        </p:spPr>
      </p:pic>
      <p:sp>
        <p:nvSpPr>
          <p:cNvPr id="5" name="TextBox 4">
            <a:extLst>
              <a:ext uri="{FF2B5EF4-FFF2-40B4-BE49-F238E27FC236}">
                <a16:creationId xmlns:a16="http://schemas.microsoft.com/office/drawing/2014/main" id="{B0837A8B-B2F8-4452-A3E8-B1769B6BD304}"/>
              </a:ext>
            </a:extLst>
          </p:cNvPr>
          <p:cNvSpPr txBox="1"/>
          <p:nvPr/>
        </p:nvSpPr>
        <p:spPr>
          <a:xfrm>
            <a:off x="7358109" y="3895817"/>
            <a:ext cx="492562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Evolution of annual barbiturates production in USA for the period 1941–1960. </a:t>
            </a:r>
            <a:endParaRPr lang="en-US"/>
          </a:p>
        </p:txBody>
      </p:sp>
    </p:spTree>
    <p:extLst>
      <p:ext uri="{BB962C8B-B14F-4D97-AF65-F5344CB8AC3E}">
        <p14:creationId xmlns:p14="http://schemas.microsoft.com/office/powerpoint/2010/main" val="7519079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F8F0F-F761-4921-9265-DC339C0B09A3}"/>
              </a:ext>
            </a:extLst>
          </p:cNvPr>
          <p:cNvSpPr>
            <a:spLocks noGrp="1"/>
          </p:cNvSpPr>
          <p:nvPr>
            <p:ph type="title"/>
          </p:nvPr>
        </p:nvSpPr>
        <p:spPr/>
        <p:txBody>
          <a:bodyPr/>
          <a:lstStyle/>
          <a:p>
            <a:r>
              <a:rPr lang="en-GB">
                <a:ea typeface="Meiryo"/>
              </a:rPr>
              <a:t>Death of Marilyn Monroe</a:t>
            </a:r>
            <a:endParaRPr lang="en-GB"/>
          </a:p>
        </p:txBody>
      </p:sp>
      <p:pic>
        <p:nvPicPr>
          <p:cNvPr id="6" name="Picture 6" descr="A close up of a newspaper&#10;&#10;Description automatically generated">
            <a:extLst>
              <a:ext uri="{FF2B5EF4-FFF2-40B4-BE49-F238E27FC236}">
                <a16:creationId xmlns:a16="http://schemas.microsoft.com/office/drawing/2014/main" id="{ED436B46-2360-4FEA-AF87-EA7DE055466F}"/>
              </a:ext>
            </a:extLst>
          </p:cNvPr>
          <p:cNvPicPr>
            <a:picLocks noGrp="1" noChangeAspect="1"/>
          </p:cNvPicPr>
          <p:nvPr>
            <p:ph idx="1"/>
          </p:nvPr>
        </p:nvPicPr>
        <p:blipFill>
          <a:blip r:embed="rId3"/>
          <a:stretch>
            <a:fillRect/>
          </a:stretch>
        </p:blipFill>
        <p:spPr>
          <a:xfrm>
            <a:off x="2080679" y="1785769"/>
            <a:ext cx="8449692" cy="5251973"/>
          </a:xfrm>
        </p:spPr>
      </p:pic>
    </p:spTree>
    <p:extLst>
      <p:ext uri="{BB962C8B-B14F-4D97-AF65-F5344CB8AC3E}">
        <p14:creationId xmlns:p14="http://schemas.microsoft.com/office/powerpoint/2010/main" val="5384087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close up of a bowl&#10;&#10;Description automatically generated">
            <a:extLst>
              <a:ext uri="{FF2B5EF4-FFF2-40B4-BE49-F238E27FC236}">
                <a16:creationId xmlns:a16="http://schemas.microsoft.com/office/drawing/2014/main" id="{EA44803D-5FB8-4AC5-93BC-ABEC982B8DEE}"/>
              </a:ext>
            </a:extLst>
          </p:cNvPr>
          <p:cNvPicPr>
            <a:picLocks noChangeAspect="1"/>
          </p:cNvPicPr>
          <p:nvPr/>
        </p:nvPicPr>
        <p:blipFill rotWithShape="1">
          <a:blip r:embed="rId3"/>
          <a:srcRect t="8571" r="-1" b="-1"/>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3" name="Freeform: Shape 12">
            <a:extLst>
              <a:ext uri="{FF2B5EF4-FFF2-40B4-BE49-F238E27FC236}">
                <a16:creationId xmlns:a16="http://schemas.microsoft.com/office/drawing/2014/main" id="{0BA56A81-C9DD-4EBA-9E13-32FFB51CFD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6FCCDD9-81D8-444A-BDEE-259D30266093}"/>
              </a:ext>
            </a:extLst>
          </p:cNvPr>
          <p:cNvSpPr>
            <a:spLocks noGrp="1"/>
          </p:cNvSpPr>
          <p:nvPr>
            <p:ph type="title"/>
          </p:nvPr>
        </p:nvSpPr>
        <p:spPr>
          <a:xfrm>
            <a:off x="992518" y="442913"/>
            <a:ext cx="4780129" cy="1639888"/>
          </a:xfrm>
        </p:spPr>
        <p:txBody>
          <a:bodyPr anchor="b">
            <a:normAutofit/>
          </a:bodyPr>
          <a:lstStyle/>
          <a:p>
            <a:r>
              <a:rPr lang="en-GB">
                <a:ea typeface="Meiryo"/>
              </a:rPr>
              <a:t>Barbiturate Concerns</a:t>
            </a:r>
            <a:endParaRPr lang="en-GB"/>
          </a:p>
        </p:txBody>
      </p:sp>
      <p:sp>
        <p:nvSpPr>
          <p:cNvPr id="3" name="Content Placeholder 2">
            <a:extLst>
              <a:ext uri="{FF2B5EF4-FFF2-40B4-BE49-F238E27FC236}">
                <a16:creationId xmlns:a16="http://schemas.microsoft.com/office/drawing/2014/main" id="{4E3F4CC1-AC54-4DC9-841E-EFFF749918BE}"/>
              </a:ext>
            </a:extLst>
          </p:cNvPr>
          <p:cNvSpPr>
            <a:spLocks noGrp="1"/>
          </p:cNvSpPr>
          <p:nvPr>
            <p:ph idx="1"/>
          </p:nvPr>
        </p:nvSpPr>
        <p:spPr>
          <a:xfrm>
            <a:off x="992518" y="2312988"/>
            <a:ext cx="5368525" cy="3651250"/>
          </a:xfrm>
        </p:spPr>
        <p:txBody>
          <a:bodyPr vert="horz" lIns="109728" tIns="109728" rIns="109728" bIns="91440" rtlCol="0">
            <a:normAutofit/>
          </a:bodyPr>
          <a:lstStyle/>
          <a:p>
            <a:pPr>
              <a:lnSpc>
                <a:spcPct val="130000"/>
              </a:lnSpc>
            </a:pPr>
            <a:r>
              <a:rPr lang="en-GB" sz="1500">
                <a:ea typeface="Meiryo"/>
              </a:rPr>
              <a:t>Amnesiac properties</a:t>
            </a:r>
          </a:p>
          <a:p>
            <a:pPr>
              <a:lnSpc>
                <a:spcPct val="130000"/>
              </a:lnSpc>
            </a:pPr>
            <a:r>
              <a:rPr lang="en-GB" sz="1500">
                <a:ea typeface="Meiryo"/>
              </a:rPr>
              <a:t>A mixture of barbiturate and other substances could produce a lethal cocktail</a:t>
            </a:r>
          </a:p>
          <a:p>
            <a:pPr>
              <a:lnSpc>
                <a:spcPct val="130000"/>
              </a:lnSpc>
            </a:pPr>
            <a:r>
              <a:rPr lang="en-GB" sz="1500">
                <a:ea typeface="Meiryo"/>
              </a:rPr>
              <a:t>The number of suicides and accidental deaths caused by Barbiturate overdoses escalated during the 1950s and 1970s, with 12,354 deaths in the UK between the years 1965 and 1970 directly linked to barbiturate overdose.</a:t>
            </a:r>
          </a:p>
        </p:txBody>
      </p:sp>
    </p:spTree>
    <p:extLst>
      <p:ext uri="{BB962C8B-B14F-4D97-AF65-F5344CB8AC3E}">
        <p14:creationId xmlns:p14="http://schemas.microsoft.com/office/powerpoint/2010/main" val="20942646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0C7F7-A9E0-43AA-95EA-7D048ED11F5A}"/>
              </a:ext>
            </a:extLst>
          </p:cNvPr>
          <p:cNvSpPr>
            <a:spLocks noGrp="1"/>
          </p:cNvSpPr>
          <p:nvPr>
            <p:ph type="title"/>
          </p:nvPr>
        </p:nvSpPr>
        <p:spPr/>
        <p:txBody>
          <a:bodyPr/>
          <a:lstStyle/>
          <a:p>
            <a:r>
              <a:rPr lang="en-GB">
                <a:ea typeface="Meiryo"/>
              </a:rPr>
              <a:t>Benzodiazepines</a:t>
            </a:r>
            <a:endParaRPr lang="en-GB"/>
          </a:p>
        </p:txBody>
      </p:sp>
      <p:sp>
        <p:nvSpPr>
          <p:cNvPr id="3" name="Content Placeholder 2">
            <a:extLst>
              <a:ext uri="{FF2B5EF4-FFF2-40B4-BE49-F238E27FC236}">
                <a16:creationId xmlns:a16="http://schemas.microsoft.com/office/drawing/2014/main" id="{66160A59-E9BA-430C-A9C4-88AA62CEC0C6}"/>
              </a:ext>
            </a:extLst>
          </p:cNvPr>
          <p:cNvSpPr>
            <a:spLocks noGrp="1"/>
          </p:cNvSpPr>
          <p:nvPr>
            <p:ph idx="1"/>
          </p:nvPr>
        </p:nvSpPr>
        <p:spPr/>
        <p:txBody>
          <a:bodyPr vert="horz" lIns="109728" tIns="109728" rIns="109728" bIns="91440" rtlCol="0" anchor="t">
            <a:normAutofit/>
          </a:bodyPr>
          <a:lstStyle/>
          <a:p>
            <a:r>
              <a:rPr lang="en-GB" dirty="0">
                <a:ea typeface="Meiryo"/>
              </a:rPr>
              <a:t>The development of Benzodiazepines in the late 60s came about as result of the clinical research developed </a:t>
            </a:r>
            <a:r>
              <a:rPr lang="en-GB">
                <a:ea typeface="Meiryo"/>
              </a:rPr>
              <a:t>using barbiturates. Once benzodiazepines successfully began to be </a:t>
            </a:r>
            <a:r>
              <a:rPr lang="en-GB" dirty="0">
                <a:ea typeface="Meiryo"/>
              </a:rPr>
              <a:t>used for psychiatric treatments barbiturate prescribing began to </a:t>
            </a:r>
            <a:r>
              <a:rPr lang="en-GB">
                <a:ea typeface="Meiryo"/>
              </a:rPr>
              <a:t>decline and eventually fell out of widespread use. </a:t>
            </a:r>
            <a:endParaRPr lang="en-US">
              <a:ea typeface="Meiryo"/>
            </a:endParaRPr>
          </a:p>
          <a:p>
            <a:r>
              <a:rPr lang="en-GB">
                <a:ea typeface="Meiryo"/>
              </a:rPr>
              <a:t>The next page shows a brief list of Benzodiazepines and their use today.</a:t>
            </a:r>
            <a:endParaRPr lang="en-GB" dirty="0">
              <a:ea typeface="Meiryo"/>
            </a:endParaRPr>
          </a:p>
        </p:txBody>
      </p:sp>
    </p:spTree>
    <p:extLst>
      <p:ext uri="{BB962C8B-B14F-4D97-AF65-F5344CB8AC3E}">
        <p14:creationId xmlns:p14="http://schemas.microsoft.com/office/powerpoint/2010/main" val="24416469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7CE20-77D0-4054-8D8C-41432C114572}"/>
              </a:ext>
            </a:extLst>
          </p:cNvPr>
          <p:cNvSpPr>
            <a:spLocks noGrp="1"/>
          </p:cNvSpPr>
          <p:nvPr>
            <p:ph type="title"/>
          </p:nvPr>
        </p:nvSpPr>
        <p:spPr/>
        <p:txBody>
          <a:bodyPr/>
          <a:lstStyle/>
          <a:p>
            <a:r>
              <a:rPr lang="en-GB" dirty="0">
                <a:ea typeface="Meiryo"/>
              </a:rPr>
              <a:t>Diazepines today</a:t>
            </a:r>
            <a:endParaRPr lang="en-GB" dirty="0"/>
          </a:p>
        </p:txBody>
      </p:sp>
      <p:pic>
        <p:nvPicPr>
          <p:cNvPr id="4" name="Picture 4">
            <a:extLst>
              <a:ext uri="{FF2B5EF4-FFF2-40B4-BE49-F238E27FC236}">
                <a16:creationId xmlns:a16="http://schemas.microsoft.com/office/drawing/2014/main" id="{D7EEC869-6C61-4601-A141-119C80394F0C}"/>
              </a:ext>
            </a:extLst>
          </p:cNvPr>
          <p:cNvPicPr>
            <a:picLocks noGrp="1" noChangeAspect="1"/>
          </p:cNvPicPr>
          <p:nvPr>
            <p:ph idx="1"/>
          </p:nvPr>
        </p:nvPicPr>
        <p:blipFill>
          <a:blip r:embed="rId2"/>
          <a:stretch>
            <a:fillRect/>
          </a:stretch>
        </p:blipFill>
        <p:spPr>
          <a:xfrm>
            <a:off x="2257425" y="2357438"/>
            <a:ext cx="8096250" cy="3562350"/>
          </a:xfrm>
        </p:spPr>
      </p:pic>
    </p:spTree>
    <p:extLst>
      <p:ext uri="{BB962C8B-B14F-4D97-AF65-F5344CB8AC3E}">
        <p14:creationId xmlns:p14="http://schemas.microsoft.com/office/powerpoint/2010/main" val="23014130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961F1-71A5-4290-917A-279BDC2DBD14}"/>
              </a:ext>
            </a:extLst>
          </p:cNvPr>
          <p:cNvSpPr>
            <a:spLocks noGrp="1"/>
          </p:cNvSpPr>
          <p:nvPr>
            <p:ph type="title"/>
          </p:nvPr>
        </p:nvSpPr>
        <p:spPr/>
        <p:txBody>
          <a:bodyPr/>
          <a:lstStyle/>
          <a:p>
            <a:r>
              <a:rPr lang="en-GB">
                <a:ea typeface="Meiryo"/>
              </a:rPr>
              <a:t>Barbiturates today</a:t>
            </a:r>
            <a:endParaRPr lang="en-GB"/>
          </a:p>
        </p:txBody>
      </p:sp>
      <p:sp>
        <p:nvSpPr>
          <p:cNvPr id="3" name="Content Placeholder 2">
            <a:extLst>
              <a:ext uri="{FF2B5EF4-FFF2-40B4-BE49-F238E27FC236}">
                <a16:creationId xmlns:a16="http://schemas.microsoft.com/office/drawing/2014/main" id="{72A6862F-C7BB-490E-9777-D48B92ED3CB3}"/>
              </a:ext>
            </a:extLst>
          </p:cNvPr>
          <p:cNvSpPr>
            <a:spLocks noGrp="1"/>
          </p:cNvSpPr>
          <p:nvPr>
            <p:ph idx="1"/>
          </p:nvPr>
        </p:nvSpPr>
        <p:spPr/>
        <p:txBody>
          <a:bodyPr vert="horz" lIns="109728" tIns="109728" rIns="109728" bIns="91440" rtlCol="0" anchor="t">
            <a:normAutofit/>
          </a:bodyPr>
          <a:lstStyle/>
          <a:p>
            <a:r>
              <a:rPr lang="en-GB" dirty="0">
                <a:ea typeface="Meiryo"/>
              </a:rPr>
              <a:t>These days barbiturates are used for specific issues. This can include:</a:t>
            </a:r>
            <a:br>
              <a:rPr lang="en-GB" dirty="0">
                <a:ea typeface="Meiryo"/>
              </a:rPr>
            </a:br>
            <a:r>
              <a:rPr lang="en-GB">
                <a:ea typeface="Meiryo"/>
              </a:rPr>
              <a:t>Gastrointestinal disorders</a:t>
            </a:r>
          </a:p>
          <a:p>
            <a:r>
              <a:rPr lang="en-GB">
                <a:ea typeface="Meiryo"/>
              </a:rPr>
              <a:t>Asthmatic functional disorders</a:t>
            </a:r>
          </a:p>
          <a:p>
            <a:r>
              <a:rPr lang="en-GB">
                <a:ea typeface="Meiryo"/>
              </a:rPr>
              <a:t>Treatment of epileptic seizures</a:t>
            </a:r>
            <a:endParaRPr lang="en-GB" dirty="0">
              <a:ea typeface="Meiryo"/>
            </a:endParaRPr>
          </a:p>
          <a:p>
            <a:endParaRPr lang="en-GB" dirty="0">
              <a:ea typeface="Meiryo"/>
            </a:endParaRPr>
          </a:p>
        </p:txBody>
      </p:sp>
    </p:spTree>
    <p:extLst>
      <p:ext uri="{BB962C8B-B14F-4D97-AF65-F5344CB8AC3E}">
        <p14:creationId xmlns:p14="http://schemas.microsoft.com/office/powerpoint/2010/main" val="34426353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F31C4-B760-46C6-828B-0C04264D598D}"/>
              </a:ext>
            </a:extLst>
          </p:cNvPr>
          <p:cNvSpPr>
            <a:spLocks noGrp="1"/>
          </p:cNvSpPr>
          <p:nvPr>
            <p:ph type="title"/>
          </p:nvPr>
        </p:nvSpPr>
        <p:spPr/>
        <p:txBody>
          <a:bodyPr/>
          <a:lstStyle/>
          <a:p>
            <a:r>
              <a:rPr lang="en-GB">
                <a:ea typeface="Meiryo"/>
              </a:rPr>
              <a:t>Summary</a:t>
            </a:r>
            <a:endParaRPr lang="en-GB"/>
          </a:p>
        </p:txBody>
      </p:sp>
      <p:sp>
        <p:nvSpPr>
          <p:cNvPr id="3" name="Content Placeholder 2">
            <a:extLst>
              <a:ext uri="{FF2B5EF4-FFF2-40B4-BE49-F238E27FC236}">
                <a16:creationId xmlns:a16="http://schemas.microsoft.com/office/drawing/2014/main" id="{35E8B7F0-ADE4-4CF7-A431-03BE842A0973}"/>
              </a:ext>
            </a:extLst>
          </p:cNvPr>
          <p:cNvSpPr>
            <a:spLocks noGrp="1"/>
          </p:cNvSpPr>
          <p:nvPr>
            <p:ph idx="1"/>
          </p:nvPr>
        </p:nvSpPr>
        <p:spPr/>
        <p:txBody>
          <a:bodyPr vert="horz" lIns="109728" tIns="109728" rIns="109728" bIns="91440" rtlCol="0" anchor="t">
            <a:normAutofit/>
          </a:bodyPr>
          <a:lstStyle/>
          <a:p>
            <a:r>
              <a:rPr lang="en-GB" dirty="0">
                <a:ea typeface="Meiryo"/>
              </a:rPr>
              <a:t>Barbiturates were introduced over a century ago, they were effective in their use of psychiatric disorders and were the first-</a:t>
            </a:r>
            <a:r>
              <a:rPr lang="en-GB">
                <a:ea typeface="Meiryo"/>
              </a:rPr>
              <a:t>line treatment for sedation, hypnosis and convulsions.</a:t>
            </a:r>
            <a:endParaRPr lang="en-GB" dirty="0">
              <a:ea typeface="Meiryo"/>
            </a:endParaRPr>
          </a:p>
          <a:p>
            <a:r>
              <a:rPr lang="en-GB" dirty="0">
                <a:ea typeface="Meiryo"/>
              </a:rPr>
              <a:t>They eventually fell into decline due to the life-threatening risk </a:t>
            </a:r>
            <a:r>
              <a:rPr lang="en-GB">
                <a:ea typeface="Meiryo"/>
              </a:rPr>
              <a:t>that they posed, as well as the development of safer benzodiazepines.</a:t>
            </a:r>
            <a:endParaRPr lang="en-GB" dirty="0">
              <a:ea typeface="Meiryo"/>
            </a:endParaRPr>
          </a:p>
        </p:txBody>
      </p:sp>
    </p:spTree>
    <p:extLst>
      <p:ext uri="{BB962C8B-B14F-4D97-AF65-F5344CB8AC3E}">
        <p14:creationId xmlns:p14="http://schemas.microsoft.com/office/powerpoint/2010/main" val="21547593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40A2F-9383-4593-A3FD-B90ED7A5A4E2}"/>
              </a:ext>
            </a:extLst>
          </p:cNvPr>
          <p:cNvSpPr>
            <a:spLocks noGrp="1"/>
          </p:cNvSpPr>
          <p:nvPr>
            <p:ph type="title"/>
          </p:nvPr>
        </p:nvSpPr>
        <p:spPr/>
        <p:txBody>
          <a:bodyPr/>
          <a:lstStyle/>
          <a:p>
            <a:r>
              <a:rPr lang="en-GB" dirty="0">
                <a:ea typeface="Meiryo"/>
              </a:rPr>
              <a:t>Summary of Module</a:t>
            </a:r>
            <a:endParaRPr lang="en-GB" dirty="0"/>
          </a:p>
        </p:txBody>
      </p:sp>
      <p:sp>
        <p:nvSpPr>
          <p:cNvPr id="3" name="Content Placeholder 2">
            <a:extLst>
              <a:ext uri="{FF2B5EF4-FFF2-40B4-BE49-F238E27FC236}">
                <a16:creationId xmlns:a16="http://schemas.microsoft.com/office/drawing/2014/main" id="{5A16B2D9-5794-450C-89AA-A76E9C503394}"/>
              </a:ext>
            </a:extLst>
          </p:cNvPr>
          <p:cNvSpPr>
            <a:spLocks noGrp="1"/>
          </p:cNvSpPr>
          <p:nvPr>
            <p:ph idx="1"/>
          </p:nvPr>
        </p:nvSpPr>
        <p:spPr/>
        <p:txBody>
          <a:bodyPr vert="horz" lIns="109728" tIns="109728" rIns="109728" bIns="91440" rtlCol="0" anchor="t">
            <a:normAutofit/>
          </a:bodyPr>
          <a:lstStyle/>
          <a:p>
            <a:r>
              <a:rPr lang="en-GB" dirty="0">
                <a:ea typeface="Meiryo"/>
              </a:rPr>
              <a:t>We'll now move on to discussing some of the key themes that have been explored within this module. </a:t>
            </a:r>
            <a:endParaRPr lang="en-GB" dirty="0"/>
          </a:p>
        </p:txBody>
      </p:sp>
    </p:spTree>
    <p:extLst>
      <p:ext uri="{BB962C8B-B14F-4D97-AF65-F5344CB8AC3E}">
        <p14:creationId xmlns:p14="http://schemas.microsoft.com/office/powerpoint/2010/main" val="8654718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3B4D24-F4A8-4141-A20A-E0575D1996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728D18C-1B54-4A0B-93C7-3C6421ABEE2F}"/>
              </a:ext>
            </a:extLst>
          </p:cNvPr>
          <p:cNvSpPr>
            <a:spLocks noGrp="1"/>
          </p:cNvSpPr>
          <p:nvPr>
            <p:ph type="title"/>
          </p:nvPr>
        </p:nvSpPr>
        <p:spPr>
          <a:xfrm>
            <a:off x="6162259" y="893763"/>
            <a:ext cx="4527965" cy="1587444"/>
          </a:xfrm>
        </p:spPr>
        <p:txBody>
          <a:bodyPr anchor="b">
            <a:normAutofit/>
          </a:bodyPr>
          <a:lstStyle/>
          <a:p>
            <a:pPr>
              <a:lnSpc>
                <a:spcPct val="120000"/>
              </a:lnSpc>
            </a:pPr>
            <a:r>
              <a:rPr lang="en-GB" sz="2500">
                <a:ea typeface="Meiryo"/>
              </a:rPr>
              <a:t>Lecture One: Beliefs and Views of Madness in the Ancient World </a:t>
            </a:r>
            <a:endParaRPr lang="en-GB" sz="2500"/>
          </a:p>
        </p:txBody>
      </p:sp>
      <p:sp>
        <p:nvSpPr>
          <p:cNvPr id="11" name="Freeform: Shape 10">
            <a:extLst>
              <a:ext uri="{FF2B5EF4-FFF2-40B4-BE49-F238E27FC236}">
                <a16:creationId xmlns:a16="http://schemas.microsoft.com/office/drawing/2014/main" id="{9F87E4D0-D347-4DA8-81D7-104733308B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293" y="1074738"/>
            <a:ext cx="4906732" cy="467981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9DC9CEF6-58E1-4D78-BBBE-76F779AD9C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7555" y="898498"/>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47AF1248-67F7-4FEF-8D1D-FE33661A9C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266" y="993913"/>
            <a:ext cx="5101442" cy="4851950"/>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4" descr="A sculpture of a person&#10;&#10;Description automatically generated">
            <a:extLst>
              <a:ext uri="{FF2B5EF4-FFF2-40B4-BE49-F238E27FC236}">
                <a16:creationId xmlns:a16="http://schemas.microsoft.com/office/drawing/2014/main" id="{D9FA7330-C27E-4D4F-B973-BB67C7143602}"/>
              </a:ext>
            </a:extLst>
          </p:cNvPr>
          <p:cNvPicPr>
            <a:picLocks noChangeAspect="1"/>
          </p:cNvPicPr>
          <p:nvPr/>
        </p:nvPicPr>
        <p:blipFill rotWithShape="1">
          <a:blip r:embed="rId2"/>
          <a:srcRect r="-1" b="36184"/>
          <a:stretch/>
        </p:blipFill>
        <p:spPr>
          <a:xfrm>
            <a:off x="1033670" y="1288109"/>
            <a:ext cx="4349282" cy="4221274"/>
          </a:xfrm>
          <a:custGeom>
            <a:avLst/>
            <a:gdLst/>
            <a:ahLst/>
            <a:cxnLst/>
            <a:rect l="l" t="t" r="r" b="b"/>
            <a:pathLst>
              <a:path w="4292584" h="4094066">
                <a:moveTo>
                  <a:pt x="2456537" y="0"/>
                </a:moveTo>
                <a:cubicBezTo>
                  <a:pt x="2738780" y="0"/>
                  <a:pt x="2998545" y="55066"/>
                  <a:pt x="3228742" y="163517"/>
                </a:cubicBezTo>
                <a:cubicBezTo>
                  <a:pt x="3444477" y="265234"/>
                  <a:pt x="3633959" y="413698"/>
                  <a:pt x="3791935" y="604700"/>
                </a:cubicBezTo>
                <a:cubicBezTo>
                  <a:pt x="4114802" y="995211"/>
                  <a:pt x="4292584" y="1550174"/>
                  <a:pt x="4292584" y="2167403"/>
                </a:cubicBezTo>
                <a:cubicBezTo>
                  <a:pt x="4292584" y="2413659"/>
                  <a:pt x="4223774" y="2611299"/>
                  <a:pt x="4069573" y="2808283"/>
                </a:cubicBezTo>
                <a:cubicBezTo>
                  <a:pt x="3908278" y="3014339"/>
                  <a:pt x="3665922" y="3204126"/>
                  <a:pt x="3409289" y="3405037"/>
                </a:cubicBezTo>
                <a:cubicBezTo>
                  <a:pt x="3361941" y="3442060"/>
                  <a:pt x="3313027" y="3480392"/>
                  <a:pt x="3264115" y="3519190"/>
                </a:cubicBezTo>
                <a:cubicBezTo>
                  <a:pt x="2826289" y="3866416"/>
                  <a:pt x="2506740" y="4094066"/>
                  <a:pt x="2071218" y="4094066"/>
                </a:cubicBezTo>
                <a:cubicBezTo>
                  <a:pt x="1407617" y="4094066"/>
                  <a:pt x="937645" y="3814621"/>
                  <a:pt x="499819" y="3159623"/>
                </a:cubicBezTo>
                <a:cubicBezTo>
                  <a:pt x="442524" y="3073891"/>
                  <a:pt x="386517" y="2995921"/>
                  <a:pt x="332353" y="2920566"/>
                </a:cubicBezTo>
                <a:cubicBezTo>
                  <a:pt x="107867" y="2608119"/>
                  <a:pt x="0" y="2445632"/>
                  <a:pt x="0" y="2167403"/>
                </a:cubicBezTo>
                <a:cubicBezTo>
                  <a:pt x="0" y="1891138"/>
                  <a:pt x="67612" y="1618236"/>
                  <a:pt x="200812" y="1356275"/>
                </a:cubicBezTo>
                <a:cubicBezTo>
                  <a:pt x="331156" y="1100015"/>
                  <a:pt x="517505" y="865448"/>
                  <a:pt x="754611" y="659299"/>
                </a:cubicBezTo>
                <a:cubicBezTo>
                  <a:pt x="987664" y="456610"/>
                  <a:pt x="1264470" y="289449"/>
                  <a:pt x="1555279" y="175950"/>
                </a:cubicBezTo>
                <a:cubicBezTo>
                  <a:pt x="1853918" y="59181"/>
                  <a:pt x="2157254" y="0"/>
                  <a:pt x="2456537" y="0"/>
                </a:cubicBezTo>
                <a:close/>
              </a:path>
            </a:pathLst>
          </a:custGeom>
        </p:spPr>
      </p:pic>
      <p:sp>
        <p:nvSpPr>
          <p:cNvPr id="3" name="Content Placeholder 2">
            <a:extLst>
              <a:ext uri="{FF2B5EF4-FFF2-40B4-BE49-F238E27FC236}">
                <a16:creationId xmlns:a16="http://schemas.microsoft.com/office/drawing/2014/main" id="{93BF7862-2813-459B-B390-25C55352C582}"/>
              </a:ext>
            </a:extLst>
          </p:cNvPr>
          <p:cNvSpPr>
            <a:spLocks noGrp="1"/>
          </p:cNvSpPr>
          <p:nvPr>
            <p:ph idx="1"/>
          </p:nvPr>
        </p:nvSpPr>
        <p:spPr>
          <a:xfrm>
            <a:off x="6162260" y="2721030"/>
            <a:ext cx="4691478" cy="3243207"/>
          </a:xfrm>
        </p:spPr>
        <p:txBody>
          <a:bodyPr vert="horz" lIns="109728" tIns="109728" rIns="109728" bIns="91440" rtlCol="0">
            <a:normAutofit/>
          </a:bodyPr>
          <a:lstStyle/>
          <a:p>
            <a:pPr>
              <a:lnSpc>
                <a:spcPct val="130000"/>
              </a:lnSpc>
            </a:pPr>
            <a:r>
              <a:rPr lang="en-GB" sz="1100">
                <a:ea typeface="Meiryo"/>
              </a:rPr>
              <a:t>Key Points: </a:t>
            </a:r>
          </a:p>
          <a:p>
            <a:pPr>
              <a:lnSpc>
                <a:spcPct val="130000"/>
              </a:lnSpc>
            </a:pPr>
            <a:r>
              <a:rPr lang="en-GB" sz="1100">
                <a:ea typeface="Meiryo"/>
              </a:rPr>
              <a:t>Belief in spirits and demons. Trepanation of early skulls.</a:t>
            </a:r>
          </a:p>
          <a:p>
            <a:pPr>
              <a:lnSpc>
                <a:spcPct val="130000"/>
              </a:lnSpc>
            </a:pPr>
            <a:r>
              <a:rPr lang="en-GB" sz="1100">
                <a:ea typeface="Meiryo"/>
              </a:rPr>
              <a:t>Greek Gods and their jealousies and rivalries</a:t>
            </a:r>
          </a:p>
          <a:p>
            <a:pPr>
              <a:lnSpc>
                <a:spcPct val="130000"/>
              </a:lnSpc>
            </a:pPr>
            <a:r>
              <a:rPr lang="en-GB" sz="1100">
                <a:ea typeface="Meiryo"/>
              </a:rPr>
              <a:t>Greek madness</a:t>
            </a:r>
          </a:p>
          <a:p>
            <a:pPr>
              <a:lnSpc>
                <a:spcPct val="130000"/>
              </a:lnSpc>
            </a:pPr>
            <a:r>
              <a:rPr lang="en-GB" sz="1100">
                <a:ea typeface="Meiryo"/>
              </a:rPr>
              <a:t>Ancient Greek Philosophers </a:t>
            </a:r>
          </a:p>
          <a:p>
            <a:pPr>
              <a:lnSpc>
                <a:spcPct val="130000"/>
              </a:lnSpc>
            </a:pPr>
            <a:r>
              <a:rPr lang="en-GB" sz="1100">
                <a:ea typeface="Meiryo"/>
              </a:rPr>
              <a:t>Early understanding of Epilepsy</a:t>
            </a:r>
          </a:p>
          <a:p>
            <a:pPr>
              <a:lnSpc>
                <a:spcPct val="130000"/>
              </a:lnSpc>
            </a:pPr>
            <a:r>
              <a:rPr lang="en-GB" sz="1100">
                <a:ea typeface="Meiryo"/>
              </a:rPr>
              <a:t>Calling upon the Gods to help with the healing</a:t>
            </a:r>
          </a:p>
          <a:p>
            <a:pPr>
              <a:lnSpc>
                <a:spcPct val="130000"/>
              </a:lnSpc>
            </a:pPr>
            <a:r>
              <a:rPr lang="en-GB" sz="1100">
                <a:ea typeface="Meiryo"/>
              </a:rPr>
              <a:t>First introduction to the Four Humours (Hippocrates)</a:t>
            </a:r>
          </a:p>
          <a:p>
            <a:pPr>
              <a:lnSpc>
                <a:spcPct val="130000"/>
              </a:lnSpc>
            </a:pPr>
            <a:endParaRPr lang="en-GB" sz="1100">
              <a:ea typeface="Meiryo"/>
            </a:endParaRPr>
          </a:p>
        </p:txBody>
      </p:sp>
    </p:spTree>
    <p:extLst>
      <p:ext uri="{BB962C8B-B14F-4D97-AF65-F5344CB8AC3E}">
        <p14:creationId xmlns:p14="http://schemas.microsoft.com/office/powerpoint/2010/main" val="30584285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icture containing fabric&#10;&#10;Description automatically generated">
            <a:extLst>
              <a:ext uri="{FF2B5EF4-FFF2-40B4-BE49-F238E27FC236}">
                <a16:creationId xmlns:a16="http://schemas.microsoft.com/office/drawing/2014/main" id="{C9E80546-50E1-4F0B-87F3-3437EED3BC08}"/>
              </a:ext>
            </a:extLst>
          </p:cNvPr>
          <p:cNvPicPr>
            <a:picLocks noChangeAspect="1"/>
          </p:cNvPicPr>
          <p:nvPr/>
        </p:nvPicPr>
        <p:blipFill rotWithShape="1">
          <a:blip r:embed="rId2"/>
          <a:srcRect l="2438" r="2196"/>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9E06582-FA84-4E31-8D9C-FAD10F44CD8E}"/>
              </a:ext>
            </a:extLst>
          </p:cNvPr>
          <p:cNvSpPr>
            <a:spLocks noGrp="1"/>
          </p:cNvSpPr>
          <p:nvPr>
            <p:ph type="title"/>
          </p:nvPr>
        </p:nvSpPr>
        <p:spPr>
          <a:xfrm>
            <a:off x="8046720" y="1045596"/>
            <a:ext cx="3689406" cy="1944371"/>
          </a:xfrm>
        </p:spPr>
        <p:txBody>
          <a:bodyPr anchor="b">
            <a:normAutofit/>
          </a:bodyPr>
          <a:lstStyle/>
          <a:p>
            <a:pPr>
              <a:lnSpc>
                <a:spcPct val="120000"/>
              </a:lnSpc>
            </a:pPr>
            <a:r>
              <a:rPr lang="en-GB" sz="2200">
                <a:ea typeface="Meiryo"/>
              </a:rPr>
              <a:t>Lecture Two: Religious Traditions and Understanding Madness</a:t>
            </a:r>
          </a:p>
        </p:txBody>
      </p:sp>
      <p:sp>
        <p:nvSpPr>
          <p:cNvPr id="3" name="Content Placeholder 2">
            <a:extLst>
              <a:ext uri="{FF2B5EF4-FFF2-40B4-BE49-F238E27FC236}">
                <a16:creationId xmlns:a16="http://schemas.microsoft.com/office/drawing/2014/main" id="{D4BBB41F-685E-46C7-BA57-FA62EDED91BE}"/>
              </a:ext>
            </a:extLst>
          </p:cNvPr>
          <p:cNvSpPr>
            <a:spLocks noGrp="1"/>
          </p:cNvSpPr>
          <p:nvPr>
            <p:ph idx="1"/>
          </p:nvPr>
        </p:nvSpPr>
        <p:spPr>
          <a:xfrm>
            <a:off x="8046719" y="3220278"/>
            <a:ext cx="3633747" cy="2592125"/>
          </a:xfrm>
        </p:spPr>
        <p:txBody>
          <a:bodyPr vert="horz" lIns="109728" tIns="109728" rIns="109728" bIns="91440" rtlCol="0">
            <a:normAutofit/>
          </a:bodyPr>
          <a:lstStyle/>
          <a:p>
            <a:pPr>
              <a:lnSpc>
                <a:spcPct val="130000"/>
              </a:lnSpc>
            </a:pPr>
            <a:r>
              <a:rPr lang="en-GB" sz="700">
                <a:ea typeface="Meiryo"/>
              </a:rPr>
              <a:t>Early Christian ideas of madness</a:t>
            </a:r>
          </a:p>
          <a:p>
            <a:pPr>
              <a:lnSpc>
                <a:spcPct val="130000"/>
              </a:lnSpc>
            </a:pPr>
            <a:r>
              <a:rPr lang="en-GB" sz="700">
                <a:ea typeface="Meiryo"/>
              </a:rPr>
              <a:t>Prophets: Messengers of God?</a:t>
            </a:r>
          </a:p>
          <a:p>
            <a:pPr>
              <a:lnSpc>
                <a:spcPct val="130000"/>
              </a:lnSpc>
            </a:pPr>
            <a:r>
              <a:rPr lang="en-GB" sz="700">
                <a:ea typeface="Meiryo"/>
              </a:rPr>
              <a:t>Stories of Saul and Nebuchadnezzar</a:t>
            </a:r>
          </a:p>
          <a:p>
            <a:pPr>
              <a:lnSpc>
                <a:spcPct val="130000"/>
              </a:lnSpc>
            </a:pPr>
            <a:r>
              <a:rPr lang="en-GB" sz="700">
                <a:ea typeface="Meiryo"/>
              </a:rPr>
              <a:t>New Testament stories of healing the mentally unwell</a:t>
            </a:r>
          </a:p>
          <a:p>
            <a:pPr>
              <a:lnSpc>
                <a:spcPct val="130000"/>
              </a:lnSpc>
            </a:pPr>
            <a:r>
              <a:rPr lang="en-GB" sz="700">
                <a:ea typeface="Meiryo"/>
              </a:rPr>
              <a:t>Illness was caused by God's displeasure</a:t>
            </a:r>
          </a:p>
          <a:p>
            <a:pPr>
              <a:lnSpc>
                <a:spcPct val="130000"/>
              </a:lnSpc>
            </a:pPr>
            <a:r>
              <a:rPr lang="en-GB" sz="700">
                <a:ea typeface="Meiryo"/>
              </a:rPr>
              <a:t>Islam and the treatment of mental disorders</a:t>
            </a:r>
          </a:p>
          <a:p>
            <a:pPr>
              <a:lnSpc>
                <a:spcPct val="130000"/>
              </a:lnSpc>
            </a:pPr>
            <a:r>
              <a:rPr lang="en-GB" sz="700">
                <a:ea typeface="Meiryo"/>
              </a:rPr>
              <a:t>Influence of the Hippocratic Circle (Galen)</a:t>
            </a:r>
          </a:p>
          <a:p>
            <a:pPr>
              <a:lnSpc>
                <a:spcPct val="130000"/>
              </a:lnSpc>
            </a:pPr>
            <a:r>
              <a:rPr lang="en-GB" sz="700">
                <a:ea typeface="Meiryo"/>
              </a:rPr>
              <a:t>Treatment of the insane </a:t>
            </a:r>
          </a:p>
          <a:p>
            <a:pPr>
              <a:lnSpc>
                <a:spcPct val="130000"/>
              </a:lnSpc>
            </a:pPr>
            <a:endParaRPr lang="en-GB" sz="700">
              <a:ea typeface="Meiryo"/>
            </a:endParaRPr>
          </a:p>
        </p:txBody>
      </p:sp>
    </p:spTree>
    <p:extLst>
      <p:ext uri="{BB962C8B-B14F-4D97-AF65-F5344CB8AC3E}">
        <p14:creationId xmlns:p14="http://schemas.microsoft.com/office/powerpoint/2010/main" val="32562217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BC0385E9-02B2-4941-889A-EAD43F5BB0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36139" y="0"/>
            <a:ext cx="5455860" cy="6858000"/>
          </a:xfrm>
          <a:custGeom>
            <a:avLst/>
            <a:gdLst>
              <a:gd name="connsiteX0" fmla="*/ 3832837 w 5455860"/>
              <a:gd name="connsiteY0" fmla="*/ 0 h 6858000"/>
              <a:gd name="connsiteX1" fmla="*/ 2739604 w 5455860"/>
              <a:gd name="connsiteY1" fmla="*/ 0 h 6858000"/>
              <a:gd name="connsiteX2" fmla="*/ 1959438 w 5455860"/>
              <a:gd name="connsiteY2" fmla="*/ 0 h 6858000"/>
              <a:gd name="connsiteX3" fmla="*/ 1895061 w 5455860"/>
              <a:gd name="connsiteY3" fmla="*/ 0 h 6858000"/>
              <a:gd name="connsiteX4" fmla="*/ 249909 w 5455860"/>
              <a:gd name="connsiteY4" fmla="*/ 0 h 6858000"/>
              <a:gd name="connsiteX5" fmla="*/ 0 w 5455860"/>
              <a:gd name="connsiteY5" fmla="*/ 0 h 6858000"/>
              <a:gd name="connsiteX6" fmla="*/ 0 w 5455860"/>
              <a:gd name="connsiteY6" fmla="*/ 6858000 h 6858000"/>
              <a:gd name="connsiteX7" fmla="*/ 249909 w 5455860"/>
              <a:gd name="connsiteY7" fmla="*/ 6858000 h 6858000"/>
              <a:gd name="connsiteX8" fmla="*/ 1895061 w 5455860"/>
              <a:gd name="connsiteY8" fmla="*/ 6858000 h 6858000"/>
              <a:gd name="connsiteX9" fmla="*/ 1959438 w 5455860"/>
              <a:gd name="connsiteY9" fmla="*/ 6858000 h 6858000"/>
              <a:gd name="connsiteX10" fmla="*/ 2739604 w 5455860"/>
              <a:gd name="connsiteY10" fmla="*/ 6858000 h 6858000"/>
              <a:gd name="connsiteX11" fmla="*/ 2953106 w 5455860"/>
              <a:gd name="connsiteY11" fmla="*/ 6858000 h 6858000"/>
              <a:gd name="connsiteX12" fmla="*/ 3064862 w 5455860"/>
              <a:gd name="connsiteY12" fmla="*/ 6780599 h 6858000"/>
              <a:gd name="connsiteX13" fmla="*/ 3581510 w 5455860"/>
              <a:gd name="connsiteY13" fmla="*/ 6374814 h 6858000"/>
              <a:gd name="connsiteX14" fmla="*/ 5455860 w 5455860"/>
              <a:gd name="connsiteY14" fmla="*/ 3621656 h 6858000"/>
              <a:gd name="connsiteX15" fmla="*/ 3854961 w 5455860"/>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455860" h="6858000">
                <a:moveTo>
                  <a:pt x="3832837" y="0"/>
                </a:moveTo>
                <a:lnTo>
                  <a:pt x="2739604" y="0"/>
                </a:lnTo>
                <a:lnTo>
                  <a:pt x="1959438" y="0"/>
                </a:lnTo>
                <a:lnTo>
                  <a:pt x="1895061" y="0"/>
                </a:lnTo>
                <a:lnTo>
                  <a:pt x="249909" y="0"/>
                </a:lnTo>
                <a:lnTo>
                  <a:pt x="0" y="0"/>
                </a:lnTo>
                <a:lnTo>
                  <a:pt x="0" y="6858000"/>
                </a:lnTo>
                <a:lnTo>
                  <a:pt x="249909" y="6858000"/>
                </a:lnTo>
                <a:lnTo>
                  <a:pt x="1895061" y="6858000"/>
                </a:lnTo>
                <a:lnTo>
                  <a:pt x="1959438" y="6858000"/>
                </a:lnTo>
                <a:lnTo>
                  <a:pt x="2739604" y="6858000"/>
                </a:lnTo>
                <a:lnTo>
                  <a:pt x="2953106" y="6858000"/>
                </a:lnTo>
                <a:lnTo>
                  <a:pt x="3064862" y="6780599"/>
                </a:lnTo>
                <a:cubicBezTo>
                  <a:pt x="3238680" y="6653108"/>
                  <a:pt x="3409307" y="6515397"/>
                  <a:pt x="3581510" y="6374814"/>
                </a:cubicBezTo>
                <a:cubicBezTo>
                  <a:pt x="4527135" y="5602839"/>
                  <a:pt x="5455860" y="4969131"/>
                  <a:pt x="5455860" y="3621656"/>
                </a:cubicBezTo>
                <a:cubicBezTo>
                  <a:pt x="5455860" y="2093192"/>
                  <a:pt x="4882124" y="754641"/>
                  <a:pt x="3854961"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25586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69160"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1E7D171-35D9-475C-9701-4FD805098692}"/>
              </a:ext>
            </a:extLst>
          </p:cNvPr>
          <p:cNvSpPr>
            <a:spLocks noGrp="1"/>
          </p:cNvSpPr>
          <p:nvPr>
            <p:ph type="title"/>
          </p:nvPr>
        </p:nvSpPr>
        <p:spPr>
          <a:xfrm>
            <a:off x="7587615" y="1045596"/>
            <a:ext cx="4148511" cy="1944371"/>
          </a:xfrm>
        </p:spPr>
        <p:txBody>
          <a:bodyPr anchor="b">
            <a:normAutofit/>
          </a:bodyPr>
          <a:lstStyle/>
          <a:p>
            <a:pPr>
              <a:lnSpc>
                <a:spcPct val="120000"/>
              </a:lnSpc>
            </a:pPr>
            <a:r>
              <a:rPr lang="en-GB" sz="2700">
                <a:ea typeface="Meiryo"/>
              </a:rPr>
              <a:t>Lecture Three: Early Hospitals and the Medieval Mind</a:t>
            </a:r>
            <a:endParaRPr lang="en-GB" sz="2700"/>
          </a:p>
        </p:txBody>
      </p:sp>
      <p:pic>
        <p:nvPicPr>
          <p:cNvPr id="4" name="Picture 4" descr="A picture containing book, text&#10;&#10;Description automatically generated">
            <a:extLst>
              <a:ext uri="{FF2B5EF4-FFF2-40B4-BE49-F238E27FC236}">
                <a16:creationId xmlns:a16="http://schemas.microsoft.com/office/drawing/2014/main" id="{DDF8AF81-5250-4EAB-8B62-F8D18797AA8F}"/>
              </a:ext>
            </a:extLst>
          </p:cNvPr>
          <p:cNvPicPr>
            <a:picLocks noChangeAspect="1"/>
          </p:cNvPicPr>
          <p:nvPr/>
        </p:nvPicPr>
        <p:blipFill>
          <a:blip r:embed="rId2"/>
          <a:stretch>
            <a:fillRect/>
          </a:stretch>
        </p:blipFill>
        <p:spPr>
          <a:xfrm>
            <a:off x="1062041" y="965200"/>
            <a:ext cx="4594986" cy="4927600"/>
          </a:xfrm>
          <a:prstGeom prst="rect">
            <a:avLst/>
          </a:prstGeom>
        </p:spPr>
      </p:pic>
      <p:sp>
        <p:nvSpPr>
          <p:cNvPr id="3" name="Content Placeholder 2">
            <a:extLst>
              <a:ext uri="{FF2B5EF4-FFF2-40B4-BE49-F238E27FC236}">
                <a16:creationId xmlns:a16="http://schemas.microsoft.com/office/drawing/2014/main" id="{E9692E34-1C37-4A21-BC26-BC3CED27F171}"/>
              </a:ext>
            </a:extLst>
          </p:cNvPr>
          <p:cNvSpPr>
            <a:spLocks noGrp="1"/>
          </p:cNvSpPr>
          <p:nvPr>
            <p:ph idx="1"/>
          </p:nvPr>
        </p:nvSpPr>
        <p:spPr>
          <a:xfrm>
            <a:off x="7657106" y="3220279"/>
            <a:ext cx="4023361" cy="2385392"/>
          </a:xfrm>
        </p:spPr>
        <p:txBody>
          <a:bodyPr vert="horz" lIns="109728" tIns="109728" rIns="109728" bIns="91440" rtlCol="0">
            <a:normAutofit/>
          </a:bodyPr>
          <a:lstStyle/>
          <a:p>
            <a:pPr>
              <a:lnSpc>
                <a:spcPct val="130000"/>
              </a:lnSpc>
            </a:pPr>
            <a:r>
              <a:rPr lang="en-GB" sz="1400">
                <a:ea typeface="Meiryo"/>
              </a:rPr>
              <a:t>Legend of Dymphna</a:t>
            </a:r>
          </a:p>
          <a:p>
            <a:pPr>
              <a:lnSpc>
                <a:spcPct val="130000"/>
              </a:lnSpc>
            </a:pPr>
            <a:r>
              <a:rPr lang="en-GB" sz="1400">
                <a:ea typeface="Meiryo"/>
              </a:rPr>
              <a:t>Medieval Hospitals</a:t>
            </a:r>
          </a:p>
          <a:p>
            <a:pPr>
              <a:lnSpc>
                <a:spcPct val="130000"/>
              </a:lnSpc>
            </a:pPr>
            <a:r>
              <a:rPr lang="en-GB" sz="1400">
                <a:ea typeface="Meiryo"/>
              </a:rPr>
              <a:t>Medieval Mind – Monstrous Beasts</a:t>
            </a:r>
          </a:p>
          <a:p>
            <a:pPr>
              <a:lnSpc>
                <a:spcPct val="130000"/>
              </a:lnSpc>
            </a:pPr>
            <a:r>
              <a:rPr lang="en-GB" sz="1400">
                <a:ea typeface="Meiryo"/>
              </a:rPr>
              <a:t>Toledo Library</a:t>
            </a:r>
          </a:p>
          <a:p>
            <a:pPr>
              <a:lnSpc>
                <a:spcPct val="130000"/>
              </a:lnSpc>
            </a:pPr>
            <a:r>
              <a:rPr lang="en-GB" sz="1400">
                <a:ea typeface="Meiryo"/>
              </a:rPr>
              <a:t>The challenge of the church against philosophical ideas </a:t>
            </a:r>
          </a:p>
          <a:p>
            <a:pPr>
              <a:lnSpc>
                <a:spcPct val="130000"/>
              </a:lnSpc>
            </a:pPr>
            <a:endParaRPr lang="en-GB" sz="1400">
              <a:ea typeface="Meiryo"/>
            </a:endParaRPr>
          </a:p>
        </p:txBody>
      </p:sp>
    </p:spTree>
    <p:extLst>
      <p:ext uri="{BB962C8B-B14F-4D97-AF65-F5344CB8AC3E}">
        <p14:creationId xmlns:p14="http://schemas.microsoft.com/office/powerpoint/2010/main" val="28711128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BC0385E9-02B2-4941-889A-EAD43F5BB0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36139" y="0"/>
            <a:ext cx="5455860" cy="6858000"/>
          </a:xfrm>
          <a:custGeom>
            <a:avLst/>
            <a:gdLst>
              <a:gd name="connsiteX0" fmla="*/ 3832837 w 5455860"/>
              <a:gd name="connsiteY0" fmla="*/ 0 h 6858000"/>
              <a:gd name="connsiteX1" fmla="*/ 2739604 w 5455860"/>
              <a:gd name="connsiteY1" fmla="*/ 0 h 6858000"/>
              <a:gd name="connsiteX2" fmla="*/ 1959438 w 5455860"/>
              <a:gd name="connsiteY2" fmla="*/ 0 h 6858000"/>
              <a:gd name="connsiteX3" fmla="*/ 1895061 w 5455860"/>
              <a:gd name="connsiteY3" fmla="*/ 0 h 6858000"/>
              <a:gd name="connsiteX4" fmla="*/ 249909 w 5455860"/>
              <a:gd name="connsiteY4" fmla="*/ 0 h 6858000"/>
              <a:gd name="connsiteX5" fmla="*/ 0 w 5455860"/>
              <a:gd name="connsiteY5" fmla="*/ 0 h 6858000"/>
              <a:gd name="connsiteX6" fmla="*/ 0 w 5455860"/>
              <a:gd name="connsiteY6" fmla="*/ 6858000 h 6858000"/>
              <a:gd name="connsiteX7" fmla="*/ 249909 w 5455860"/>
              <a:gd name="connsiteY7" fmla="*/ 6858000 h 6858000"/>
              <a:gd name="connsiteX8" fmla="*/ 1895061 w 5455860"/>
              <a:gd name="connsiteY8" fmla="*/ 6858000 h 6858000"/>
              <a:gd name="connsiteX9" fmla="*/ 1959438 w 5455860"/>
              <a:gd name="connsiteY9" fmla="*/ 6858000 h 6858000"/>
              <a:gd name="connsiteX10" fmla="*/ 2739604 w 5455860"/>
              <a:gd name="connsiteY10" fmla="*/ 6858000 h 6858000"/>
              <a:gd name="connsiteX11" fmla="*/ 2953106 w 5455860"/>
              <a:gd name="connsiteY11" fmla="*/ 6858000 h 6858000"/>
              <a:gd name="connsiteX12" fmla="*/ 3064862 w 5455860"/>
              <a:gd name="connsiteY12" fmla="*/ 6780599 h 6858000"/>
              <a:gd name="connsiteX13" fmla="*/ 3581510 w 5455860"/>
              <a:gd name="connsiteY13" fmla="*/ 6374814 h 6858000"/>
              <a:gd name="connsiteX14" fmla="*/ 5455860 w 5455860"/>
              <a:gd name="connsiteY14" fmla="*/ 3621656 h 6858000"/>
              <a:gd name="connsiteX15" fmla="*/ 3854961 w 5455860"/>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455860" h="6858000">
                <a:moveTo>
                  <a:pt x="3832837" y="0"/>
                </a:moveTo>
                <a:lnTo>
                  <a:pt x="2739604" y="0"/>
                </a:lnTo>
                <a:lnTo>
                  <a:pt x="1959438" y="0"/>
                </a:lnTo>
                <a:lnTo>
                  <a:pt x="1895061" y="0"/>
                </a:lnTo>
                <a:lnTo>
                  <a:pt x="249909" y="0"/>
                </a:lnTo>
                <a:lnTo>
                  <a:pt x="0" y="0"/>
                </a:lnTo>
                <a:lnTo>
                  <a:pt x="0" y="6858000"/>
                </a:lnTo>
                <a:lnTo>
                  <a:pt x="249909" y="6858000"/>
                </a:lnTo>
                <a:lnTo>
                  <a:pt x="1895061" y="6858000"/>
                </a:lnTo>
                <a:lnTo>
                  <a:pt x="1959438" y="6858000"/>
                </a:lnTo>
                <a:lnTo>
                  <a:pt x="2739604" y="6858000"/>
                </a:lnTo>
                <a:lnTo>
                  <a:pt x="2953106" y="6858000"/>
                </a:lnTo>
                <a:lnTo>
                  <a:pt x="3064862" y="6780599"/>
                </a:lnTo>
                <a:cubicBezTo>
                  <a:pt x="3238680" y="6653108"/>
                  <a:pt x="3409307" y="6515397"/>
                  <a:pt x="3581510" y="6374814"/>
                </a:cubicBezTo>
                <a:cubicBezTo>
                  <a:pt x="4527135" y="5602839"/>
                  <a:pt x="5455860" y="4969131"/>
                  <a:pt x="5455860" y="3621656"/>
                </a:cubicBezTo>
                <a:cubicBezTo>
                  <a:pt x="5455860" y="2093192"/>
                  <a:pt x="4882124" y="754641"/>
                  <a:pt x="3854961"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25586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69160"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D8DF249-98B3-40FD-A37D-B41D48E74F07}"/>
              </a:ext>
            </a:extLst>
          </p:cNvPr>
          <p:cNvSpPr>
            <a:spLocks noGrp="1"/>
          </p:cNvSpPr>
          <p:nvPr>
            <p:ph type="title"/>
          </p:nvPr>
        </p:nvSpPr>
        <p:spPr>
          <a:xfrm>
            <a:off x="7587615" y="1045596"/>
            <a:ext cx="4148511" cy="1944371"/>
          </a:xfrm>
        </p:spPr>
        <p:txBody>
          <a:bodyPr anchor="b">
            <a:normAutofit/>
          </a:bodyPr>
          <a:lstStyle/>
          <a:p>
            <a:pPr>
              <a:lnSpc>
                <a:spcPct val="120000"/>
              </a:lnSpc>
            </a:pPr>
            <a:r>
              <a:rPr lang="en-GB" sz="2200">
                <a:ea typeface="Meiryo"/>
              </a:rPr>
              <a:t>Lecture Four: Medieval Understanding of Illness and Melancholia</a:t>
            </a:r>
            <a:endParaRPr lang="en-GB" sz="2200"/>
          </a:p>
        </p:txBody>
      </p:sp>
      <p:pic>
        <p:nvPicPr>
          <p:cNvPr id="4" name="Picture 4" descr="A picture containing photo, luggage, suitcase, sitting&#10;&#10;Description automatically generated">
            <a:extLst>
              <a:ext uri="{FF2B5EF4-FFF2-40B4-BE49-F238E27FC236}">
                <a16:creationId xmlns:a16="http://schemas.microsoft.com/office/drawing/2014/main" id="{D89968B3-2997-45A2-A04B-51577A22F760}"/>
              </a:ext>
            </a:extLst>
          </p:cNvPr>
          <p:cNvPicPr>
            <a:picLocks noChangeAspect="1"/>
          </p:cNvPicPr>
          <p:nvPr/>
        </p:nvPicPr>
        <p:blipFill>
          <a:blip r:embed="rId2"/>
          <a:stretch>
            <a:fillRect/>
          </a:stretch>
        </p:blipFill>
        <p:spPr>
          <a:xfrm>
            <a:off x="965199" y="2171974"/>
            <a:ext cx="4788670" cy="2514051"/>
          </a:xfrm>
          <a:prstGeom prst="rect">
            <a:avLst/>
          </a:prstGeom>
        </p:spPr>
      </p:pic>
      <p:sp>
        <p:nvSpPr>
          <p:cNvPr id="3" name="Content Placeholder 2">
            <a:extLst>
              <a:ext uri="{FF2B5EF4-FFF2-40B4-BE49-F238E27FC236}">
                <a16:creationId xmlns:a16="http://schemas.microsoft.com/office/drawing/2014/main" id="{EECDDC1D-AE1E-4F41-8E7E-8951B8E4C924}"/>
              </a:ext>
            </a:extLst>
          </p:cNvPr>
          <p:cNvSpPr>
            <a:spLocks noGrp="1"/>
          </p:cNvSpPr>
          <p:nvPr>
            <p:ph idx="1"/>
          </p:nvPr>
        </p:nvSpPr>
        <p:spPr>
          <a:xfrm>
            <a:off x="7657106" y="3220279"/>
            <a:ext cx="4023361" cy="2385392"/>
          </a:xfrm>
        </p:spPr>
        <p:txBody>
          <a:bodyPr vert="horz" lIns="109728" tIns="109728" rIns="109728" bIns="91440" rtlCol="0">
            <a:normAutofit/>
          </a:bodyPr>
          <a:lstStyle/>
          <a:p>
            <a:r>
              <a:rPr lang="en-GB" dirty="0">
                <a:ea typeface="Meiryo"/>
              </a:rPr>
              <a:t>The four humours</a:t>
            </a:r>
          </a:p>
          <a:p>
            <a:r>
              <a:rPr lang="en-GB" dirty="0">
                <a:ea typeface="Meiryo"/>
              </a:rPr>
              <a:t>Medieval treatments</a:t>
            </a:r>
          </a:p>
          <a:p>
            <a:r>
              <a:rPr lang="en-GB" dirty="0">
                <a:ea typeface="Meiryo"/>
              </a:rPr>
              <a:t>Melancholy – male melancholy </a:t>
            </a:r>
          </a:p>
        </p:txBody>
      </p:sp>
    </p:spTree>
    <p:extLst>
      <p:ext uri="{BB962C8B-B14F-4D97-AF65-F5344CB8AC3E}">
        <p14:creationId xmlns:p14="http://schemas.microsoft.com/office/powerpoint/2010/main" val="8621263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vintage photo of an old building&#10;&#10;Description automatically generated">
            <a:extLst>
              <a:ext uri="{FF2B5EF4-FFF2-40B4-BE49-F238E27FC236}">
                <a16:creationId xmlns:a16="http://schemas.microsoft.com/office/drawing/2014/main" id="{76CEACE5-2E22-4074-9CE6-23962E51DABB}"/>
              </a:ext>
            </a:extLst>
          </p:cNvPr>
          <p:cNvPicPr>
            <a:picLocks noChangeAspect="1"/>
          </p:cNvPicPr>
          <p:nvPr/>
        </p:nvPicPr>
        <p:blipFill rotWithShape="1">
          <a:blip r:embed="rId3"/>
          <a:srcRect l="10602" r="4906" b="-1"/>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3" name="Freeform: Shape 12">
            <a:extLst>
              <a:ext uri="{FF2B5EF4-FFF2-40B4-BE49-F238E27FC236}">
                <a16:creationId xmlns:a16="http://schemas.microsoft.com/office/drawing/2014/main" id="{0BA56A81-C9DD-4EBA-9E13-32FFB51CFD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420CFDB-9A4A-42B2-AD25-A3B4F58B92C3}"/>
              </a:ext>
            </a:extLst>
          </p:cNvPr>
          <p:cNvSpPr>
            <a:spLocks noGrp="1"/>
          </p:cNvSpPr>
          <p:nvPr>
            <p:ph type="title"/>
          </p:nvPr>
        </p:nvSpPr>
        <p:spPr>
          <a:xfrm>
            <a:off x="992518" y="442913"/>
            <a:ext cx="4780129" cy="1639888"/>
          </a:xfrm>
        </p:spPr>
        <p:txBody>
          <a:bodyPr anchor="b">
            <a:normAutofit/>
          </a:bodyPr>
          <a:lstStyle/>
          <a:p>
            <a:pPr>
              <a:lnSpc>
                <a:spcPct val="120000"/>
              </a:lnSpc>
            </a:pPr>
            <a:r>
              <a:rPr lang="en-GB" sz="2500">
                <a:ea typeface="Meiryo"/>
              </a:rPr>
              <a:t>Lecture Five: The Great Confinement and Disciplining the Unruly</a:t>
            </a:r>
            <a:endParaRPr lang="en-GB" sz="2500"/>
          </a:p>
        </p:txBody>
      </p:sp>
      <p:sp>
        <p:nvSpPr>
          <p:cNvPr id="3" name="Content Placeholder 2">
            <a:extLst>
              <a:ext uri="{FF2B5EF4-FFF2-40B4-BE49-F238E27FC236}">
                <a16:creationId xmlns:a16="http://schemas.microsoft.com/office/drawing/2014/main" id="{B4B67018-6307-4439-B887-1DCD26FC6F86}"/>
              </a:ext>
            </a:extLst>
          </p:cNvPr>
          <p:cNvSpPr>
            <a:spLocks noGrp="1"/>
          </p:cNvSpPr>
          <p:nvPr>
            <p:ph idx="1"/>
          </p:nvPr>
        </p:nvSpPr>
        <p:spPr>
          <a:xfrm>
            <a:off x="992518" y="2312988"/>
            <a:ext cx="5368525" cy="3651250"/>
          </a:xfrm>
        </p:spPr>
        <p:txBody>
          <a:bodyPr vert="horz" lIns="109728" tIns="109728" rIns="109728" bIns="91440" rtlCol="0" anchor="t">
            <a:normAutofit/>
          </a:bodyPr>
          <a:lstStyle/>
          <a:p>
            <a:r>
              <a:rPr lang="en-GB" dirty="0">
                <a:ea typeface="Meiryo"/>
              </a:rPr>
              <a:t>George III (nerves)</a:t>
            </a:r>
            <a:endParaRPr lang="en-US" dirty="0"/>
          </a:p>
          <a:p>
            <a:r>
              <a:rPr lang="en-GB" dirty="0">
                <a:ea typeface="Meiryo"/>
              </a:rPr>
              <a:t>Rise of the asylums – different types of asylum </a:t>
            </a:r>
          </a:p>
          <a:p>
            <a:r>
              <a:rPr lang="en-GB" dirty="0">
                <a:ea typeface="Meiryo"/>
              </a:rPr>
              <a:t>Conditions in Bethlam</a:t>
            </a:r>
          </a:p>
          <a:p>
            <a:r>
              <a:rPr lang="en-GB" dirty="0">
                <a:ea typeface="Meiryo"/>
              </a:rPr>
              <a:t>Disciplining the Unruly - treatments</a:t>
            </a:r>
          </a:p>
          <a:p>
            <a:endParaRPr lang="en-GB" dirty="0">
              <a:ea typeface="Meiryo"/>
            </a:endParaRPr>
          </a:p>
          <a:p>
            <a:endParaRPr lang="en-GB" dirty="0">
              <a:ea typeface="Meiryo"/>
            </a:endParaRPr>
          </a:p>
          <a:p>
            <a:endParaRPr lang="en-GB" dirty="0">
              <a:ea typeface="Meiryo"/>
            </a:endParaRPr>
          </a:p>
        </p:txBody>
      </p:sp>
    </p:spTree>
    <p:extLst>
      <p:ext uri="{BB962C8B-B14F-4D97-AF65-F5344CB8AC3E}">
        <p14:creationId xmlns:p14="http://schemas.microsoft.com/office/powerpoint/2010/main" val="2886445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DE06CEE0-484A-4636-8D6D-E7A53535F6B8}"/>
              </a:ext>
            </a:extLst>
          </p:cNvPr>
          <p:cNvSpPr>
            <a:spLocks noGrp="1"/>
          </p:cNvSpPr>
          <p:nvPr>
            <p:ph type="title"/>
          </p:nvPr>
        </p:nvSpPr>
        <p:spPr>
          <a:xfrm>
            <a:off x="992518" y="442913"/>
            <a:ext cx="5183986" cy="1639888"/>
          </a:xfrm>
        </p:spPr>
        <p:txBody>
          <a:bodyPr anchor="b">
            <a:normAutofit/>
          </a:bodyPr>
          <a:lstStyle/>
          <a:p>
            <a:pPr>
              <a:lnSpc>
                <a:spcPct val="120000"/>
              </a:lnSpc>
            </a:pPr>
            <a:r>
              <a:rPr lang="en-GB" sz="2500">
                <a:ea typeface="Meiryo"/>
              </a:rPr>
              <a:t>Lecture Six: From Madness to Mental Illness</a:t>
            </a:r>
            <a:endParaRPr lang="en-GB" sz="2500"/>
          </a:p>
        </p:txBody>
      </p:sp>
      <p:sp>
        <p:nvSpPr>
          <p:cNvPr id="3" name="Content Placeholder 2">
            <a:extLst>
              <a:ext uri="{FF2B5EF4-FFF2-40B4-BE49-F238E27FC236}">
                <a16:creationId xmlns:a16="http://schemas.microsoft.com/office/drawing/2014/main" id="{C596BE82-4158-41DD-AC68-64BC479E7503}"/>
              </a:ext>
            </a:extLst>
          </p:cNvPr>
          <p:cNvSpPr>
            <a:spLocks noGrp="1"/>
          </p:cNvSpPr>
          <p:nvPr>
            <p:ph idx="1"/>
          </p:nvPr>
        </p:nvSpPr>
        <p:spPr>
          <a:xfrm>
            <a:off x="992519" y="2312988"/>
            <a:ext cx="5183986" cy="3651250"/>
          </a:xfrm>
        </p:spPr>
        <p:txBody>
          <a:bodyPr vert="horz" lIns="109728" tIns="109728" rIns="109728" bIns="91440" rtlCol="0" anchor="t">
            <a:normAutofit/>
          </a:bodyPr>
          <a:lstStyle/>
          <a:p>
            <a:r>
              <a:rPr lang="en-GB" dirty="0">
                <a:ea typeface="Meiryo"/>
              </a:rPr>
              <a:t>Moral Treatment</a:t>
            </a:r>
          </a:p>
          <a:p>
            <a:r>
              <a:rPr lang="en-GB" dirty="0">
                <a:ea typeface="Meiryo"/>
              </a:rPr>
              <a:t>Alienists</a:t>
            </a:r>
          </a:p>
          <a:p>
            <a:r>
              <a:rPr lang="en-GB" dirty="0">
                <a:ea typeface="Meiryo"/>
              </a:rPr>
              <a:t>Phrenology</a:t>
            </a:r>
          </a:p>
          <a:p>
            <a:r>
              <a:rPr lang="en-GB" dirty="0">
                <a:ea typeface="Meiryo"/>
              </a:rPr>
              <a:t>General Paralysis of the Insane</a:t>
            </a:r>
          </a:p>
          <a:p>
            <a:r>
              <a:rPr lang="en-GB" dirty="0">
                <a:ea typeface="Meiryo"/>
              </a:rPr>
              <a:t>Degeneration and the Lunacy Act</a:t>
            </a:r>
          </a:p>
          <a:p>
            <a:endParaRPr lang="en-GB" dirty="0">
              <a:ea typeface="Meiryo"/>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tattoo on his neck&#10;&#10;Description automatically generated">
            <a:extLst>
              <a:ext uri="{FF2B5EF4-FFF2-40B4-BE49-F238E27FC236}">
                <a16:creationId xmlns:a16="http://schemas.microsoft.com/office/drawing/2014/main" id="{84982107-0DB3-45C2-8481-43AF7CD7C175}"/>
              </a:ext>
            </a:extLst>
          </p:cNvPr>
          <p:cNvPicPr>
            <a:picLocks noChangeAspect="1"/>
          </p:cNvPicPr>
          <p:nvPr/>
        </p:nvPicPr>
        <p:blipFill>
          <a:blip r:embed="rId3"/>
          <a:stretch>
            <a:fillRect/>
          </a:stretch>
        </p:blipFill>
        <p:spPr>
          <a:xfrm>
            <a:off x="8301447" y="1519267"/>
            <a:ext cx="2912609" cy="3819466"/>
          </a:xfrm>
          <a:prstGeom prst="rect">
            <a:avLst/>
          </a:prstGeom>
        </p:spPr>
      </p:pic>
    </p:spTree>
    <p:extLst>
      <p:ext uri="{BB962C8B-B14F-4D97-AF65-F5344CB8AC3E}">
        <p14:creationId xmlns:p14="http://schemas.microsoft.com/office/powerpoint/2010/main" val="18986437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3B4D24-F4A8-4141-A20A-E0575D1996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3F093DB-ED84-4FD6-A41F-F0E798EDC1D5}"/>
              </a:ext>
            </a:extLst>
          </p:cNvPr>
          <p:cNvSpPr>
            <a:spLocks noGrp="1"/>
          </p:cNvSpPr>
          <p:nvPr>
            <p:ph type="title"/>
          </p:nvPr>
        </p:nvSpPr>
        <p:spPr>
          <a:xfrm>
            <a:off x="6162259" y="893763"/>
            <a:ext cx="4527965" cy="1587444"/>
          </a:xfrm>
        </p:spPr>
        <p:txBody>
          <a:bodyPr anchor="b">
            <a:normAutofit/>
          </a:bodyPr>
          <a:lstStyle/>
          <a:p>
            <a:r>
              <a:rPr lang="en-GB" sz="3000">
                <a:ea typeface="Meiryo"/>
              </a:rPr>
              <a:t>Lecture Seven: The Search for a Cure</a:t>
            </a:r>
            <a:endParaRPr lang="en-GB" sz="3000"/>
          </a:p>
        </p:txBody>
      </p:sp>
      <p:sp>
        <p:nvSpPr>
          <p:cNvPr id="11" name="Freeform: Shape 10">
            <a:extLst>
              <a:ext uri="{FF2B5EF4-FFF2-40B4-BE49-F238E27FC236}">
                <a16:creationId xmlns:a16="http://schemas.microsoft.com/office/drawing/2014/main" id="{9F87E4D0-D347-4DA8-81D7-104733308B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293" y="1074738"/>
            <a:ext cx="4906732" cy="467981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9DC9CEF6-58E1-4D78-BBBE-76F779AD9C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7555" y="898498"/>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47AF1248-67F7-4FEF-8D1D-FE33661A9C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266" y="993913"/>
            <a:ext cx="5101442" cy="4851950"/>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4" descr="A person wearing a uniform&#10;&#10;Description automatically generated">
            <a:extLst>
              <a:ext uri="{FF2B5EF4-FFF2-40B4-BE49-F238E27FC236}">
                <a16:creationId xmlns:a16="http://schemas.microsoft.com/office/drawing/2014/main" id="{396B8B63-7EB0-4A53-BB3B-174272A056BC}"/>
              </a:ext>
            </a:extLst>
          </p:cNvPr>
          <p:cNvPicPr>
            <a:picLocks noChangeAspect="1"/>
          </p:cNvPicPr>
          <p:nvPr/>
        </p:nvPicPr>
        <p:blipFill rotWithShape="1">
          <a:blip r:embed="rId2"/>
          <a:srcRect l="3707" r="7168" b="-2"/>
          <a:stretch/>
        </p:blipFill>
        <p:spPr>
          <a:xfrm>
            <a:off x="1033670" y="1288109"/>
            <a:ext cx="4349282" cy="4221274"/>
          </a:xfrm>
          <a:custGeom>
            <a:avLst/>
            <a:gdLst/>
            <a:ahLst/>
            <a:cxnLst/>
            <a:rect l="l" t="t" r="r" b="b"/>
            <a:pathLst>
              <a:path w="4292584" h="4094066">
                <a:moveTo>
                  <a:pt x="2456537" y="0"/>
                </a:moveTo>
                <a:cubicBezTo>
                  <a:pt x="2738780" y="0"/>
                  <a:pt x="2998545" y="55066"/>
                  <a:pt x="3228742" y="163517"/>
                </a:cubicBezTo>
                <a:cubicBezTo>
                  <a:pt x="3444477" y="265234"/>
                  <a:pt x="3633959" y="413698"/>
                  <a:pt x="3791935" y="604700"/>
                </a:cubicBezTo>
                <a:cubicBezTo>
                  <a:pt x="4114802" y="995211"/>
                  <a:pt x="4292584" y="1550174"/>
                  <a:pt x="4292584" y="2167403"/>
                </a:cubicBezTo>
                <a:cubicBezTo>
                  <a:pt x="4292584" y="2413659"/>
                  <a:pt x="4223774" y="2611299"/>
                  <a:pt x="4069573" y="2808283"/>
                </a:cubicBezTo>
                <a:cubicBezTo>
                  <a:pt x="3908278" y="3014339"/>
                  <a:pt x="3665922" y="3204126"/>
                  <a:pt x="3409289" y="3405037"/>
                </a:cubicBezTo>
                <a:cubicBezTo>
                  <a:pt x="3361941" y="3442060"/>
                  <a:pt x="3313027" y="3480392"/>
                  <a:pt x="3264115" y="3519190"/>
                </a:cubicBezTo>
                <a:cubicBezTo>
                  <a:pt x="2826289" y="3866416"/>
                  <a:pt x="2506740" y="4094066"/>
                  <a:pt x="2071218" y="4094066"/>
                </a:cubicBezTo>
                <a:cubicBezTo>
                  <a:pt x="1407617" y="4094066"/>
                  <a:pt x="937645" y="3814621"/>
                  <a:pt x="499819" y="3159623"/>
                </a:cubicBezTo>
                <a:cubicBezTo>
                  <a:pt x="442524" y="3073891"/>
                  <a:pt x="386517" y="2995921"/>
                  <a:pt x="332353" y="2920566"/>
                </a:cubicBezTo>
                <a:cubicBezTo>
                  <a:pt x="107867" y="2608119"/>
                  <a:pt x="0" y="2445632"/>
                  <a:pt x="0" y="2167403"/>
                </a:cubicBezTo>
                <a:cubicBezTo>
                  <a:pt x="0" y="1891138"/>
                  <a:pt x="67612" y="1618236"/>
                  <a:pt x="200812" y="1356275"/>
                </a:cubicBezTo>
                <a:cubicBezTo>
                  <a:pt x="331156" y="1100015"/>
                  <a:pt x="517505" y="865448"/>
                  <a:pt x="754611" y="659299"/>
                </a:cubicBezTo>
                <a:cubicBezTo>
                  <a:pt x="987664" y="456610"/>
                  <a:pt x="1264470" y="289449"/>
                  <a:pt x="1555279" y="175950"/>
                </a:cubicBezTo>
                <a:cubicBezTo>
                  <a:pt x="1853918" y="59181"/>
                  <a:pt x="2157254" y="0"/>
                  <a:pt x="2456537" y="0"/>
                </a:cubicBezTo>
                <a:close/>
              </a:path>
            </a:pathLst>
          </a:custGeom>
        </p:spPr>
      </p:pic>
      <p:sp>
        <p:nvSpPr>
          <p:cNvPr id="3" name="Content Placeholder 2">
            <a:extLst>
              <a:ext uri="{FF2B5EF4-FFF2-40B4-BE49-F238E27FC236}">
                <a16:creationId xmlns:a16="http://schemas.microsoft.com/office/drawing/2014/main" id="{D57CD884-024F-4040-A36D-B41AF6455DE0}"/>
              </a:ext>
            </a:extLst>
          </p:cNvPr>
          <p:cNvSpPr>
            <a:spLocks noGrp="1"/>
          </p:cNvSpPr>
          <p:nvPr>
            <p:ph idx="1"/>
          </p:nvPr>
        </p:nvSpPr>
        <p:spPr>
          <a:xfrm>
            <a:off x="6162260" y="2721030"/>
            <a:ext cx="4691478" cy="3243207"/>
          </a:xfrm>
        </p:spPr>
        <p:txBody>
          <a:bodyPr vert="horz" lIns="109728" tIns="109728" rIns="109728" bIns="91440" rtlCol="0">
            <a:normAutofit/>
          </a:bodyPr>
          <a:lstStyle/>
          <a:p>
            <a:r>
              <a:rPr lang="en-GB" dirty="0">
                <a:ea typeface="Meiryo"/>
              </a:rPr>
              <a:t>Eugenics</a:t>
            </a:r>
            <a:endParaRPr lang="en-US" dirty="0">
              <a:ea typeface="Meiryo"/>
            </a:endParaRPr>
          </a:p>
          <a:p>
            <a:r>
              <a:rPr lang="en-GB" dirty="0">
                <a:ea typeface="Meiryo"/>
              </a:rPr>
              <a:t>The impact of the First World War</a:t>
            </a:r>
          </a:p>
          <a:p>
            <a:r>
              <a:rPr lang="en-GB" dirty="0">
                <a:ea typeface="Meiryo"/>
              </a:rPr>
              <a:t>20th Century Treatments:</a:t>
            </a:r>
          </a:p>
          <a:p>
            <a:r>
              <a:rPr lang="en-GB" dirty="0">
                <a:ea typeface="Meiryo"/>
              </a:rPr>
              <a:t>Lobotomy</a:t>
            </a:r>
          </a:p>
          <a:p>
            <a:r>
              <a:rPr lang="en-GB" dirty="0">
                <a:ea typeface="Meiryo"/>
              </a:rPr>
              <a:t>Insulin Shock Treatment</a:t>
            </a:r>
          </a:p>
          <a:p>
            <a:r>
              <a:rPr lang="en-GB" dirty="0">
                <a:ea typeface="Meiryo"/>
              </a:rPr>
              <a:t>ECT</a:t>
            </a:r>
          </a:p>
        </p:txBody>
      </p:sp>
    </p:spTree>
    <p:extLst>
      <p:ext uri="{BB962C8B-B14F-4D97-AF65-F5344CB8AC3E}">
        <p14:creationId xmlns:p14="http://schemas.microsoft.com/office/powerpoint/2010/main" val="26471422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6321AF8-F350-428E-B16E-9E8F840AAAFB}"/>
              </a:ext>
            </a:extLst>
          </p:cNvPr>
          <p:cNvSpPr>
            <a:spLocks noGrp="1"/>
          </p:cNvSpPr>
          <p:nvPr>
            <p:ph type="title"/>
          </p:nvPr>
        </p:nvSpPr>
        <p:spPr>
          <a:xfrm>
            <a:off x="992518" y="442913"/>
            <a:ext cx="5271804" cy="1639888"/>
          </a:xfrm>
        </p:spPr>
        <p:txBody>
          <a:bodyPr anchor="b">
            <a:normAutofit/>
          </a:bodyPr>
          <a:lstStyle/>
          <a:p>
            <a:pPr>
              <a:lnSpc>
                <a:spcPct val="120000"/>
              </a:lnSpc>
            </a:pPr>
            <a:r>
              <a:rPr lang="en-GB" sz="2700">
                <a:ea typeface="Meiryo"/>
              </a:rPr>
              <a:t>Lecture Eight: The Birth of Psychoanalysis</a:t>
            </a:r>
            <a:endParaRPr lang="en-GB" sz="2700"/>
          </a:p>
        </p:txBody>
      </p:sp>
      <p:sp>
        <p:nvSpPr>
          <p:cNvPr id="3" name="Content Placeholder 2">
            <a:extLst>
              <a:ext uri="{FF2B5EF4-FFF2-40B4-BE49-F238E27FC236}">
                <a16:creationId xmlns:a16="http://schemas.microsoft.com/office/drawing/2014/main" id="{EC753D97-E528-4762-9A7E-7BA8E22E8A8A}"/>
              </a:ext>
            </a:extLst>
          </p:cNvPr>
          <p:cNvSpPr>
            <a:spLocks noGrp="1"/>
          </p:cNvSpPr>
          <p:nvPr>
            <p:ph idx="1"/>
          </p:nvPr>
        </p:nvSpPr>
        <p:spPr>
          <a:xfrm>
            <a:off x="992519" y="2312988"/>
            <a:ext cx="5271804" cy="3651250"/>
          </a:xfrm>
        </p:spPr>
        <p:txBody>
          <a:bodyPr vert="horz" lIns="109728" tIns="109728" rIns="109728" bIns="91440" rtlCol="0">
            <a:normAutofit/>
          </a:bodyPr>
          <a:lstStyle/>
          <a:p>
            <a:r>
              <a:rPr lang="en-GB" dirty="0">
                <a:ea typeface="Meiryo"/>
              </a:rPr>
              <a:t>Charcot – hysteria</a:t>
            </a:r>
          </a:p>
          <a:p>
            <a:r>
              <a:rPr lang="en-GB" dirty="0">
                <a:ea typeface="Meiryo"/>
              </a:rPr>
              <a:t>Freud and the Unconscious</a:t>
            </a:r>
          </a:p>
          <a:p>
            <a:r>
              <a:rPr lang="en-GB" dirty="0">
                <a:ea typeface="Meiryo"/>
              </a:rPr>
              <a:t>Schools of Psychoanalysis</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erson wearing a suit and tie&#10;&#10;Description automatically generated">
            <a:extLst>
              <a:ext uri="{FF2B5EF4-FFF2-40B4-BE49-F238E27FC236}">
                <a16:creationId xmlns:a16="http://schemas.microsoft.com/office/drawing/2014/main" id="{2BD68AAC-0819-43B1-AA72-E244647D3EDE}"/>
              </a:ext>
            </a:extLst>
          </p:cNvPr>
          <p:cNvPicPr>
            <a:picLocks noChangeAspect="1"/>
          </p:cNvPicPr>
          <p:nvPr/>
        </p:nvPicPr>
        <p:blipFill rotWithShape="1">
          <a:blip r:embed="rId2"/>
          <a:srcRect r="-2" b="3414"/>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2317905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35B521A-082C-4150-82C9-008E06EC4081}"/>
              </a:ext>
            </a:extLst>
          </p:cNvPr>
          <p:cNvSpPr>
            <a:spLocks noGrp="1"/>
          </p:cNvSpPr>
          <p:nvPr>
            <p:ph type="title"/>
          </p:nvPr>
        </p:nvSpPr>
        <p:spPr>
          <a:xfrm>
            <a:off x="992518" y="442913"/>
            <a:ext cx="5271804" cy="1639888"/>
          </a:xfrm>
        </p:spPr>
        <p:txBody>
          <a:bodyPr anchor="b">
            <a:normAutofit/>
          </a:bodyPr>
          <a:lstStyle/>
          <a:p>
            <a:pPr>
              <a:lnSpc>
                <a:spcPct val="120000"/>
              </a:lnSpc>
            </a:pPr>
            <a:r>
              <a:rPr lang="en-GB" sz="2500">
                <a:ea typeface="Meiryo"/>
              </a:rPr>
              <a:t>Lecture Nine: The Rise and Fall of Psychoanalysis</a:t>
            </a:r>
            <a:endParaRPr lang="en-GB" sz="2500"/>
          </a:p>
        </p:txBody>
      </p:sp>
      <p:sp>
        <p:nvSpPr>
          <p:cNvPr id="3" name="Content Placeholder 2">
            <a:extLst>
              <a:ext uri="{FF2B5EF4-FFF2-40B4-BE49-F238E27FC236}">
                <a16:creationId xmlns:a16="http://schemas.microsoft.com/office/drawing/2014/main" id="{E9A4D7E3-BA5D-4B9C-BA4E-C91BFC415FD6}"/>
              </a:ext>
            </a:extLst>
          </p:cNvPr>
          <p:cNvSpPr>
            <a:spLocks noGrp="1"/>
          </p:cNvSpPr>
          <p:nvPr>
            <p:ph idx="1"/>
          </p:nvPr>
        </p:nvSpPr>
        <p:spPr>
          <a:xfrm>
            <a:off x="992519" y="2312988"/>
            <a:ext cx="5271804" cy="3651250"/>
          </a:xfrm>
        </p:spPr>
        <p:txBody>
          <a:bodyPr vert="horz" lIns="109728" tIns="109728" rIns="109728" bIns="91440" rtlCol="0">
            <a:normAutofit/>
          </a:bodyPr>
          <a:lstStyle/>
          <a:p>
            <a:r>
              <a:rPr lang="en-GB" dirty="0">
                <a:ea typeface="Meiryo"/>
              </a:rPr>
              <a:t>American Psychoanalysis</a:t>
            </a:r>
          </a:p>
          <a:p>
            <a:r>
              <a:rPr lang="en-GB" dirty="0">
                <a:ea typeface="Meiryo"/>
              </a:rPr>
              <a:t>Cognitive and Behaviourist approaches</a:t>
            </a:r>
          </a:p>
          <a:p>
            <a:r>
              <a:rPr lang="en-GB" dirty="0">
                <a:ea typeface="Meiryo"/>
              </a:rPr>
              <a:t>Humanistic Approach</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erson wearing a suit and tie&#10;&#10;Description automatically generated">
            <a:extLst>
              <a:ext uri="{FF2B5EF4-FFF2-40B4-BE49-F238E27FC236}">
                <a16:creationId xmlns:a16="http://schemas.microsoft.com/office/drawing/2014/main" id="{EB218DCA-1D0F-4788-BE59-F4233D5F1EC7}"/>
              </a:ext>
            </a:extLst>
          </p:cNvPr>
          <p:cNvPicPr>
            <a:picLocks noChangeAspect="1"/>
          </p:cNvPicPr>
          <p:nvPr/>
        </p:nvPicPr>
        <p:blipFill rotWithShape="1">
          <a:blip r:embed="rId2"/>
          <a:srcRect r="-1" b="828"/>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3290328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icture containing indoor, table, sitting, surface&#10;&#10;Description automatically generated">
            <a:extLst>
              <a:ext uri="{FF2B5EF4-FFF2-40B4-BE49-F238E27FC236}">
                <a16:creationId xmlns:a16="http://schemas.microsoft.com/office/drawing/2014/main" id="{3384D124-ECE5-414D-AF30-63D0188132D8}"/>
              </a:ext>
            </a:extLst>
          </p:cNvPr>
          <p:cNvPicPr>
            <a:picLocks noChangeAspect="1"/>
          </p:cNvPicPr>
          <p:nvPr/>
        </p:nvPicPr>
        <p:blipFill rotWithShape="1">
          <a:blip r:embed="rId2"/>
          <a:srcRect l="5927" r="7047"/>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12ED7E6-B7B6-4974-A0F6-CBB249D82181}"/>
              </a:ext>
            </a:extLst>
          </p:cNvPr>
          <p:cNvSpPr>
            <a:spLocks noGrp="1"/>
          </p:cNvSpPr>
          <p:nvPr>
            <p:ph type="title"/>
          </p:nvPr>
        </p:nvSpPr>
        <p:spPr>
          <a:xfrm>
            <a:off x="8046720" y="1045596"/>
            <a:ext cx="3689406" cy="1944371"/>
          </a:xfrm>
        </p:spPr>
        <p:txBody>
          <a:bodyPr anchor="b">
            <a:normAutofit/>
          </a:bodyPr>
          <a:lstStyle/>
          <a:p>
            <a:pPr>
              <a:lnSpc>
                <a:spcPct val="120000"/>
              </a:lnSpc>
            </a:pPr>
            <a:r>
              <a:rPr lang="en-GB" sz="2200">
                <a:ea typeface="Meiryo"/>
              </a:rPr>
              <a:t>Lecture 10 – History of Psychiatric Medicine: Barbiturates</a:t>
            </a:r>
            <a:endParaRPr lang="en-GB" sz="2200"/>
          </a:p>
        </p:txBody>
      </p:sp>
      <p:sp>
        <p:nvSpPr>
          <p:cNvPr id="3" name="Content Placeholder 2">
            <a:extLst>
              <a:ext uri="{FF2B5EF4-FFF2-40B4-BE49-F238E27FC236}">
                <a16:creationId xmlns:a16="http://schemas.microsoft.com/office/drawing/2014/main" id="{485B52C9-7A61-4475-A283-2B534000C4BA}"/>
              </a:ext>
            </a:extLst>
          </p:cNvPr>
          <p:cNvSpPr>
            <a:spLocks noGrp="1"/>
          </p:cNvSpPr>
          <p:nvPr>
            <p:ph idx="1"/>
          </p:nvPr>
        </p:nvSpPr>
        <p:spPr>
          <a:xfrm>
            <a:off x="8046719" y="3220278"/>
            <a:ext cx="3633747" cy="2592125"/>
          </a:xfrm>
        </p:spPr>
        <p:txBody>
          <a:bodyPr vert="horz" lIns="109728" tIns="109728" rIns="109728" bIns="91440" rtlCol="0">
            <a:normAutofit/>
          </a:bodyPr>
          <a:lstStyle/>
          <a:p>
            <a:r>
              <a:rPr lang="en-GB" dirty="0">
                <a:ea typeface="Meiryo"/>
              </a:rPr>
              <a:t>Today's session has been looking at barbiturates.</a:t>
            </a:r>
            <a:endParaRPr lang="en-GB" dirty="0"/>
          </a:p>
        </p:txBody>
      </p:sp>
    </p:spTree>
    <p:extLst>
      <p:ext uri="{BB962C8B-B14F-4D97-AF65-F5344CB8AC3E}">
        <p14:creationId xmlns:p14="http://schemas.microsoft.com/office/powerpoint/2010/main" val="2335678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close up of a sign&#10;&#10;Description automatically generated">
            <a:extLst>
              <a:ext uri="{FF2B5EF4-FFF2-40B4-BE49-F238E27FC236}">
                <a16:creationId xmlns:a16="http://schemas.microsoft.com/office/drawing/2014/main" id="{7BEA3CC4-A8F8-4F70-BA82-E1EBC8E5C2FD}"/>
              </a:ext>
            </a:extLst>
          </p:cNvPr>
          <p:cNvPicPr>
            <a:picLocks noGrp="1" noChangeAspect="1"/>
          </p:cNvPicPr>
          <p:nvPr>
            <p:ph idx="1"/>
          </p:nvPr>
        </p:nvPicPr>
        <p:blipFill rotWithShape="1">
          <a:blip r:embed="rId2"/>
          <a:srcRect t="13923" r="-1" b="15826"/>
          <a:stretch/>
        </p:blipFill>
        <p:spPr>
          <a:xfrm>
            <a:off x="20" y="1"/>
            <a:ext cx="12191674" cy="5716988"/>
          </a:xfrm>
          <a:custGeom>
            <a:avLst/>
            <a:gdLst/>
            <a:ahLst/>
            <a:cxnLst/>
            <a:rect l="l" t="t" r="r" b="b"/>
            <a:pathLst>
              <a:path w="12191694" h="5716988">
                <a:moveTo>
                  <a:pt x="0" y="0"/>
                </a:moveTo>
                <a:lnTo>
                  <a:pt x="12191694" y="0"/>
                </a:lnTo>
                <a:lnTo>
                  <a:pt x="12191694" y="238046"/>
                </a:lnTo>
                <a:lnTo>
                  <a:pt x="12191694" y="493101"/>
                </a:lnTo>
                <a:lnTo>
                  <a:pt x="12191694" y="705998"/>
                </a:lnTo>
                <a:lnTo>
                  <a:pt x="12191694" y="737843"/>
                </a:lnTo>
                <a:lnTo>
                  <a:pt x="12191694" y="1378272"/>
                </a:lnTo>
                <a:lnTo>
                  <a:pt x="12191694" y="1387220"/>
                </a:lnTo>
                <a:lnTo>
                  <a:pt x="12191694" y="1479151"/>
                </a:lnTo>
                <a:lnTo>
                  <a:pt x="12191694" y="2573423"/>
                </a:lnTo>
                <a:lnTo>
                  <a:pt x="12191694" y="4527530"/>
                </a:lnTo>
                <a:lnTo>
                  <a:pt x="12165034" y="4543744"/>
                </a:lnTo>
                <a:cubicBezTo>
                  <a:pt x="10850144" y="5296517"/>
                  <a:pt x="8470558" y="5716988"/>
                  <a:pt x="5753357" y="5716988"/>
                </a:cubicBezTo>
                <a:cubicBezTo>
                  <a:pt x="3357905" y="5716988"/>
                  <a:pt x="2231342" y="5036357"/>
                  <a:pt x="858976" y="4343341"/>
                </a:cubicBezTo>
                <a:cubicBezTo>
                  <a:pt x="609057" y="4217140"/>
                  <a:pt x="364243" y="4092093"/>
                  <a:pt x="137598" y="3964708"/>
                </a:cubicBezTo>
                <a:lnTo>
                  <a:pt x="0" y="3882805"/>
                </a:lnTo>
                <a:lnTo>
                  <a:pt x="0" y="2573423"/>
                </a:lnTo>
                <a:lnTo>
                  <a:pt x="0" y="1387220"/>
                </a:lnTo>
                <a:lnTo>
                  <a:pt x="0" y="1378272"/>
                </a:lnTo>
                <a:lnTo>
                  <a:pt x="0" y="1253139"/>
                </a:lnTo>
                <a:lnTo>
                  <a:pt x="0" y="737843"/>
                </a:lnTo>
                <a:lnTo>
                  <a:pt x="0" y="705998"/>
                </a:lnTo>
                <a:lnTo>
                  <a:pt x="0" y="493101"/>
                </a:lnTo>
                <a:lnTo>
                  <a:pt x="0" y="238046"/>
                </a:lnTo>
                <a:close/>
              </a:path>
            </a:pathLst>
          </a:custGeom>
        </p:spPr>
      </p:pic>
    </p:spTree>
    <p:extLst>
      <p:ext uri="{BB962C8B-B14F-4D97-AF65-F5344CB8AC3E}">
        <p14:creationId xmlns:p14="http://schemas.microsoft.com/office/powerpoint/2010/main" val="3957427679"/>
      </p:ext>
    </p:extLst>
  </p:cSld>
  <p:clrMapOvr>
    <a:masterClrMapping/>
  </p:clrMapOvr>
</p:sld>
</file>

<file path=ppt/theme/theme1.xml><?xml version="1.0" encoding="utf-8"?>
<a:theme xmlns:a="http://schemas.openxmlformats.org/drawingml/2006/main" name="SketchLinesVTI">
  <a:themeElements>
    <a:clrScheme name="AnalogousFromLightSeedLeftStep">
      <a:dk1>
        <a:srgbClr val="000000"/>
      </a:dk1>
      <a:lt1>
        <a:srgbClr val="FFFFFF"/>
      </a:lt1>
      <a:dk2>
        <a:srgbClr val="243141"/>
      </a:dk2>
      <a:lt2>
        <a:srgbClr val="E4E8E2"/>
      </a:lt2>
      <a:accent1>
        <a:srgbClr val="BA96C6"/>
      </a:accent1>
      <a:accent2>
        <a:srgbClr val="927FBA"/>
      </a:accent2>
      <a:accent3>
        <a:srgbClr val="969AC6"/>
      </a:accent3>
      <a:accent4>
        <a:srgbClr val="7F9CBA"/>
      </a:accent4>
      <a:accent5>
        <a:srgbClr val="84ABAE"/>
      </a:accent5>
      <a:accent6>
        <a:srgbClr val="76AD9B"/>
      </a:accent6>
      <a:hlink>
        <a:srgbClr val="648F56"/>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1391</Words>
  <Application>Microsoft Office PowerPoint</Application>
  <PresentationFormat>Widescreen</PresentationFormat>
  <Paragraphs>167</Paragraphs>
  <Slides>35</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Calibri</vt:lpstr>
      <vt:lpstr>Calibri Light</vt:lpstr>
      <vt:lpstr>Corbel</vt:lpstr>
      <vt:lpstr>Meiryo</vt:lpstr>
      <vt:lpstr>SketchLinesVTI</vt:lpstr>
      <vt:lpstr>History of Psychiatric  Medicine</vt:lpstr>
      <vt:lpstr>Aims</vt:lpstr>
      <vt:lpstr>Introduction</vt:lpstr>
      <vt:lpstr>19th century medicine and the Alkaloids Era</vt:lpstr>
      <vt:lpstr>Bromides</vt:lpstr>
      <vt:lpstr>Bromide problems</vt:lpstr>
      <vt:lpstr>Other substances</vt:lpstr>
      <vt:lpstr>Introduction of chemical compounds </vt:lpstr>
      <vt:lpstr>Contributing Chemists</vt:lpstr>
      <vt:lpstr>Barbiturate: Veronal</vt:lpstr>
      <vt:lpstr>Von Husen, 1904 </vt:lpstr>
      <vt:lpstr>Barbiturate: Luminol</vt:lpstr>
      <vt:lpstr>Clinical use of barbiturates</vt:lpstr>
      <vt:lpstr>Early use of barbiturate treatments</vt:lpstr>
      <vt:lpstr>Use of barbiturates </vt:lpstr>
      <vt:lpstr>Barbiturate as an anti-epileptic agent</vt:lpstr>
      <vt:lpstr>The rise and fall of barbiturates</vt:lpstr>
      <vt:lpstr>Death of Marilyn Monroe</vt:lpstr>
      <vt:lpstr>Barbiturate Concerns</vt:lpstr>
      <vt:lpstr>Benzodiazepines</vt:lpstr>
      <vt:lpstr>Diazepines today</vt:lpstr>
      <vt:lpstr>Barbiturates today</vt:lpstr>
      <vt:lpstr>Summary</vt:lpstr>
      <vt:lpstr>Summary of Module</vt:lpstr>
      <vt:lpstr>Lecture One: Beliefs and Views of Madness in the Ancient World </vt:lpstr>
      <vt:lpstr>Lecture Two: Religious Traditions and Understanding Madness</vt:lpstr>
      <vt:lpstr>Lecture Three: Early Hospitals and the Medieval Mind</vt:lpstr>
      <vt:lpstr>Lecture Four: Medieval Understanding of Illness and Melancholia</vt:lpstr>
      <vt:lpstr>Lecture Five: The Great Confinement and Disciplining the Unruly</vt:lpstr>
      <vt:lpstr>Lecture Six: From Madness to Mental Illness</vt:lpstr>
      <vt:lpstr>Lecture Seven: The Search for a Cure</vt:lpstr>
      <vt:lpstr>Lecture Eight: The Birth of Psychoanalysis</vt:lpstr>
      <vt:lpstr>Lecture Nine: The Rise and Fall of Psychoanalysis</vt:lpstr>
      <vt:lpstr>Lecture 10 – History of Psychiatric Medicine: Barbiturates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1535</cp:revision>
  <dcterms:created xsi:type="dcterms:W3CDTF">2020-12-02T06:35:41Z</dcterms:created>
  <dcterms:modified xsi:type="dcterms:W3CDTF">2020-12-02T12:12:07Z</dcterms:modified>
</cp:coreProperties>
</file>