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CC"/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4" d="100"/>
          <a:sy n="74" d="100"/>
        </p:scale>
        <p:origin x="340" y="6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1DD28-79DE-FD24-0E09-02A14EF9AA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ACE550-3350-4322-6579-634AA190E6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533DA8-A957-48F5-97E2-66F2A6622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C743B-6ECE-4628-83CA-5AA78B31AB70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20D7C9-244A-5209-E1EE-1AB5955DD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8CBD3E-25B8-9B42-9E2A-3AEAB4CCE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E8CA6-DBB5-4C7F-9742-87AD562E7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691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3F6B7-B529-2C22-854A-62F6492DD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4D21C-2BCA-FB3B-029A-512D5E4D74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CB355-3727-5C1D-9998-759EEB69A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C743B-6ECE-4628-83CA-5AA78B31AB70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36EE2D-D36E-DA60-36B6-0877B28E7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93E84-07A0-FC7D-8D3F-59F46E078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E8CA6-DBB5-4C7F-9742-87AD562E7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065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0CFA0-909A-EFB2-89C3-3C5A9231E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4411C-2C56-C384-C703-2892DD0AAD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3EC000-E152-1013-CF31-DF8F18C64D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C743B-6ECE-4628-83CA-5AA78B31AB70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3EC8B1-FA69-EEBF-3FCF-5702BB0FD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A32EDB-1762-ACCA-40A1-C1A7A81AB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E8CA6-DBB5-4C7F-9742-87AD562E7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174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97EC2-B789-19C2-0A68-28E6689AA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0ED38-9F84-7E0F-BA83-6C1202A561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00A792-FC6F-BF22-07FE-EE167E5BE2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8D9CD9-12B8-82D5-1614-D2C7CE0B0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C743B-6ECE-4628-83CA-5AA78B31AB70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6D299-2B28-5A2E-212E-2D095337D2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6904AF-0186-2542-A53D-EBC5E04C4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E8CA6-DBB5-4C7F-9742-87AD562E7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87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05463-9247-77C8-884D-612AFF5EA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4B9542-AA07-E897-9C0A-AD3FBAD8A2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8DFC68-A15C-D935-2294-6A8D025FDF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EDC748-6EA9-9704-F2A4-E9CC457144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3733CA-76B9-E453-0ADC-7985B90767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FF8B94-3A40-8DCB-CF84-80354523F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C743B-6ECE-4628-83CA-5AA78B31AB70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35B07C-4BDA-195D-F480-0C7BF64751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9258B7-F2AD-1376-6D4F-335A8CE98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E8CA6-DBB5-4C7F-9742-87AD562E7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995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53B91-F981-76F5-2D6B-8FD482B38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B3EF45-9E44-0182-9277-333588E24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C743B-6ECE-4628-83CA-5AA78B31AB70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A959D5-2EAC-7F08-A178-D83D764C6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A18BC8-666A-9CFF-A83E-263950498E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E8CA6-DBB5-4C7F-9742-87AD562E7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608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A09AB9-C44B-E7E6-8836-428363434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C743B-6ECE-4628-83CA-5AA78B31AB70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AD7BE8-FED4-FE60-9086-BC59785353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868439-704E-8E10-D7C7-80F7DF6AF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E8CA6-DBB5-4C7F-9742-87AD562E7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075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2E82A-947F-D552-BC85-895CE101D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F878E-7649-D5E3-AEA9-22671B8476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E2AAB6-0ACE-3046-81B7-835FB6554E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BAB2EC-EC90-DCB4-9C3F-0B7C64B18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C743B-6ECE-4628-83CA-5AA78B31AB70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5B5986-5178-BA02-D084-FA055E5E7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EFA8F0-690F-1599-1171-D68C72805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E8CA6-DBB5-4C7F-9742-87AD562E7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424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55E01-D963-7042-6598-6C2FDAD7F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8D7F0B-2537-8369-79DC-58EE490018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D22C18-8E8F-8596-5A00-D8A8BF7078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F7AB52-8B56-0F0A-F799-7E3445BCF5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C743B-6ECE-4628-83CA-5AA78B31AB70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0D987E-41C8-9B47-09AC-C48ADE8B8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6FEB6E-39F3-6893-B344-08B72963D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E8CA6-DBB5-4C7F-9742-87AD562E7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098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C594A-773C-A156-6779-E53262964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991C3C-9923-CBC1-F23C-8E3D6FC324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A1722E-0028-6EAA-90C0-7AB1B2826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C743B-6ECE-4628-83CA-5AA78B31AB70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15EA2D-7FAE-379D-5271-1FD2EC7DA4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259EC-2AE5-9335-EA8E-CB09CA92F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E8CA6-DBB5-4C7F-9742-87AD562E7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089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430A73-45F3-6B0E-FCF9-93018B28F8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4A9AD3-1DE5-BA2E-F780-1BC1802A7C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75A48-66D1-393A-807D-0EF182146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C743B-6ECE-4628-83CA-5AA78B31AB70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61B491-B6A8-2CDC-2A00-DE153FE17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44029B-43C4-4D9B-02F9-556CFA4BA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E8CA6-DBB5-4C7F-9742-87AD562E7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340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FFCC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4E4E15-5A15-364B-B22D-1E0487F50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7179D-3C6A-C09A-FB71-819CE2ACE1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557E11-8BF3-CEA5-302A-F7C60E08A6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2C743B-6ECE-4628-83CA-5AA78B31AB70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975DC1-2455-3D0C-CA41-81FA54C9C2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8BFBC-47DD-57C2-27BF-8F82210523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7E8CA6-DBB5-4C7F-9742-87AD562E7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681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ettyimages.com/photo/nurse-stethoscope-chest" TargetMode="External"/><Relationship Id="rId3" Type="http://schemas.openxmlformats.org/officeDocument/2006/relationships/hyperlink" Target="https://www.asthmaandlung.org.uk/conditions/chronic-obstructive-pulmonary-disease-copd/" TargetMode="External"/><Relationship Id="rId7" Type="http://schemas.openxmlformats.org/officeDocument/2006/relationships/hyperlink" Target="https://www.geeksforgeeks.org/biology/anatomy-of-the-human-lung/" TargetMode="External"/><Relationship Id="rId2" Type="http://schemas.openxmlformats.org/officeDocument/2006/relationships/hyperlink" Target="https://www.aboutstemcells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log.truneb.com/normal-lungs-vs-copd-lungs/" TargetMode="External"/><Relationship Id="rId5" Type="http://schemas.openxmlformats.org/officeDocument/2006/relationships/hyperlink" Target="https://www.teacherspayteachers.com/" TargetMode="External"/><Relationship Id="rId10" Type="http://schemas.openxmlformats.org/officeDocument/2006/relationships/hyperlink" Target="https://www.researchgate.net/" TargetMode="External"/><Relationship Id="rId4" Type="http://schemas.openxmlformats.org/officeDocument/2006/relationships/hyperlink" Target="https://www.brit-thoracic.org.uk/" TargetMode="External"/><Relationship Id="rId9" Type="http://schemas.openxmlformats.org/officeDocument/2006/relationships/hyperlink" Target="https://goldcopd.org/2025-gold-report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ensitivechoice.com/" TargetMode="External"/><Relationship Id="rId3" Type="http://schemas.openxmlformats.org/officeDocument/2006/relationships/hyperlink" Target="https://www.nhs.uk/conditions/chronic-obstructive-pulmonary-disease-copd/" TargetMode="External"/><Relationship Id="rId7" Type="http://schemas.openxmlformats.org/officeDocument/2006/relationships/hyperlink" Target="https://www.nursekey.com/incentive-spirometry/" TargetMode="External"/><Relationship Id="rId2" Type="http://schemas.openxmlformats.org/officeDocument/2006/relationships/hyperlink" Target="https://www.goodrx.com/conditions/copd/copd-inhaler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long-term-plan/" TargetMode="External"/><Relationship Id="rId5" Type="http://schemas.openxmlformats.org/officeDocument/2006/relationships/hyperlink" Target="https://www.nice.org.uk/guidance/ng115" TargetMode="External"/><Relationship Id="rId10" Type="http://schemas.openxmlformats.org/officeDocument/2006/relationships/hyperlink" Target="https://pharmaceutical-journal.com/" TargetMode="External"/><Relationship Id="rId4" Type="http://schemas.openxmlformats.org/officeDocument/2006/relationships/hyperlink" Target="https://www.nhlbi.nih.gov/" TargetMode="External"/><Relationship Id="rId9" Type="http://schemas.openxmlformats.org/officeDocument/2006/relationships/hyperlink" Target="https://www.ncbi.nlm.nih.gov/books/NBK559281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-room/fact-sheets/detail/chronic-obstructive-pulmonary-disease-(copd)" TargetMode="External"/><Relationship Id="rId2" Type="http://schemas.openxmlformats.org/officeDocument/2006/relationships/hyperlink" Target="https://tillerycompassionatecare.org/new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C35A9-2C7B-038A-DCB4-43CFFD3B25D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 to Physiology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Module Code: BMHP5023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Component 2: Care Plan Presentation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Suggested care Plan for Fictional Patient with Chronic Obstructive Pulmonary Disease (COPD)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 Name: Kirsty Ebanks 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 Number: 2435754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Tutor: Rizwan Nadim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St David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26EACE4-5C01-4293-D245-C2871C7A100F}"/>
              </a:ext>
            </a:extLst>
          </p:cNvPr>
          <p:cNvSpPr txBox="1"/>
          <p:nvPr/>
        </p:nvSpPr>
        <p:spPr>
          <a:xfrm>
            <a:off x="4005072" y="6254496"/>
            <a:ext cx="135331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Getty images (n.d.)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2302C42-8381-D14E-0C84-0F0636A9BF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" y="3776472"/>
            <a:ext cx="3483864" cy="2825496"/>
          </a:xfrm>
          <a:prstGeom prst="rect">
            <a:avLst/>
          </a:prstGeom>
        </p:spPr>
      </p:pic>
      <p:pic>
        <p:nvPicPr>
          <p:cNvPr id="3" name="Kirst Audio">
            <a:hlinkClick r:id="" action="ppaction://media"/>
            <a:extLst>
              <a:ext uri="{FF2B5EF4-FFF2-40B4-BE49-F238E27FC236}">
                <a16:creationId xmlns:a16="http://schemas.microsoft.com/office/drawing/2014/main" id="{0B7CB25B-9236-4C4D-881A-C227C589B2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78004" y="598257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813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839"/>
    </mc:Choice>
    <mc:Fallback xmlns="">
      <p:transition spd="slow" advTm="958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95" objId="3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DD0EF-F343-5DC0-CC87-E5A56FD04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Fictional Patient Profile: Kathleen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4AA6E-359A-0183-A69D-E93C4FB65D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sz="1800" u="sng" dirty="0">
                <a:latin typeface="Arial" panose="020B0604020202020204" pitchFamily="34" charset="0"/>
                <a:cs typeface="Arial" panose="020B0604020202020204" pitchFamily="34" charset="0"/>
              </a:rPr>
              <a:t>Patient Details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52 Years-old Female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Living in supported accommodation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Diagnosed with severe Chronic Obstructive Pulmonary Disease (COPD)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Long history of cigarette smoking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Alcohol dependency and recreational drug misuse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Frequently disengages from support services and occasionally sleeps rough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Recurrent hospital admissions due to COPD exacerbations and chest infections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Experiences chronic breathlessness, productive cough. Fatigue and reduced mobility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8642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8883"/>
    </mc:Choice>
    <mc:Fallback xmlns="">
      <p:transition spd="slow" advTm="108883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9CB80-73FC-B4E3-1B48-003454E39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What is COPD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50788-3B87-7E28-01F4-7C38CD6152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Progressive chronic lung disease causing persistent airflow limitation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Including chronic bronchitis and emphysema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Primarily caused by long-term exposure to cigarette smoke and other harmful irritants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Symptoms include: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Breathlessness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Chronic productive cough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Wheeze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Fatigue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COPD cannot be cured but can be managed to improve quality of life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(NICE, 2025; NHS, 2024).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Chuda’s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counselling and Character Corner)(n.d.)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A72E79-FD1B-1F7F-51F7-797AA319C8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5977" y="2852928"/>
            <a:ext cx="5380536" cy="3877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833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813"/>
    </mc:Choice>
    <mc:Fallback xmlns="">
      <p:transition spd="slow" advTm="97813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53FC3-8591-2774-4C96-DC9BD1234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Normal Respiratory Anatomy and Physiology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37306-B225-7EF6-0F01-58CBE16E28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Main Structure: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Trachea                                                               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Bronchi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Bronchioles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Alveoli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Pulmonary capillaries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Diaphragm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Normal lung function: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Air travels through the airways to the alveoli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Oxygen diffuses into the bloodstream                                                                                            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GeeksforGeeks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Carbon dioxide diffuses into the alveoli to be exhaled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diaphragm contracts during inhalation and relaxes during exhalation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Efficient gas exchange supplies oxygen to body tissues  (NICE, 2025;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StatPearls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497E82-FFBC-23A8-39C9-9C10BCFA60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9824" y="1562672"/>
            <a:ext cx="5679119" cy="3146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801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115"/>
    </mc:Choice>
    <mc:Fallback xmlns="">
      <p:transition spd="slow" advTm="102115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DFCCC-C74D-EF76-0EA1-32ADB6860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Pathophysiology of Chronic Obstructive Pulmonary Disease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3E166-E222-A5EB-AA3C-2D5A7102B5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Long-term exposure to cigarette smoke causes chronic airway inflammation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Airways become narrowed and produce excess mucus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Alveolar walls are progressively destroyed (emphysema)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Loss of elastic recoil leads to air trapping and hyperinflation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Impaired gas exchange reduces oxygen delivery and carbon dioxide removal</a:t>
            </a:r>
          </a:p>
          <a:p>
            <a:pPr marL="0" indent="0">
              <a:buNone/>
            </a:pP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Clinical impact: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Breathlessness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Chronic productive cough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Wheezing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Fatigue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Recurrent chest infections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StatPearls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2025; NICE, 2025)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(About stem cells) (n.d.)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046218-B3E4-CB73-12E7-71175575B5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8504" y="3429000"/>
            <a:ext cx="5277379" cy="3108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711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898"/>
    </mc:Choice>
    <mc:Fallback xmlns="">
      <p:transition spd="slow" advTm="95898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3D105-0026-F71D-6FE3-536F17E18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The impact of COPD on Kathleen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B00A3-CBB7-0FAE-3CB3-8F73D76B3E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Physical Impact: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Persistent breathlessness and substances misuse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Chronic productive cough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Recurrent chest infections and hospital admissions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Fatigue and reduced mobility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Psychological and Social Impact: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Alcohol dependency and substances misuse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Poor engagement with healthcare services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 isolation and unstable housing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Reduced independence and quality of life (NICE, 2025; NHS, 2024)                                               (Sensitive Choice n.d.)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4E16FA-4744-02B6-D2E0-124FFEBD19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7880" y="1517904"/>
            <a:ext cx="5957589" cy="3209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089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295"/>
    </mc:Choice>
    <mc:Fallback xmlns="">
      <p:transition spd="slow" advTm="99295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6CF08-8263-EDB5-5B83-853030D627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Diagnosis and Assessment of Kathleen’s COPD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48EDA-76F3-4785-65EF-3BD76881E3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Clinical Assessment: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Medical history and physical examination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Smoking history and presenting symptoms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Chest auscultation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Diagnostic investigations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Spirometry (FEV1/ FVC &lt;0.7) – confirms airflow obstruction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Pulse oximetry-monitors oxygen saturation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Chest x-ray- excludes other lung conditions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Blood tests and sputum culture- identify infection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CT scan (if clinically indicated)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(NHS, 2024: NICE, 2025)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(Nurse Key n.d.)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09156F-0170-86A8-40B0-5A9D1A36C4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495838"/>
            <a:ext cx="5738822" cy="5010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339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797"/>
    </mc:Choice>
    <mc:Fallback xmlns="">
      <p:transition spd="slow" advTm="62797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9AF0C-3556-2FB8-E10A-B59B1C51F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Person-centred Care Plan and Multidisciplinary team (MDT)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AB00E-4917-5951-352C-C245372987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7048"/>
            <a:ext cx="10515600" cy="512978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Goals of care: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 breathing and quality of life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 COPD exacerbations and hospital admissions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Promote smoking cessation and healthier lifestyle choices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 medication adherence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 alcohol and substance misuse recovery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Maintain independence through coordinated care</a:t>
            </a:r>
          </a:p>
          <a:p>
            <a:pPr marL="0" indent="0">
              <a:buNone/>
            </a:pP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Multidisciplinary Team (MDT)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GP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Respiratory Consultant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Respiratory Specialist Nurse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Community Pharmacist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Pulmonary Rehabilitation team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Smoking Cessation services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Alcohol and Drug Recovery Team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Dietitian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Supported Housing Support Worker  (NICE, 2025: NHS, 2024          (International Journal of Chronic Obstructive Pulmonary Disease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n.d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BC2075-D06C-3AF4-2351-387BA36EFF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8775" y="1690688"/>
            <a:ext cx="5488479" cy="427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089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568"/>
    </mc:Choice>
    <mc:Fallback xmlns="">
      <p:transition spd="slow" advTm="61568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7E30E-5E86-2497-777B-7F1E9BE3F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Treatment and Ongoing Monitoring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70A140-CE68-E300-1BF5-0E07E27590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Treatment: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Bronchodilator inhalers (SABA, LABA and LAMA)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Inhaled corticosteroids (where clinically indicated)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Antibiotics and corticosteroids during exacerbations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Pulmonary rehabilitation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Smoking cessation support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Long-term oxygen therapy (if clinically indicated)</a:t>
            </a:r>
          </a:p>
          <a:p>
            <a:pPr marL="0" indent="0">
              <a:buNone/>
            </a:pP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Monitoring: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Regular COPD reviews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Spirometry and oxygen saturation monitoring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Inhaler technique assessment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Monitoring exacerbations and hospital admissions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Vaccinations (influenza, covid-19 and pneumonia)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(NICE, 2025; NHS, 2024)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(Murdock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Bilingsley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2025)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17E5980-2934-FE95-CD71-5157F4389B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9640" y="635317"/>
            <a:ext cx="3047181" cy="5221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524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448"/>
    </mc:Choice>
    <mc:Fallback xmlns="">
      <p:transition spd="slow" advTm="57448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5E174-B5ED-95F7-AFE1-201E15D96E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Lifestyle Recommendations to Improve Kathleens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A3850-DEC2-EA0C-7A93-7438491BF5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Recommended life changes:</a:t>
            </a:r>
          </a:p>
          <a:p>
            <a:pPr marL="0" indent="0">
              <a:buNone/>
            </a:pPr>
            <a:endParaRPr lang="en-GB" sz="1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Smoking cessation support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Alcohol and drug recovery service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Pulmonary rehabilitation and physical activities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Healthy, balanced diet and nutritional support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Vaccinations and infection prevention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COPD self-management education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(NICE, 2025; NHS, 2024)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(National Heart, lung, and blood Institute, 2025)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AEC321-7DC9-140F-BEE4-049E664F14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2270" y="1536986"/>
            <a:ext cx="2256979" cy="4928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806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624"/>
    </mc:Choice>
    <mc:Fallback xmlns="">
      <p:transition spd="slow" advTm="45624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86D17-12A4-25B3-D1E8-37CAB92EC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Communication and Ethical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8F7DD-4D09-B0BE-EFDF-E286DE5F72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Person-centred approach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Active listening and Empathy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Clear, non-judgemental communication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Shared decision-making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Consistent MDT communication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Ethical Consideration: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Respect for autonomy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Beneficence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Non-maleficence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Confidentiality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Balancing choice with duty of care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(NICE, 2025; NHS, 2024)                                                                                (The Pharmaceutical Journal, 2026)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BFC8FC-E54A-388E-6CDF-63F7D495A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1728" y="1690688"/>
            <a:ext cx="6901397" cy="3795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733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643"/>
    </mc:Choice>
    <mc:Fallback xmlns="">
      <p:transition spd="slow" advTm="54643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3D668-6AF4-087E-6AC5-AF1819AD00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0C54E-4C73-344A-192C-950D73AC30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COPD is a progressive, long-term respiratory disease that significantly affects physical health and quality of life.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Kathleens complex physical, psychological and social needs require holistic, person-centred care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Early diagnosis, evidence-based treatment and regular monitoring can reduce exacerbations and hospital admissions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Effective multidisciplinary working, communication and lifestyle support are essential to improving long-term health outcomes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(NICE, 2025; NHS, 2024)</a:t>
            </a:r>
          </a:p>
        </p:txBody>
      </p:sp>
    </p:spTree>
    <p:extLst>
      <p:ext uri="{BB962C8B-B14F-4D97-AF65-F5344CB8AC3E}">
        <p14:creationId xmlns:p14="http://schemas.microsoft.com/office/powerpoint/2010/main" val="1972984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039"/>
    </mc:Choice>
    <mc:Fallback xmlns="">
      <p:transition spd="slow" advTm="41039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9DE23-945D-CEDA-60C5-8104CE15F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AE51F-5A87-C777-1467-AE867C6B1A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5584"/>
            <a:ext cx="10515600" cy="4867783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About Stem Cells (n.d.) Chronic Obstructive Pulmonary Disease (COPD).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https://www.aboutstemcells.org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9 July 2026)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Asthma + Lung UK (2025) Chronic obstructive pulmonary disease (COPD).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https://www.asthmaandlung.org.uk/conditions/chronic-obstructive-pulmonary-disease-copd/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8 July 2026)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British Thoracic Society (2023) Quality standards for pulmonary rehabilitation in adults.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https://www.brit-thoracic.org.uk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8 July 2026)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Chuda’s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Counselling and Character Corner (n.d.) Healthy v unhealthy lungs pictures handout.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https://www.teacherspayteachers.com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9 July 2026)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Darlington, A.F. (2025) Normal Lungs vs COPD Lungs: What Doctors Check First.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TruNeb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https://blog.truneb.com/normal-lungs-vs-copd-lungs/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9 July 2026)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GeeksforGeeks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(2025) Anatomy of the Human Lung.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https://www.geeksforgeeks.org/biology/anatomy-of-the-human-lung/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9 July 2026)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Getty Images (n.d.) Nurse Stethoscope chest stock photos.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https://www.gettyimages.com/photo/nurse-stethoscope-chest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 July 2026)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Global Initiative for Chronic Obstructive Pulmonary Disease (GOLD) (2025) Global Strategy for the Diagnosis, Management, and Prevention of Chronic Obstructive Pulmonary Disease: 2025 Report.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https://goldcopd.org/2025-gold-report/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8 July 2026)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Chronic Obstructive Pulmonary Disease (n.d.) Multidisciplinary team involved in comprehensive pulmonary rehabilitation centred on COPD patients.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https://www.researchgate.net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9 July 2025)</a:t>
            </a:r>
          </a:p>
        </p:txBody>
      </p:sp>
    </p:spTree>
    <p:extLst>
      <p:ext uri="{BB962C8B-B14F-4D97-AF65-F5344CB8AC3E}">
        <p14:creationId xmlns:p14="http://schemas.microsoft.com/office/powerpoint/2010/main" val="522408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3"/>
    </mc:Choice>
    <mc:Fallback xmlns="">
      <p:transition spd="slow" advTm="1223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28109-9A59-9384-25D3-276CB9BBB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References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611B4-6C93-D27F-EA72-9B61389CF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7296"/>
            <a:ext cx="10515600" cy="4867783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Murdock, J. and Billingsley, A. (2024)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GoodRx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Savings Guide to 26 COPD Inhalers: Atrovent,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Anoro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Breztri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and more.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GoodRx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Health.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https://www.goodrx.com/conditions/copd/copd-inhalers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9 July 2026)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(NHS) (2024) Chronic obstructive pulmonary disease (COPD).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https://www.nhs.uk/conditions/chronic-obstructive-pulmonary-disease-copd/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8 July 2026)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National Heart, Lung, and blood Institute (2025) Look Out for Your Lungs: 5 Steps to Keep Your Lungs Healthy Infographic.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https://www.nhlbi.nih.gov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9 July 2026)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(2018) Chronic obstructive pulmonary disease in over 16s: diagnosis and management (NG115). Updated 26 July 2019.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https://www.nice.org.uk/guidance/ng115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8 July 2026)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(2023) The NHS Long Term Plan.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https://www.england.nhs.uk/long-term-plan/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8 July 2026)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Nurse Key (n.d.) Incentive spirometry.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https://www.nursekey.com/incentive-spirometry/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9 July 2026)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Sensitive Choice (n.d.) Using a spacer with your inhaler.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https://www.sensitivechoice.com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9 July 2026)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StatPearls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Publishing (2025) Chronic Obstructive Pulmonary Disease. In: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StatPearls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Treasure Island (FL):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StatPearls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Publishing.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https://www.ncbi.nlm.nih.gov/books/NBK559281/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8 July 2026)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Pharmaceutical Journal (2026) Daily multidisciplinary team meetings could cut COPD hospital stays.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https://pharmaceutical-journal.com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9 July 2026)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5495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466"/>
    </mc:Choice>
    <mc:Fallback xmlns="">
      <p:transition spd="slow" advTm="20466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9BC32-30ED-63BB-BEBA-BE15A1A9F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References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AF8FE-89BE-05D2-798E-CB2D8AA78E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Tillery Compassionate Care (n.d.) News.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https://tillerycompassionatecare.org/news/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9 July 2026)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(2024) Chronic obstructive pulmonary disease (COPD).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https://www.who.int/news-room/fact-sheets/detail/chronic-obstructive-pulmonary-disease-(copd)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8 July 2026)</a:t>
            </a:r>
          </a:p>
        </p:txBody>
      </p:sp>
    </p:spTree>
    <p:extLst>
      <p:ext uri="{BB962C8B-B14F-4D97-AF65-F5344CB8AC3E}">
        <p14:creationId xmlns:p14="http://schemas.microsoft.com/office/powerpoint/2010/main" val="14300675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47f23e70d0bb946459974f18f75f04a2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7917aa92c7b61cbcfd6cfb625cffa8f4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Props1.xml><?xml version="1.0" encoding="utf-8"?>
<ds:datastoreItem xmlns:ds="http://schemas.openxmlformats.org/officeDocument/2006/customXml" ds:itemID="{55A2323B-92D0-422C-BFAC-A410C3C8B59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0E47DE4-5981-4534-93C9-C47F2B2673F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4BF00B2-B44A-4974-AA7C-479BC638F28E}">
  <ds:schemaRefs>
    <ds:schemaRef ds:uri="http://purl.org/dc/elements/1.1/"/>
    <ds:schemaRef ds:uri="http://schemas.microsoft.com/office/2006/documentManagement/types"/>
    <ds:schemaRef ds:uri="f799553d-1ac0-48da-9ae3-fe400ced9c3b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4721</TotalTime>
  <Words>1663</Words>
  <Application>Microsoft Office PowerPoint</Application>
  <PresentationFormat>Widescreen</PresentationFormat>
  <Paragraphs>179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Introduction to Physiology Module Code: BMHP5023 Component 2: Care Plan Presentation Suggested care Plan for Fictional Patient with Chronic Obstructive Pulmonary Disease (COPD) Student Name: Kirsty Ebanks  Student Number: 2435754 Tutor: Rizwan Nadim University of Wales Trinity St David</vt:lpstr>
      <vt:lpstr>                                             Fictional Patient Profile: Kathleen</vt:lpstr>
      <vt:lpstr>                                                           What is COPD</vt:lpstr>
      <vt:lpstr>                                      Normal Respiratory Anatomy and Physiology</vt:lpstr>
      <vt:lpstr>                     Pathophysiology of Chronic Obstructive Pulmonary Disease </vt:lpstr>
      <vt:lpstr>                                       The impact of COPD on Kathleen</vt:lpstr>
      <vt:lpstr>                               Diagnosis and Assessment of Kathleen’s COPD</vt:lpstr>
      <vt:lpstr>                        Person-centred Care Plan and Multidisciplinary team (MDT)</vt:lpstr>
      <vt:lpstr>                                              Treatment and Ongoing Monitoring</vt:lpstr>
      <vt:lpstr>                         Lifestyle Recommendations to Improve Kathleens Health</vt:lpstr>
      <vt:lpstr>                                    Communication and Ethical Considerations </vt:lpstr>
      <vt:lpstr>                                                          Conclusion</vt:lpstr>
      <vt:lpstr>                                                             References</vt:lpstr>
      <vt:lpstr>                                                   References continued</vt:lpstr>
      <vt:lpstr>                                                   References continued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Physiology Module Code: BMHP5023 Component 2: Care Plan Presentation Suggested care Plan for Fictional Patient with Chronic Obstructive Pulmonary Disease (COPD) Student Name: Kirsty Ebanks  Student Number: 2435754 Tutor: Rizwan Nadim University of Wales Trinity St David</dc:title>
  <dc:creator>Kirsty Lillian Ebanks (2435754)</dc:creator>
  <cp:lastModifiedBy>Kirsty Lillian Ebanks (2435754)</cp:lastModifiedBy>
  <cp:revision>5</cp:revision>
  <dcterms:created xsi:type="dcterms:W3CDTF">2026-07-15T08:11:47Z</dcterms:created>
  <dcterms:modified xsi:type="dcterms:W3CDTF">2026-07-19T00:53:36Z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