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5"/>
  </p:notesMasterIdLst>
  <p:handoutMasterIdLst>
    <p:handoutMasterId r:id="rId16"/>
  </p:handoutMasterIdLst>
  <p:sldIdLst>
    <p:sldId id="392" r:id="rId5"/>
    <p:sldId id="395" r:id="rId6"/>
    <p:sldId id="396" r:id="rId7"/>
    <p:sldId id="397" r:id="rId8"/>
    <p:sldId id="398" r:id="rId9"/>
    <p:sldId id="377" r:id="rId10"/>
    <p:sldId id="379" r:id="rId11"/>
    <p:sldId id="380" r:id="rId12"/>
    <p:sldId id="385" r:id="rId13"/>
    <p:sldId id="394" r:id="rId14"/>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p15:clr>
            <a:srgbClr val="A4A3A4"/>
          </p15:clr>
        </p15:guide>
        <p15:guide id="2" pos="2141">
          <p15:clr>
            <a:srgbClr val="A4A3A4"/>
          </p15:clr>
        </p15:guide>
        <p15:guide id="3" orient="horz" pos="3072">
          <p15:clr>
            <a:srgbClr val="A4A3A4"/>
          </p15:clr>
        </p15:guide>
        <p15:guide id="4"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0623" autoAdjust="0"/>
  </p:normalViewPr>
  <p:slideViewPr>
    <p:cSldViewPr>
      <p:cViewPr varScale="1">
        <p:scale>
          <a:sx n="64" d="100"/>
          <a:sy n="64" d="100"/>
        </p:scale>
        <p:origin x="1752" y="66"/>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127"/>
        <p:guide pos="2141"/>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89785" tIns="44892" rIns="89785" bIns="44892"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7680"/>
          </a:xfrm>
          <a:prstGeom prst="rect">
            <a:avLst/>
          </a:prstGeom>
        </p:spPr>
        <p:txBody>
          <a:bodyPr vert="horz" lIns="89785" tIns="44892" rIns="89785" bIns="44892" rtlCol="0"/>
          <a:lstStyle>
            <a:lvl1pPr algn="r">
              <a:defRPr sz="1200"/>
            </a:lvl1pPr>
          </a:lstStyle>
          <a:p>
            <a:fld id="{96D292DE-8B7A-4254-AA83-74C1F4DD4AF0}" type="datetimeFigureOut">
              <a:rPr lang="en-GB" smtClean="0"/>
              <a:pPr/>
              <a:t>29/11/2019</a:t>
            </a:fld>
            <a:endParaRPr lang="en-GB"/>
          </a:p>
        </p:txBody>
      </p:sp>
      <p:sp>
        <p:nvSpPr>
          <p:cNvPr id="4" name="Footer Placeholder 3"/>
          <p:cNvSpPr>
            <a:spLocks noGrp="1"/>
          </p:cNvSpPr>
          <p:nvPr>
            <p:ph type="ftr" sz="quarter" idx="2"/>
          </p:nvPr>
        </p:nvSpPr>
        <p:spPr>
          <a:xfrm>
            <a:off x="0" y="9264227"/>
            <a:ext cx="2889938" cy="487680"/>
          </a:xfrm>
          <a:prstGeom prst="rect">
            <a:avLst/>
          </a:prstGeom>
        </p:spPr>
        <p:txBody>
          <a:bodyPr vert="horz" lIns="89785" tIns="44892" rIns="89785" bIns="44892"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89785" tIns="44892" rIns="89785" bIns="44892"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89785" tIns="44892" rIns="89785" bIns="44892" rtlCol="0"/>
          <a:lstStyle>
            <a:lvl1pPr algn="l">
              <a:defRPr sz="1200"/>
            </a:lvl1pPr>
          </a:lstStyle>
          <a:p>
            <a:endParaRPr lang="en-GB"/>
          </a:p>
        </p:txBody>
      </p:sp>
      <p:sp>
        <p:nvSpPr>
          <p:cNvPr id="3" name="Date Placeholder 2"/>
          <p:cNvSpPr>
            <a:spLocks noGrp="1"/>
          </p:cNvSpPr>
          <p:nvPr>
            <p:ph type="dt" idx="1"/>
          </p:nvPr>
        </p:nvSpPr>
        <p:spPr>
          <a:xfrm>
            <a:off x="3777607" y="0"/>
            <a:ext cx="2889938" cy="487680"/>
          </a:xfrm>
          <a:prstGeom prst="rect">
            <a:avLst/>
          </a:prstGeom>
        </p:spPr>
        <p:txBody>
          <a:bodyPr vert="horz" lIns="89785" tIns="44892" rIns="89785" bIns="44892" rtlCol="0"/>
          <a:lstStyle>
            <a:lvl1pPr algn="r">
              <a:defRPr sz="1200"/>
            </a:lvl1pPr>
          </a:lstStyle>
          <a:p>
            <a:fld id="{535DF58F-8671-456E-AFAD-17BFC9F0FA41}" type="datetimeFigureOut">
              <a:rPr lang="en-GB" smtClean="0"/>
              <a:pPr/>
              <a:t>29/11/2019</a:t>
            </a:fld>
            <a:endParaRPr lang="en-GB"/>
          </a:p>
        </p:txBody>
      </p:sp>
      <p:sp>
        <p:nvSpPr>
          <p:cNvPr id="4" name="Slide Image Placeholder 3"/>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89785" tIns="44892" rIns="89785" bIns="44892" rtlCol="0" anchor="ctr"/>
          <a:lstStyle/>
          <a:p>
            <a:endParaRPr lang="en-GB"/>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89785" tIns="44892" rIns="89785" bIns="44892"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7"/>
            <a:ext cx="2889938" cy="487680"/>
          </a:xfrm>
          <a:prstGeom prst="rect">
            <a:avLst/>
          </a:prstGeom>
        </p:spPr>
        <p:txBody>
          <a:bodyPr vert="horz" lIns="89785" tIns="44892" rIns="89785" bIns="44892"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7"/>
            <a:ext cx="2889938" cy="487680"/>
          </a:xfrm>
          <a:prstGeom prst="rect">
            <a:avLst/>
          </a:prstGeom>
        </p:spPr>
        <p:txBody>
          <a:bodyPr vert="horz" lIns="89785" tIns="44892" rIns="89785" bIns="44892" rtlCol="0" anchor="b"/>
          <a:lstStyle>
            <a:lvl1pPr algn="r">
              <a:defRPr sz="1200"/>
            </a:lvl1pPr>
          </a:lstStyle>
          <a:p>
            <a:fld id="{0983270C-3725-49C9-9AFB-E0CEEAD016AD}" type="slidenum">
              <a:rPr lang="en-GB" smtClean="0"/>
              <a:pPr/>
              <a:t>‹#›</a:t>
            </a:fld>
            <a:endParaRPr lang="en-GB"/>
          </a:p>
        </p:txBody>
      </p:sp>
    </p:spTree>
    <p:extLst>
      <p:ext uri="{BB962C8B-B14F-4D97-AF65-F5344CB8AC3E}">
        <p14:creationId xmlns:p14="http://schemas.microsoft.com/office/powerpoint/2010/main" val="21709884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983270C-3725-49C9-9AFB-E0CEEAD016AD}" type="slidenum">
              <a:rPr lang="en-GB" smtClean="0"/>
              <a:pPr/>
              <a:t>1</a:t>
            </a:fld>
            <a:endParaRPr lang="en-GB"/>
          </a:p>
        </p:txBody>
      </p:sp>
    </p:spTree>
    <p:extLst>
      <p:ext uri="{BB962C8B-B14F-4D97-AF65-F5344CB8AC3E}">
        <p14:creationId xmlns:p14="http://schemas.microsoft.com/office/powerpoint/2010/main" val="42751016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983270C-3725-49C9-9AFB-E0CEEAD016AD}" type="slidenum">
              <a:rPr lang="en-GB" smtClean="0"/>
              <a:pPr/>
              <a:t>6</a:t>
            </a:fld>
            <a:endParaRPr lang="en-GB"/>
          </a:p>
        </p:txBody>
      </p:sp>
    </p:spTree>
    <p:extLst>
      <p:ext uri="{BB962C8B-B14F-4D97-AF65-F5344CB8AC3E}">
        <p14:creationId xmlns:p14="http://schemas.microsoft.com/office/powerpoint/2010/main" val="178822455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983270C-3725-49C9-9AFB-E0CEEAD016AD}" type="slidenum">
              <a:rPr lang="en-GB" smtClean="0"/>
              <a:pPr/>
              <a:t>7</a:t>
            </a:fld>
            <a:endParaRPr lang="en-GB"/>
          </a:p>
        </p:txBody>
      </p:sp>
    </p:spTree>
    <p:extLst>
      <p:ext uri="{BB962C8B-B14F-4D97-AF65-F5344CB8AC3E}">
        <p14:creationId xmlns:p14="http://schemas.microsoft.com/office/powerpoint/2010/main" val="18179537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983270C-3725-49C9-9AFB-E0CEEAD016AD}" type="slidenum">
              <a:rPr lang="en-GB" smtClean="0"/>
              <a:pPr/>
              <a:t>8</a:t>
            </a:fld>
            <a:endParaRPr lang="en-GB"/>
          </a:p>
        </p:txBody>
      </p:sp>
    </p:spTree>
    <p:extLst>
      <p:ext uri="{BB962C8B-B14F-4D97-AF65-F5344CB8AC3E}">
        <p14:creationId xmlns:p14="http://schemas.microsoft.com/office/powerpoint/2010/main" val="392564878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983270C-3725-49C9-9AFB-E0CEEAD016AD}" type="slidenum">
              <a:rPr lang="en-GB" smtClean="0"/>
              <a:pPr/>
              <a:t>9</a:t>
            </a:fld>
            <a:endParaRPr lang="en-GB"/>
          </a:p>
        </p:txBody>
      </p:sp>
    </p:spTree>
    <p:extLst>
      <p:ext uri="{BB962C8B-B14F-4D97-AF65-F5344CB8AC3E}">
        <p14:creationId xmlns:p14="http://schemas.microsoft.com/office/powerpoint/2010/main" val="312498771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983270C-3725-49C9-9AFB-E0CEEAD016AD}" type="slidenum">
              <a:rPr lang="en-GB" smtClean="0"/>
              <a:pPr/>
              <a:t>10</a:t>
            </a:fld>
            <a:endParaRPr lang="en-GB"/>
          </a:p>
        </p:txBody>
      </p:sp>
    </p:spTree>
    <p:extLst>
      <p:ext uri="{BB962C8B-B14F-4D97-AF65-F5344CB8AC3E}">
        <p14:creationId xmlns:p14="http://schemas.microsoft.com/office/powerpoint/2010/main" val="78721640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pPr/>
              <a:t>29/11/2019</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29/11/2019</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29/11/2019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29/11/2019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29/11/2019</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29/11/2019</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29/11/2019</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29/11/2019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29/11/2019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29/11/2019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29/11/2019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29/11/2019</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b="1" dirty="0">
                <a:solidFill>
                  <a:schemeClr val="bg1"/>
                </a:solidFill>
              </a:rPr>
              <a:t>Anthropology of Religion</a:t>
            </a:r>
            <a:r>
              <a:rPr lang="en-GB" b="1" dirty="0"/>
              <a:t> </a:t>
            </a:r>
            <a:r>
              <a:rPr lang="en-GB" dirty="0"/>
              <a:t/>
            </a:r>
            <a:br>
              <a:rPr lang="en-GB" dirty="0"/>
            </a:br>
            <a:endParaRPr lang="en-GB" sz="3600" dirty="0"/>
          </a:p>
        </p:txBody>
      </p:sp>
      <p:sp>
        <p:nvSpPr>
          <p:cNvPr id="3" name="Subtitle 2"/>
          <p:cNvSpPr>
            <a:spLocks noGrp="1"/>
          </p:cNvSpPr>
          <p:nvPr>
            <p:ph type="subTitle" idx="1"/>
          </p:nvPr>
        </p:nvSpPr>
        <p:spPr/>
        <p:txBody>
          <a:bodyPr>
            <a:normAutofit/>
          </a:bodyPr>
          <a:lstStyle/>
          <a:p>
            <a:r>
              <a:rPr lang="en-GB" sz="3600" dirty="0">
                <a:solidFill>
                  <a:schemeClr val="bg1"/>
                </a:solidFill>
              </a:rPr>
              <a:t>Prof Bettina E. Schmidt </a:t>
            </a:r>
          </a:p>
        </p:txBody>
      </p:sp>
    </p:spTree>
    <p:extLst>
      <p:ext uri="{BB962C8B-B14F-4D97-AF65-F5344CB8AC3E}">
        <p14:creationId xmlns:p14="http://schemas.microsoft.com/office/powerpoint/2010/main" val="29756616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Materiality and Religion </a:t>
            </a:r>
            <a:endParaRPr lang="en-GB" dirty="0"/>
          </a:p>
        </p:txBody>
      </p:sp>
      <p:sp>
        <p:nvSpPr>
          <p:cNvPr id="3" name="Content Placeholder 2"/>
          <p:cNvSpPr>
            <a:spLocks noGrp="1"/>
          </p:cNvSpPr>
          <p:nvPr>
            <p:ph idx="1"/>
          </p:nvPr>
        </p:nvSpPr>
        <p:spPr/>
        <p:txBody>
          <a:bodyPr>
            <a:normAutofit/>
          </a:bodyPr>
          <a:lstStyle/>
          <a:p>
            <a:r>
              <a:rPr lang="en-GB" dirty="0" err="1" smtClean="0"/>
              <a:t>Ninian</a:t>
            </a:r>
            <a:r>
              <a:rPr lang="en-GB" dirty="0" smtClean="0"/>
              <a:t> Smart spoke about a “material dimension of religion” and pointed towards houses of worship, statues, shrines, altars and so on</a:t>
            </a:r>
          </a:p>
          <a:p>
            <a:r>
              <a:rPr lang="en-GB" dirty="0" smtClean="0"/>
              <a:t>However, it goes further.</a:t>
            </a:r>
          </a:p>
        </p:txBody>
      </p:sp>
    </p:spTree>
    <p:extLst>
      <p:ext uri="{BB962C8B-B14F-4D97-AF65-F5344CB8AC3E}">
        <p14:creationId xmlns:p14="http://schemas.microsoft.com/office/powerpoint/2010/main" val="1330695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More than belief </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Manuel A</a:t>
            </a:r>
            <a:r>
              <a:rPr lang="en-GB" dirty="0"/>
              <a:t>. </a:t>
            </a:r>
            <a:r>
              <a:rPr lang="en-GB" dirty="0" err="1" smtClean="0"/>
              <a:t>Vásquez</a:t>
            </a:r>
            <a:r>
              <a:rPr lang="en-GB" dirty="0"/>
              <a:t> </a:t>
            </a:r>
            <a:r>
              <a:rPr lang="en-GB" dirty="0" smtClean="0"/>
              <a:t>published a book with the title </a:t>
            </a:r>
            <a:r>
              <a:rPr lang="en-GB" dirty="0"/>
              <a:t>“More than </a:t>
            </a:r>
            <a:r>
              <a:rPr lang="en-GB" dirty="0" smtClean="0"/>
              <a:t>belief: A Materialistic Theory of Religion” (OUP, 2011) in which he presents a new way to study religion. </a:t>
            </a:r>
          </a:p>
          <a:p>
            <a:r>
              <a:rPr lang="en-GB" dirty="0" smtClean="0"/>
              <a:t>It challenges, as a reviewer write, “the </a:t>
            </a:r>
            <a:r>
              <a:rPr lang="en-GB" dirty="0"/>
              <a:t>traditional idea that religions can be understood primarily as texts to be interpreted, decoded, or translated</a:t>
            </a:r>
            <a:r>
              <a:rPr lang="en-GB" dirty="0" smtClean="0"/>
              <a:t>. ….(next slide)”</a:t>
            </a:r>
            <a:endParaRPr lang="en-GB" dirty="0"/>
          </a:p>
          <a:p>
            <a:endParaRPr lang="en-GB" b="1" dirty="0"/>
          </a:p>
        </p:txBody>
      </p:sp>
    </p:spTree>
    <p:extLst>
      <p:ext uri="{BB962C8B-B14F-4D97-AF65-F5344CB8AC3E}">
        <p14:creationId xmlns:p14="http://schemas.microsoft.com/office/powerpoint/2010/main" val="17762020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About the book </a:t>
            </a:r>
            <a:endParaRPr lang="en-GB" dirty="0"/>
          </a:p>
        </p:txBody>
      </p:sp>
      <p:sp>
        <p:nvSpPr>
          <p:cNvPr id="3" name="Content Placeholder 2"/>
          <p:cNvSpPr>
            <a:spLocks noGrp="1"/>
          </p:cNvSpPr>
          <p:nvPr>
            <p:ph idx="1"/>
          </p:nvPr>
        </p:nvSpPr>
        <p:spPr/>
        <p:txBody>
          <a:bodyPr>
            <a:normAutofit fontScale="70000" lnSpcReduction="20000"/>
          </a:bodyPr>
          <a:lstStyle/>
          <a:p>
            <a:r>
              <a:rPr lang="en-GB" dirty="0" smtClean="0"/>
              <a:t>“In </a:t>
            </a:r>
            <a:r>
              <a:rPr lang="en-GB" dirty="0"/>
              <a:t>More Than Belief, Manuel A. Vasquez argues for a new way of studying religions, one that sees them as dynamic material and historical expressions of the practices of embodied individuals who are embedded in social fields and ecological networks. He sketches the outlines of this approach through a focus on body, practices, and space. In order to highlight the centrality of these dimensions of religious experience and performance, </a:t>
            </a:r>
            <a:r>
              <a:rPr lang="en-GB" dirty="0" smtClean="0"/>
              <a:t>Vasquez </a:t>
            </a:r>
            <a:r>
              <a:rPr lang="en-GB" dirty="0"/>
              <a:t>recovers materialist currents within religious studies that have been consistently ignored or denigrated. Drawing on state-of-the-art work in fields as diverse as anthropology, sociology, philosophy, critical theory, environmental studies, cognitive psychology, and the neurosciences, Vasquez offers a </a:t>
            </a:r>
            <a:r>
              <a:rPr lang="en-GB" dirty="0" err="1"/>
              <a:t>groundbreaking</a:t>
            </a:r>
            <a:r>
              <a:rPr lang="en-GB" dirty="0"/>
              <a:t> new way of looking at religion</a:t>
            </a:r>
            <a:r>
              <a:rPr lang="en-GB" dirty="0" smtClean="0"/>
              <a:t>.”</a:t>
            </a:r>
            <a:endParaRPr lang="en-GB" dirty="0"/>
          </a:p>
        </p:txBody>
      </p:sp>
    </p:spTree>
    <p:extLst>
      <p:ext uri="{BB962C8B-B14F-4D97-AF65-F5344CB8AC3E}">
        <p14:creationId xmlns:p14="http://schemas.microsoft.com/office/powerpoint/2010/main" val="25916702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New trends</a:t>
            </a:r>
            <a:endParaRPr lang="en-GB" dirty="0"/>
          </a:p>
        </p:txBody>
      </p:sp>
      <p:sp>
        <p:nvSpPr>
          <p:cNvPr id="3" name="Content Placeholder 2"/>
          <p:cNvSpPr>
            <a:spLocks noGrp="1"/>
          </p:cNvSpPr>
          <p:nvPr>
            <p:ph idx="1"/>
          </p:nvPr>
        </p:nvSpPr>
        <p:spPr/>
        <p:txBody>
          <a:bodyPr/>
          <a:lstStyle/>
          <a:p>
            <a:r>
              <a:rPr lang="en-GB" dirty="0" smtClean="0"/>
              <a:t>Focus on body and embodiment </a:t>
            </a:r>
          </a:p>
          <a:p>
            <a:r>
              <a:rPr lang="en-GB" dirty="0" smtClean="0"/>
              <a:t>Physical aspects of religion including but not exclusively art and material objects </a:t>
            </a:r>
          </a:p>
          <a:p>
            <a:r>
              <a:rPr lang="en-GB" dirty="0" smtClean="0"/>
              <a:t>But how to study what we see and experience?</a:t>
            </a:r>
            <a:endParaRPr lang="en-GB" dirty="0"/>
          </a:p>
        </p:txBody>
      </p:sp>
    </p:spTree>
    <p:extLst>
      <p:ext uri="{BB962C8B-B14F-4D97-AF65-F5344CB8AC3E}">
        <p14:creationId xmlns:p14="http://schemas.microsoft.com/office/powerpoint/2010/main" val="33139238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06D331-79C9-45C0-92AD-BBDBBF1A43E2}"/>
              </a:ext>
            </a:extLst>
          </p:cNvPr>
          <p:cNvSpPr>
            <a:spLocks noGrp="1"/>
          </p:cNvSpPr>
          <p:nvPr>
            <p:ph type="title"/>
          </p:nvPr>
        </p:nvSpPr>
        <p:spPr/>
        <p:txBody>
          <a:bodyPr>
            <a:normAutofit/>
          </a:bodyPr>
          <a:lstStyle/>
          <a:p>
            <a:r>
              <a:rPr lang="en-GB" dirty="0"/>
              <a:t>The visual side of religion </a:t>
            </a:r>
          </a:p>
        </p:txBody>
      </p:sp>
      <p:pic>
        <p:nvPicPr>
          <p:cNvPr id="6" name="Content Placeholder 5">
            <a:extLst>
              <a:ext uri="{FF2B5EF4-FFF2-40B4-BE49-F238E27FC236}">
                <a16:creationId xmlns:a16="http://schemas.microsoft.com/office/drawing/2014/main" id="{10D40EE2-FA9E-49DF-BCB2-A245FD7E0B88}"/>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331640" y="1556792"/>
            <a:ext cx="6699330" cy="4146165"/>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5024146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B12987-DAD4-4ED1-9AE2-034DA554A535}"/>
              </a:ext>
            </a:extLst>
          </p:cNvPr>
          <p:cNvSpPr>
            <a:spLocks noGrp="1"/>
          </p:cNvSpPr>
          <p:nvPr>
            <p:ph type="title"/>
          </p:nvPr>
        </p:nvSpPr>
        <p:spPr/>
        <p:txBody>
          <a:bodyPr/>
          <a:lstStyle/>
          <a:p>
            <a:r>
              <a:rPr lang="en-GB" b="1" dirty="0"/>
              <a:t>Can we rely on our sight?</a:t>
            </a:r>
            <a:endParaRPr lang="en-GB" dirty="0"/>
          </a:p>
        </p:txBody>
      </p:sp>
      <p:pic>
        <p:nvPicPr>
          <p:cNvPr id="5" name="Content Placeholder 4">
            <a:extLst>
              <a:ext uri="{FF2B5EF4-FFF2-40B4-BE49-F238E27FC236}">
                <a16:creationId xmlns:a16="http://schemas.microsoft.com/office/drawing/2014/main" id="{CFAE36BF-E23F-4724-B86E-D4F0CC3C4B8D}"/>
              </a:ext>
            </a:extLst>
          </p:cNvPr>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1979712" y="1628800"/>
            <a:ext cx="5429092" cy="4071819"/>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248201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C7B354-3AE3-40DB-A6C9-A1785D761FFC}"/>
              </a:ext>
            </a:extLst>
          </p:cNvPr>
          <p:cNvSpPr>
            <a:spLocks noGrp="1"/>
          </p:cNvSpPr>
          <p:nvPr>
            <p:ph type="title"/>
          </p:nvPr>
        </p:nvSpPr>
        <p:spPr/>
        <p:txBody>
          <a:bodyPr/>
          <a:lstStyle/>
          <a:p>
            <a:endParaRPr lang="en-GB"/>
          </a:p>
        </p:txBody>
      </p:sp>
      <p:pic>
        <p:nvPicPr>
          <p:cNvPr id="5" name="Content Placeholder 4">
            <a:extLst>
              <a:ext uri="{FF2B5EF4-FFF2-40B4-BE49-F238E27FC236}">
                <a16:creationId xmlns:a16="http://schemas.microsoft.com/office/drawing/2014/main" id="{8B10661A-F57D-4B48-91E5-BD2651DED3C8}"/>
              </a:ext>
            </a:extLst>
          </p:cNvPr>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1475656" y="616652"/>
            <a:ext cx="6533215" cy="4899911"/>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15129207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FFB4B8-A6F8-4E70-A11A-C90D008A5AC1}"/>
              </a:ext>
            </a:extLst>
          </p:cNvPr>
          <p:cNvSpPr>
            <a:spLocks noGrp="1"/>
          </p:cNvSpPr>
          <p:nvPr>
            <p:ph type="title"/>
          </p:nvPr>
        </p:nvSpPr>
        <p:spPr/>
        <p:txBody>
          <a:bodyPr/>
          <a:lstStyle/>
          <a:p>
            <a:r>
              <a:rPr lang="en-GB" dirty="0"/>
              <a:t> </a:t>
            </a:r>
          </a:p>
        </p:txBody>
      </p:sp>
      <p:pic>
        <p:nvPicPr>
          <p:cNvPr id="4" name="Picture 4" descr="P5300805.JPG">
            <a:extLst>
              <a:ext uri="{FF2B5EF4-FFF2-40B4-BE49-F238E27FC236}">
                <a16:creationId xmlns:a16="http://schemas.microsoft.com/office/drawing/2014/main" id="{4B5CB135-3C8A-48E7-BE87-80D6ADA62F36}"/>
              </a:ext>
            </a:extLst>
          </p:cNvPr>
          <p:cNvPicPr>
            <a:picLocks noGrp="1" noChangeAspect="1"/>
          </p:cNvPicPr>
          <p:nvPr>
            <p:ph idx="1"/>
          </p:nvPr>
        </p:nvPicPr>
        <p:blipFill>
          <a:blip r:embed="rId3" cstate="print">
            <a:extLst>
              <a:ext uri="{28A0092B-C50C-407E-A947-70E740481C1C}">
                <a14:useLocalDpi xmlns:a14="http://schemas.microsoft.com/office/drawing/2010/main" val="0"/>
              </a:ext>
            </a:extLst>
          </a:blip>
          <a:srcRect/>
          <a:stretch>
            <a:fillRect/>
          </a:stretch>
        </p:blipFill>
        <p:spPr bwMode="auto">
          <a:xfrm>
            <a:off x="1655676" y="1239504"/>
            <a:ext cx="5832647" cy="43789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80319287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86EA59-514D-4F24-9DB5-EBE650513961}"/>
              </a:ext>
            </a:extLst>
          </p:cNvPr>
          <p:cNvSpPr>
            <a:spLocks noGrp="1"/>
          </p:cNvSpPr>
          <p:nvPr>
            <p:ph type="title"/>
          </p:nvPr>
        </p:nvSpPr>
        <p:spPr/>
        <p:txBody>
          <a:bodyPr/>
          <a:lstStyle/>
          <a:p>
            <a:r>
              <a:rPr lang="en-GB" smtClean="0"/>
              <a:t>Challenges? </a:t>
            </a:r>
            <a:endParaRPr lang="en-GB"/>
          </a:p>
        </p:txBody>
      </p:sp>
      <p:sp>
        <p:nvSpPr>
          <p:cNvPr id="3" name="Content Placeholder 2">
            <a:extLst>
              <a:ext uri="{FF2B5EF4-FFF2-40B4-BE49-F238E27FC236}">
                <a16:creationId xmlns:a16="http://schemas.microsoft.com/office/drawing/2014/main" id="{955F5C37-FF13-4253-9A55-584BB0EAF436}"/>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2703205107"/>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http://schemas.microsoft.com/office/2006/documentManagement/types"/>
    <ds:schemaRef ds:uri="http://schemas.microsoft.com/office/infopath/2007/PartnerControls"/>
    <ds:schemaRef ds:uri="http://purl.org/dc/elements/1.1/"/>
    <ds:schemaRef ds:uri="http://schemas.microsoft.com/office/2006/metadata/properties"/>
    <ds:schemaRef ds:uri="303dbf9b-b85b-46a0-94f1-894078c07ecd"/>
    <ds:schemaRef ds:uri="http://purl.org/dc/terms/"/>
    <ds:schemaRef ds:uri="http://schemas.openxmlformats.org/package/2006/metadata/core-properties"/>
    <ds:schemaRef ds:uri="http://www.w3.org/XML/1998/namespace"/>
    <ds:schemaRef ds:uri="http://purl.org/dc/dcmitype/"/>
  </ds:schemaRefs>
</ds:datastoreItem>
</file>

<file path=customXml/itemProps2.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969</TotalTime>
  <Words>301</Words>
  <Application>Microsoft Office PowerPoint</Application>
  <PresentationFormat>On-screen Show (4:3)</PresentationFormat>
  <Paragraphs>24</Paragraphs>
  <Slides>10</Slides>
  <Notes>6</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Myriad Pro</vt:lpstr>
      <vt:lpstr>20140311PresentationUWTSDTemplate</vt:lpstr>
      <vt:lpstr>Anthropology of Religion  </vt:lpstr>
      <vt:lpstr>Materiality and Religion </vt:lpstr>
      <vt:lpstr>More than belief </vt:lpstr>
      <vt:lpstr>About the book </vt:lpstr>
      <vt:lpstr>New trends</vt:lpstr>
      <vt:lpstr>The visual side of religion </vt:lpstr>
      <vt:lpstr>Can we rely on our sight?</vt:lpstr>
      <vt:lpstr>PowerPoint Presentation</vt:lpstr>
      <vt:lpstr> </vt:lpstr>
      <vt:lpstr>Challenges?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Bettina Schmidt</cp:lastModifiedBy>
  <cp:revision>110</cp:revision>
  <cp:lastPrinted>2019-02-21T11:44:25Z</cp:lastPrinted>
  <dcterms:created xsi:type="dcterms:W3CDTF">2015-04-14T15:21:28Z</dcterms:created>
  <dcterms:modified xsi:type="dcterms:W3CDTF">2019-11-29T10:42:49Z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