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42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BF3B2-DD01-34A9-E95F-CC81359217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43DA-991D-45D5-B5F5-6096459BC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2A22E-1FE2-F64A-C574-8E3C63146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70E61-168B-27AF-B950-0C6FF18DF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F787B-339B-C49E-C22D-DDCF93ADD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103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ABE9-6D93-C09B-B3E1-4A39809E2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AEB17-8CCA-3AA6-53D1-AC12213BA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6C72C-CE19-2F8A-B2F1-5FCA6E841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C5922-4C22-7908-0AC8-CBFD6D6AA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14DF2-6584-FE5C-344F-929148D6C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88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4FA27-FDA9-4A6C-2205-8021E490A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57869F-A6A3-9CAD-CCD2-D2D5C1DA0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8FE3D-84DF-72B4-09DF-3D8CF760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84C5A-78B7-694A-3728-F59756317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DC281-8E70-0B78-EC52-6725EA736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030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0C7B6-1B9B-B5E1-DC47-6E95A681A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EEE3E-4021-373E-938B-713C071E87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142565-B968-BA44-9F2F-3568BD38C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0E32D-D447-DAC9-0D0A-056D38B49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2204A-1C95-6612-68A9-F4FBE2D9E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EDF585-6AD6-1826-7344-C1C36A9A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9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2C6ED-0A27-2F66-99B0-18FDBE5C5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E391BF-55E5-87D3-2827-D383AD5A1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50EA8-61DE-AEA9-F207-DE5B32AA2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63B68D-EE0D-5241-AD2D-F1E4DDD683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651D-CBC0-E1EC-800F-A23D50D6FD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7EBD21-B6DB-1509-658D-66ED26C69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36598C-549E-6884-0884-0D76CCA26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B7D0AA-C0B3-7446-6077-CB1616EE2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00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B7D53-3556-D20D-5F50-4D4296EFA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B212CB-9C8F-8038-3CFC-D96F8DACB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90BD30-FA44-50B0-9BA6-F53ACC898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C12931-F7DA-4BAF-B74F-8BB2A05B5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498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7D63CA-0B66-390F-1D8B-DB4EFC84E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B8A9A2-2207-B590-10F6-EACCDB384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C50606-772A-FD75-4918-ED4E2E18F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48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CC7ED-858B-1E72-2E4D-5E3814FD2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D8114-F5EC-903A-BC0D-E13667EF1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86A911-10FD-5B75-5A85-300587EF2B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7CF5B-2280-3064-60B3-26666EFD6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5926E2-AAB9-9A83-B7CC-A3606A015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B9BB7A-E4AC-13C4-CD9E-BFE11D947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4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989C5-C0B3-6780-0D83-CED7BAE5E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9917A3-800D-4C5D-AC63-9A47F338B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0508F-0571-67CB-C474-F40FFA6CA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952CDF-34F4-E56B-6345-87108F237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697BE-EFD8-654A-3B9C-7EC49614A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5BC74-B813-2A58-15D9-B3880672B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11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BF687-0ED8-8EC2-F4BB-1D3BFE31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AA0B97-E476-6874-E055-EF3D6F8654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43191-4ABA-AD28-A712-0564781B5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513A8-B7CD-D2A8-9BC4-47223EB95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B42EB0-7414-AD29-FC13-DA54C0EDE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3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3D698B-F287-6391-2B25-0AEB614BA5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F5EAC2-EF88-9EC8-A7CF-27553C9A5E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416C3-972C-4DC6-56A6-E56DCA448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47517-2129-E3B3-6C97-90A6D2C1E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5A632-87ED-3AB0-2C24-7546CE8B4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043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0A5617-8427-8718-5A58-C05BD9376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EFE40-E991-3FBE-58EB-52B1CFE5C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F0128-A4B2-F20D-CC92-38AC1A46CB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3253CC-28EA-4E51-8923-C9C610FF639E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A6585-B6EC-2A25-A972-D9FA5BD403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E7BF5-27C5-D68E-81FD-E6E4397830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08D0F4-CDCD-4C61-B2E6-293DACFE4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23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ADF37-2FD0-46E0-D397-7E7475EC60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Women Entrepreneurship and SME Growth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9D588-44D6-CA7A-2409-D7136FF405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Parmita Saha</a:t>
            </a:r>
          </a:p>
          <a:p>
            <a:r>
              <a:rPr lang="en-GB" dirty="0"/>
              <a:t>DBA#2523926</a:t>
            </a:r>
          </a:p>
        </p:txBody>
      </p:sp>
    </p:spTree>
    <p:extLst>
      <p:ext uri="{BB962C8B-B14F-4D97-AF65-F5344CB8AC3E}">
        <p14:creationId xmlns:p14="http://schemas.microsoft.com/office/powerpoint/2010/main" val="522995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9C7D7-1EE0-D97B-AA67-28E967B48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effectLst/>
              </a:rPr>
              <a:t>Introduction to Women Entrepreneurship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F6D02-ECB3-5D58-51A5-67463AA61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effectLst/>
              </a:rPr>
              <a:t>Women’s entrepreneurship is a </a:t>
            </a:r>
            <a:r>
              <a:rPr lang="en-US" b="1" dirty="0">
                <a:effectLst/>
              </a:rPr>
              <a:t>quiet but powerful global movement</a:t>
            </a:r>
            <a:r>
              <a:rPr lang="en-US" dirty="0">
                <a:effectLst/>
              </a:rPr>
              <a:t>, reshaping communities and economies.</a:t>
            </a:r>
          </a:p>
          <a:p>
            <a:r>
              <a:rPr lang="en-US" dirty="0">
                <a:effectLst/>
              </a:rPr>
              <a:t>Many women start businesses with </a:t>
            </a:r>
            <a:r>
              <a:rPr lang="en-US" b="1" dirty="0">
                <a:effectLst/>
              </a:rPr>
              <a:t>minimal resources</a:t>
            </a:r>
            <a:r>
              <a:rPr lang="en-US" dirty="0">
                <a:effectLst/>
              </a:rPr>
              <a:t> yet create significant social and economic impact.</a:t>
            </a:r>
          </a:p>
          <a:p>
            <a:r>
              <a:rPr lang="en-US" dirty="0">
                <a:effectLst/>
              </a:rPr>
              <a:t>This reflects the lived reality of millions who are </a:t>
            </a:r>
            <a:r>
              <a:rPr lang="en-US" b="1" dirty="0">
                <a:effectLst/>
              </a:rPr>
              <a:t>rewriting traditional business norms</a:t>
            </a:r>
            <a:r>
              <a:rPr lang="en-US" dirty="0">
                <a:effectLst/>
              </a:rPr>
              <a:t>.</a:t>
            </a:r>
          </a:p>
          <a:p>
            <a:pPr marL="0" indent="0" algn="ctr">
              <a:buNone/>
            </a:pPr>
            <a:r>
              <a:rPr lang="en-US" sz="2400" dirty="0">
                <a:effectLst/>
              </a:rPr>
              <a:t>“Armed with a small loan, a secondhand sewing machine… transforms not only her household income but the economic fabric of her entire community.”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685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8C1FA-7D39-009C-7570-D9EFA0732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Women Entrepreneurship &amp; SME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B3704-E88E-73AB-00D5-F0FDCADBF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Women’s entrepreneurship has gained growing research attention in recent decades (Khan et al., 2021).</a:t>
            </a:r>
          </a:p>
          <a:p>
            <a:r>
              <a:rPr lang="en-US" dirty="0"/>
              <a:t>SMEs play a critical role in national economies through job creation and economic contribution.</a:t>
            </a:r>
          </a:p>
          <a:p>
            <a:r>
              <a:rPr lang="en-US" dirty="0"/>
              <a:t>Gender disparities in digital access, financing, and training affect outcomes for women-led SMEs (Alam et al., 2022):</a:t>
            </a:r>
          </a:p>
          <a:p>
            <a:pPr marL="0" indent="0" algn="ctr">
              <a:buNone/>
            </a:pPr>
            <a:r>
              <a:rPr lang="en-US" sz="2000" dirty="0"/>
              <a:t>“This does not suggest lower capability, rather it underscores structural inequality.”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253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13DCF-F528-8320-D531-86D56C258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/>
              <a:t>Key Challenge — Access to Finance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BB076-7063-FC1C-A0F9-307BFCB58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Financial barriers are a primary constraint for women-owned SMEs (</a:t>
            </a:r>
            <a:r>
              <a:rPr lang="en-US" dirty="0" err="1"/>
              <a:t>Salamzadeh</a:t>
            </a:r>
            <a:r>
              <a:rPr lang="en-US" dirty="0"/>
              <a:t> et al., 2021).</a:t>
            </a:r>
          </a:p>
          <a:p>
            <a:r>
              <a:rPr lang="en-US" dirty="0"/>
              <a:t>Women often face: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Limited collateral ownership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Gender bias in lending practices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Restricted access to formal financial networks</a:t>
            </a:r>
          </a:p>
          <a:p>
            <a:r>
              <a:rPr lang="en-US" dirty="0"/>
              <a:t>These constraints limit growth potential and business expansion.</a:t>
            </a:r>
          </a:p>
          <a:p>
            <a:pPr marL="0" indent="0" algn="ctr">
              <a:buNone/>
            </a:pPr>
            <a:r>
              <a:rPr lang="en-US" sz="2400" dirty="0"/>
              <a:t>“Women entrepreneurs often encounter difficulties in securing credit due to limited collateral ownership… and restricted access to formal financial networks.”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26404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38C53-AC62-85B6-11B1-A794E3776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effectLst/>
              </a:rPr>
              <a:t>Role of Geography &amp; Support Systems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A5B09-BF83-3F0E-028F-BE2E86A68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Business growth is strongly influenced by geographical and regional characteristics.</a:t>
            </a:r>
          </a:p>
          <a:p>
            <a:r>
              <a:rPr lang="en-US" dirty="0"/>
              <a:t>Supportive environments with strong stakeholder networks improve women’s business survivorship (Kalnins &amp; Williams, 2021).</a:t>
            </a:r>
          </a:p>
          <a:p>
            <a:r>
              <a:rPr lang="en-US" dirty="0"/>
              <a:t>Women embedded in supportive regions show stronger long‑term growth trajectories.</a:t>
            </a:r>
          </a:p>
          <a:p>
            <a:pPr marL="0" indent="0" algn="ctr">
              <a:buNone/>
            </a:pPr>
            <a:r>
              <a:rPr lang="en-US" sz="2000" dirty="0"/>
              <a:t>“Regional characteristics—particularly stakeholder support systems and proportional representation—play a critical role in determining long-term business survival.”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9242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4" ma:contentTypeDescription="Create a new document." ma:contentTypeScope="" ma:versionID="dd504d32c2b754d579e545c75791333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f53ee9c040775d299563eb6ffa0539a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21231AA-8B5C-48EA-9890-EFFAEFE4BCDA}">
  <ds:schemaRefs>
    <ds:schemaRef ds:uri="http://schemas.microsoft.com/office/2006/metadata/properties"/>
    <ds:schemaRef ds:uri="http://purl.org/dc/dcmitype/"/>
    <ds:schemaRef ds:uri="http://purl.org/dc/elements/1.1/"/>
    <ds:schemaRef ds:uri="21f98238-5914-40fc-b2db-49ce196065c9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C816E40-A3C5-4296-9786-59711343BE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16E31F-3910-442E-A4E2-C38D7507E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299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Wingdings</vt:lpstr>
      <vt:lpstr>Office Theme</vt:lpstr>
      <vt:lpstr>Women Entrepreneurship and SME Growth</vt:lpstr>
      <vt:lpstr>Introduction to Women Entrepreneurship</vt:lpstr>
      <vt:lpstr>Women Entrepreneurship &amp; SME Significance</vt:lpstr>
      <vt:lpstr>Key Challenge — Access to Finance</vt:lpstr>
      <vt:lpstr>Role of Geography &amp; Support Systems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Parmita Saha (2523926)</dc:creator>
  <cp:lastModifiedBy>John Harris</cp:lastModifiedBy>
  <cp:revision>2</cp:revision>
  <dcterms:created xsi:type="dcterms:W3CDTF">2026-03-04T13:53:13Z</dcterms:created>
  <dcterms:modified xsi:type="dcterms:W3CDTF">2026-03-04T14:26:25Z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