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62" r:id="rId3"/>
    <p:sldId id="257" r:id="rId4"/>
    <p:sldId id="258" r:id="rId5"/>
    <p:sldId id="259" r:id="rId6"/>
    <p:sldId id="264" r:id="rId7"/>
    <p:sldId id="260" r:id="rId8"/>
    <p:sldId id="265" r:id="rId9"/>
    <p:sldId id="261"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DECAB-C28A-4001-B641-77B81E8A95A7}" v="5049" dt="2021-01-03T22:21:58.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1/3/2021</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1/3/2021</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1/3/2021</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1/3/2021</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John </a:t>
            </a:r>
            <a:r>
              <a:rPr lang="en-US" dirty="0" err="1"/>
              <a:t>muir</a:t>
            </a:r>
            <a:r>
              <a:rPr lang="en-US" dirty="0"/>
              <a:t> award</a:t>
            </a:r>
            <a:endParaRPr lang="en-US" dirty="0">
              <a:latin typeface="Rockwell Condensed"/>
            </a:endParaRPr>
          </a:p>
        </p:txBody>
      </p:sp>
      <p:sp>
        <p:nvSpPr>
          <p:cNvPr id="3" name="Subtitle 2"/>
          <p:cNvSpPr>
            <a:spLocks noGrp="1"/>
          </p:cNvSpPr>
          <p:nvPr>
            <p:ph type="subTitle" idx="1"/>
          </p:nvPr>
        </p:nvSpPr>
        <p:spPr/>
        <p:txBody>
          <a:bodyPr vert="horz" lIns="91440" tIns="45720" rIns="91440" bIns="45720" rtlCol="0" anchor="t">
            <a:normAutofit/>
          </a:bodyPr>
          <a:lstStyle/>
          <a:p>
            <a:r>
              <a:rPr lang="en-US" dirty="0"/>
              <a:t>Morgan Edwards</a:t>
            </a:r>
          </a:p>
          <a:p>
            <a:r>
              <a:rPr lang="en-US" dirty="0"/>
              <a:t>2005007</a:t>
            </a:r>
          </a:p>
        </p:txBody>
      </p:sp>
    </p:spTree>
    <p:extLst>
      <p:ext uri="{BB962C8B-B14F-4D97-AF65-F5344CB8AC3E}">
        <p14:creationId xmlns:p14="http://schemas.microsoft.com/office/powerpoint/2010/main" val="3879346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758B-68BA-4149-BBD1-C09F1A4867A9}"/>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C1950143-9589-4741-BDC2-D52447921262}"/>
              </a:ext>
            </a:extLst>
          </p:cNvPr>
          <p:cNvSpPr>
            <a:spLocks noGrp="1"/>
          </p:cNvSpPr>
          <p:nvPr>
            <p:ph idx="1"/>
          </p:nvPr>
        </p:nvSpPr>
        <p:spPr/>
        <p:txBody>
          <a:bodyPr vert="horz" lIns="91440" tIns="45720" rIns="91440" bIns="45720" rtlCol="0" anchor="t">
            <a:normAutofit/>
          </a:bodyPr>
          <a:lstStyle/>
          <a:p>
            <a:r>
              <a:rPr lang="en-GB" dirty="0"/>
              <a:t>Proposal </a:t>
            </a:r>
          </a:p>
          <a:p>
            <a:pPr>
              <a:buClr>
                <a:srgbClr val="9E3611"/>
              </a:buClr>
            </a:pPr>
            <a:r>
              <a:rPr lang="en-GB" dirty="0"/>
              <a:t>Discover a wild place </a:t>
            </a:r>
          </a:p>
          <a:p>
            <a:pPr>
              <a:buClr>
                <a:srgbClr val="9E3611"/>
              </a:buClr>
            </a:pPr>
            <a:r>
              <a:rPr lang="en-GB" dirty="0"/>
              <a:t>Explore its wildness</a:t>
            </a:r>
          </a:p>
          <a:p>
            <a:pPr>
              <a:buClr>
                <a:srgbClr val="9E3611"/>
              </a:buClr>
            </a:pPr>
            <a:r>
              <a:rPr lang="en-GB" dirty="0"/>
              <a:t>Conserve/ take responsibility </a:t>
            </a:r>
          </a:p>
          <a:p>
            <a:pPr>
              <a:buClr>
                <a:srgbClr val="9E3611"/>
              </a:buClr>
            </a:pPr>
            <a:r>
              <a:rPr lang="en-GB" dirty="0"/>
              <a:t>Share your experience </a:t>
            </a:r>
          </a:p>
          <a:p>
            <a:pPr>
              <a:buClr>
                <a:srgbClr val="9E3611"/>
              </a:buClr>
            </a:pPr>
            <a:r>
              <a:rPr lang="en-GB" dirty="0"/>
              <a:t>References </a:t>
            </a:r>
          </a:p>
        </p:txBody>
      </p:sp>
    </p:spTree>
    <p:extLst>
      <p:ext uri="{BB962C8B-B14F-4D97-AF65-F5344CB8AC3E}">
        <p14:creationId xmlns:p14="http://schemas.microsoft.com/office/powerpoint/2010/main" val="1980343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01760B7C-B9E6-4F3A-8969-DED87337A544}"/>
              </a:ext>
            </a:extLst>
          </p:cNvPr>
          <p:cNvSpPr>
            <a:spLocks noGrp="1"/>
          </p:cNvSpPr>
          <p:nvPr>
            <p:ph type="title"/>
          </p:nvPr>
        </p:nvSpPr>
        <p:spPr>
          <a:xfrm>
            <a:off x="643468" y="643466"/>
            <a:ext cx="3686312" cy="5528734"/>
          </a:xfrm>
        </p:spPr>
        <p:txBody>
          <a:bodyPr>
            <a:normAutofit/>
          </a:bodyPr>
          <a:lstStyle/>
          <a:p>
            <a:pPr algn="r"/>
            <a:r>
              <a:rPr lang="en-GB" sz="4800">
                <a:solidFill>
                  <a:srgbClr val="FFFFFF"/>
                </a:solidFill>
              </a:rPr>
              <a:t>proposal</a:t>
            </a:r>
          </a:p>
        </p:txBody>
      </p:sp>
      <p:sp>
        <p:nvSpPr>
          <p:cNvPr id="3" name="Content Placeholder 2">
            <a:extLst>
              <a:ext uri="{FF2B5EF4-FFF2-40B4-BE49-F238E27FC236}">
                <a16:creationId xmlns:a16="http://schemas.microsoft.com/office/drawing/2014/main" id="{5190FA4C-EFB3-48CF-A5EF-452903198CFA}"/>
              </a:ext>
            </a:extLst>
          </p:cNvPr>
          <p:cNvSpPr>
            <a:spLocks noGrp="1"/>
          </p:cNvSpPr>
          <p:nvPr>
            <p:ph idx="1"/>
          </p:nvPr>
        </p:nvSpPr>
        <p:spPr>
          <a:xfrm>
            <a:off x="5053780" y="599768"/>
            <a:ext cx="6074467" cy="5572432"/>
          </a:xfrm>
        </p:spPr>
        <p:txBody>
          <a:bodyPr vert="horz" lIns="91440" tIns="45720" rIns="91440" bIns="45720" rtlCol="0" anchor="ctr">
            <a:normAutofit/>
          </a:bodyPr>
          <a:lstStyle/>
          <a:p>
            <a:r>
              <a:rPr lang="en-GB" sz="1300" dirty="0">
                <a:ea typeface="+mn-lt"/>
                <a:cs typeface="+mn-lt"/>
              </a:rPr>
              <a:t>There are four aspects of the John Muir Award, my aim is to complete all these successfully. The First aspect is ‘Discover a Wild Place’, the place I have decided on is Loose Valley Conservation Area, Kent.  For me there is plenty of scope to enjoy the scenery using a variety of methods, I often ride my horse through parts of it. I have decided to use this location for my award as a feel that I can link to every aspect whilst being able to enjoy the area. </a:t>
            </a:r>
          </a:p>
          <a:p>
            <a:pPr>
              <a:buClr>
                <a:srgbClr val="9E3611"/>
              </a:buClr>
            </a:pPr>
            <a:r>
              <a:rPr lang="en-GB" sz="1300" dirty="0">
                <a:ea typeface="+mn-lt"/>
                <a:cs typeface="+mn-lt"/>
              </a:rPr>
              <a:t>The second aspect of the John Muir Award is to ‘Explore’. My goal for this aspect is to visit the valley on foot and horseback. I hope to get in touch with all my senses and really engage with the area. I aim to explore the byways on horseback and use the footpaths to explore the valley to its full extent. </a:t>
            </a:r>
          </a:p>
          <a:p>
            <a:pPr>
              <a:buClr>
                <a:srgbClr val="9E3611"/>
              </a:buClr>
            </a:pPr>
            <a:r>
              <a:rPr lang="en-GB" sz="1300" dirty="0">
                <a:ea typeface="+mn-lt"/>
                <a:cs typeface="+mn-lt"/>
              </a:rPr>
              <a:t>Thirdly I have to ‘Conserve’ my chosen place. For this I have decided I am going to organise a litter pick for the area, I could also create some marketing and promotional posters to encourage locals and tourists to keep the valley aesthetically pleasing. I hope to contact the local councillor or research the local biodiversity action plan to learn what plants are native and what plants are invasive so I can contribute to the conservation of the biodiversity of the area. </a:t>
            </a:r>
          </a:p>
          <a:p>
            <a:pPr>
              <a:buClr>
                <a:srgbClr val="9E3611"/>
              </a:buClr>
            </a:pPr>
            <a:r>
              <a:rPr lang="en-GB" sz="1300" dirty="0">
                <a:ea typeface="+mn-lt"/>
                <a:cs typeface="+mn-lt"/>
              </a:rPr>
              <a:t>The final aspect of the award is to ‘Share’; this involves reflecting and reviewing your experiences and discussing them. To raise awareness of what I aim to achieve I could create a social media platform specifically for my award and then use that to keep people updated on what I am doing.  I could inform them of the local plants and other wildlife so they can help conserve the area. If I receive positive feedback from this, I could then perhaps organise an event specifically for the appreciation of such a beautiful, precious and tranquil place.</a:t>
            </a:r>
          </a:p>
        </p:txBody>
      </p:sp>
      <p:sp>
        <p:nvSpPr>
          <p:cNvPr id="23" name="Oval 22">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71862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50E38-7B74-40B6-A9B8-223D25FB5BAC}"/>
              </a:ext>
            </a:extLst>
          </p:cNvPr>
          <p:cNvSpPr>
            <a:spLocks noGrp="1"/>
          </p:cNvSpPr>
          <p:nvPr>
            <p:ph type="title"/>
          </p:nvPr>
        </p:nvSpPr>
        <p:spPr>
          <a:xfrm>
            <a:off x="4970109" y="484632"/>
            <a:ext cx="6730277" cy="1609344"/>
          </a:xfrm>
          <a:ln>
            <a:noFill/>
          </a:ln>
        </p:spPr>
        <p:txBody>
          <a:bodyPr>
            <a:normAutofit/>
          </a:bodyPr>
          <a:lstStyle/>
          <a:p>
            <a:r>
              <a:rPr lang="en-GB" sz="4400"/>
              <a:t>Discover a wild place</a:t>
            </a:r>
            <a:endParaRPr lang="en-GB" sz="4400">
              <a:latin typeface="Rockwell Condensed"/>
            </a:endParaRPr>
          </a:p>
        </p:txBody>
      </p:sp>
      <p:pic>
        <p:nvPicPr>
          <p:cNvPr id="5" name="Picture 5" descr="Map&#10;&#10;Description automatically generated">
            <a:extLst>
              <a:ext uri="{FF2B5EF4-FFF2-40B4-BE49-F238E27FC236}">
                <a16:creationId xmlns:a16="http://schemas.microsoft.com/office/drawing/2014/main" id="{6A9A93E9-1F77-4298-A5EF-36818C2894C4}"/>
              </a:ext>
            </a:extLst>
          </p:cNvPr>
          <p:cNvPicPr>
            <a:picLocks noChangeAspect="1"/>
          </p:cNvPicPr>
          <p:nvPr/>
        </p:nvPicPr>
        <p:blipFill rotWithShape="1">
          <a:blip r:embed="rId4"/>
          <a:srcRect l="17252" t="13934" r="18321" b="7892"/>
          <a:stretch/>
        </p:blipFill>
        <p:spPr>
          <a:xfrm rot="16200000">
            <a:off x="-1118936" y="1072039"/>
            <a:ext cx="6862628" cy="4692866"/>
          </a:xfrm>
          <a:prstGeom prst="rect">
            <a:avLst/>
          </a:prstGeom>
        </p:spPr>
      </p:pic>
      <p:sp>
        <p:nvSpPr>
          <p:cNvPr id="3" name="Content Placeholder 2">
            <a:extLst>
              <a:ext uri="{FF2B5EF4-FFF2-40B4-BE49-F238E27FC236}">
                <a16:creationId xmlns:a16="http://schemas.microsoft.com/office/drawing/2014/main" id="{AE911642-2F63-45D7-ADE2-66EB812F9840}"/>
              </a:ext>
            </a:extLst>
          </p:cNvPr>
          <p:cNvSpPr>
            <a:spLocks noGrp="1"/>
          </p:cNvSpPr>
          <p:nvPr>
            <p:ph idx="1"/>
          </p:nvPr>
        </p:nvSpPr>
        <p:spPr>
          <a:xfrm>
            <a:off x="4970109" y="2121408"/>
            <a:ext cx="6730276" cy="4050792"/>
          </a:xfrm>
        </p:spPr>
        <p:txBody>
          <a:bodyPr vert="horz" lIns="91440" tIns="45720" rIns="91440" bIns="45720" rtlCol="0" anchor="t">
            <a:normAutofit/>
          </a:bodyPr>
          <a:lstStyle/>
          <a:p>
            <a:r>
              <a:rPr lang="en-GB" sz="1700" dirty="0"/>
              <a:t>Loose Valley conservation area is an area of outstanding beauty and covers approximately 21 acres. It is managed and maintained by volunteers to ensure it remains protected.</a:t>
            </a:r>
          </a:p>
          <a:p>
            <a:pPr>
              <a:buClr>
                <a:srgbClr val="9E3611"/>
              </a:buClr>
            </a:pPr>
            <a:r>
              <a:rPr lang="en-GB" sz="1700" dirty="0"/>
              <a:t>This area lies between where I live and where I stable my horse. The area is ideal for me to explore on foot as well under saddle. It  is well known  locally for both its natural  beauty and habitat. The valley has a beautiful natural stream which runs through it and is complimented with damns to create millponds. The conservation area itself is kept as natural as possible with volunteers doing all they can to sustain a suitable habitat for wildlife.</a:t>
            </a:r>
          </a:p>
          <a:p>
            <a:pPr>
              <a:buClr>
                <a:srgbClr val="9E3611"/>
              </a:buClr>
            </a:pPr>
            <a:r>
              <a:rPr lang="en-GB" sz="1700" dirty="0"/>
              <a:t>I like to explore this  area frequently because of its beauty and the convenience of its location. </a:t>
            </a:r>
          </a:p>
          <a:p>
            <a:pPr>
              <a:buClr>
                <a:srgbClr val="9E3611"/>
              </a:buClr>
            </a:pPr>
            <a:endParaRPr lang="en-GB" sz="1700"/>
          </a:p>
        </p:txBody>
      </p:sp>
      <p:grpSp>
        <p:nvGrpSpPr>
          <p:cNvPr id="29" name="Group 28">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0" name="Oval 29">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1" name="Oval 30">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28554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7">
            <a:extLst>
              <a:ext uri="{FF2B5EF4-FFF2-40B4-BE49-F238E27FC236}">
                <a16:creationId xmlns:a16="http://schemas.microsoft.com/office/drawing/2014/main" id="{14452A4A-2853-4001-9BA1-21733333F9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5774268" cy="5780684"/>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31E71-6F0E-4C06-B7F3-ADD42513301D}"/>
              </a:ext>
            </a:extLst>
          </p:cNvPr>
          <p:cNvSpPr>
            <a:spLocks noGrp="1"/>
          </p:cNvSpPr>
          <p:nvPr>
            <p:ph type="title"/>
          </p:nvPr>
        </p:nvSpPr>
        <p:spPr>
          <a:xfrm>
            <a:off x="644893" y="484632"/>
            <a:ext cx="5168168" cy="1609344"/>
          </a:xfrm>
        </p:spPr>
        <p:txBody>
          <a:bodyPr>
            <a:normAutofit/>
          </a:bodyPr>
          <a:lstStyle/>
          <a:p>
            <a:r>
              <a:rPr lang="en-GB" sz="4400"/>
              <a:t>Explore its wildness</a:t>
            </a:r>
          </a:p>
        </p:txBody>
      </p:sp>
      <p:sp>
        <p:nvSpPr>
          <p:cNvPr id="17" name="Content Placeholder 14">
            <a:extLst>
              <a:ext uri="{FF2B5EF4-FFF2-40B4-BE49-F238E27FC236}">
                <a16:creationId xmlns:a16="http://schemas.microsoft.com/office/drawing/2014/main" id="{E4DA9BBF-E083-4156-BE51-BD45E5F816FB}"/>
              </a:ext>
            </a:extLst>
          </p:cNvPr>
          <p:cNvSpPr>
            <a:spLocks noGrp="1"/>
          </p:cNvSpPr>
          <p:nvPr>
            <p:ph idx="1"/>
          </p:nvPr>
        </p:nvSpPr>
        <p:spPr>
          <a:xfrm>
            <a:off x="644893" y="2121408"/>
            <a:ext cx="5168168" cy="3759628"/>
          </a:xfrm>
        </p:spPr>
        <p:txBody>
          <a:bodyPr vert="horz" lIns="91440" tIns="45720" rIns="91440" bIns="45720" rtlCol="0" anchor="t">
            <a:normAutofit/>
          </a:bodyPr>
          <a:lstStyle/>
          <a:p>
            <a:r>
              <a:rPr lang="en-US" sz="1800" dirty="0"/>
              <a:t>Since being home for the Christmas break, I explored the different byways on horseback. I couldn’t capture much footage of my own exploration however there were characteristics which stood out. </a:t>
            </a:r>
          </a:p>
          <a:p>
            <a:pPr>
              <a:buClr>
                <a:srgbClr val="9E3611"/>
              </a:buClr>
            </a:pPr>
            <a:r>
              <a:rPr lang="en-US" sz="1800" dirty="0"/>
              <a:t>The footpath which has the stream on either side stood out to me particularly, along with the meadow and the waterfall. </a:t>
            </a:r>
          </a:p>
        </p:txBody>
      </p:sp>
      <p:pic>
        <p:nvPicPr>
          <p:cNvPr id="4" name="Picture 4" descr="A person riding a horse in a forest&#10;&#10;Description automatically generated">
            <a:extLst>
              <a:ext uri="{FF2B5EF4-FFF2-40B4-BE49-F238E27FC236}">
                <a16:creationId xmlns:a16="http://schemas.microsoft.com/office/drawing/2014/main" id="{F73FB41F-203A-4711-B939-2703F88C833C}"/>
              </a:ext>
            </a:extLst>
          </p:cNvPr>
          <p:cNvPicPr>
            <a:picLocks noChangeAspect="1"/>
          </p:cNvPicPr>
          <p:nvPr/>
        </p:nvPicPr>
        <p:blipFill rotWithShape="1">
          <a:blip r:embed="rId3"/>
          <a:srcRect r="-3" b="10469"/>
          <a:stretch/>
        </p:blipFill>
        <p:spPr>
          <a:xfrm>
            <a:off x="6241217" y="321733"/>
            <a:ext cx="2380871" cy="2842075"/>
          </a:xfrm>
          <a:prstGeom prst="rect">
            <a:avLst/>
          </a:prstGeom>
        </p:spPr>
      </p:pic>
      <p:sp>
        <p:nvSpPr>
          <p:cNvPr id="30" name="Rectangle 29">
            <a:extLst>
              <a:ext uri="{FF2B5EF4-FFF2-40B4-BE49-F238E27FC236}">
                <a16:creationId xmlns:a16="http://schemas.microsoft.com/office/drawing/2014/main" id="{7CB9AC1C-79C9-4966-8F90-DBA8A6984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776089" y="321733"/>
            <a:ext cx="3091859" cy="1844147"/>
          </a:xfrm>
          <a:prstGeom prst="rect">
            <a:avLst/>
          </a:prstGeom>
          <a:blipFill dpi="0" rotWithShape="1">
            <a:blip r:embed="rId4">
              <a:duotone>
                <a:schemeClr val="accent5">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sp>
        <p:nvSpPr>
          <p:cNvPr id="32" name="Rectangle 31">
            <a:extLst>
              <a:ext uri="{FF2B5EF4-FFF2-40B4-BE49-F238E27FC236}">
                <a16:creationId xmlns:a16="http://schemas.microsoft.com/office/drawing/2014/main" id="{D7479254-2731-44C5-88FB-BF4A5EF71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0000" y="3324678"/>
            <a:ext cx="2361497" cy="2777740"/>
          </a:xfrm>
          <a:prstGeom prst="rect">
            <a:avLst/>
          </a:prstGeom>
          <a:blipFill dpi="0" rotWithShape="1">
            <a:blip r:embed="rId4">
              <a:duotone>
                <a:schemeClr val="bg2">
                  <a:shade val="45000"/>
                  <a:satMod val="135000"/>
                </a:schemeClr>
                <a:prstClr val="white"/>
              </a:duotone>
            </a:blip>
            <a:srcRect/>
            <a:tile tx="0" ty="0" sx="92000" sy="89000" flip="xy" algn="ctr"/>
          </a:blipFill>
          <a:ln w="25400" cap="flat" cmpd="sng" algn="ctr">
            <a:noFill/>
            <a:prstDash val="solid"/>
          </a:ln>
          <a:effectLst/>
        </p:spPr>
        <p:txBody>
          <a:bodyPr lIns="0" tIns="0" rIns="0" bIns="0" rtlCol="0" anchor="ctr"/>
          <a:lstStyle/>
          <a:p>
            <a:pPr algn="ctr"/>
            <a:endParaRPr lang="en-US" sz="2000" kern="0">
              <a:solidFill>
                <a:prstClr val="white"/>
              </a:solidFill>
              <a:latin typeface="Rockwell Extra Bold" pitchFamily="18" charset="0"/>
            </a:endParaRPr>
          </a:p>
        </p:txBody>
      </p:sp>
      <p:pic>
        <p:nvPicPr>
          <p:cNvPr id="5" name="Picture 5" descr="A horse that is standing on a sidewalk&#10;&#10;Description automatically generated">
            <a:extLst>
              <a:ext uri="{FF2B5EF4-FFF2-40B4-BE49-F238E27FC236}">
                <a16:creationId xmlns:a16="http://schemas.microsoft.com/office/drawing/2014/main" id="{27483934-5F78-401F-B689-8263EB104D46}"/>
              </a:ext>
            </a:extLst>
          </p:cNvPr>
          <p:cNvPicPr>
            <a:picLocks noChangeAspect="1"/>
          </p:cNvPicPr>
          <p:nvPr/>
        </p:nvPicPr>
        <p:blipFill rotWithShape="1">
          <a:blip r:embed="rId5"/>
          <a:srcRect t="25042" r="2" b="18801"/>
          <a:stretch/>
        </p:blipFill>
        <p:spPr>
          <a:xfrm>
            <a:off x="8776087" y="2330472"/>
            <a:ext cx="3106457" cy="3771945"/>
          </a:xfrm>
          <a:prstGeom prst="rect">
            <a:avLst/>
          </a:prstGeom>
        </p:spPr>
      </p:pic>
      <p:grpSp>
        <p:nvGrpSpPr>
          <p:cNvPr id="34" name="Group 33">
            <a:extLst>
              <a:ext uri="{FF2B5EF4-FFF2-40B4-BE49-F238E27FC236}">
                <a16:creationId xmlns:a16="http://schemas.microsoft.com/office/drawing/2014/main" id="{1C0F8264-A19C-4C08-B6EA-A0BC6DEFB7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4264CC83-0D4A-4285-9A2E-94AAA96B5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35">
              <a:extLst>
                <a:ext uri="{FF2B5EF4-FFF2-40B4-BE49-F238E27FC236}">
                  <a16:creationId xmlns:a16="http://schemas.microsoft.com/office/drawing/2014/main" id="{A816401C-2A1E-456D-957D-239422512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83051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river running through a body of water&#10;&#10;Description automatically generated">
            <a:extLst>
              <a:ext uri="{FF2B5EF4-FFF2-40B4-BE49-F238E27FC236}">
                <a16:creationId xmlns:a16="http://schemas.microsoft.com/office/drawing/2014/main" id="{A4DD1AD7-DB09-47A1-BDB7-8789495BD848}"/>
              </a:ext>
            </a:extLst>
          </p:cNvPr>
          <p:cNvPicPr>
            <a:picLocks noChangeAspect="1"/>
          </p:cNvPicPr>
          <p:nvPr/>
        </p:nvPicPr>
        <p:blipFill rotWithShape="1">
          <a:blip r:embed="rId2"/>
          <a:srcRect t="6896" b="14703"/>
          <a:stretch/>
        </p:blipFill>
        <p:spPr>
          <a:xfrm>
            <a:off x="5162052" y="3272588"/>
            <a:ext cx="6105382" cy="3585411"/>
          </a:xfrm>
          <a:prstGeom prst="rect">
            <a:avLst/>
          </a:prstGeom>
        </p:spPr>
      </p:pic>
      <p:pic>
        <p:nvPicPr>
          <p:cNvPr id="7" name="Picture 7" descr="A sign on a wooden bench&#10;&#10;Description automatically generated">
            <a:extLst>
              <a:ext uri="{FF2B5EF4-FFF2-40B4-BE49-F238E27FC236}">
                <a16:creationId xmlns:a16="http://schemas.microsoft.com/office/drawing/2014/main" id="{FA8E3492-CF0D-4965-A938-B3217ABF65AA}"/>
              </a:ext>
            </a:extLst>
          </p:cNvPr>
          <p:cNvPicPr>
            <a:picLocks noChangeAspect="1"/>
          </p:cNvPicPr>
          <p:nvPr/>
        </p:nvPicPr>
        <p:blipFill rotWithShape="1">
          <a:blip r:embed="rId3"/>
          <a:srcRect t="157" r="1" b="28499"/>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8" name="Picture 8" descr="A picture containing cat, nature, sitting, photo&#10;&#10;Description automatically generated">
            <a:extLst>
              <a:ext uri="{FF2B5EF4-FFF2-40B4-BE49-F238E27FC236}">
                <a16:creationId xmlns:a16="http://schemas.microsoft.com/office/drawing/2014/main" id="{A0445882-BD7F-4C57-B08B-669DC87160F9}"/>
              </a:ext>
            </a:extLst>
          </p:cNvPr>
          <p:cNvPicPr>
            <a:picLocks noChangeAspect="1"/>
          </p:cNvPicPr>
          <p:nvPr/>
        </p:nvPicPr>
        <p:blipFill rotWithShape="1">
          <a:blip r:embed="rId4"/>
          <a:srcRect t="2625" r="-3" b="14952"/>
          <a:stretch/>
        </p:blipFill>
        <p:spPr>
          <a:xfrm>
            <a:off x="7458302" y="-22547"/>
            <a:ext cx="3809132" cy="3139531"/>
          </a:xfrm>
          <a:prstGeom prst="rect">
            <a:avLst/>
          </a:prstGeom>
        </p:spPr>
      </p:pic>
      <p:pic>
        <p:nvPicPr>
          <p:cNvPr id="6" name="Picture 6" descr="A close up of a lush green field&#10;&#10;Description automatically generated">
            <a:extLst>
              <a:ext uri="{FF2B5EF4-FFF2-40B4-BE49-F238E27FC236}">
                <a16:creationId xmlns:a16="http://schemas.microsoft.com/office/drawing/2014/main" id="{26C7C9D6-9C01-456E-A382-41DF4C0BF1C3}"/>
              </a:ext>
            </a:extLst>
          </p:cNvPr>
          <p:cNvPicPr>
            <a:picLocks noChangeAspect="1"/>
          </p:cNvPicPr>
          <p:nvPr/>
        </p:nvPicPr>
        <p:blipFill rotWithShape="1">
          <a:blip r:embed="rId5"/>
          <a:srcRect b="16358"/>
          <a:stretch/>
        </p:blipFill>
        <p:spPr>
          <a:xfrm>
            <a:off x="1" y="4065775"/>
            <a:ext cx="5001186" cy="2792224"/>
          </a:xfrm>
          <a:prstGeom prst="rect">
            <a:avLst/>
          </a:prstGeom>
        </p:spPr>
      </p:pic>
      <p:sp>
        <p:nvSpPr>
          <p:cNvPr id="25" name="Rectangle 24">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293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32C1D-E871-4F92-904C-00DE1A9E494F}"/>
              </a:ext>
            </a:extLst>
          </p:cNvPr>
          <p:cNvSpPr>
            <a:spLocks noGrp="1"/>
          </p:cNvSpPr>
          <p:nvPr>
            <p:ph type="title"/>
          </p:nvPr>
        </p:nvSpPr>
        <p:spPr/>
        <p:txBody>
          <a:bodyPr/>
          <a:lstStyle/>
          <a:p>
            <a:r>
              <a:rPr lang="en-GB" dirty="0"/>
              <a:t>Conserve/take responsibility</a:t>
            </a:r>
            <a:endParaRPr lang="en-GB" dirty="0" err="1">
              <a:latin typeface="Rockwell Condensed"/>
            </a:endParaRPr>
          </a:p>
        </p:txBody>
      </p:sp>
      <p:sp>
        <p:nvSpPr>
          <p:cNvPr id="3" name="Content Placeholder 2">
            <a:extLst>
              <a:ext uri="{FF2B5EF4-FFF2-40B4-BE49-F238E27FC236}">
                <a16:creationId xmlns:a16="http://schemas.microsoft.com/office/drawing/2014/main" id="{7D4D354B-CAA1-4544-8B49-6A3B2CB8C04F}"/>
              </a:ext>
            </a:extLst>
          </p:cNvPr>
          <p:cNvSpPr>
            <a:spLocks noGrp="1"/>
          </p:cNvSpPr>
          <p:nvPr>
            <p:ph idx="1"/>
          </p:nvPr>
        </p:nvSpPr>
        <p:spPr/>
        <p:txBody>
          <a:bodyPr vert="horz" lIns="91440" tIns="45720" rIns="91440" bIns="45720" rtlCol="0" anchor="t">
            <a:normAutofit/>
          </a:bodyPr>
          <a:lstStyle/>
          <a:p>
            <a:r>
              <a:rPr lang="en-GB" dirty="0"/>
              <a:t>I decided the best way to take responsibility and to conserve Loose Valley would be to organise a litter pick. To invite other members of the community to join us following social distancing guidelines I spoke to those that live on Kirkdale Road which compliments the valley. Myself and some volunteers from the community got together, the weather was poor which resulted in very few people turning up. Regardless of this we still proceeded and managed to clear one of the byways. In doing this we not only removed litter from a naturally beautiful place but also raised awareness. Litter picking is a very easy but effective method of conserving an environment and can be made enjoyable. </a:t>
            </a:r>
          </a:p>
        </p:txBody>
      </p:sp>
    </p:spTree>
    <p:extLst>
      <p:ext uri="{BB962C8B-B14F-4D97-AF65-F5344CB8AC3E}">
        <p14:creationId xmlns:p14="http://schemas.microsoft.com/office/powerpoint/2010/main" val="3187451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7" descr="A group of people in a forest&#10;&#10;Description automatically generated">
            <a:extLst>
              <a:ext uri="{FF2B5EF4-FFF2-40B4-BE49-F238E27FC236}">
                <a16:creationId xmlns:a16="http://schemas.microsoft.com/office/drawing/2014/main" id="{17147B1B-2AF6-4120-869E-FC1A7AB82B30}"/>
              </a:ext>
            </a:extLst>
          </p:cNvPr>
          <p:cNvPicPr>
            <a:picLocks noChangeAspect="1"/>
          </p:cNvPicPr>
          <p:nvPr/>
        </p:nvPicPr>
        <p:blipFill rotWithShape="1">
          <a:blip r:embed="rId2"/>
          <a:srcRect r="3093" b="-2"/>
          <a:stretch/>
        </p:blipFill>
        <p:spPr>
          <a:xfrm>
            <a:off x="196731" y="166533"/>
            <a:ext cx="3809612" cy="6524936"/>
          </a:xfrm>
          <a:prstGeom prst="rect">
            <a:avLst/>
          </a:prstGeom>
        </p:spPr>
      </p:pic>
      <p:pic>
        <p:nvPicPr>
          <p:cNvPr id="4" name="Picture 4" descr="A picture containing outdoor, road, person, street&#10;&#10;Description automatically generated">
            <a:extLst>
              <a:ext uri="{FF2B5EF4-FFF2-40B4-BE49-F238E27FC236}">
                <a16:creationId xmlns:a16="http://schemas.microsoft.com/office/drawing/2014/main" id="{C8E1587C-9C61-4386-AF0A-7A560680321E}"/>
              </a:ext>
            </a:extLst>
          </p:cNvPr>
          <p:cNvPicPr>
            <a:picLocks noChangeAspect="1"/>
          </p:cNvPicPr>
          <p:nvPr/>
        </p:nvPicPr>
        <p:blipFill rotWithShape="1">
          <a:blip r:embed="rId3"/>
          <a:srcRect l="15560" r="6836" b="-2"/>
          <a:stretch/>
        </p:blipFill>
        <p:spPr>
          <a:xfrm>
            <a:off x="4196497" y="166533"/>
            <a:ext cx="3797618" cy="6524936"/>
          </a:xfrm>
          <a:prstGeom prst="rect">
            <a:avLst/>
          </a:prstGeom>
        </p:spPr>
      </p:pic>
      <p:pic>
        <p:nvPicPr>
          <p:cNvPr id="6" name="Picture 6" descr="A group of people walking in the snow&#10;&#10;Description automatically generated">
            <a:extLst>
              <a:ext uri="{FF2B5EF4-FFF2-40B4-BE49-F238E27FC236}">
                <a16:creationId xmlns:a16="http://schemas.microsoft.com/office/drawing/2014/main" id="{9BA8EA5A-D68E-4569-A86E-374FDFDEC8A6}"/>
              </a:ext>
            </a:extLst>
          </p:cNvPr>
          <p:cNvPicPr>
            <a:picLocks noChangeAspect="1"/>
          </p:cNvPicPr>
          <p:nvPr/>
        </p:nvPicPr>
        <p:blipFill rotWithShape="1">
          <a:blip r:embed="rId4"/>
          <a:srcRect t="19841" r="2" b="18151"/>
          <a:stretch/>
        </p:blipFill>
        <p:spPr>
          <a:xfrm>
            <a:off x="8183346" y="166533"/>
            <a:ext cx="3822808" cy="3160653"/>
          </a:xfrm>
          <a:prstGeom prst="rect">
            <a:avLst/>
          </a:prstGeom>
        </p:spPr>
      </p:pic>
      <p:pic>
        <p:nvPicPr>
          <p:cNvPr id="5" name="Picture 5" descr="A picture containing outdoor, grass, person, standing&#10;&#10;Description automatically generated">
            <a:extLst>
              <a:ext uri="{FF2B5EF4-FFF2-40B4-BE49-F238E27FC236}">
                <a16:creationId xmlns:a16="http://schemas.microsoft.com/office/drawing/2014/main" id="{B6343F65-24E3-40D1-BAAD-CF158AABF3FE}"/>
              </a:ext>
            </a:extLst>
          </p:cNvPr>
          <p:cNvPicPr>
            <a:picLocks noChangeAspect="1"/>
          </p:cNvPicPr>
          <p:nvPr/>
        </p:nvPicPr>
        <p:blipFill rotWithShape="1">
          <a:blip r:embed="rId5"/>
          <a:srcRect t="14043" r="2" b="23477"/>
          <a:stretch/>
        </p:blipFill>
        <p:spPr>
          <a:xfrm>
            <a:off x="8183346" y="3506741"/>
            <a:ext cx="3822808" cy="3184727"/>
          </a:xfrm>
          <a:prstGeom prst="rect">
            <a:avLst/>
          </a:prstGeom>
        </p:spPr>
      </p:pic>
    </p:spTree>
    <p:extLst>
      <p:ext uri="{BB962C8B-B14F-4D97-AF65-F5344CB8AC3E}">
        <p14:creationId xmlns:p14="http://schemas.microsoft.com/office/powerpoint/2010/main" val="221170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4163A-ADCB-43FE-801D-FB326B28BC35}"/>
              </a:ext>
            </a:extLst>
          </p:cNvPr>
          <p:cNvSpPr>
            <a:spLocks noGrp="1"/>
          </p:cNvSpPr>
          <p:nvPr>
            <p:ph type="title"/>
          </p:nvPr>
        </p:nvSpPr>
        <p:spPr/>
        <p:txBody>
          <a:bodyPr/>
          <a:lstStyle/>
          <a:p>
            <a:r>
              <a:rPr lang="en-GB" dirty="0"/>
              <a:t>Share your experience </a:t>
            </a:r>
          </a:p>
        </p:txBody>
      </p:sp>
      <p:sp>
        <p:nvSpPr>
          <p:cNvPr id="3" name="Content Placeholder 2">
            <a:extLst>
              <a:ext uri="{FF2B5EF4-FFF2-40B4-BE49-F238E27FC236}">
                <a16:creationId xmlns:a16="http://schemas.microsoft.com/office/drawing/2014/main" id="{7C0BADB2-80F6-4541-BDAB-DBE923A92383}"/>
              </a:ext>
            </a:extLst>
          </p:cNvPr>
          <p:cNvSpPr>
            <a:spLocks noGrp="1"/>
          </p:cNvSpPr>
          <p:nvPr>
            <p:ph idx="1"/>
          </p:nvPr>
        </p:nvSpPr>
        <p:spPr/>
        <p:txBody>
          <a:bodyPr vert="horz" lIns="91440" tIns="45720" rIns="91440" bIns="45720" rtlCol="0" anchor="t">
            <a:normAutofit/>
          </a:bodyPr>
          <a:lstStyle/>
          <a:p>
            <a:pPr>
              <a:buClr>
                <a:srgbClr val="D34817">
                  <a:lumMod val="75000"/>
                </a:srgbClr>
              </a:buClr>
            </a:pPr>
            <a:r>
              <a:rPr lang="en-GB" dirty="0"/>
              <a:t>After completing the first three aspects of the John Muir Award, the experience has made me realise that beauty can be found where you look for it. Although the valley isn't particularly large or vast it has a tranquil essence which I found very calming. My attitude to this area which I had previously dismissed or declined the opportunity to discover has certainly changed in a positive manner. I don’t feel as though I could explore the valley much more than what I have done however there are still so many different ways in which I can contribute to the conservation of the valley. For example I could contact the local council to gain knowledge of the local biodiversity action plan and the help by planting native trees. I could also raise more awareness and get more local people involved in maintaining the area by creating posters and handing out information leaflets.</a:t>
            </a:r>
          </a:p>
        </p:txBody>
      </p:sp>
    </p:spTree>
    <p:extLst>
      <p:ext uri="{BB962C8B-B14F-4D97-AF65-F5344CB8AC3E}">
        <p14:creationId xmlns:p14="http://schemas.microsoft.com/office/powerpoint/2010/main" val="2705263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B33B-1A99-4898-9052-D77210DBF4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5323E6C-B290-4A9C-A62F-550EE4C599A8}"/>
              </a:ext>
            </a:extLst>
          </p:cNvPr>
          <p:cNvSpPr>
            <a:spLocks noGrp="1"/>
          </p:cNvSpPr>
          <p:nvPr>
            <p:ph idx="1"/>
          </p:nvPr>
        </p:nvSpPr>
        <p:spPr/>
        <p:txBody>
          <a:bodyPr vert="horz" lIns="91440" tIns="45720" rIns="91440" bIns="45720" rtlCol="0" anchor="t">
            <a:normAutofit/>
          </a:bodyPr>
          <a:lstStyle/>
          <a:p>
            <a:r>
              <a:rPr lang="en-GB" dirty="0">
                <a:ea typeface="+mn-lt"/>
                <a:cs typeface="+mn-lt"/>
              </a:rPr>
              <a:t>2021. [online] Available at: &lt;https://gramho.com/explore-hashtag/loosevalley&gt; [Accessed 3 January 2021].</a:t>
            </a:r>
          </a:p>
          <a:p>
            <a:pPr>
              <a:buClr>
                <a:srgbClr val="9E3611"/>
              </a:buClr>
            </a:pPr>
            <a:r>
              <a:rPr lang="en-GB" dirty="0">
                <a:ea typeface="+mn-lt"/>
                <a:cs typeface="+mn-lt"/>
              </a:rPr>
              <a:t>Maidstone.gov.uk. 2021. [online] Available at: &lt;https://maidstone.gov.uk/__data/assets/pdf_file/0011/19658/Loose-Valley-Map-30-July-2019.pdf&gt; [Accessed 3 January 2021].</a:t>
            </a:r>
          </a:p>
          <a:p>
            <a:pPr>
              <a:buClr>
                <a:srgbClr val="9E3611"/>
              </a:buClr>
            </a:pPr>
            <a:r>
              <a:rPr lang="en-GB" dirty="0" err="1">
                <a:ea typeface="+mn-lt"/>
                <a:cs typeface="+mn-lt"/>
              </a:rPr>
              <a:t>historywalksblog</a:t>
            </a:r>
            <a:r>
              <a:rPr lang="en-GB" dirty="0">
                <a:ea typeface="+mn-lt"/>
                <a:cs typeface="+mn-lt"/>
              </a:rPr>
              <a:t>. 2021. </a:t>
            </a:r>
            <a:r>
              <a:rPr lang="en-GB" i="1" dirty="0">
                <a:ea typeface="+mn-lt"/>
                <a:cs typeface="+mn-lt"/>
              </a:rPr>
              <a:t>Loose Valley Conservation Area – </a:t>
            </a:r>
            <a:r>
              <a:rPr lang="en-GB" i="1" dirty="0" err="1">
                <a:ea typeface="+mn-lt"/>
                <a:cs typeface="+mn-lt"/>
              </a:rPr>
              <a:t>Historywalksblog</a:t>
            </a:r>
            <a:r>
              <a:rPr lang="en-GB" dirty="0">
                <a:ea typeface="+mn-lt"/>
                <a:cs typeface="+mn-lt"/>
              </a:rPr>
              <a:t>. [online] Available at: &lt;https://historywalksblog.wordpress.com/tag/loose-valley-conservation-area/&gt; [Accessed 3 January 2021].</a:t>
            </a:r>
          </a:p>
          <a:p>
            <a:pPr>
              <a:buClr>
                <a:srgbClr val="9E3611"/>
              </a:buClr>
            </a:pPr>
            <a:r>
              <a:rPr lang="en-GB" dirty="0">
                <a:ea typeface="+mn-lt"/>
                <a:cs typeface="+mn-lt"/>
              </a:rPr>
              <a:t>Localgiving.org. 2021. </a:t>
            </a:r>
            <a:r>
              <a:rPr lang="en-GB" i="1" dirty="0">
                <a:ea typeface="+mn-lt"/>
                <a:cs typeface="+mn-lt"/>
              </a:rPr>
              <a:t>Valley Conservation Society | </a:t>
            </a:r>
            <a:r>
              <a:rPr lang="en-GB" i="1" dirty="0" err="1">
                <a:ea typeface="+mn-lt"/>
                <a:cs typeface="+mn-lt"/>
              </a:rPr>
              <a:t>Localgiving</a:t>
            </a:r>
            <a:r>
              <a:rPr lang="en-GB" dirty="0">
                <a:ea typeface="+mn-lt"/>
                <a:cs typeface="+mn-lt"/>
              </a:rPr>
              <a:t>. [online] Available at: &lt;https://localgiving.org/charity/vcs/?locale=cy&gt; [Accessed 3 January 2021].</a:t>
            </a:r>
            <a:endParaRPr lang="en-GB" dirty="0"/>
          </a:p>
        </p:txBody>
      </p:sp>
    </p:spTree>
    <p:extLst>
      <p:ext uri="{BB962C8B-B14F-4D97-AF65-F5344CB8AC3E}">
        <p14:creationId xmlns:p14="http://schemas.microsoft.com/office/powerpoint/2010/main" val="687473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Wood Type</vt:lpstr>
      <vt:lpstr>John muir award</vt:lpstr>
      <vt:lpstr>contents</vt:lpstr>
      <vt:lpstr>proposal</vt:lpstr>
      <vt:lpstr>Discover a wild place</vt:lpstr>
      <vt:lpstr>Explore its wildness</vt:lpstr>
      <vt:lpstr>PowerPoint Presentation</vt:lpstr>
      <vt:lpstr>Conserve/take responsibility</vt:lpstr>
      <vt:lpstr>PowerPoint Presentation</vt:lpstr>
      <vt:lpstr>Share your experience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446</cp:revision>
  <dcterms:created xsi:type="dcterms:W3CDTF">2021-01-03T19:56:02Z</dcterms:created>
  <dcterms:modified xsi:type="dcterms:W3CDTF">2021-01-03T22:24:09Z</dcterms:modified>
</cp:coreProperties>
</file>