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76" r:id="rId3"/>
    <p:sldId id="258" r:id="rId4"/>
    <p:sldId id="259" r:id="rId5"/>
    <p:sldId id="261" r:id="rId6"/>
    <p:sldId id="263" r:id="rId7"/>
    <p:sldId id="265" r:id="rId8"/>
    <p:sldId id="266" r:id="rId9"/>
    <p:sldId id="267" r:id="rId10"/>
    <p:sldId id="268" r:id="rId11"/>
    <p:sldId id="269" r:id="rId12"/>
    <p:sldId id="257" r:id="rId13"/>
    <p:sldId id="270" r:id="rId14"/>
    <p:sldId id="271" r:id="rId15"/>
    <p:sldId id="272" r:id="rId16"/>
    <p:sldId id="273" r:id="rId17"/>
    <p:sldId id="275" r:id="rId18"/>
    <p:sldId id="274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12" autoAdjust="0"/>
    <p:restoredTop sz="94660"/>
  </p:normalViewPr>
  <p:slideViewPr>
    <p:cSldViewPr snapToGrid="0">
      <p:cViewPr varScale="1">
        <p:scale>
          <a:sx n="65" d="100"/>
          <a:sy n="65" d="100"/>
        </p:scale>
        <p:origin x="85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066F33A-2E7B-47A8-A994-9C2BE9E6CDB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4E55AEB0-75CA-4BF3-AE8C-CFE06E0A89D3}">
      <dgm:prSet/>
      <dgm:spPr/>
      <dgm:t>
        <a:bodyPr/>
        <a:lstStyle/>
        <a:p>
          <a:r>
            <a:rPr lang="en-GB" b="1" dirty="0"/>
            <a:t>Negative/critical aspects:</a:t>
          </a:r>
          <a:endParaRPr lang="en-US" dirty="0"/>
        </a:p>
      </dgm:t>
    </dgm:pt>
    <dgm:pt modelId="{1CAD8DAE-26F4-4763-8317-4889A5C2C7C1}" type="parTrans" cxnId="{22CA5DC3-A571-4270-9D69-BE43AEA81BAF}">
      <dgm:prSet/>
      <dgm:spPr/>
      <dgm:t>
        <a:bodyPr/>
        <a:lstStyle/>
        <a:p>
          <a:endParaRPr lang="en-US"/>
        </a:p>
      </dgm:t>
    </dgm:pt>
    <dgm:pt modelId="{AD4EBDEF-41C5-4D8B-99E6-84FCAD7AB448}" type="sibTrans" cxnId="{22CA5DC3-A571-4270-9D69-BE43AEA81BAF}">
      <dgm:prSet/>
      <dgm:spPr/>
      <dgm:t>
        <a:bodyPr/>
        <a:lstStyle/>
        <a:p>
          <a:endParaRPr lang="en-US"/>
        </a:p>
      </dgm:t>
    </dgm:pt>
    <dgm:pt modelId="{438CC385-0E6B-4581-9015-8F4C231755D9}">
      <dgm:prSet custT="1"/>
      <dgm:spPr/>
      <dgm:t>
        <a:bodyPr/>
        <a:lstStyle/>
        <a:p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Cannot replace human nuance or complex case support (Inkster et al., 2018)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7C81783-A356-475F-BCF4-E61C972491BC}" type="parTrans" cxnId="{A586EEEF-3A0C-4A40-A72E-B461B5016844}">
      <dgm:prSet/>
      <dgm:spPr/>
      <dgm:t>
        <a:bodyPr/>
        <a:lstStyle/>
        <a:p>
          <a:endParaRPr lang="en-US"/>
        </a:p>
      </dgm:t>
    </dgm:pt>
    <dgm:pt modelId="{B14629F6-8F0C-4A9D-BFDD-9825BC29CD31}" type="sibTrans" cxnId="{A586EEEF-3A0C-4A40-A72E-B461B5016844}">
      <dgm:prSet/>
      <dgm:spPr/>
      <dgm:t>
        <a:bodyPr/>
        <a:lstStyle/>
        <a:p>
          <a:endParaRPr lang="en-US"/>
        </a:p>
      </dgm:t>
    </dgm:pt>
    <dgm:pt modelId="{A4D37726-454A-417E-A179-4102EAEB3C5C}">
      <dgm:prSet custT="1"/>
      <dgm:spPr/>
      <dgm:t>
        <a:bodyPr/>
        <a:lstStyle/>
        <a:p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Engagement may decline over time (Sinha et al., 2022)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411118-87FE-47FC-B1AE-73F376615EB0}" type="parTrans" cxnId="{0813FFA2-21D7-4DC2-8332-2DB706808E3F}">
      <dgm:prSet/>
      <dgm:spPr/>
      <dgm:t>
        <a:bodyPr/>
        <a:lstStyle/>
        <a:p>
          <a:endParaRPr lang="en-US"/>
        </a:p>
      </dgm:t>
    </dgm:pt>
    <dgm:pt modelId="{B9074E26-62F7-4306-B71F-00C65019E782}" type="sibTrans" cxnId="{0813FFA2-21D7-4DC2-8332-2DB706808E3F}">
      <dgm:prSet/>
      <dgm:spPr/>
      <dgm:t>
        <a:bodyPr/>
        <a:lstStyle/>
        <a:p>
          <a:endParaRPr lang="en-US"/>
        </a:p>
      </dgm:t>
    </dgm:pt>
    <dgm:pt modelId="{25FB0A5F-EE53-4550-B632-A7BC733CEE6C}">
      <dgm:prSet custT="1"/>
      <dgm:spPr/>
      <dgm:t>
        <a:bodyPr/>
        <a:lstStyle/>
        <a:p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Premium features may add costs or limit access (Balaskas </a:t>
          </a:r>
          <a:r>
            <a:rPr lang="en-GB" sz="2000" i="1" dirty="0">
              <a:latin typeface="Arial" panose="020B0604020202020204" pitchFamily="34" charset="0"/>
              <a:cs typeface="Arial" panose="020B0604020202020204" pitchFamily="34" charset="0"/>
            </a:rPr>
            <a:t>et al., </a:t>
          </a:r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2023)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1EA2EED-C0E2-4A8C-87F2-D6F7D6CD9F7F}" type="parTrans" cxnId="{7117895C-3718-4948-8AD5-732B9FC52016}">
      <dgm:prSet/>
      <dgm:spPr/>
      <dgm:t>
        <a:bodyPr/>
        <a:lstStyle/>
        <a:p>
          <a:endParaRPr lang="en-US"/>
        </a:p>
      </dgm:t>
    </dgm:pt>
    <dgm:pt modelId="{568842E9-F745-4836-98B1-23CF074C7E2E}" type="sibTrans" cxnId="{7117895C-3718-4948-8AD5-732B9FC52016}">
      <dgm:prSet/>
      <dgm:spPr/>
      <dgm:t>
        <a:bodyPr/>
        <a:lstStyle/>
        <a:p>
          <a:endParaRPr lang="en-US"/>
        </a:p>
      </dgm:t>
    </dgm:pt>
    <dgm:pt modelId="{8EE7D99D-3AAA-43CC-B288-E0780881C429}">
      <dgm:prSet custT="1"/>
      <dgm:spPr/>
      <dgm:t>
        <a:bodyPr/>
        <a:lstStyle/>
        <a:p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Risk of over-reliance on digital support (Inkster et al., 2018)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A6FF979-6342-44CC-AA3E-ADB3C4CC3EB2}" type="parTrans" cxnId="{89937B0D-1DE7-465B-8A6D-938AA9D5C530}">
      <dgm:prSet/>
      <dgm:spPr/>
      <dgm:t>
        <a:bodyPr/>
        <a:lstStyle/>
        <a:p>
          <a:endParaRPr lang="en-US"/>
        </a:p>
      </dgm:t>
    </dgm:pt>
    <dgm:pt modelId="{F4B7A129-EC62-45B5-8908-2A80802EFB24}" type="sibTrans" cxnId="{89937B0D-1DE7-465B-8A6D-938AA9D5C530}">
      <dgm:prSet/>
      <dgm:spPr/>
      <dgm:t>
        <a:bodyPr/>
        <a:lstStyle/>
        <a:p>
          <a:endParaRPr lang="en-US"/>
        </a:p>
      </dgm:t>
    </dgm:pt>
    <dgm:pt modelId="{3B78FA49-C60E-4046-A67B-483D8443EB88}" type="pres">
      <dgm:prSet presAssocID="{D066F33A-2E7B-47A8-A994-9C2BE9E6CDB7}" presName="linear" presStyleCnt="0">
        <dgm:presLayoutVars>
          <dgm:animLvl val="lvl"/>
          <dgm:resizeHandles val="exact"/>
        </dgm:presLayoutVars>
      </dgm:prSet>
      <dgm:spPr/>
    </dgm:pt>
    <dgm:pt modelId="{B96C4F6F-A2C9-4088-93BA-A1539A248DD9}" type="pres">
      <dgm:prSet presAssocID="{4E55AEB0-75CA-4BF3-AE8C-CFE06E0A89D3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DD590F06-3242-4180-AD68-60762632D1F3}" type="pres">
      <dgm:prSet presAssocID="{4E55AEB0-75CA-4BF3-AE8C-CFE06E0A89D3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89937B0D-1DE7-465B-8A6D-938AA9D5C530}" srcId="{4E55AEB0-75CA-4BF3-AE8C-CFE06E0A89D3}" destId="{8EE7D99D-3AAA-43CC-B288-E0780881C429}" srcOrd="3" destOrd="0" parTransId="{EA6FF979-6342-44CC-AA3E-ADB3C4CC3EB2}" sibTransId="{F4B7A129-EC62-45B5-8908-2A80802EFB24}"/>
    <dgm:cxn modelId="{57A11815-340E-4ADC-B581-E2074848CA0C}" type="presOf" srcId="{25FB0A5F-EE53-4550-B632-A7BC733CEE6C}" destId="{DD590F06-3242-4180-AD68-60762632D1F3}" srcOrd="0" destOrd="2" presId="urn:microsoft.com/office/officeart/2005/8/layout/vList2"/>
    <dgm:cxn modelId="{7117895C-3718-4948-8AD5-732B9FC52016}" srcId="{4E55AEB0-75CA-4BF3-AE8C-CFE06E0A89D3}" destId="{25FB0A5F-EE53-4550-B632-A7BC733CEE6C}" srcOrd="2" destOrd="0" parTransId="{31EA2EED-C0E2-4A8C-87F2-D6F7D6CD9F7F}" sibTransId="{568842E9-F745-4836-98B1-23CF074C7E2E}"/>
    <dgm:cxn modelId="{85AEFC8C-5F2A-4506-AB73-E6394E209ADC}" type="presOf" srcId="{438CC385-0E6B-4581-9015-8F4C231755D9}" destId="{DD590F06-3242-4180-AD68-60762632D1F3}" srcOrd="0" destOrd="0" presId="urn:microsoft.com/office/officeart/2005/8/layout/vList2"/>
    <dgm:cxn modelId="{42F7DAA0-5C09-452F-80C8-2EBC8A107D77}" type="presOf" srcId="{4E55AEB0-75CA-4BF3-AE8C-CFE06E0A89D3}" destId="{B96C4F6F-A2C9-4088-93BA-A1539A248DD9}" srcOrd="0" destOrd="0" presId="urn:microsoft.com/office/officeart/2005/8/layout/vList2"/>
    <dgm:cxn modelId="{0813FFA2-21D7-4DC2-8332-2DB706808E3F}" srcId="{4E55AEB0-75CA-4BF3-AE8C-CFE06E0A89D3}" destId="{A4D37726-454A-417E-A179-4102EAEB3C5C}" srcOrd="1" destOrd="0" parTransId="{7D411118-87FE-47FC-B1AE-73F376615EB0}" sibTransId="{B9074E26-62F7-4306-B71F-00C65019E782}"/>
    <dgm:cxn modelId="{254001AB-D028-47E2-93B0-D059731FA251}" type="presOf" srcId="{A4D37726-454A-417E-A179-4102EAEB3C5C}" destId="{DD590F06-3242-4180-AD68-60762632D1F3}" srcOrd="0" destOrd="1" presId="urn:microsoft.com/office/officeart/2005/8/layout/vList2"/>
    <dgm:cxn modelId="{22CA5DC3-A571-4270-9D69-BE43AEA81BAF}" srcId="{D066F33A-2E7B-47A8-A994-9C2BE9E6CDB7}" destId="{4E55AEB0-75CA-4BF3-AE8C-CFE06E0A89D3}" srcOrd="0" destOrd="0" parTransId="{1CAD8DAE-26F4-4763-8317-4889A5C2C7C1}" sibTransId="{AD4EBDEF-41C5-4D8B-99E6-84FCAD7AB448}"/>
    <dgm:cxn modelId="{9BDA98D1-5DFA-4A2E-B3B3-3344FFD229F5}" type="presOf" srcId="{D066F33A-2E7B-47A8-A994-9C2BE9E6CDB7}" destId="{3B78FA49-C60E-4046-A67B-483D8443EB88}" srcOrd="0" destOrd="0" presId="urn:microsoft.com/office/officeart/2005/8/layout/vList2"/>
    <dgm:cxn modelId="{2A5CCDEC-97B6-4553-BE77-10002D0FB766}" type="presOf" srcId="{8EE7D99D-3AAA-43CC-B288-E0780881C429}" destId="{DD590F06-3242-4180-AD68-60762632D1F3}" srcOrd="0" destOrd="3" presId="urn:microsoft.com/office/officeart/2005/8/layout/vList2"/>
    <dgm:cxn modelId="{A586EEEF-3A0C-4A40-A72E-B461B5016844}" srcId="{4E55AEB0-75CA-4BF3-AE8C-CFE06E0A89D3}" destId="{438CC385-0E6B-4581-9015-8F4C231755D9}" srcOrd="0" destOrd="0" parTransId="{77C81783-A356-475F-BCF4-E61C972491BC}" sibTransId="{B14629F6-8F0C-4A9D-BFDD-9825BC29CD31}"/>
    <dgm:cxn modelId="{E0DA46A4-12DE-471C-9A4B-F7549B5B6A41}" type="presParOf" srcId="{3B78FA49-C60E-4046-A67B-483D8443EB88}" destId="{B96C4F6F-A2C9-4088-93BA-A1539A248DD9}" srcOrd="0" destOrd="0" presId="urn:microsoft.com/office/officeart/2005/8/layout/vList2"/>
    <dgm:cxn modelId="{BC440139-4B40-4938-8CAD-C2CDA5859A8B}" type="presParOf" srcId="{3B78FA49-C60E-4046-A67B-483D8443EB88}" destId="{DD590F06-3242-4180-AD68-60762632D1F3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6C4F6F-A2C9-4088-93BA-A1539A248DD9}">
      <dsp:nvSpPr>
        <dsp:cNvPr id="0" name=""/>
        <dsp:cNvSpPr/>
      </dsp:nvSpPr>
      <dsp:spPr>
        <a:xfrm>
          <a:off x="0" y="12938"/>
          <a:ext cx="5835447" cy="56511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1" kern="1200" dirty="0"/>
            <a:t>Negative/critical aspects:</a:t>
          </a:r>
          <a:endParaRPr lang="en-US" sz="2300" kern="1200" dirty="0"/>
        </a:p>
      </dsp:txBody>
      <dsp:txXfrm>
        <a:off x="27586" y="40524"/>
        <a:ext cx="5780275" cy="509938"/>
      </dsp:txXfrm>
    </dsp:sp>
    <dsp:sp modelId="{DD590F06-3242-4180-AD68-60762632D1F3}">
      <dsp:nvSpPr>
        <dsp:cNvPr id="0" name=""/>
        <dsp:cNvSpPr/>
      </dsp:nvSpPr>
      <dsp:spPr>
        <a:xfrm>
          <a:off x="0" y="578048"/>
          <a:ext cx="5835447" cy="23328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5275" tIns="25400" rIns="142240" bIns="254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Cannot replace human nuance or complex case support (Inkster et al., 2018)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Engagement may decline over time (Sinha et al., 2022)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Premium features may add costs or limit access (Balaskas </a:t>
          </a:r>
          <a:r>
            <a:rPr lang="en-GB" sz="2000" i="1" kern="1200" dirty="0">
              <a:latin typeface="Arial" panose="020B0604020202020204" pitchFamily="34" charset="0"/>
              <a:cs typeface="Arial" panose="020B0604020202020204" pitchFamily="34" charset="0"/>
            </a:rPr>
            <a:t>et al., </a:t>
          </a: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2023)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Risk of over-reliance on digital support (Inkster et al., 2018)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578048"/>
        <a:ext cx="5835447" cy="23328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BA46D9-9F0E-4729-B313-18DB32724326}" type="datetimeFigureOut">
              <a:rPr lang="en-GB" smtClean="0"/>
              <a:t>03/12/2025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95B9B0-F304-4AD0-A0DF-05218310CF0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305258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95B9B0-F304-4AD0-A0DF-05218310CF08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16527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C95B9B0-F304-4AD0-A0DF-05218310CF08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65155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BAC8F5-4AC8-C013-546E-620A8025B6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2664D46-31AA-A77F-C6B7-4470AE54D7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19C4B1-590F-E1B7-2FDF-903BD31CF4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2F4D7-561D-40A8-85FC-558524821D48}" type="datetimeFigureOut">
              <a:rPr lang="en-GB" smtClean="0"/>
              <a:t>03/12/2025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C510BE-5E43-1AB8-3533-C1B1DE6518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384F4F-ECD3-98F3-A93B-3553145418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A6702-EFFC-4563-AC4F-8E24B9CD65A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1096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4D9A63-595F-9C30-E697-EC49F9D5D1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770DB2-E2C3-908F-967E-BF37718444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C50A7B-9F27-E06E-CBC5-089F1CB716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2F4D7-561D-40A8-85FC-558524821D48}" type="datetimeFigureOut">
              <a:rPr lang="en-GB" smtClean="0"/>
              <a:t>03/12/2025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456ADA-7301-C0C7-13B4-0D86C902B8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73E2FE-671E-1B39-2228-C029D6E8FE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A6702-EFFC-4563-AC4F-8E24B9CD65A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125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19F075-A370-A16D-4C97-D069862B4E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2F8742-8532-98E2-2E55-DA502A6702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CF7E22-E178-2CA3-63B8-E3DFFBAA64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2F4D7-561D-40A8-85FC-558524821D48}" type="datetimeFigureOut">
              <a:rPr lang="en-GB" smtClean="0"/>
              <a:t>03/12/2025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A7795A-D15A-53F2-6F8E-4717C64D0F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0C2B1E-C330-548D-E9A3-1A41F39774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A6702-EFFC-4563-AC4F-8E24B9CD65A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82149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E4C657-38A5-B236-777A-4861045432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4FEFB9-BDA7-E11A-CD3F-7A932DC41F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319903-C8BF-9D72-9C6C-1CB8C77304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79F9B9-E5D0-02D1-FDAB-39ADDFA529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2F4D7-561D-40A8-85FC-558524821D48}" type="datetimeFigureOut">
              <a:rPr lang="en-GB" smtClean="0"/>
              <a:t>03/12/2025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D99DF1-7C00-7B8B-31CF-38BFFE3960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6D1783-1029-6C09-42E8-12C9EE47CE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A6702-EFFC-4563-AC4F-8E24B9CD65A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75869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FFBE47-D62B-0D37-06E9-D8ADC35EFE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A9949E-22CF-076B-70E3-5D49214BAD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9F18B5-0F38-05E4-4ACA-33155E304D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838EC4E-67ED-4247-8E64-D2ABC267CF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CC9DB09-A064-F243-34CA-E56FC713A6D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6082FFD-9809-A3C9-540D-9BA9C95A46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2F4D7-561D-40A8-85FC-558524821D48}" type="datetimeFigureOut">
              <a:rPr lang="en-GB" smtClean="0"/>
              <a:t>03/12/2025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F2C05FC-79D8-AB86-47B1-45AD8E5331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D4BC3F8-944D-13BF-FD37-FB9C01640D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A6702-EFFC-4563-AC4F-8E24B9CD65A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48722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991289-1398-6C96-BB18-D3F3F89E67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FBAAC6B-0A73-FABD-A80F-218769F8E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2F4D7-561D-40A8-85FC-558524821D48}" type="datetimeFigureOut">
              <a:rPr lang="en-GB" smtClean="0"/>
              <a:t>03/12/2025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A777E1A-F01F-5062-F244-355DDE9863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DEABB0F-17C4-5C44-44E0-DC50E5CEB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A6702-EFFC-4563-AC4F-8E24B9CD65A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328879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304F9BB-0573-4AFD-6407-9B6601B58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2F4D7-561D-40A8-85FC-558524821D48}" type="datetimeFigureOut">
              <a:rPr lang="en-GB" smtClean="0"/>
              <a:t>03/12/2025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9EC17DD-3975-EB38-6D21-004546C0A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763B9C-6393-02A0-50F6-1FFD083193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A6702-EFFC-4563-AC4F-8E24B9CD65A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07088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536E70-EDDC-3098-0AA6-1DE637A58A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C64D62-2850-FA83-CC57-D61C1BCD9B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9AF7E9-D311-2E15-0701-D25C40CBDD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2FC977-CA54-A469-9293-9DE7FF4C1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2F4D7-561D-40A8-85FC-558524821D48}" type="datetimeFigureOut">
              <a:rPr lang="en-GB" smtClean="0"/>
              <a:t>03/12/2025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7580E46-A077-DE19-273F-446F5AA112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9A2652-EC9A-F3A4-1BBF-206E8B3041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A6702-EFFC-4563-AC4F-8E24B9CD65A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1860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556BB5-2F23-E9D5-58D5-27AAEDCC5C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E3A7E6A-F916-9131-5E55-8C846B1EC42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202DB1-EF44-1007-8572-394D2D8EAB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5F4E2D-A780-1706-1CB9-02222D225E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2F4D7-561D-40A8-85FC-558524821D48}" type="datetimeFigureOut">
              <a:rPr lang="en-GB" smtClean="0"/>
              <a:t>03/12/2025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D28143-9A5F-3A16-F6D7-CF0BA04A83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8AFA08-0D97-3993-8F17-0DA316238D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A6702-EFFC-4563-AC4F-8E24B9CD65A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788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ABFF88-0285-D039-498B-C9F3DC04C4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8A0D9B7-C73F-2BB0-CF63-B1FCAA63A4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8E93C2-8778-4BE1-1F71-9A46C138E4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2F4D7-561D-40A8-85FC-558524821D48}" type="datetimeFigureOut">
              <a:rPr lang="en-GB" smtClean="0"/>
              <a:t>03/12/2025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EB057E-65E7-44E4-03F7-7753B62EB6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1DAF45-CC82-61B3-AA13-C43978820A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A6702-EFFC-4563-AC4F-8E24B9CD65A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32680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56B635C-A1D6-C651-600F-E602286ECF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B47D65A-3856-1946-4519-402F326B34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1C6765-C076-ADE8-D117-308621EAE7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2F4D7-561D-40A8-85FC-558524821D48}" type="datetimeFigureOut">
              <a:rPr lang="en-GB" smtClean="0"/>
              <a:t>03/12/2025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A22FF3-ABA1-689F-CF75-A89F032E19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E05526-77EC-A722-82D3-E24AF8D568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A6702-EFFC-4563-AC4F-8E24B9CD65A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597740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5394FBF-A838-0995-E59D-68A9531DB5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95740E-949F-CDEF-7F00-A34D258E84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DDE9A8-EDC4-B7C6-EB57-D20D06E6BCA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142F4D7-561D-40A8-85FC-558524821D48}" type="datetimeFigureOut">
              <a:rPr lang="en-GB" smtClean="0"/>
              <a:t>03/12/2025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58A206-701D-8F05-9481-B2F9EF69A0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E21BBC-BC6B-0EC3-208F-4210560EA3D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98A6702-EFFC-4563-AC4F-8E24B9CD65A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71179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EbYpQyhjFrk" TargetMode="Externa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EbYpQyhjFrk?feature=oembed" TargetMode="Externa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ublicdomainpictures.net/en/view-image.php?image=15373&amp;picture=thank-you-paprika" TargetMode="Externa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371/journal.pdig.0000185" TargetMode="External"/><Relationship Id="rId2" Type="http://schemas.openxmlformats.org/officeDocument/2006/relationships/hyperlink" Target="https://www.dreamstime.com/medicine-young-asian-female-doctor-consulting-patient-hospital-office-health-care-medical-concept-medicine-young-asian-image130731925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choosingtherapy.com/wysa-app-review/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stockphoto.com/photo/recommendation-wording-suggestions-recommended-rating-business-concept-gm1462020312-495721427" TargetMode="External"/><Relationship Id="rId2" Type="http://schemas.openxmlformats.org/officeDocument/2006/relationships/hyperlink" Target="https://doi.org/10.3389/fpsyt.2019.00344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serinteligenciaartificial.com/wysa" TargetMode="External"/><Relationship Id="rId4" Type="http://schemas.openxmlformats.org/officeDocument/2006/relationships/hyperlink" Target="https://www.freepik.com/free-photo/front-view-nurse-holding-smartphone_32486180.htm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177/1178222619829083" TargetMode="External"/><Relationship Id="rId2" Type="http://schemas.openxmlformats.org/officeDocument/2006/relationships/hyperlink" Target="https://doi.org/10.2196/12106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tlu.cit.ie/the-innovation-challenge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ngland.nhs.uk/long-read/inclusive-digital-healthcare-a-framework-for-nhs-action-on-digital-inclusion/" TargetMode="External"/><Relationship Id="rId2" Type="http://schemas.openxmlformats.org/officeDocument/2006/relationships/hyperlink" Target="https://digital.nhs.uk/services/clinical-safety/clinical-risk-management-standard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nhsaccelerator.com/innovations/smart-triage/" TargetMode="External"/><Relationship Id="rId5" Type="http://schemas.openxmlformats.org/officeDocument/2006/relationships/hyperlink" Target="https://www.england.nhs.uk/blog/tackling-digital-exclusion-and-health-literacy-how-libraries-can-help-bridge-the-gap/" TargetMode="External"/><Relationship Id="rId4" Type="http://schemas.openxmlformats.org/officeDocument/2006/relationships/hyperlink" Target="https://digital.nhs.uk/services/national-data-opt-out/understanding-the-national-data-opt-out/protecting-patient-data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ecd.org/en/topics/digital-health.html" TargetMode="External"/><Relationship Id="rId2" Type="http://schemas.openxmlformats.org/officeDocument/2006/relationships/hyperlink" Target="https://oaksmentalhealth.ca/resources/wysa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oi.org/10.2196/37302" TargetMode="External"/><Relationship Id="rId5" Type="http://schemas.openxmlformats.org/officeDocument/2006/relationships/hyperlink" Target="https://www.gov.uk/government/publications/health-matters-health-and-wellbeing-community-centred-approaches/health-matters-community-centred-approaches-for-health-and-wellbeing" TargetMode="External"/><Relationship Id="rId4" Type="http://schemas.openxmlformats.org/officeDocument/2006/relationships/hyperlink" Target="https://researchbriefings.files.parliament.uk/documents/CBP-7647/CBP-7647.pdf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books.google.co.uk/books?hl=en&amp;lr=&amp;id=lnkOEQAAQBAJ&amp;oi=fnd&amp;pg=PR10&amp;dq=WHO+(2022).+World+Mental+Health+Report:+Transforming+Mental+Health+for+All.+World+Health+Organization.&amp;ots=TTj-ZQWuYi&amp;sig=yAtLR0ay0XgegxxHuOOgQWSE94k&amp;redir_esc=y" TargetMode="External"/><Relationship Id="rId2" Type="http://schemas.openxmlformats.org/officeDocument/2006/relationships/hyperlink" Target="https://www.who.int/news/item/24-11-2025-who-launches-new-guidance-to-promote-mental-health-across-all-government-sectors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wysa.com/for-employers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ysa.com/gateway" TargetMode="External"/><Relationship Id="rId2" Type="http://schemas.openxmlformats.org/officeDocument/2006/relationships/hyperlink" Target="https://legal.wysa.uk/privacy-policy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zenkan.app/blog/20250205-productivity-apps-the-problem-of-overrelianc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D90765-AE24-1EEC-3685-8EA7C3C430E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BBF1042-356C-4C2C-561D-53D2FAB670C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 descr="20 Best AI Mobile Apps for iPhone &amp; Android (2025)">
            <a:extLst>
              <a:ext uri="{FF2B5EF4-FFF2-40B4-BE49-F238E27FC236}">
                <a16:creationId xmlns:a16="http://schemas.microsoft.com/office/drawing/2014/main" id="{AE47774C-A992-714B-0350-A11B5EE840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099" y="0"/>
            <a:ext cx="12247099" cy="6235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4EDD376-A64D-DF0A-4F6F-BE6F78A2593A}"/>
              </a:ext>
            </a:extLst>
          </p:cNvPr>
          <p:cNvSpPr txBox="1"/>
          <p:nvPr/>
        </p:nvSpPr>
        <p:spPr>
          <a:xfrm>
            <a:off x="1401568" y="1506527"/>
            <a:ext cx="1079043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Digital Transformation in the Health and Care Professions (BMHP6026)</a:t>
            </a:r>
            <a:b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Component 2 Assessment </a:t>
            </a:r>
            <a:b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Student name: Sarolta Beri	</a:t>
            </a:r>
            <a:b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Student ID: 2314149</a:t>
            </a: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3252E7E-0C91-9A0D-316E-A51C7A76C71E}"/>
              </a:ext>
            </a:extLst>
          </p:cNvPr>
          <p:cNvSpPr txBox="1"/>
          <p:nvPr/>
        </p:nvSpPr>
        <p:spPr>
          <a:xfrm>
            <a:off x="9144001" y="5914103"/>
            <a:ext cx="28906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(Beautifulz Notebook, 2019)</a:t>
            </a:r>
            <a:endParaRPr lang="en-GB" dirty="0"/>
          </a:p>
        </p:txBody>
      </p:sp>
      <p:pic>
        <p:nvPicPr>
          <p:cNvPr id="1028" name="Picture 4" descr="University of Wales Hub: description, news and contact info">
            <a:extLst>
              <a:ext uri="{FF2B5EF4-FFF2-40B4-BE49-F238E27FC236}">
                <a16:creationId xmlns:a16="http://schemas.microsoft.com/office/drawing/2014/main" id="{B5C677B5-AE24-BB2D-06C2-2E86349B53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319720" cy="1659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9175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!!Rectangle">
            <a:extLst>
              <a:ext uri="{FF2B5EF4-FFF2-40B4-BE49-F238E27FC236}">
                <a16:creationId xmlns:a16="http://schemas.microsoft.com/office/drawing/2014/main" id="{362810D9-2C5A-477D-949C-C191895477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8467"/>
            <a:ext cx="12191999" cy="6866467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Person watching empty phone">
            <a:extLst>
              <a:ext uri="{FF2B5EF4-FFF2-40B4-BE49-F238E27FC236}">
                <a16:creationId xmlns:a16="http://schemas.microsoft.com/office/drawing/2014/main" id="{9F06D636-0FB2-5930-6F1C-732E31481FAD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5000"/>
          </a:blip>
          <a:srcRect t="15730"/>
          <a:stretch>
            <a:fillRect/>
          </a:stretch>
        </p:blipFill>
        <p:spPr>
          <a:xfrm>
            <a:off x="20" y="-9107"/>
            <a:ext cx="1219198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146118D-498B-2103-D1BE-9EC9DCAF0E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591344"/>
            <a:ext cx="3200400" cy="5585619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Overview- Wysa app</a:t>
            </a: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2576D2-A835-1750-3242-A0B21741D4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Introduction</a:t>
            </a:r>
          </a:p>
          <a:p>
            <a:r>
              <a:rPr lang="en-GB">
                <a:solidFill>
                  <a:srgbClr val="FFFFFF"/>
                </a:solidFill>
              </a:rPr>
              <a:t>Impact on Workforce</a:t>
            </a:r>
          </a:p>
          <a:p>
            <a:r>
              <a:rPr lang="en-GB">
                <a:solidFill>
                  <a:srgbClr val="FFFFFF"/>
                </a:solidFill>
              </a:rPr>
              <a:t>Impact on service delivery</a:t>
            </a:r>
          </a:p>
          <a:p>
            <a:r>
              <a:rPr lang="en-GB">
                <a:solidFill>
                  <a:srgbClr val="FFFFFF"/>
                </a:solidFill>
              </a:rPr>
              <a:t>Impact on a patient</a:t>
            </a:r>
          </a:p>
          <a:p>
            <a:r>
              <a:rPr lang="en-GB">
                <a:solidFill>
                  <a:srgbClr val="FFFFFF"/>
                </a:solidFill>
              </a:rPr>
              <a:t>Impact on community</a:t>
            </a:r>
          </a:p>
          <a:p>
            <a:r>
              <a:rPr lang="en-GB">
                <a:solidFill>
                  <a:srgbClr val="FFFFFF"/>
                </a:solidFill>
              </a:rPr>
              <a:t>Innovation challenge</a:t>
            </a:r>
          </a:p>
          <a:p>
            <a:r>
              <a:rPr lang="en-GB">
                <a:solidFill>
                  <a:srgbClr val="FFFFFF"/>
                </a:solidFill>
              </a:rPr>
              <a:t>Recommendation</a:t>
            </a:r>
          </a:p>
          <a:p>
            <a:r>
              <a:rPr lang="en-GB">
                <a:solidFill>
                  <a:srgbClr val="FFFFFF"/>
                </a:solidFill>
              </a:rPr>
              <a:t>Conclusion</a:t>
            </a:r>
          </a:p>
          <a:p>
            <a:r>
              <a:rPr lang="en-GB">
                <a:solidFill>
                  <a:srgbClr val="FFFFFF"/>
                </a:solidFill>
              </a:rPr>
              <a:t>References</a:t>
            </a:r>
          </a:p>
          <a:p>
            <a:endParaRPr lang="en-GB">
              <a:solidFill>
                <a:srgbClr val="FFFFFF"/>
              </a:solidFill>
            </a:endParaRPr>
          </a:p>
          <a:p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70525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6753252F-4873-4F63-801D-CC719279A7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47C8CCB-F95D-4249-92DD-651249D353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5676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65F77A2-709A-F0C2-925C-3FA03B020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2074363"/>
            <a:ext cx="2752354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Introduction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B848F0C-5395-F5AD-B255-2C3BD7C9D18D}"/>
              </a:ext>
            </a:extLst>
          </p:cNvPr>
          <p:cNvSpPr txBox="1"/>
          <p:nvPr/>
        </p:nvSpPr>
        <p:spPr>
          <a:xfrm>
            <a:off x="4017364" y="5831174"/>
            <a:ext cx="73451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altLang="en-US" dirty="0">
                <a:hlinkClick r:id="rId3" tooltip="Share link"/>
              </a:rPr>
              <a:t>https://youtu.be/EbYpQyhjFrk</a:t>
            </a:r>
            <a:endParaRPr lang="en-GB" altLang="en-US" dirty="0"/>
          </a:p>
          <a:p>
            <a:pPr algn="ctr"/>
            <a:endParaRPr lang="en-GB" dirty="0"/>
          </a:p>
        </p:txBody>
      </p:sp>
      <p:pic>
        <p:nvPicPr>
          <p:cNvPr id="7" name="Online Media 6" title="“Wysa AI Chatbot | Wysa AI App&quot;">
            <a:hlinkClick r:id="" action="ppaction://media"/>
            <a:extLst>
              <a:ext uri="{FF2B5EF4-FFF2-40B4-BE49-F238E27FC236}">
                <a16:creationId xmlns:a16="http://schemas.microsoft.com/office/drawing/2014/main" id="{5C61A43A-3220-5857-103A-0F93DC70F609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3661582" y="1099341"/>
            <a:ext cx="7700962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753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Slide Background">
            <a:extLst>
              <a:ext uri="{FF2B5EF4-FFF2-40B4-BE49-F238E27FC236}">
                <a16:creationId xmlns:a16="http://schemas.microsoft.com/office/drawing/2014/main" id="{B210AC1D-4063-4C6E-9528-FA9C4C0C18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02F8C595-E68C-4306-AED8-DC7826A0A5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1416414" cy="6858000"/>
          </a:xfrm>
          <a:prstGeom prst="rect">
            <a:avLst/>
          </a:prstGeom>
          <a:ln>
            <a:noFill/>
          </a:ln>
          <a:effectLst>
            <a:outerShdw blurRad="889000" dist="406400" dir="21540000" sx="90000" sy="90000" algn="t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C62001B-EAE9-9ADE-083E-8577A9D862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28180" y="0"/>
            <a:ext cx="5971082" cy="845270"/>
          </a:xfrm>
        </p:spPr>
        <p:txBody>
          <a:bodyPr anchor="ctr">
            <a:normAutofit/>
          </a:bodyPr>
          <a:lstStyle/>
          <a:p>
            <a:r>
              <a:rPr lang="en-GB" altLang="en-US" sz="4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Impact on Workforce</a:t>
            </a:r>
            <a:endParaRPr lang="en-GB" sz="4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5" descr="Free Photo | Front view nurse holding smartphone">
            <a:extLst>
              <a:ext uri="{FF2B5EF4-FFF2-40B4-BE49-F238E27FC236}">
                <a16:creationId xmlns:a16="http://schemas.microsoft.com/office/drawing/2014/main" id="{48FE8294-21E0-0E41-4C2B-5D1D624E7F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59" r="2707" b="-2"/>
          <a:stretch>
            <a:fillRect/>
          </a:stretch>
        </p:blipFill>
        <p:spPr bwMode="auto">
          <a:xfrm>
            <a:off x="-1" y="-2"/>
            <a:ext cx="6096001" cy="6858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D7A4284-56DC-C9F3-933E-9667DBC47A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9" y="989352"/>
            <a:ext cx="6096001" cy="2712493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000" b="1" u="sng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Positive impacts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lvl="0" indent="-28575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24/7 access to mental wellbeing support (Wysa, 2024).</a:t>
            </a:r>
          </a:p>
          <a:p>
            <a:pPr marL="285750" lvl="0" indent="-285750"/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80.1% user engagement among healthcare workers during COVID-19 (Zhong, et al., 2022).</a:t>
            </a:r>
          </a:p>
          <a:p>
            <a:pPr marL="285750" lvl="0" indent="-28575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33% reduction in lost-time days (Wysa, 2024).</a:t>
            </a:r>
          </a:p>
          <a:p>
            <a:pPr marL="285750" lvl="0" indent="-285750"/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Anonymity reduces stigma 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Tito et al., 2025).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 dirty="0"/>
          </a:p>
        </p:txBody>
      </p:sp>
      <p:graphicFrame>
        <p:nvGraphicFramePr>
          <p:cNvPr id="15" name="TextBox 4">
            <a:extLst>
              <a:ext uri="{FF2B5EF4-FFF2-40B4-BE49-F238E27FC236}">
                <a16:creationId xmlns:a16="http://schemas.microsoft.com/office/drawing/2014/main" id="{528276E7-9F3C-A1A2-14D8-DB48463E30C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86755038"/>
              </p:ext>
            </p:extLst>
          </p:nvPr>
        </p:nvGraphicFramePr>
        <p:xfrm>
          <a:off x="6095998" y="3429000"/>
          <a:ext cx="5835447" cy="29238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B3C0410F-B5AB-BE39-BB5B-589067FA5FDE}"/>
              </a:ext>
            </a:extLst>
          </p:cNvPr>
          <p:cNvSpPr txBox="1"/>
          <p:nvPr/>
        </p:nvSpPr>
        <p:spPr>
          <a:xfrm>
            <a:off x="0" y="294968"/>
            <a:ext cx="24039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(Freepik, 2022).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5258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593707-98C2-B8CC-B9FE-E19F128A4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5025" y="25292"/>
            <a:ext cx="7149170" cy="863614"/>
          </a:xfrm>
        </p:spPr>
        <p:txBody>
          <a:bodyPr anchor="b">
            <a:noAutofit/>
          </a:bodyPr>
          <a:lstStyle/>
          <a:p>
            <a:r>
              <a:rPr lang="en-GB" altLang="en-US" sz="4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Impact on service delivery </a:t>
            </a:r>
            <a:endParaRPr lang="en-GB" sz="4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 descr="Wysa App Review 2024: Pros &amp; Cons, Cost, &amp; Who It's Right For">
            <a:extLst>
              <a:ext uri="{FF2B5EF4-FFF2-40B4-BE49-F238E27FC236}">
                <a16:creationId xmlns:a16="http://schemas.microsoft.com/office/drawing/2014/main" id="{1FC8400D-D779-7951-1E3E-6B752C5F2C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382904"/>
            <a:ext cx="6449549" cy="3627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8" name="Content Placeholder 3077">
            <a:extLst>
              <a:ext uri="{FF2B5EF4-FFF2-40B4-BE49-F238E27FC236}">
                <a16:creationId xmlns:a16="http://schemas.microsoft.com/office/drawing/2014/main" id="{6E493F1D-7370-3448-9FA8-185304A421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73999" y="840658"/>
            <a:ext cx="5928176" cy="5140650"/>
          </a:xfrm>
        </p:spPr>
        <p:txBody>
          <a:bodyPr anchor="t">
            <a:normAutofit fontScale="92500" lnSpcReduction="20000"/>
          </a:bodyPr>
          <a:lstStyle/>
          <a:p>
            <a:pPr marL="0" indent="0">
              <a:buNone/>
            </a:pPr>
            <a:r>
              <a:rPr lang="en-GB" altLang="en-US" sz="2200" b="1" u="sng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Positive impacts:</a:t>
            </a:r>
          </a:p>
          <a:p>
            <a:pPr marL="285750" indent="-285750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Gateway” digital intake reduces paperwork and flags risk early (Wysa, 2025)</a:t>
            </a:r>
          </a:p>
          <a:p>
            <a:pPr marL="285750" indent="-285750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Supports earlier triage and engagement, reducing waiting times (NHS Innovation Accelerator, 2025)</a:t>
            </a:r>
          </a:p>
          <a:p>
            <a:pPr marL="285750" indent="-285750"/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Scalable across settings like schools, workplaces, and primary care (NHS, 2023)</a:t>
            </a:r>
          </a:p>
          <a:p>
            <a:endParaRPr lang="en-GB" altLang="en-US" sz="2000" dirty="0"/>
          </a:p>
          <a:p>
            <a:pPr marL="0" indent="0">
              <a:buNone/>
            </a:pPr>
            <a:r>
              <a:rPr lang="en-GB" altLang="en-US" sz="2200" b="1" u="sng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Negative/critical aspects: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Bot-led tools may miss complex clinical cases (NHS, 2025)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Data security and privacy remain key concerns (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Kretzschmar et al., 2019)</a:t>
            </a:r>
            <a:endParaRPr kumimoji="0" lang="en-US" altLang="en-US" sz="2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Over-reliance on apps may reduce face-to-face capacity and widen service gaps (</a:t>
            </a:r>
            <a:r>
              <a:rPr lang="en-GB" sz="2200" dirty="0">
                <a:latin typeface="Arial" panose="020B0604020202020204" pitchFamily="34" charset="0"/>
                <a:cs typeface="Arial" panose="020B0604020202020204" pitchFamily="34" charset="0"/>
              </a:rPr>
              <a:t>Bucci et al., 2019)</a:t>
            </a:r>
            <a:endParaRPr kumimoji="0" lang="en-US" altLang="en-US" sz="2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May exclude individuals with low digital literacy or limited access (</a:t>
            </a:r>
            <a:r>
              <a:rPr lang="en-US" altLang="en-US" sz="2200" dirty="0">
                <a:latin typeface="Arial" panose="020B0604020202020204" pitchFamily="34" charset="0"/>
                <a:cs typeface="Arial" panose="020B0604020202020204" pitchFamily="34" charset="0"/>
              </a:rPr>
              <a:t>NHS, 2025</a:t>
            </a:r>
            <a:r>
              <a:rPr kumimoji="0" lang="en-US" altLang="en-US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0" indent="0">
              <a:buNone/>
            </a:pPr>
            <a:endParaRPr lang="en-GB" altLang="en-US" sz="2000" b="1" dirty="0"/>
          </a:p>
          <a:p>
            <a:endParaRPr lang="en-GB" altLang="en-US" sz="2000" dirty="0"/>
          </a:p>
          <a:p>
            <a:endParaRPr lang="en-US" sz="2000" dirty="0"/>
          </a:p>
        </p:txBody>
      </p:sp>
      <p:grpSp>
        <p:nvGrpSpPr>
          <p:cNvPr id="3081" name="Group 3080">
            <a:extLst>
              <a:ext uri="{FF2B5EF4-FFF2-40B4-BE49-F238E27FC236}">
                <a16:creationId xmlns:a16="http://schemas.microsoft.com/office/drawing/2014/main" id="{31C49F18-8757-4E87-5C2E-9D6D7B82BA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5025" y="6737718"/>
            <a:ext cx="12207200" cy="123363"/>
            <a:chOff x="-5025" y="6737718"/>
            <a:chExt cx="12207200" cy="123363"/>
          </a:xfrm>
        </p:grpSpPr>
        <p:sp>
          <p:nvSpPr>
            <p:cNvPr id="3082" name="Rectangle 3081">
              <a:extLst>
                <a:ext uri="{FF2B5EF4-FFF2-40B4-BE49-F238E27FC236}">
                  <a16:creationId xmlns:a16="http://schemas.microsoft.com/office/drawing/2014/main" id="{25C84D91-E5BF-B919-ACEF-4A25262CEE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 flipH="1">
              <a:off x="6036894" y="695800"/>
              <a:ext cx="123362" cy="12207199"/>
            </a:xfrm>
            <a:prstGeom prst="rect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2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083" name="Rectangle 3082">
              <a:extLst>
                <a:ext uri="{FF2B5EF4-FFF2-40B4-BE49-F238E27FC236}">
                  <a16:creationId xmlns:a16="http://schemas.microsoft.com/office/drawing/2014/main" id="{DD889E38-27CA-E23F-B646-8D7B4BB17D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9176406" y="3835311"/>
              <a:ext cx="123362" cy="5928176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10C8B349-156D-019E-C24A-BBD104ADA36E}"/>
              </a:ext>
            </a:extLst>
          </p:cNvPr>
          <p:cNvSpPr txBox="1"/>
          <p:nvPr/>
        </p:nvSpPr>
        <p:spPr>
          <a:xfrm>
            <a:off x="84084" y="5010774"/>
            <a:ext cx="20352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(Bell, 2023)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9735676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85A5393E-D9D6-7825-2916-DAF2A383B0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585" r="6341" b="2"/>
          <a:stretch>
            <a:fillRect/>
          </a:stretch>
        </p:blipFill>
        <p:spPr bwMode="auto">
          <a:xfrm>
            <a:off x="3306519" y="1587"/>
            <a:ext cx="4846882" cy="6856413"/>
          </a:xfrm>
          <a:custGeom>
            <a:avLst/>
            <a:gdLst/>
            <a:ahLst/>
            <a:cxnLst/>
            <a:rect l="l" t="t" r="r" b="b"/>
            <a:pathLst>
              <a:path w="5110407" h="6856413">
                <a:moveTo>
                  <a:pt x="121782" y="0"/>
                </a:moveTo>
                <a:lnTo>
                  <a:pt x="4731440" y="0"/>
                </a:lnTo>
                <a:lnTo>
                  <a:pt x="4775629" y="179775"/>
                </a:lnTo>
                <a:cubicBezTo>
                  <a:pt x="5052916" y="1415453"/>
                  <a:pt x="5165791" y="2739148"/>
                  <a:pt x="5084710" y="4108260"/>
                </a:cubicBezTo>
                <a:cubicBezTo>
                  <a:pt x="5038379" y="4890611"/>
                  <a:pt x="4930907" y="5650759"/>
                  <a:pt x="4768709" y="6381464"/>
                </a:cubicBezTo>
                <a:lnTo>
                  <a:pt x="4653290" y="6856413"/>
                </a:lnTo>
                <a:lnTo>
                  <a:pt x="0" y="6856413"/>
                </a:lnTo>
                <a:lnTo>
                  <a:pt x="21062" y="6803488"/>
                </a:lnTo>
                <a:cubicBezTo>
                  <a:pt x="355644" y="5917239"/>
                  <a:pt x="573134" y="4914171"/>
                  <a:pt x="636462" y="3844830"/>
                </a:cubicBezTo>
                <a:cubicBezTo>
                  <a:pt x="713862" y="2537857"/>
                  <a:pt x="550895" y="1302013"/>
                  <a:pt x="203879" y="236924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5FADB9D-203B-FF02-9CE7-55C7F88674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986398"/>
            <a:ext cx="5451564" cy="1370977"/>
          </a:xfrm>
        </p:spPr>
        <p:txBody>
          <a:bodyPr>
            <a:noAutofit/>
          </a:bodyPr>
          <a:lstStyle/>
          <a:p>
            <a:r>
              <a:rPr lang="en-GB" altLang="en-US" sz="4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Impact on patients </a:t>
            </a:r>
            <a:endParaRPr lang="en-GB" sz="4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84F0E60-220E-A815-BA34-E1D19323CDFB}"/>
              </a:ext>
            </a:extLst>
          </p:cNvPr>
          <p:cNvSpPr txBox="1"/>
          <p:nvPr/>
        </p:nvSpPr>
        <p:spPr>
          <a:xfrm>
            <a:off x="3833505" y="116442"/>
            <a:ext cx="28327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(Anan Sudsaithong , 2018)</a:t>
            </a:r>
            <a:endParaRPr lang="en-GB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87BA8-17EA-53E2-DD14-D5D7D3C6DDD5}"/>
              </a:ext>
            </a:extLst>
          </p:cNvPr>
          <p:cNvSpPr txBox="1"/>
          <p:nvPr/>
        </p:nvSpPr>
        <p:spPr>
          <a:xfrm>
            <a:off x="8153401" y="13826"/>
            <a:ext cx="403859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Positive Impacts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Easier access to care (Malik et al., 2021)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More convenient and flexible (Haque, 2022)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Helps patients understand and manage their health (Malik et al., 2021)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Faster communication with health providers (Malik et al., 2021)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Can make patients feel more supported (Malik et a., 2021)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12" name="Rectangle 5">
            <a:extLst>
              <a:ext uri="{FF2B5EF4-FFF2-40B4-BE49-F238E27FC236}">
                <a16:creationId xmlns:a16="http://schemas.microsoft.com/office/drawing/2014/main" id="{2B1B5E94-94F6-E45D-965B-C6374DEA4A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35414" y="3468939"/>
            <a:ext cx="4156586" cy="313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altLang="en-US" b="1" u="sng" dirty="0">
                <a:solidFill>
                  <a:schemeClr val="accent1"/>
                </a:solidFill>
                <a:latin typeface="Arial" panose="020B0604020202020204" pitchFamily="34" charset="0"/>
              </a:rPr>
              <a:t>Ne</a:t>
            </a:r>
            <a:r>
              <a:rPr kumimoji="0" lang="en-US" altLang="en-US" sz="1800" b="1" i="0" u="sng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Arial" panose="020B0604020202020204" pitchFamily="34" charset="0"/>
              </a:rPr>
              <a:t>gative/ critical aspects</a:t>
            </a:r>
            <a:endParaRPr lang="en-US" altLang="en-US" u="sng" dirty="0">
              <a:solidFill>
                <a:schemeClr val="accent1"/>
              </a:solidFill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Can feel less personal than face-to-face care (Giebel et al., 2023)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Technical problems can cause stress </a:t>
            </a:r>
            <a:r>
              <a:rPr lang="en-US" altLang="en-US" dirty="0">
                <a:latin typeface="Arial" panose="020B0604020202020204" pitchFamily="34" charset="0"/>
              </a:rPr>
              <a:t>(Giebel et al., 2023)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Worries about privacy (Huckvale et al., 2019)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Some patients may struggle with using technology</a:t>
            </a:r>
            <a:r>
              <a:rPr lang="en-US" altLang="en-US" dirty="0">
                <a:latin typeface="Arial" panose="020B0604020202020204" pitchFamily="34" charset="0"/>
              </a:rPr>
              <a:t> (Giebel et al., 2023)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May delay seeking real medical help </a:t>
            </a:r>
            <a:r>
              <a:rPr lang="en-US" altLang="en-US" dirty="0">
                <a:latin typeface="Arial" panose="020B0604020202020204" pitchFamily="34" charset="0"/>
              </a:rPr>
              <a:t>(Giebel et al., 2023)</a:t>
            </a:r>
          </a:p>
        </p:txBody>
      </p:sp>
    </p:spTree>
    <p:extLst>
      <p:ext uri="{BB962C8B-B14F-4D97-AF65-F5344CB8AC3E}">
        <p14:creationId xmlns:p14="http://schemas.microsoft.com/office/powerpoint/2010/main" val="23268212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7" name="Rectangle 4106">
            <a:extLst>
              <a:ext uri="{FF2B5EF4-FFF2-40B4-BE49-F238E27FC236}">
                <a16:creationId xmlns:a16="http://schemas.microsoft.com/office/drawing/2014/main" id="{637B2035-1FCB-439A-B421-095E136C7E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09" name="Rectangle 4108">
            <a:extLst>
              <a:ext uri="{FF2B5EF4-FFF2-40B4-BE49-F238E27FC236}">
                <a16:creationId xmlns:a16="http://schemas.microsoft.com/office/drawing/2014/main" id="{676D6CDF-C512-4739-B158-55EE955EFA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5503" y="-1"/>
            <a:ext cx="12192000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208344D-D649-4F98-93A6-DF03C6CC14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3239" y="1761939"/>
            <a:ext cx="5481141" cy="2148841"/>
          </a:xfrm>
        </p:spPr>
        <p:txBody>
          <a:bodyPr anchor="t">
            <a:normAutofit/>
          </a:bodyPr>
          <a:lstStyle/>
          <a:p>
            <a:r>
              <a:rPr lang="en-GB" sz="4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Impact on community</a:t>
            </a:r>
          </a:p>
        </p:txBody>
      </p:sp>
      <p:pic>
        <p:nvPicPr>
          <p:cNvPr id="4100" name="Picture 4" descr="Wysa: la app que brinda apoyo emocional a través de la IA ...">
            <a:extLst>
              <a:ext uri="{FF2B5EF4-FFF2-40B4-BE49-F238E27FC236}">
                <a16:creationId xmlns:a16="http://schemas.microsoft.com/office/drawing/2014/main" id="{DFF3246B-9D9C-5C8F-9551-CD6DCCB29C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45" b="-2"/>
          <a:stretch>
            <a:fillRect/>
          </a:stretch>
        </p:blipFill>
        <p:spPr bwMode="auto">
          <a:xfrm>
            <a:off x="1" y="3105151"/>
            <a:ext cx="6448424" cy="3752849"/>
          </a:xfrm>
          <a:custGeom>
            <a:avLst/>
            <a:gdLst/>
            <a:ahLst/>
            <a:cxnLst/>
            <a:rect l="l" t="t" r="r" b="b"/>
            <a:pathLst>
              <a:path w="6448424" h="3752849">
                <a:moveTo>
                  <a:pt x="0" y="0"/>
                </a:moveTo>
                <a:lnTo>
                  <a:pt x="137978" y="22215"/>
                </a:lnTo>
                <a:cubicBezTo>
                  <a:pt x="196046" y="32277"/>
                  <a:pt x="252469" y="42437"/>
                  <a:pt x="295660" y="49771"/>
                </a:cubicBezTo>
                <a:cubicBezTo>
                  <a:pt x="364885" y="66610"/>
                  <a:pt x="403214" y="32071"/>
                  <a:pt x="456941" y="65635"/>
                </a:cubicBezTo>
                <a:cubicBezTo>
                  <a:pt x="529612" y="69090"/>
                  <a:pt x="662508" y="71245"/>
                  <a:pt x="731691" y="70501"/>
                </a:cubicBezTo>
                <a:cubicBezTo>
                  <a:pt x="768741" y="62400"/>
                  <a:pt x="808263" y="64633"/>
                  <a:pt x="841820" y="61171"/>
                </a:cubicBezTo>
                <a:cubicBezTo>
                  <a:pt x="958973" y="43639"/>
                  <a:pt x="1009730" y="45863"/>
                  <a:pt x="1068219" y="39136"/>
                </a:cubicBezTo>
                <a:cubicBezTo>
                  <a:pt x="1104329" y="33447"/>
                  <a:pt x="1156536" y="44203"/>
                  <a:pt x="1174190" y="38808"/>
                </a:cubicBezTo>
                <a:cubicBezTo>
                  <a:pt x="1188943" y="36385"/>
                  <a:pt x="1213832" y="14880"/>
                  <a:pt x="1225923" y="34507"/>
                </a:cubicBezTo>
                <a:cubicBezTo>
                  <a:pt x="1305283" y="8501"/>
                  <a:pt x="1319617" y="30839"/>
                  <a:pt x="1385617" y="18003"/>
                </a:cubicBezTo>
                <a:cubicBezTo>
                  <a:pt x="1461876" y="-26747"/>
                  <a:pt x="1519510" y="56342"/>
                  <a:pt x="1563967" y="4638"/>
                </a:cubicBezTo>
                <a:lnTo>
                  <a:pt x="1676634" y="10582"/>
                </a:lnTo>
                <a:lnTo>
                  <a:pt x="1769429" y="20265"/>
                </a:lnTo>
                <a:cubicBezTo>
                  <a:pt x="1790625" y="23534"/>
                  <a:pt x="1880369" y="18448"/>
                  <a:pt x="1900584" y="27732"/>
                </a:cubicBezTo>
                <a:cubicBezTo>
                  <a:pt x="2072430" y="22762"/>
                  <a:pt x="2014935" y="5831"/>
                  <a:pt x="2127041" y="22101"/>
                </a:cubicBezTo>
                <a:cubicBezTo>
                  <a:pt x="2168847" y="65820"/>
                  <a:pt x="2153052" y="28773"/>
                  <a:pt x="2211644" y="44507"/>
                </a:cubicBezTo>
                <a:cubicBezTo>
                  <a:pt x="2211201" y="9921"/>
                  <a:pt x="2277596" y="73686"/>
                  <a:pt x="2299605" y="38004"/>
                </a:cubicBezTo>
                <a:cubicBezTo>
                  <a:pt x="2309570" y="41997"/>
                  <a:pt x="2318531" y="46991"/>
                  <a:pt x="2327359" y="52270"/>
                </a:cubicBezTo>
                <a:lnTo>
                  <a:pt x="2331995" y="55017"/>
                </a:lnTo>
                <a:lnTo>
                  <a:pt x="2353777" y="59755"/>
                </a:lnTo>
                <a:lnTo>
                  <a:pt x="2355893" y="68914"/>
                </a:lnTo>
                <a:lnTo>
                  <a:pt x="2385794" y="81650"/>
                </a:lnTo>
                <a:cubicBezTo>
                  <a:pt x="2397613" y="85211"/>
                  <a:pt x="2411061" y="87627"/>
                  <a:pt x="2427010" y="88184"/>
                </a:cubicBezTo>
                <a:cubicBezTo>
                  <a:pt x="2486314" y="76422"/>
                  <a:pt x="2553170" y="126870"/>
                  <a:pt x="2627153" y="110451"/>
                </a:cubicBezTo>
                <a:cubicBezTo>
                  <a:pt x="2653722" y="107383"/>
                  <a:pt x="2732043" y="116068"/>
                  <a:pt x="2744462" y="128780"/>
                </a:cubicBezTo>
                <a:cubicBezTo>
                  <a:pt x="2760299" y="132873"/>
                  <a:pt x="2780248" y="130843"/>
                  <a:pt x="2785202" y="143610"/>
                </a:cubicBezTo>
                <a:cubicBezTo>
                  <a:pt x="2794558" y="159316"/>
                  <a:pt x="2856498" y="142821"/>
                  <a:pt x="2844667" y="159029"/>
                </a:cubicBezTo>
                <a:cubicBezTo>
                  <a:pt x="2888530" y="147871"/>
                  <a:pt x="2914187" y="181391"/>
                  <a:pt x="2946649" y="192330"/>
                </a:cubicBezTo>
                <a:cubicBezTo>
                  <a:pt x="2981872" y="180417"/>
                  <a:pt x="3015239" y="215115"/>
                  <a:pt x="3088812" y="226485"/>
                </a:cubicBezTo>
                <a:cubicBezTo>
                  <a:pt x="3127734" y="212524"/>
                  <a:pt x="3138301" y="234381"/>
                  <a:pt x="3208669" y="217774"/>
                </a:cubicBezTo>
                <a:cubicBezTo>
                  <a:pt x="3242208" y="219284"/>
                  <a:pt x="3229623" y="233297"/>
                  <a:pt x="3290045" y="235553"/>
                </a:cubicBezTo>
                <a:cubicBezTo>
                  <a:pt x="3399655" y="215239"/>
                  <a:pt x="3444518" y="245862"/>
                  <a:pt x="3529335" y="249571"/>
                </a:cubicBezTo>
                <a:cubicBezTo>
                  <a:pt x="3623697" y="257405"/>
                  <a:pt x="3587652" y="268832"/>
                  <a:pt x="3716766" y="252690"/>
                </a:cubicBezTo>
                <a:cubicBezTo>
                  <a:pt x="3723469" y="267318"/>
                  <a:pt x="3737863" y="269842"/>
                  <a:pt x="3765333" y="266823"/>
                </a:cubicBezTo>
                <a:cubicBezTo>
                  <a:pt x="3810754" y="271601"/>
                  <a:pt x="3792745" y="303866"/>
                  <a:pt x="3846897" y="290090"/>
                </a:cubicBezTo>
                <a:cubicBezTo>
                  <a:pt x="3830941" y="306608"/>
                  <a:pt x="3929114" y="308026"/>
                  <a:pt x="3900217" y="323590"/>
                </a:cubicBezTo>
                <a:cubicBezTo>
                  <a:pt x="3922367" y="343425"/>
                  <a:pt x="3948574" y="318948"/>
                  <a:pt x="3971444" y="336662"/>
                </a:cubicBezTo>
                <a:cubicBezTo>
                  <a:pt x="4002781" y="344193"/>
                  <a:pt x="3960997" y="315419"/>
                  <a:pt x="3997868" y="318867"/>
                </a:cubicBezTo>
                <a:cubicBezTo>
                  <a:pt x="4041159" y="326219"/>
                  <a:pt x="4055435" y="293981"/>
                  <a:pt x="4070852" y="339615"/>
                </a:cubicBezTo>
                <a:cubicBezTo>
                  <a:pt x="4121286" y="335828"/>
                  <a:pt x="4121920" y="355506"/>
                  <a:pt x="4180483" y="373369"/>
                </a:cubicBezTo>
                <a:cubicBezTo>
                  <a:pt x="4211379" y="366707"/>
                  <a:pt x="4230171" y="374664"/>
                  <a:pt x="4246264" y="387458"/>
                </a:cubicBezTo>
                <a:cubicBezTo>
                  <a:pt x="4308508" y="393310"/>
                  <a:pt x="4357326" y="416142"/>
                  <a:pt x="4423169" y="431783"/>
                </a:cubicBezTo>
                <a:lnTo>
                  <a:pt x="4446752" y="435383"/>
                </a:lnTo>
                <a:lnTo>
                  <a:pt x="4446954" y="435566"/>
                </a:lnTo>
                <a:cubicBezTo>
                  <a:pt x="4508528" y="480137"/>
                  <a:pt x="4617740" y="529869"/>
                  <a:pt x="4662523" y="553169"/>
                </a:cubicBezTo>
                <a:cubicBezTo>
                  <a:pt x="4720320" y="547046"/>
                  <a:pt x="4678644" y="560102"/>
                  <a:pt x="4715641" y="575354"/>
                </a:cubicBezTo>
                <a:cubicBezTo>
                  <a:pt x="4682056" y="593278"/>
                  <a:pt x="4768370" y="586520"/>
                  <a:pt x="4742071" y="614016"/>
                </a:cubicBezTo>
                <a:cubicBezTo>
                  <a:pt x="4749637" y="615922"/>
                  <a:pt x="4757797" y="616899"/>
                  <a:pt x="4766183" y="617675"/>
                </a:cubicBezTo>
                <a:lnTo>
                  <a:pt x="4770562" y="618094"/>
                </a:lnTo>
                <a:lnTo>
                  <a:pt x="4783240" y="624350"/>
                </a:lnTo>
                <a:lnTo>
                  <a:pt x="4792882" y="620401"/>
                </a:lnTo>
                <a:lnTo>
                  <a:pt x="4816310" y="625721"/>
                </a:lnTo>
                <a:cubicBezTo>
                  <a:pt x="4824144" y="628595"/>
                  <a:pt x="4831482" y="632720"/>
                  <a:pt x="4837953" y="638824"/>
                </a:cubicBezTo>
                <a:cubicBezTo>
                  <a:pt x="4848645" y="668753"/>
                  <a:pt x="4922266" y="669148"/>
                  <a:pt x="4933914" y="707398"/>
                </a:cubicBezTo>
                <a:cubicBezTo>
                  <a:pt x="4940833" y="719653"/>
                  <a:pt x="4978358" y="746502"/>
                  <a:pt x="4995259" y="744825"/>
                </a:cubicBezTo>
                <a:cubicBezTo>
                  <a:pt x="5005107" y="749034"/>
                  <a:pt x="5010567" y="758092"/>
                  <a:pt x="5024744" y="753396"/>
                </a:cubicBezTo>
                <a:cubicBezTo>
                  <a:pt x="5047511" y="761361"/>
                  <a:pt x="5109162" y="783016"/>
                  <a:pt x="5131877" y="792613"/>
                </a:cubicBezTo>
                <a:cubicBezTo>
                  <a:pt x="5132671" y="802792"/>
                  <a:pt x="5144554" y="806683"/>
                  <a:pt x="5161031" y="810975"/>
                </a:cubicBezTo>
                <a:lnTo>
                  <a:pt x="5176815" y="815342"/>
                </a:lnTo>
                <a:lnTo>
                  <a:pt x="5180064" y="831233"/>
                </a:lnTo>
                <a:cubicBezTo>
                  <a:pt x="5202966" y="819270"/>
                  <a:pt x="5188976" y="863361"/>
                  <a:pt x="5215059" y="865080"/>
                </a:cubicBezTo>
                <a:cubicBezTo>
                  <a:pt x="5235765" y="864786"/>
                  <a:pt x="5236347" y="878098"/>
                  <a:pt x="5245643" y="887119"/>
                </a:cubicBezTo>
                <a:cubicBezTo>
                  <a:pt x="5267660" y="891609"/>
                  <a:pt x="5295742" y="939348"/>
                  <a:pt x="5295952" y="957174"/>
                </a:cubicBezTo>
                <a:cubicBezTo>
                  <a:pt x="5284322" y="1008946"/>
                  <a:pt x="5374979" y="1038019"/>
                  <a:pt x="5367826" y="1079140"/>
                </a:cubicBezTo>
                <a:cubicBezTo>
                  <a:pt x="5371668" y="1089190"/>
                  <a:pt x="5377921" y="1097135"/>
                  <a:pt x="5385646" y="1103730"/>
                </a:cubicBezTo>
                <a:lnTo>
                  <a:pt x="5410965" y="1119397"/>
                </a:lnTo>
                <a:lnTo>
                  <a:pt x="5436960" y="1130910"/>
                </a:lnTo>
                <a:lnTo>
                  <a:pt x="5442083" y="1133134"/>
                </a:lnTo>
                <a:cubicBezTo>
                  <a:pt x="5451910" y="1137346"/>
                  <a:pt x="5457170" y="1169188"/>
                  <a:pt x="5465219" y="1174479"/>
                </a:cubicBezTo>
                <a:cubicBezTo>
                  <a:pt x="5488744" y="1195184"/>
                  <a:pt x="5467141" y="1223401"/>
                  <a:pt x="5488171" y="1238604"/>
                </a:cubicBezTo>
                <a:cubicBezTo>
                  <a:pt x="5523491" y="1271811"/>
                  <a:pt x="5486623" y="1305961"/>
                  <a:pt x="5562172" y="1320840"/>
                </a:cubicBezTo>
                <a:cubicBezTo>
                  <a:pt x="5601634" y="1385316"/>
                  <a:pt x="5636528" y="1453139"/>
                  <a:pt x="5686905" y="1512529"/>
                </a:cubicBezTo>
                <a:cubicBezTo>
                  <a:pt x="5729049" y="1575678"/>
                  <a:pt x="5699691" y="1553768"/>
                  <a:pt x="5748726" y="1623716"/>
                </a:cubicBezTo>
                <a:cubicBezTo>
                  <a:pt x="5783098" y="1689734"/>
                  <a:pt x="5789710" y="1639740"/>
                  <a:pt x="5842593" y="1726595"/>
                </a:cubicBezTo>
                <a:cubicBezTo>
                  <a:pt x="5837824" y="1733043"/>
                  <a:pt x="5862023" y="1845188"/>
                  <a:pt x="5861042" y="1851837"/>
                </a:cubicBezTo>
                <a:cubicBezTo>
                  <a:pt x="5874156" y="1887981"/>
                  <a:pt x="5901790" y="1919218"/>
                  <a:pt x="5921290" y="1943460"/>
                </a:cubicBezTo>
                <a:lnTo>
                  <a:pt x="5978046" y="1997284"/>
                </a:lnTo>
                <a:lnTo>
                  <a:pt x="5992479" y="2056720"/>
                </a:lnTo>
                <a:cubicBezTo>
                  <a:pt x="6011078" y="2079033"/>
                  <a:pt x="6072687" y="2117397"/>
                  <a:pt x="6089639" y="2131171"/>
                </a:cubicBezTo>
                <a:lnTo>
                  <a:pt x="6094199" y="2139379"/>
                </a:lnTo>
                <a:lnTo>
                  <a:pt x="6094822" y="2139386"/>
                </a:lnTo>
                <a:cubicBezTo>
                  <a:pt x="6096947" y="2140841"/>
                  <a:pt x="6098876" y="2143416"/>
                  <a:pt x="6100692" y="2147736"/>
                </a:cubicBezTo>
                <a:lnTo>
                  <a:pt x="6102516" y="2154343"/>
                </a:lnTo>
                <a:lnTo>
                  <a:pt x="6111361" y="2170264"/>
                </a:lnTo>
                <a:lnTo>
                  <a:pt x="6215475" y="2270153"/>
                </a:lnTo>
                <a:lnTo>
                  <a:pt x="6255966" y="2335401"/>
                </a:lnTo>
                <a:lnTo>
                  <a:pt x="6272711" y="2385144"/>
                </a:lnTo>
                <a:cubicBezTo>
                  <a:pt x="6282320" y="2406495"/>
                  <a:pt x="6299066" y="2405139"/>
                  <a:pt x="6304347" y="2439388"/>
                </a:cubicBezTo>
                <a:cubicBezTo>
                  <a:pt x="6297131" y="2486231"/>
                  <a:pt x="6325530" y="2500962"/>
                  <a:pt x="6326729" y="2549400"/>
                </a:cubicBezTo>
                <a:cubicBezTo>
                  <a:pt x="6325926" y="2572066"/>
                  <a:pt x="6339111" y="2599957"/>
                  <a:pt x="6344663" y="2628839"/>
                </a:cubicBezTo>
                <a:lnTo>
                  <a:pt x="6375811" y="2639204"/>
                </a:lnTo>
                <a:cubicBezTo>
                  <a:pt x="6375427" y="2643533"/>
                  <a:pt x="6375041" y="2647863"/>
                  <a:pt x="6374657" y="2652193"/>
                </a:cubicBezTo>
                <a:cubicBezTo>
                  <a:pt x="6373555" y="2658134"/>
                  <a:pt x="6371943" y="2662665"/>
                  <a:pt x="6369740" y="2664642"/>
                </a:cubicBezTo>
                <a:cubicBezTo>
                  <a:pt x="6368032" y="2674540"/>
                  <a:pt x="6371528" y="2686899"/>
                  <a:pt x="6361964" y="2690172"/>
                </a:cubicBezTo>
                <a:cubicBezTo>
                  <a:pt x="6350507" y="2696218"/>
                  <a:pt x="6369375" y="2734440"/>
                  <a:pt x="6355511" y="2727335"/>
                </a:cubicBezTo>
                <a:cubicBezTo>
                  <a:pt x="6358746" y="2734104"/>
                  <a:pt x="6360434" y="2742096"/>
                  <a:pt x="6361058" y="2750592"/>
                </a:cubicBezTo>
                <a:cubicBezTo>
                  <a:pt x="6361013" y="2751998"/>
                  <a:pt x="6360970" y="2753408"/>
                  <a:pt x="6360926" y="2754814"/>
                </a:cubicBezTo>
                <a:lnTo>
                  <a:pt x="6339285" y="2810353"/>
                </a:lnTo>
                <a:cubicBezTo>
                  <a:pt x="6360091" y="2854187"/>
                  <a:pt x="6313103" y="2870086"/>
                  <a:pt x="6325672" y="2908809"/>
                </a:cubicBezTo>
                <a:cubicBezTo>
                  <a:pt x="6341563" y="2966972"/>
                  <a:pt x="6291836" y="2935388"/>
                  <a:pt x="6333498" y="3009772"/>
                </a:cubicBezTo>
                <a:cubicBezTo>
                  <a:pt x="6345476" y="3039254"/>
                  <a:pt x="6345955" y="3068963"/>
                  <a:pt x="6334947" y="3095405"/>
                </a:cubicBezTo>
                <a:lnTo>
                  <a:pt x="6344768" y="3155941"/>
                </a:lnTo>
                <a:cubicBezTo>
                  <a:pt x="6348643" y="3153663"/>
                  <a:pt x="6311793" y="3186588"/>
                  <a:pt x="6314754" y="3197987"/>
                </a:cubicBezTo>
                <a:cubicBezTo>
                  <a:pt x="6318695" y="3221971"/>
                  <a:pt x="6319257" y="3226752"/>
                  <a:pt x="6304230" y="3239690"/>
                </a:cubicBezTo>
                <a:cubicBezTo>
                  <a:pt x="6306321" y="3248567"/>
                  <a:pt x="6307305" y="3254005"/>
                  <a:pt x="6308837" y="3264003"/>
                </a:cubicBezTo>
                <a:cubicBezTo>
                  <a:pt x="6301812" y="3288243"/>
                  <a:pt x="6298529" y="3302527"/>
                  <a:pt x="6309285" y="3324103"/>
                </a:cubicBezTo>
                <a:cubicBezTo>
                  <a:pt x="6301188" y="3343007"/>
                  <a:pt x="6329285" y="3359307"/>
                  <a:pt x="6342503" y="3405661"/>
                </a:cubicBezTo>
                <a:cubicBezTo>
                  <a:pt x="6338012" y="3447477"/>
                  <a:pt x="6408325" y="3505721"/>
                  <a:pt x="6401531" y="3550593"/>
                </a:cubicBezTo>
                <a:cubicBezTo>
                  <a:pt x="6395655" y="3579549"/>
                  <a:pt x="6423437" y="3594758"/>
                  <a:pt x="6427705" y="3624684"/>
                </a:cubicBezTo>
                <a:cubicBezTo>
                  <a:pt x="6416402" y="3629199"/>
                  <a:pt x="6435787" y="3639516"/>
                  <a:pt x="6448424" y="3657106"/>
                </a:cubicBezTo>
                <a:lnTo>
                  <a:pt x="6444014" y="3752742"/>
                </a:lnTo>
                <a:cubicBezTo>
                  <a:pt x="6443990" y="3752777"/>
                  <a:pt x="6443967" y="3752813"/>
                  <a:pt x="6443946" y="3752849"/>
                </a:cubicBezTo>
                <a:lnTo>
                  <a:pt x="0" y="3752849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Content Placeholder 4103">
            <a:extLst>
              <a:ext uri="{FF2B5EF4-FFF2-40B4-BE49-F238E27FC236}">
                <a16:creationId xmlns:a16="http://schemas.microsoft.com/office/drawing/2014/main" id="{B8FF097F-0411-257D-D894-B93FC6FD3E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84380" y="0"/>
            <a:ext cx="4555782" cy="3240221"/>
          </a:xfrm>
        </p:spPr>
        <p:txBody>
          <a:bodyPr anchor="t">
            <a:normAutofit fontScale="92500" lnSpcReduction="20000"/>
          </a:bodyPr>
          <a:lstStyle/>
          <a:p>
            <a:pPr marL="0" indent="0">
              <a:buNone/>
            </a:pPr>
            <a:r>
              <a:rPr lang="en-GB" sz="2000" b="1" u="sng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Positive impact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Improves access to mental-health services (</a:t>
            </a:r>
            <a:r>
              <a:rPr lang="en-GB" sz="2000" dirty="0">
                <a:solidFill>
                  <a:srgbClr val="2222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WHO, 2022). 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Reduces pressure on overstretched healthcare systems (OECD, 2024)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Supports early intervention (Powell, 2019)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Encourages community wellbeing (</a:t>
            </a: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Public Health England, 2018)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Promotes public mental-health awareness (WHO, 2025)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1E1F540-9071-BD47-A80A-7AA50573F0D1}"/>
              </a:ext>
            </a:extLst>
          </p:cNvPr>
          <p:cNvSpPr txBox="1"/>
          <p:nvPr/>
        </p:nvSpPr>
        <p:spPr>
          <a:xfrm>
            <a:off x="5503" y="6115635"/>
            <a:ext cx="23689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(Garcia, 2023)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B9055ED-C336-8A46-E6DB-036EE00BBB7A}"/>
              </a:ext>
            </a:extLst>
          </p:cNvPr>
          <p:cNvSpPr txBox="1"/>
          <p:nvPr/>
        </p:nvSpPr>
        <p:spPr>
          <a:xfrm>
            <a:off x="6813755" y="3428998"/>
            <a:ext cx="5275006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1900" b="1" u="sng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Negative/ critical aspects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Reduces face-to-face community interaction (WHO, 2022)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Digital inequality  (</a:t>
            </a:r>
            <a:r>
              <a:rPr lang="en-US" altLang="en-US" sz="1900" dirty="0">
                <a:latin typeface="Arial" panose="020B0604020202020204" pitchFamily="34" charset="0"/>
                <a:cs typeface="Arial" panose="020B0604020202020204" pitchFamily="34" charset="0"/>
              </a:rPr>
              <a:t>Raihan et al., 2024)</a:t>
            </a:r>
            <a:endParaRPr lang="en-GB" sz="1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Privacy risks spread to the wider community (</a:t>
            </a:r>
            <a:r>
              <a:rPr lang="en-US" altLang="en-US" sz="1900" dirty="0">
                <a:latin typeface="Arial" panose="020B0604020202020204" pitchFamily="34" charset="0"/>
                <a:cs typeface="Arial" panose="020B0604020202020204" pitchFamily="34" charset="0"/>
              </a:rPr>
              <a:t>Iwaya et al., 2022)</a:t>
            </a:r>
            <a:endParaRPr lang="en-GB" sz="1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Over-reliance on apps may delay professional help (Zenkan, 2025)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Misinformation or generic AI responses may lead to reduced trust  (</a:t>
            </a:r>
            <a:r>
              <a:rPr lang="en-US" altLang="en-US" sz="1900" dirty="0">
                <a:latin typeface="Arial" panose="020B0604020202020204" pitchFamily="34" charset="0"/>
                <a:cs typeface="Arial" panose="020B0604020202020204" pitchFamily="34" charset="0"/>
              </a:rPr>
              <a:t>Bontridder, 2021)</a:t>
            </a:r>
            <a:endParaRPr lang="en-US" altLang="en-US" sz="1900" u="sng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25449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CIT Teaching &amp; Learning Unit - The Innovation Challenge">
            <a:extLst>
              <a:ext uri="{FF2B5EF4-FFF2-40B4-BE49-F238E27FC236}">
                <a16:creationId xmlns:a16="http://schemas.microsoft.com/office/drawing/2014/main" id="{2DBA0E33-1FD9-9B43-EDA1-26093AB950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556" b="25338"/>
          <a:stretch>
            <a:fillRect/>
          </a:stretch>
        </p:blipFill>
        <p:spPr bwMode="auto">
          <a:xfrm>
            <a:off x="20" y="10"/>
            <a:ext cx="12191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99B7CDE-02E4-4FA2-697D-8AA245A80A8B}"/>
              </a:ext>
            </a:extLst>
          </p:cNvPr>
          <p:cNvSpPr txBox="1"/>
          <p:nvPr/>
        </p:nvSpPr>
        <p:spPr>
          <a:xfrm>
            <a:off x="10262018" y="285844"/>
            <a:ext cx="1929962" cy="3666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(MTU, 2024)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88B5C33-B91A-6371-BCB4-F0CFC0EC57E6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126124" y="4063598"/>
            <a:ext cx="11661638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AI may give generic or limited answers, not fully understanding complex emotions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Repetitive chatbot responses can reduce user engagement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May not handle serious mental-health issues, leading to delays in getting professional help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Privacy and data-security concerns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Digital access barriers may exclude people without smartphones or internet access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D3D845E-52C2-21D0-B793-8EE1EE85F8A4}"/>
              </a:ext>
            </a:extLst>
          </p:cNvPr>
          <p:cNvSpPr txBox="1"/>
          <p:nvPr/>
        </p:nvSpPr>
        <p:spPr>
          <a:xfrm>
            <a:off x="9615632" y="6355575"/>
            <a:ext cx="21865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dirty="0">
                <a:latin typeface="Arial" panose="020B0604020202020204" pitchFamily="34" charset="0"/>
              </a:rPr>
              <a:t>(Beenish, 2023)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95807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Recommendation Wording Suggestions Recommended Rating Business Concept ...">
            <a:extLst>
              <a:ext uri="{FF2B5EF4-FFF2-40B4-BE49-F238E27FC236}">
                <a16:creationId xmlns:a16="http://schemas.microsoft.com/office/drawing/2014/main" id="{123443FB-DC4E-3298-889C-2C6A460C71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378" b="22855"/>
          <a:stretch>
            <a:fillRect/>
          </a:stretch>
        </p:blipFill>
        <p:spPr bwMode="auto">
          <a:xfrm>
            <a:off x="20" y="10"/>
            <a:ext cx="12191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ECC7A8B-266B-7C07-C0A1-3F0337553A88}"/>
              </a:ext>
            </a:extLst>
          </p:cNvPr>
          <p:cNvSpPr txBox="1"/>
          <p:nvPr/>
        </p:nvSpPr>
        <p:spPr>
          <a:xfrm>
            <a:off x="9609221" y="256674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(Business R, 2023)</a:t>
            </a:r>
            <a:r>
              <a:rPr lang="en-GB" dirty="0"/>
              <a:t>)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D4BC27DF-1F73-460B-1B9F-90191679CAEE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0" y="4330608"/>
            <a:ext cx="12192000" cy="203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The Wysa app should be used as a supportive wellbeing tool, and UK users should check how it handles personal data under the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Data Protection Act 2018 </a:t>
            </a:r>
            <a:r>
              <a:rPr kumimoji="0" lang="en-US" altLang="en-US" sz="1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(NHS, 2024)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It is also important to ensure the app meets UK clinical-safety expectations such as the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NHS DCB0129 standard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for digital health tools </a:t>
            </a:r>
            <a:r>
              <a:rPr lang="en-US" altLang="en-US" sz="1800" dirty="0">
                <a:latin typeface="Arial" panose="020B0604020202020204" pitchFamily="34" charset="0"/>
              </a:rPr>
              <a:t>(NHS, 2025)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Before using Wysa, users should read its privacy policy to understand how data is stored and protected (Wysa, 2022).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UK guidance also recommends that apps follow strong data-protection rules such as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UK GDPR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overseen by the Information Commissioner’s Office (NHS, 2024).</a:t>
            </a:r>
          </a:p>
        </p:txBody>
      </p:sp>
    </p:spTree>
    <p:extLst>
      <p:ext uri="{BB962C8B-B14F-4D97-AF65-F5344CB8AC3E}">
        <p14:creationId xmlns:p14="http://schemas.microsoft.com/office/powerpoint/2010/main" val="5058112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7F82DB-DBB9-3076-A3D0-765D7E772C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213" y="1590522"/>
            <a:ext cx="10515600" cy="1325563"/>
          </a:xfrm>
        </p:spPr>
        <p:txBody>
          <a:bodyPr/>
          <a:lstStyle/>
          <a:p>
            <a:r>
              <a:rPr lang="en-GB" altLang="en-US" b="1" dirty="0">
                <a:solidFill>
                  <a:srgbClr val="FF0000"/>
                </a:solidFill>
              </a:rPr>
              <a:t>Conclusion</a:t>
            </a: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7170" name="Picture 2" descr="Wysa - your happiness buddy - Apps on Google Play">
            <a:extLst>
              <a:ext uri="{FF2B5EF4-FFF2-40B4-BE49-F238E27FC236}">
                <a16:creationId xmlns:a16="http://schemas.microsoft.com/office/drawing/2014/main" id="{66B95901-EA80-AE5A-E233-0DEACDB76ED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8080" y="0"/>
            <a:ext cx="8503920" cy="3844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7ACC5A6-4FD9-9A87-BA60-52DACB9E5BF4}"/>
              </a:ext>
            </a:extLst>
          </p:cNvPr>
          <p:cNvSpPr txBox="1"/>
          <p:nvPr/>
        </p:nvSpPr>
        <p:spPr>
          <a:xfrm>
            <a:off x="9778181" y="365125"/>
            <a:ext cx="2153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(Oaks, 2022)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F48FA0-2F9C-4D39-790E-56DAC4F4333D}"/>
              </a:ext>
            </a:extLst>
          </p:cNvPr>
          <p:cNvSpPr txBox="1"/>
          <p:nvPr/>
        </p:nvSpPr>
        <p:spPr>
          <a:xfrm>
            <a:off x="1040991" y="3938330"/>
            <a:ext cx="10631128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Wysa offers a valuable, accessible option for many people seeking mental‑health support — especially as a first aid or self‑help tool. Users report it as a safe, private, and convenient way to manage stress, anxiety or low mood through exercises, journaling, and AI‑guided conversations.  However, Wysa — like any AI‑powered mental‑health app — has limitations: it lacks genuine empathy and deep understanding, and its responses can sometimes feel generic or repetitive. Importantly, Wysa should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not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be used as a substitute for professional therapy or crisis care; for serious mental‑health conditions or emergencies, human clinicians remain irreplaceable.</a:t>
            </a:r>
          </a:p>
        </p:txBody>
      </p:sp>
    </p:spTree>
    <p:extLst>
      <p:ext uri="{BB962C8B-B14F-4D97-AF65-F5344CB8AC3E}">
        <p14:creationId xmlns:p14="http://schemas.microsoft.com/office/powerpoint/2010/main" val="1800999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C7F55EAC-550A-4BDD-9099-3F20B8FA0E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DC4F5A5F-493F-49AE-89B6-D5AF5EBC8B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6724001 w 12192000"/>
              <a:gd name="connsiteY0" fmla="*/ 434021 h 6858000"/>
              <a:gd name="connsiteX1" fmla="*/ 6471155 w 12192000"/>
              <a:gd name="connsiteY1" fmla="*/ 434599 h 6858000"/>
              <a:gd name="connsiteX2" fmla="*/ 5384913 w 12192000"/>
              <a:gd name="connsiteY2" fmla="*/ 497971 h 6858000"/>
              <a:gd name="connsiteX3" fmla="*/ 4818280 w 12192000"/>
              <a:gd name="connsiteY3" fmla="*/ 541802 h 6858000"/>
              <a:gd name="connsiteX4" fmla="*/ 3965428 w 12192000"/>
              <a:gd name="connsiteY4" fmla="*/ 675942 h 6858000"/>
              <a:gd name="connsiteX5" fmla="*/ 3699528 w 12192000"/>
              <a:gd name="connsiteY5" fmla="*/ 770472 h 6858000"/>
              <a:gd name="connsiteX6" fmla="*/ 3438854 w 12192000"/>
              <a:gd name="connsiteY6" fmla="*/ 834899 h 6858000"/>
              <a:gd name="connsiteX7" fmla="*/ 3367443 w 12192000"/>
              <a:gd name="connsiteY7" fmla="*/ 893518 h 6858000"/>
              <a:gd name="connsiteX8" fmla="*/ 3467301 w 12192000"/>
              <a:gd name="connsiteY8" fmla="*/ 953722 h 6858000"/>
              <a:gd name="connsiteX9" fmla="*/ 3889955 w 12192000"/>
              <a:gd name="connsiteY9" fmla="*/ 977486 h 6858000"/>
              <a:gd name="connsiteX10" fmla="*/ 3502135 w 12192000"/>
              <a:gd name="connsiteY10" fmla="*/ 1054062 h 6858000"/>
              <a:gd name="connsiteX11" fmla="*/ 4072832 w 12192000"/>
              <a:gd name="connsiteY11" fmla="*/ 1017622 h 6858000"/>
              <a:gd name="connsiteX12" fmla="*/ 4244099 w 12192000"/>
              <a:gd name="connsiteY12" fmla="*/ 1030825 h 6858000"/>
              <a:gd name="connsiteX13" fmla="*/ 4095475 w 12192000"/>
              <a:gd name="connsiteY13" fmla="*/ 1092084 h 6858000"/>
              <a:gd name="connsiteX14" fmla="*/ 3327386 w 12192000"/>
              <a:gd name="connsiteY14" fmla="*/ 1215660 h 6858000"/>
              <a:gd name="connsiteX15" fmla="*/ 3254813 w 12192000"/>
              <a:gd name="connsiteY15" fmla="*/ 1226749 h 6858000"/>
              <a:gd name="connsiteX16" fmla="*/ 2776427 w 12192000"/>
              <a:gd name="connsiteY16" fmla="*/ 1401552 h 6858000"/>
              <a:gd name="connsiteX17" fmla="*/ 3063226 w 12192000"/>
              <a:gd name="connsiteY17" fmla="*/ 1384124 h 6858000"/>
              <a:gd name="connsiteX18" fmla="*/ 2754945 w 12192000"/>
              <a:gd name="connsiteY18" fmla="*/ 1495025 h 6858000"/>
              <a:gd name="connsiteX19" fmla="*/ 2381061 w 12192000"/>
              <a:gd name="connsiteY19" fmla="*/ 1619658 h 6858000"/>
              <a:gd name="connsiteX20" fmla="*/ 2008336 w 12192000"/>
              <a:gd name="connsiteY20" fmla="*/ 1814527 h 6858000"/>
              <a:gd name="connsiteX21" fmla="*/ 1740695 w 12192000"/>
              <a:gd name="connsiteY21" fmla="*/ 1914337 h 6858000"/>
              <a:gd name="connsiteX22" fmla="*/ 1787720 w 12192000"/>
              <a:gd name="connsiteY22" fmla="*/ 1991970 h 6858000"/>
              <a:gd name="connsiteX23" fmla="*/ 1754048 w 12192000"/>
              <a:gd name="connsiteY23" fmla="*/ 2078049 h 6858000"/>
              <a:gd name="connsiteX24" fmla="*/ 2228951 w 12192000"/>
              <a:gd name="connsiteY24" fmla="*/ 1996721 h 6858000"/>
              <a:gd name="connsiteX25" fmla="*/ 2054781 w 12192000"/>
              <a:gd name="connsiteY25" fmla="*/ 2053228 h 6858000"/>
              <a:gd name="connsiteX26" fmla="*/ 1985693 w 12192000"/>
              <a:gd name="connsiteY26" fmla="*/ 2109207 h 6858000"/>
              <a:gd name="connsiteX27" fmla="*/ 2061168 w 12192000"/>
              <a:gd name="connsiteY27" fmla="*/ 2130859 h 6858000"/>
              <a:gd name="connsiteX28" fmla="*/ 2388026 w 12192000"/>
              <a:gd name="connsiteY28" fmla="*/ 2184726 h 6858000"/>
              <a:gd name="connsiteX29" fmla="*/ 1560719 w 12192000"/>
              <a:gd name="connsiteY29" fmla="*/ 2384876 h 6858000"/>
              <a:gd name="connsiteX30" fmla="*/ 1679734 w 12192000"/>
              <a:gd name="connsiteY30" fmla="*/ 2400191 h 6858000"/>
              <a:gd name="connsiteX31" fmla="*/ 2882089 w 12192000"/>
              <a:gd name="connsiteY31" fmla="*/ 2383292 h 6858000"/>
              <a:gd name="connsiteX32" fmla="*/ 3116638 w 12192000"/>
              <a:gd name="connsiteY32" fmla="*/ 2359528 h 6858000"/>
              <a:gd name="connsiteX33" fmla="*/ 2897765 w 12192000"/>
              <a:gd name="connsiteY33" fmla="*/ 2758243 h 6858000"/>
              <a:gd name="connsiteX34" fmla="*/ 2981367 w 12192000"/>
              <a:gd name="connsiteY34" fmla="*/ 2829008 h 6858000"/>
              <a:gd name="connsiteX35" fmla="*/ 2682955 w 12192000"/>
              <a:gd name="connsiteY35" fmla="*/ 2846436 h 6858000"/>
              <a:gd name="connsiteX36" fmla="*/ 2099485 w 12192000"/>
              <a:gd name="connsiteY36" fmla="*/ 3066653 h 6858000"/>
              <a:gd name="connsiteX37" fmla="*/ 1807460 w 12192000"/>
              <a:gd name="connsiteY37" fmla="*/ 3454808 h 6858000"/>
              <a:gd name="connsiteX38" fmla="*/ 1921251 w 12192000"/>
              <a:gd name="connsiteY38" fmla="*/ 3540889 h 6858000"/>
              <a:gd name="connsiteX39" fmla="*/ 1453313 w 12192000"/>
              <a:gd name="connsiteY39" fmla="*/ 3637002 h 6858000"/>
              <a:gd name="connsiteX40" fmla="*/ 1686122 w 12192000"/>
              <a:gd name="connsiteY40" fmla="*/ 3667634 h 6858000"/>
              <a:gd name="connsiteX41" fmla="*/ 1513692 w 12192000"/>
              <a:gd name="connsiteY41" fmla="*/ 3725196 h 6858000"/>
              <a:gd name="connsiteX42" fmla="*/ 1369711 w 12192000"/>
              <a:gd name="connsiteY42" fmla="*/ 3826063 h 6858000"/>
              <a:gd name="connsiteX43" fmla="*/ 2051298 w 12192000"/>
              <a:gd name="connsiteY43" fmla="*/ 3754242 h 6858000"/>
              <a:gd name="connsiteX44" fmla="*/ 2245207 w 12192000"/>
              <a:gd name="connsiteY44" fmla="*/ 3797018 h 6858000"/>
              <a:gd name="connsiteX45" fmla="*/ 2353192 w 12192000"/>
              <a:gd name="connsiteY45" fmla="*/ 3796489 h 6858000"/>
              <a:gd name="connsiteX46" fmla="*/ 2490207 w 12192000"/>
              <a:gd name="connsiteY46" fmla="*/ 3801242 h 6858000"/>
              <a:gd name="connsiteX47" fmla="*/ 2375835 w 12192000"/>
              <a:gd name="connsiteY47" fmla="*/ 3839794 h 6858000"/>
              <a:gd name="connsiteX48" fmla="*/ 2522138 w 12192000"/>
              <a:gd name="connsiteY48" fmla="*/ 4009841 h 6858000"/>
              <a:gd name="connsiteX49" fmla="*/ 1998466 w 12192000"/>
              <a:gd name="connsiteY49" fmla="*/ 4130778 h 6858000"/>
              <a:gd name="connsiteX50" fmla="*/ 2114580 w 12192000"/>
              <a:gd name="connsiteY50" fmla="*/ 4154543 h 6858000"/>
              <a:gd name="connsiteX51" fmla="*/ 2177862 w 12192000"/>
              <a:gd name="connsiteY51" fmla="*/ 4189925 h 6858000"/>
              <a:gd name="connsiteX52" fmla="*/ 1868419 w 12192000"/>
              <a:gd name="connsiteY52" fmla="*/ 4382153 h 6858000"/>
              <a:gd name="connsiteX53" fmla="*/ 2279460 w 12192000"/>
              <a:gd name="connsiteY53" fmla="*/ 4356805 h 6858000"/>
              <a:gd name="connsiteX54" fmla="*/ 2029817 w 12192000"/>
              <a:gd name="connsiteY54" fmla="*/ 4468235 h 6858000"/>
              <a:gd name="connsiteX55" fmla="*/ 1560137 w 12192000"/>
              <a:gd name="connsiteY55" fmla="*/ 4730172 h 6858000"/>
              <a:gd name="connsiteX56" fmla="*/ 1956664 w 12192000"/>
              <a:gd name="connsiteY56" fmla="*/ 4820477 h 6858000"/>
              <a:gd name="connsiteX57" fmla="*/ 3268168 w 12192000"/>
              <a:gd name="connsiteY57" fmla="*/ 4852692 h 6858000"/>
              <a:gd name="connsiteX58" fmla="*/ 2807197 w 12192000"/>
              <a:gd name="connsiteY58" fmla="*/ 4939300 h 6858000"/>
              <a:gd name="connsiteX59" fmla="*/ 2721272 w 12192000"/>
              <a:gd name="connsiteY59" fmla="*/ 4970458 h 6858000"/>
              <a:gd name="connsiteX60" fmla="*/ 2802552 w 12192000"/>
              <a:gd name="connsiteY60" fmla="*/ 5014291 h 6858000"/>
              <a:gd name="connsiteX61" fmla="*/ 2537812 w 12192000"/>
              <a:gd name="connsiteY61" fmla="*/ 5053898 h 6858000"/>
              <a:gd name="connsiteX62" fmla="*/ 2569744 w 12192000"/>
              <a:gd name="connsiteY62" fmla="*/ 5153182 h 6858000"/>
              <a:gd name="connsiteX63" fmla="*/ 1987436 w 12192000"/>
              <a:gd name="connsiteY63" fmla="*/ 5334320 h 6858000"/>
              <a:gd name="connsiteX64" fmla="*/ 1972921 w 12192000"/>
              <a:gd name="connsiteY64" fmla="*/ 5382376 h 6858000"/>
              <a:gd name="connsiteX65" fmla="*/ 2341001 w 12192000"/>
              <a:gd name="connsiteY65" fmla="*/ 5360725 h 6858000"/>
              <a:gd name="connsiteX66" fmla="*/ 2710822 w 12192000"/>
              <a:gd name="connsiteY66" fmla="*/ 5418816 h 6858000"/>
              <a:gd name="connsiteX67" fmla="*/ 2833903 w 12192000"/>
              <a:gd name="connsiteY67" fmla="*/ 5413007 h 6858000"/>
              <a:gd name="connsiteX68" fmla="*/ 3011556 w 12192000"/>
              <a:gd name="connsiteY68" fmla="*/ 5399276 h 6858000"/>
              <a:gd name="connsiteX69" fmla="*/ 3254233 w 12192000"/>
              <a:gd name="connsiteY69" fmla="*/ 5439412 h 6858000"/>
              <a:gd name="connsiteX70" fmla="*/ 2792101 w 12192000"/>
              <a:gd name="connsiteY70" fmla="*/ 5471625 h 6858000"/>
              <a:gd name="connsiteX71" fmla="*/ 2977303 w 12192000"/>
              <a:gd name="connsiteY71" fmla="*/ 5539751 h 6858000"/>
              <a:gd name="connsiteX72" fmla="*/ 3656566 w 12192000"/>
              <a:gd name="connsiteY72" fmla="*/ 5678642 h 6858000"/>
              <a:gd name="connsiteX73" fmla="*/ 4858340 w 12192000"/>
              <a:gd name="connsiteY73" fmla="*/ 5969625 h 6858000"/>
              <a:gd name="connsiteX74" fmla="*/ 5296668 w 12192000"/>
              <a:gd name="connsiteY74" fmla="*/ 6043559 h 6858000"/>
              <a:gd name="connsiteX75" fmla="*/ 5456323 w 12192000"/>
              <a:gd name="connsiteY75" fmla="*/ 6042502 h 6858000"/>
              <a:gd name="connsiteX76" fmla="*/ 5267058 w 12192000"/>
              <a:gd name="connsiteY76" fmla="*/ 6100066 h 6858000"/>
              <a:gd name="connsiteX77" fmla="*/ 7095266 w 12192000"/>
              <a:gd name="connsiteY77" fmla="*/ 6287541 h 6858000"/>
              <a:gd name="connsiteX78" fmla="*/ 9707235 w 12192000"/>
              <a:gd name="connsiteY78" fmla="*/ 5994446 h 6858000"/>
              <a:gd name="connsiteX79" fmla="*/ 10083442 w 12192000"/>
              <a:gd name="connsiteY79" fmla="*/ 5678642 h 6858000"/>
              <a:gd name="connsiteX80" fmla="*/ 10338892 w 12192000"/>
              <a:gd name="connsiteY80" fmla="*/ 4650957 h 6858000"/>
              <a:gd name="connsiteX81" fmla="*/ 10628013 w 12192000"/>
              <a:gd name="connsiteY81" fmla="*/ 4411198 h 6858000"/>
              <a:gd name="connsiteX82" fmla="*/ 10802766 w 12192000"/>
              <a:gd name="connsiteY82" fmla="*/ 4258050 h 6858000"/>
              <a:gd name="connsiteX83" fmla="*/ 10614662 w 12192000"/>
              <a:gd name="connsiteY83" fmla="*/ 4150318 h 6858000"/>
              <a:gd name="connsiteX84" fmla="*/ 10681427 w 12192000"/>
              <a:gd name="connsiteY84" fmla="*/ 4054203 h 6858000"/>
              <a:gd name="connsiteX85" fmla="*/ 10520029 w 12192000"/>
              <a:gd name="connsiteY85" fmla="*/ 3804411 h 6858000"/>
              <a:gd name="connsiteX86" fmla="*/ 10568798 w 12192000"/>
              <a:gd name="connsiteY86" fmla="*/ 3466426 h 6858000"/>
              <a:gd name="connsiteX87" fmla="*/ 10499709 w 12192000"/>
              <a:gd name="connsiteY87" fmla="*/ 3166465 h 6858000"/>
              <a:gd name="connsiteX88" fmla="*/ 10489840 w 12192000"/>
              <a:gd name="connsiteY88" fmla="*/ 2546475 h 6858000"/>
              <a:gd name="connsiteX89" fmla="*/ 10584471 w 12192000"/>
              <a:gd name="connsiteY89" fmla="*/ 2512148 h 6858000"/>
              <a:gd name="connsiteX90" fmla="*/ 10695942 w 12192000"/>
              <a:gd name="connsiteY90" fmla="*/ 2358471 h 6858000"/>
              <a:gd name="connsiteX91" fmla="*/ 10732516 w 12192000"/>
              <a:gd name="connsiteY91" fmla="*/ 2287706 h 6858000"/>
              <a:gd name="connsiteX92" fmla="*/ 10731357 w 12192000"/>
              <a:gd name="connsiteY92" fmla="*/ 2137725 h 6858000"/>
              <a:gd name="connsiteX93" fmla="*/ 10678525 w 12192000"/>
              <a:gd name="connsiteY93" fmla="*/ 2070656 h 6858000"/>
              <a:gd name="connsiteX94" fmla="*/ 10735999 w 12192000"/>
              <a:gd name="connsiteY94" fmla="*/ 1956587 h 6858000"/>
              <a:gd name="connsiteX95" fmla="*/ 10824246 w 12192000"/>
              <a:gd name="connsiteY95" fmla="*/ 1862584 h 6858000"/>
              <a:gd name="connsiteX96" fmla="*/ 10773156 w 12192000"/>
              <a:gd name="connsiteY96" fmla="*/ 1768054 h 6858000"/>
              <a:gd name="connsiteX97" fmla="*/ 10716261 w 12192000"/>
              <a:gd name="connsiteY97" fmla="*/ 1678278 h 6858000"/>
              <a:gd name="connsiteX98" fmla="*/ 10554864 w 12192000"/>
              <a:gd name="connsiteY98" fmla="*/ 1477599 h 6858000"/>
              <a:gd name="connsiteX99" fmla="*/ 10267483 w 12192000"/>
              <a:gd name="connsiteY99" fmla="*/ 1324977 h 6858000"/>
              <a:gd name="connsiteX100" fmla="*/ 9913337 w 12192000"/>
              <a:gd name="connsiteY100" fmla="*/ 1202458 h 6858000"/>
              <a:gd name="connsiteX101" fmla="*/ 10024805 w 12192000"/>
              <a:gd name="connsiteY101" fmla="*/ 1124827 h 6858000"/>
              <a:gd name="connsiteX102" fmla="*/ 9411726 w 12192000"/>
              <a:gd name="connsiteY102" fmla="*/ 980655 h 6858000"/>
              <a:gd name="connsiteX103" fmla="*/ 9930753 w 12192000"/>
              <a:gd name="connsiteY103" fmla="*/ 901968 h 6858000"/>
              <a:gd name="connsiteX104" fmla="*/ 9894178 w 12192000"/>
              <a:gd name="connsiteY104" fmla="*/ 871339 h 6858000"/>
              <a:gd name="connsiteX105" fmla="*/ 9858182 w 12192000"/>
              <a:gd name="connsiteY105" fmla="*/ 839125 h 6858000"/>
              <a:gd name="connsiteX106" fmla="*/ 10131050 w 12192000"/>
              <a:gd name="connsiteY106" fmla="*/ 792652 h 6858000"/>
              <a:gd name="connsiteX107" fmla="*/ 10006808 w 12192000"/>
              <a:gd name="connsiteY107" fmla="*/ 731920 h 6858000"/>
              <a:gd name="connsiteX108" fmla="*/ 10233809 w 12192000"/>
              <a:gd name="connsiteY108" fmla="*/ 710268 h 6858000"/>
              <a:gd name="connsiteX109" fmla="*/ 10267483 w 12192000"/>
              <a:gd name="connsiteY109" fmla="*/ 628940 h 6858000"/>
              <a:gd name="connsiteX110" fmla="*/ 10136275 w 12192000"/>
              <a:gd name="connsiteY110" fmla="*/ 589333 h 6858000"/>
              <a:gd name="connsiteX111" fmla="*/ 9131312 w 12192000"/>
              <a:gd name="connsiteY111" fmla="*/ 480544 h 6858000"/>
              <a:gd name="connsiteX112" fmla="*/ 7479600 w 12192000"/>
              <a:gd name="connsiteY112" fmla="*/ 454667 h 6858000"/>
              <a:gd name="connsiteX113" fmla="*/ 6724001 w 12192000"/>
              <a:gd name="connsiteY113" fmla="*/ 434021 h 6858000"/>
              <a:gd name="connsiteX114" fmla="*/ 0 w 12192000"/>
              <a:gd name="connsiteY114" fmla="*/ 0 h 6858000"/>
              <a:gd name="connsiteX115" fmla="*/ 12192000 w 12192000"/>
              <a:gd name="connsiteY115" fmla="*/ 0 h 6858000"/>
              <a:gd name="connsiteX116" fmla="*/ 12192000 w 12192000"/>
              <a:gd name="connsiteY116" fmla="*/ 6858000 h 6858000"/>
              <a:gd name="connsiteX117" fmla="*/ 0 w 12192000"/>
              <a:gd name="connsiteY11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</a:cxnLst>
            <a:rect l="l" t="t" r="r" b="b"/>
            <a:pathLst>
              <a:path w="12192000" h="6858000">
                <a:moveTo>
                  <a:pt x="6724001" y="434021"/>
                </a:moveTo>
                <a:cubicBezTo>
                  <a:pt x="6639882" y="433113"/>
                  <a:pt x="6555627" y="433147"/>
                  <a:pt x="6471155" y="434599"/>
                </a:cubicBezTo>
                <a:cubicBezTo>
                  <a:pt x="6109461" y="440937"/>
                  <a:pt x="5748349" y="439351"/>
                  <a:pt x="5384913" y="497971"/>
                </a:cubicBezTo>
                <a:cubicBezTo>
                  <a:pt x="5199132" y="528072"/>
                  <a:pt x="5005803" y="518038"/>
                  <a:pt x="4818280" y="541802"/>
                </a:cubicBezTo>
                <a:cubicBezTo>
                  <a:pt x="4532641" y="578242"/>
                  <a:pt x="4247003" y="621019"/>
                  <a:pt x="3965428" y="675942"/>
                </a:cubicBezTo>
                <a:cubicBezTo>
                  <a:pt x="3877181" y="693369"/>
                  <a:pt x="3768034" y="703930"/>
                  <a:pt x="3699528" y="770472"/>
                </a:cubicBezTo>
                <a:cubicBezTo>
                  <a:pt x="3590961" y="728224"/>
                  <a:pt x="3523617" y="807966"/>
                  <a:pt x="3438854" y="834899"/>
                </a:cubicBezTo>
                <a:cubicBezTo>
                  <a:pt x="3405761" y="845462"/>
                  <a:pt x="3362218" y="860248"/>
                  <a:pt x="3367443" y="893518"/>
                </a:cubicBezTo>
                <a:cubicBezTo>
                  <a:pt x="3372089" y="935238"/>
                  <a:pt x="3420855" y="962172"/>
                  <a:pt x="3467301" y="953722"/>
                </a:cubicBezTo>
                <a:cubicBezTo>
                  <a:pt x="3611863" y="927317"/>
                  <a:pt x="3741328" y="986464"/>
                  <a:pt x="3889955" y="977486"/>
                </a:cubicBezTo>
                <a:cubicBezTo>
                  <a:pt x="3760488" y="1002836"/>
                  <a:pt x="3631601" y="1028713"/>
                  <a:pt x="3502135" y="1054062"/>
                </a:cubicBezTo>
                <a:cubicBezTo>
                  <a:pt x="3694303" y="1074129"/>
                  <a:pt x="3883568" y="1038218"/>
                  <a:pt x="4072832" y="1017622"/>
                </a:cubicBezTo>
                <a:cubicBezTo>
                  <a:pt x="4133792" y="1011285"/>
                  <a:pt x="4228424" y="962699"/>
                  <a:pt x="4244099" y="1030825"/>
                </a:cubicBezTo>
                <a:cubicBezTo>
                  <a:pt x="4254550" y="1076242"/>
                  <a:pt x="4152951" y="1079410"/>
                  <a:pt x="4095475" y="1092084"/>
                </a:cubicBezTo>
                <a:cubicBezTo>
                  <a:pt x="3841766" y="1146479"/>
                  <a:pt x="3583994" y="1178165"/>
                  <a:pt x="3327386" y="1215660"/>
                </a:cubicBezTo>
                <a:cubicBezTo>
                  <a:pt x="3303001" y="1219357"/>
                  <a:pt x="3271070" y="1216188"/>
                  <a:pt x="3254813" y="1226749"/>
                </a:cubicBezTo>
                <a:cubicBezTo>
                  <a:pt x="3123605" y="1311774"/>
                  <a:pt x="2957563" y="1339765"/>
                  <a:pt x="2776427" y="1401552"/>
                </a:cubicBezTo>
                <a:cubicBezTo>
                  <a:pt x="2890798" y="1430598"/>
                  <a:pt x="2968012" y="1370921"/>
                  <a:pt x="3063226" y="1384124"/>
                </a:cubicBezTo>
                <a:cubicBezTo>
                  <a:pt x="2966272" y="1448024"/>
                  <a:pt x="2853641" y="1460171"/>
                  <a:pt x="2754945" y="1495025"/>
                </a:cubicBezTo>
                <a:cubicBezTo>
                  <a:pt x="2684117" y="1519846"/>
                  <a:pt x="2421119" y="1597477"/>
                  <a:pt x="2381061" y="1619658"/>
                </a:cubicBezTo>
                <a:cubicBezTo>
                  <a:pt x="2260302" y="1688311"/>
                  <a:pt x="2107033" y="1720525"/>
                  <a:pt x="2008336" y="1814527"/>
                </a:cubicBezTo>
                <a:cubicBezTo>
                  <a:pt x="1938668" y="1880540"/>
                  <a:pt x="1822554" y="1868393"/>
                  <a:pt x="1740695" y="1914337"/>
                </a:cubicBezTo>
                <a:cubicBezTo>
                  <a:pt x="1711667" y="1957642"/>
                  <a:pt x="1767982" y="1968733"/>
                  <a:pt x="1787720" y="1991970"/>
                </a:cubicBezTo>
                <a:cubicBezTo>
                  <a:pt x="1813846" y="2023126"/>
                  <a:pt x="1767401" y="2040555"/>
                  <a:pt x="1754048" y="2078049"/>
                </a:cubicBezTo>
                <a:cubicBezTo>
                  <a:pt x="1907898" y="2035802"/>
                  <a:pt x="2054781" y="2010981"/>
                  <a:pt x="2228951" y="1996721"/>
                </a:cubicBezTo>
                <a:cubicBezTo>
                  <a:pt x="2171475" y="2057452"/>
                  <a:pt x="2101807" y="2031048"/>
                  <a:pt x="2054781" y="2053228"/>
                </a:cubicBezTo>
                <a:cubicBezTo>
                  <a:pt x="2024011" y="2067487"/>
                  <a:pt x="1976984" y="2073824"/>
                  <a:pt x="1985693" y="2109207"/>
                </a:cubicBezTo>
                <a:cubicBezTo>
                  <a:pt x="1992660" y="2137196"/>
                  <a:pt x="2032140" y="2133500"/>
                  <a:pt x="2061168" y="2130859"/>
                </a:cubicBezTo>
                <a:cubicBezTo>
                  <a:pt x="2172636" y="2120825"/>
                  <a:pt x="2281202" y="2117656"/>
                  <a:pt x="2388026" y="2184726"/>
                </a:cubicBezTo>
                <a:cubicBezTo>
                  <a:pt x="2116321" y="2282425"/>
                  <a:pt x="1803977" y="2241233"/>
                  <a:pt x="1560719" y="2384876"/>
                </a:cubicBezTo>
                <a:cubicBezTo>
                  <a:pt x="1594973" y="2429237"/>
                  <a:pt x="1643739" y="2405472"/>
                  <a:pt x="1679734" y="2400191"/>
                </a:cubicBezTo>
                <a:cubicBezTo>
                  <a:pt x="1916026" y="2364279"/>
                  <a:pt x="2760170" y="2428180"/>
                  <a:pt x="2882089" y="2383292"/>
                </a:cubicBezTo>
                <a:cubicBezTo>
                  <a:pt x="2956983" y="2355830"/>
                  <a:pt x="3035941" y="2342628"/>
                  <a:pt x="3116638" y="2359528"/>
                </a:cubicBezTo>
                <a:cubicBezTo>
                  <a:pt x="3194434" y="2375898"/>
                  <a:pt x="3174696" y="2605622"/>
                  <a:pt x="2897765" y="2758243"/>
                </a:cubicBezTo>
                <a:cubicBezTo>
                  <a:pt x="2858286" y="2779895"/>
                  <a:pt x="3034779" y="2811053"/>
                  <a:pt x="2981367" y="2829008"/>
                </a:cubicBezTo>
                <a:cubicBezTo>
                  <a:pt x="2939566" y="2843267"/>
                  <a:pt x="2734626" y="2835346"/>
                  <a:pt x="2682955" y="2846436"/>
                </a:cubicBezTo>
                <a:cubicBezTo>
                  <a:pt x="2662635" y="2851188"/>
                  <a:pt x="2040267" y="3029159"/>
                  <a:pt x="2099485" y="3066653"/>
                </a:cubicBezTo>
                <a:cubicBezTo>
                  <a:pt x="2276558" y="3179139"/>
                  <a:pt x="2869897" y="3385098"/>
                  <a:pt x="1807460" y="3454808"/>
                </a:cubicBezTo>
                <a:cubicBezTo>
                  <a:pt x="1841132" y="3495472"/>
                  <a:pt x="1934024" y="3469596"/>
                  <a:pt x="1921251" y="3540889"/>
                </a:cubicBezTo>
                <a:cubicBezTo>
                  <a:pt x="1780173" y="3579440"/>
                  <a:pt x="1617035" y="3577328"/>
                  <a:pt x="1453313" y="3637002"/>
                </a:cubicBezTo>
                <a:cubicBezTo>
                  <a:pt x="1527047" y="3680307"/>
                  <a:pt x="1611808" y="3653902"/>
                  <a:pt x="1686122" y="3667634"/>
                </a:cubicBezTo>
                <a:cubicBezTo>
                  <a:pt x="1644320" y="3722027"/>
                  <a:pt x="1572330" y="3713578"/>
                  <a:pt x="1513692" y="3725196"/>
                </a:cubicBezTo>
                <a:cubicBezTo>
                  <a:pt x="1459700" y="3736286"/>
                  <a:pt x="1345329" y="3830816"/>
                  <a:pt x="1369711" y="3826063"/>
                </a:cubicBezTo>
                <a:cubicBezTo>
                  <a:pt x="1595553" y="3783815"/>
                  <a:pt x="1824877" y="3795434"/>
                  <a:pt x="2051298" y="3754242"/>
                </a:cubicBezTo>
                <a:cubicBezTo>
                  <a:pt x="2126192" y="3740511"/>
                  <a:pt x="2210955" y="3714106"/>
                  <a:pt x="2245207" y="3797018"/>
                </a:cubicBezTo>
                <a:cubicBezTo>
                  <a:pt x="2255659" y="3821310"/>
                  <a:pt x="2248109" y="3829232"/>
                  <a:pt x="2353192" y="3796489"/>
                </a:cubicBezTo>
                <a:cubicBezTo>
                  <a:pt x="2394414" y="3783815"/>
                  <a:pt x="2448988" y="3770085"/>
                  <a:pt x="2490207" y="3801242"/>
                </a:cubicBezTo>
                <a:cubicBezTo>
                  <a:pt x="2464082" y="3840321"/>
                  <a:pt x="2413572" y="3828703"/>
                  <a:pt x="2375835" y="3839794"/>
                </a:cubicBezTo>
                <a:cubicBezTo>
                  <a:pt x="2275978" y="3868311"/>
                  <a:pt x="2619094" y="3977100"/>
                  <a:pt x="2522138" y="4009841"/>
                </a:cubicBezTo>
                <a:cubicBezTo>
                  <a:pt x="2323584" y="4076912"/>
                  <a:pt x="2199343" y="4057372"/>
                  <a:pt x="1998466" y="4130778"/>
                </a:cubicBezTo>
                <a:cubicBezTo>
                  <a:pt x="2066973" y="4129192"/>
                  <a:pt x="2046072" y="4154543"/>
                  <a:pt x="2114580" y="4154543"/>
                </a:cubicBezTo>
                <a:cubicBezTo>
                  <a:pt x="2145350" y="4154543"/>
                  <a:pt x="2177862" y="4160878"/>
                  <a:pt x="2177862" y="4189925"/>
                </a:cubicBezTo>
                <a:cubicBezTo>
                  <a:pt x="2177862" y="4217385"/>
                  <a:pt x="1817330" y="4367895"/>
                  <a:pt x="1868419" y="4382153"/>
                </a:cubicBezTo>
                <a:cubicBezTo>
                  <a:pt x="2007755" y="4420704"/>
                  <a:pt x="2365385" y="4302410"/>
                  <a:pt x="2279460" y="4356805"/>
                </a:cubicBezTo>
                <a:cubicBezTo>
                  <a:pt x="2148834" y="4439716"/>
                  <a:pt x="2129094" y="4456088"/>
                  <a:pt x="2029817" y="4468235"/>
                </a:cubicBezTo>
                <a:cubicBezTo>
                  <a:pt x="1944474" y="4478796"/>
                  <a:pt x="1644320" y="4710633"/>
                  <a:pt x="1560137" y="4730172"/>
                </a:cubicBezTo>
                <a:cubicBezTo>
                  <a:pt x="1485825" y="4747072"/>
                  <a:pt x="1774947" y="4800410"/>
                  <a:pt x="1956664" y="4820477"/>
                </a:cubicBezTo>
                <a:cubicBezTo>
                  <a:pt x="2130256" y="4840017"/>
                  <a:pt x="3101544" y="4789319"/>
                  <a:pt x="3268168" y="4852692"/>
                </a:cubicBezTo>
                <a:cubicBezTo>
                  <a:pt x="3111993" y="4878041"/>
                  <a:pt x="2970336" y="4953030"/>
                  <a:pt x="2807197" y="4939300"/>
                </a:cubicBezTo>
                <a:cubicBezTo>
                  <a:pt x="2773524" y="4936660"/>
                  <a:pt x="2724756" y="4930323"/>
                  <a:pt x="2721272" y="4970458"/>
                </a:cubicBezTo>
                <a:cubicBezTo>
                  <a:pt x="2718369" y="5005313"/>
                  <a:pt x="2788038" y="4981548"/>
                  <a:pt x="2802552" y="5014291"/>
                </a:cubicBezTo>
                <a:cubicBezTo>
                  <a:pt x="2719531" y="5060235"/>
                  <a:pt x="2621415" y="5018515"/>
                  <a:pt x="2537812" y="5053898"/>
                </a:cubicBezTo>
                <a:cubicBezTo>
                  <a:pt x="2491948" y="5099314"/>
                  <a:pt x="2589483" y="5107236"/>
                  <a:pt x="2569744" y="5153182"/>
                </a:cubicBezTo>
                <a:cubicBezTo>
                  <a:pt x="2301522" y="5193845"/>
                  <a:pt x="2252174" y="5268836"/>
                  <a:pt x="1987436" y="5334320"/>
                </a:cubicBezTo>
                <a:cubicBezTo>
                  <a:pt x="1971179" y="5338545"/>
                  <a:pt x="1958407" y="5352274"/>
                  <a:pt x="1972921" y="5382376"/>
                </a:cubicBezTo>
                <a:cubicBezTo>
                  <a:pt x="2087874" y="5396107"/>
                  <a:pt x="2215599" y="5373399"/>
                  <a:pt x="2341001" y="5360725"/>
                </a:cubicBezTo>
                <a:cubicBezTo>
                  <a:pt x="2537812" y="5340129"/>
                  <a:pt x="2533748" y="5339072"/>
                  <a:pt x="2710822" y="5418816"/>
                </a:cubicBezTo>
                <a:cubicBezTo>
                  <a:pt x="2743914" y="5433602"/>
                  <a:pt x="2801390" y="5438355"/>
                  <a:pt x="2833903" y="5413007"/>
                </a:cubicBezTo>
                <a:cubicBezTo>
                  <a:pt x="2896604" y="5364422"/>
                  <a:pt x="2950016" y="5368646"/>
                  <a:pt x="3011556" y="5399276"/>
                </a:cubicBezTo>
                <a:cubicBezTo>
                  <a:pt x="3077160" y="5432547"/>
                  <a:pt x="3171793" y="5391882"/>
                  <a:pt x="3254233" y="5439412"/>
                </a:cubicBezTo>
                <a:cubicBezTo>
                  <a:pt x="3099802" y="5473739"/>
                  <a:pt x="2957563" y="5473739"/>
                  <a:pt x="2792101" y="5471625"/>
                </a:cubicBezTo>
                <a:cubicBezTo>
                  <a:pt x="2846095" y="5537639"/>
                  <a:pt x="2914601" y="5536582"/>
                  <a:pt x="2977303" y="5539751"/>
                </a:cubicBezTo>
                <a:cubicBezTo>
                  <a:pt x="3214174" y="5551898"/>
                  <a:pt x="3601411" y="5660686"/>
                  <a:pt x="3656566" y="5678642"/>
                </a:cubicBezTo>
                <a:cubicBezTo>
                  <a:pt x="4280675" y="5879847"/>
                  <a:pt x="4178497" y="5898332"/>
                  <a:pt x="4858340" y="5969625"/>
                </a:cubicBezTo>
                <a:cubicBezTo>
                  <a:pt x="5261253" y="6011873"/>
                  <a:pt x="4887368" y="6032469"/>
                  <a:pt x="5296668" y="6043559"/>
                </a:cubicBezTo>
                <a:cubicBezTo>
                  <a:pt x="5349500" y="6045143"/>
                  <a:pt x="5402911" y="6044087"/>
                  <a:pt x="5456323" y="6042502"/>
                </a:cubicBezTo>
                <a:cubicBezTo>
                  <a:pt x="5368077" y="6073134"/>
                  <a:pt x="5267058" y="6100066"/>
                  <a:pt x="5267058" y="6100066"/>
                </a:cubicBezTo>
                <a:cubicBezTo>
                  <a:pt x="5267058" y="6100066"/>
                  <a:pt x="5318728" y="6208854"/>
                  <a:pt x="7095266" y="6287541"/>
                </a:cubicBezTo>
                <a:cubicBezTo>
                  <a:pt x="7422124" y="6302329"/>
                  <a:pt x="9563254" y="6024548"/>
                  <a:pt x="9707235" y="5994446"/>
                </a:cubicBezTo>
                <a:cubicBezTo>
                  <a:pt x="9844249" y="5966984"/>
                  <a:pt x="10002164" y="5671247"/>
                  <a:pt x="10083442" y="5678642"/>
                </a:cubicBezTo>
                <a:cubicBezTo>
                  <a:pt x="10103183" y="5653293"/>
                  <a:pt x="10283158" y="5139979"/>
                  <a:pt x="10338892" y="4650957"/>
                </a:cubicBezTo>
                <a:cubicBezTo>
                  <a:pt x="10448618" y="4580718"/>
                  <a:pt x="10551960" y="4503088"/>
                  <a:pt x="10628013" y="4411198"/>
                </a:cubicBezTo>
                <a:cubicBezTo>
                  <a:pt x="10675040" y="4354692"/>
                  <a:pt x="10718003" y="4298185"/>
                  <a:pt x="10802766" y="4258050"/>
                </a:cubicBezTo>
                <a:cubicBezTo>
                  <a:pt x="10755739" y="4203128"/>
                  <a:pt x="10675040" y="4190453"/>
                  <a:pt x="10614662" y="4150318"/>
                </a:cubicBezTo>
                <a:cubicBezTo>
                  <a:pt x="10610017" y="4117046"/>
                  <a:pt x="10705811" y="4127081"/>
                  <a:pt x="10681427" y="4054203"/>
                </a:cubicBezTo>
                <a:cubicBezTo>
                  <a:pt x="10648335" y="3957032"/>
                  <a:pt x="10684328" y="3846131"/>
                  <a:pt x="10520029" y="3804411"/>
                </a:cubicBezTo>
                <a:cubicBezTo>
                  <a:pt x="10476485" y="3709881"/>
                  <a:pt x="10464294" y="3558845"/>
                  <a:pt x="10568798" y="3466426"/>
                </a:cubicBezTo>
                <a:cubicBezTo>
                  <a:pt x="10724388" y="3328592"/>
                  <a:pt x="10699424" y="3240927"/>
                  <a:pt x="10499709" y="3166465"/>
                </a:cubicBezTo>
                <a:cubicBezTo>
                  <a:pt x="10474164" y="3156958"/>
                  <a:pt x="10501452" y="2570768"/>
                  <a:pt x="10489840" y="2546475"/>
                </a:cubicBezTo>
                <a:cubicBezTo>
                  <a:pt x="10508418" y="2513205"/>
                  <a:pt x="10551960" y="2521126"/>
                  <a:pt x="10584471" y="2512148"/>
                </a:cubicBezTo>
                <a:cubicBezTo>
                  <a:pt x="10726711" y="2474125"/>
                  <a:pt x="10731357" y="2474125"/>
                  <a:pt x="10695942" y="2358471"/>
                </a:cubicBezTo>
                <a:cubicBezTo>
                  <a:pt x="10685490" y="2323616"/>
                  <a:pt x="10709874" y="2309357"/>
                  <a:pt x="10732516" y="2287706"/>
                </a:cubicBezTo>
                <a:cubicBezTo>
                  <a:pt x="10817280" y="2206905"/>
                  <a:pt x="10817860" y="2205850"/>
                  <a:pt x="10731357" y="2137725"/>
                </a:cubicBezTo>
                <a:cubicBezTo>
                  <a:pt x="10706391" y="2118185"/>
                  <a:pt x="10689555" y="2097061"/>
                  <a:pt x="10678525" y="2070656"/>
                </a:cubicBezTo>
                <a:cubicBezTo>
                  <a:pt x="10658203" y="2022599"/>
                  <a:pt x="10658784" y="1982463"/>
                  <a:pt x="10735999" y="1956587"/>
                </a:cubicBezTo>
                <a:cubicBezTo>
                  <a:pt x="10789993" y="1938104"/>
                  <a:pt x="10820762" y="1916978"/>
                  <a:pt x="10824246" y="1862584"/>
                </a:cubicBezTo>
                <a:cubicBezTo>
                  <a:pt x="10826570" y="1817166"/>
                  <a:pt x="10832955" y="1787594"/>
                  <a:pt x="10773156" y="1768054"/>
                </a:cubicBezTo>
                <a:cubicBezTo>
                  <a:pt x="10724969" y="1752211"/>
                  <a:pt x="10711036" y="1718412"/>
                  <a:pt x="10716261" y="1678278"/>
                </a:cubicBezTo>
                <a:cubicBezTo>
                  <a:pt x="10728452" y="1580050"/>
                  <a:pt x="10662849" y="1522487"/>
                  <a:pt x="10554864" y="1477599"/>
                </a:cubicBezTo>
                <a:cubicBezTo>
                  <a:pt x="10452101" y="1434822"/>
                  <a:pt x="10362116" y="1377259"/>
                  <a:pt x="10267483" y="1324977"/>
                </a:cubicBezTo>
                <a:cubicBezTo>
                  <a:pt x="10162399" y="1266887"/>
                  <a:pt x="10040481" y="1232031"/>
                  <a:pt x="9913337" y="1202458"/>
                </a:cubicBezTo>
                <a:cubicBezTo>
                  <a:pt x="9936561" y="1160210"/>
                  <a:pt x="10016678" y="1183974"/>
                  <a:pt x="10024805" y="1124827"/>
                </a:cubicBezTo>
                <a:cubicBezTo>
                  <a:pt x="9826251" y="1074658"/>
                  <a:pt x="9636408" y="999139"/>
                  <a:pt x="9411726" y="980655"/>
                </a:cubicBezTo>
                <a:cubicBezTo>
                  <a:pt x="9593444" y="990161"/>
                  <a:pt x="9758326" y="922036"/>
                  <a:pt x="9930753" y="901968"/>
                </a:cubicBezTo>
                <a:cubicBezTo>
                  <a:pt x="9947008" y="868698"/>
                  <a:pt x="9909273" y="877147"/>
                  <a:pt x="9894178" y="871339"/>
                </a:cubicBezTo>
                <a:cubicBezTo>
                  <a:pt x="9879083" y="865001"/>
                  <a:pt x="9860506" y="862889"/>
                  <a:pt x="9858182" y="839125"/>
                </a:cubicBezTo>
                <a:cubicBezTo>
                  <a:pt x="9941205" y="804798"/>
                  <a:pt x="10045126" y="827506"/>
                  <a:pt x="10131050" y="792652"/>
                </a:cubicBezTo>
                <a:cubicBezTo>
                  <a:pt x="10111891" y="741954"/>
                  <a:pt x="10037578" y="772583"/>
                  <a:pt x="10006808" y="731920"/>
                </a:cubicBezTo>
                <a:cubicBezTo>
                  <a:pt x="10086927" y="724526"/>
                  <a:pt x="10161239" y="721357"/>
                  <a:pt x="10233809" y="710268"/>
                </a:cubicBezTo>
                <a:cubicBezTo>
                  <a:pt x="10290705" y="701818"/>
                  <a:pt x="10306380" y="658513"/>
                  <a:pt x="10267483" y="628940"/>
                </a:cubicBezTo>
                <a:cubicBezTo>
                  <a:pt x="10232648" y="602536"/>
                  <a:pt x="10181559" y="600422"/>
                  <a:pt x="10136275" y="589333"/>
                </a:cubicBezTo>
                <a:cubicBezTo>
                  <a:pt x="9813479" y="512230"/>
                  <a:pt x="9474428" y="487409"/>
                  <a:pt x="9131312" y="480544"/>
                </a:cubicBezTo>
                <a:cubicBezTo>
                  <a:pt x="8580936" y="469453"/>
                  <a:pt x="8028817" y="469982"/>
                  <a:pt x="7479600" y="454667"/>
                </a:cubicBezTo>
                <a:cubicBezTo>
                  <a:pt x="7227489" y="447934"/>
                  <a:pt x="6976357" y="436744"/>
                  <a:pt x="6724001" y="434021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9" name="Content Placeholder 8" descr="A thank you card with balloons and clouds&#10;&#10;AI-generated content may be incorrect.">
            <a:extLst>
              <a:ext uri="{FF2B5EF4-FFF2-40B4-BE49-F238E27FC236}">
                <a16:creationId xmlns:a16="http://schemas.microsoft.com/office/drawing/2014/main" id="{C7BEA741-8D2C-A3A5-2BB2-F3DAF60B37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62232" y="188973"/>
            <a:ext cx="11474245" cy="6480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7127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4DA718D0-4865-4629-8134-44F68D41D5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65167ED7-6315-43AB-B1B6-C326D5FD8F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-2340441" y="2666183"/>
            <a:ext cx="5860051" cy="527712"/>
            <a:chOff x="6081624" y="1998368"/>
            <a:chExt cx="5613457" cy="782175"/>
          </a:xfrm>
          <a:solidFill>
            <a:schemeClr val="accent4"/>
          </a:solidFill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EF4D8839-FB03-487D-ACC8-8BFEDD4FEB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0EF75023-9A3B-42FC-B704-61A8F7BEF4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6081624" y="1998844"/>
              <a:ext cx="5372968" cy="781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38" name="Rectangle 37">
            <a:extLst>
              <a:ext uri="{FF2B5EF4-FFF2-40B4-BE49-F238E27FC236}">
                <a16:creationId xmlns:a16="http://schemas.microsoft.com/office/drawing/2014/main" id="{CBC4F608-B4B8-48C3-9572-C0F061B1CD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528" y="922919"/>
            <a:ext cx="11111729" cy="546125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95CCD74-49F5-B8F1-791A-EFE0CBCFF0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3120" y="-524094"/>
            <a:ext cx="9849751" cy="1349671"/>
          </a:xfrm>
        </p:spPr>
        <p:txBody>
          <a:bodyPr anchor="b">
            <a:normAutofit/>
          </a:bodyPr>
          <a:lstStyle/>
          <a:p>
            <a:r>
              <a:rPr lang="en-GB" sz="5400" dirty="0"/>
              <a:t>References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7BF80FC0-CB97-6896-F4E9-DBA5DF44CCD4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579528" y="1478478"/>
            <a:ext cx="11286423" cy="445660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0" rIns="91440" bIns="0" numCol="1" anchor="ctr" anchorCtr="0" compatLnSpc="1">
            <a:prstTxWarp prst="textNoShape">
              <a:avLst/>
            </a:prstTxWarp>
            <a:normAutofit fontScale="77500" lnSpcReduction="20000"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Anan Sudsaithong (2018). </a:t>
            </a: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Medicine young Asian female doctor consulting patient in hospital office. Health care and medical concept.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Available at: </a:t>
            </a:r>
            <a:r>
              <a:rPr lang="en-US" u="sng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https://www.dreamstime.com/medicine-young-asian-female-doctor-consulting-patient-hospital-office-health-care-medical-concept-medicine-young-asian-image130731925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 (Accessed 2 Dec. 2025).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Balaskas, A.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et al.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(2023) ‘Examining young adults daily perspectives on usage of anxiety apps: A user study’,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PLOS digital health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2(1), p. e0000185. Available at: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https://doi.org/10.1371/journal.pdig.0000185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 (Accessed: 9 November 2025)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Beautifulz Notebook (2019). </a:t>
            </a: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Notebook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 (Accessed: 10 November 2025)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Beenish Moalla Chaudhry and Happy Rani Debi (2023). User perceptions and experiences of an AI-driven conversational agent for mental health support. </a:t>
            </a: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mHealth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Available at: doi:https://doi.org/10.21037/mhealth-23-55.  (Accessed: 03 December 2025)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Bell, C. (2023). </a:t>
            </a: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Wysa App Review 2022: Pros &amp; Cons, Cost, &amp; Who It’s Right For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 [online] Choosing Therapy. Available at: </a:t>
            </a:r>
            <a:r>
              <a:rPr lang="en-US" u="sng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https://www.choosingtherapy.com/wysa-app-review/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(Accessed: 9 November 2025)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endParaRPr kumimoji="0" lang="en-US" altLang="en-US" sz="11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eaLnBrk="0" fontAlgn="base" hangingPunct="0">
              <a:spcBef>
                <a:spcPct val="0"/>
              </a:spcBef>
              <a:spcAft>
                <a:spcPts val="600"/>
              </a:spcAft>
              <a:buNone/>
            </a:pPr>
            <a:endParaRPr kumimoji="0" lang="en-US" altLang="en-US" sz="11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eaLnBrk="0" fontAlgn="base" hangingPunct="0">
              <a:spcBef>
                <a:spcPct val="0"/>
              </a:spcBef>
              <a:spcAft>
                <a:spcPts val="600"/>
              </a:spcAft>
              <a:buNone/>
            </a:pPr>
            <a:endParaRPr kumimoji="0" lang="en-US" altLang="en-US" sz="11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eaLnBrk="0" fontAlgn="base" hangingPunct="0">
              <a:spcBef>
                <a:spcPct val="0"/>
              </a:spcBef>
              <a:spcAft>
                <a:spcPts val="600"/>
              </a:spcAft>
              <a:buNone/>
            </a:pPr>
            <a:endParaRPr lang="en-GB" sz="1100" dirty="0"/>
          </a:p>
          <a:p>
            <a:pPr marL="0" indent="0" eaLnBrk="0" fontAlgn="base" hangingPunct="0">
              <a:spcBef>
                <a:spcPct val="0"/>
              </a:spcBef>
              <a:spcAft>
                <a:spcPts val="600"/>
              </a:spcAft>
              <a:buNone/>
            </a:pPr>
            <a:endParaRPr lang="en-GB" sz="1100" dirty="0"/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endParaRPr kumimoji="0" lang="en-US" altLang="en-US" sz="11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9709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92BD45-1931-5990-7F48-823E31183D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6477" y="0"/>
            <a:ext cx="11147323" cy="6651523"/>
          </a:xfrm>
        </p:spPr>
        <p:txBody>
          <a:bodyPr>
            <a:normAutofit fontScale="92500" lnSpcReduction="10000"/>
          </a:bodyPr>
          <a:lstStyle/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Bontridder, N. and Poullet, Y. (2021). The Role of Artificial Intelligence in Disinformation. </a:t>
            </a:r>
            <a:r>
              <a:rPr 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Data &amp; Policy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Available at: doi:https://doi.org/10.1017/dap.2021.20. (Accessed: 03 December 2025)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Bucci, S., Berry, N., Morris, R., Berry, K., Haddock, G., Lewis, S., &amp; Edge, D. (2019). “They Are Not Hard-to-Reach Clients. We Have Just Got Hard-to-Reach Services.” Staff Views of Digital Health Tools in Specialist Mental Health Services. </a:t>
            </a:r>
            <a:r>
              <a:rPr lang="en-GB" sz="2400" i="1" dirty="0">
                <a:latin typeface="Arial" panose="020B0604020202020204" pitchFamily="34" charset="0"/>
                <a:cs typeface="Arial" panose="020B0604020202020204" pitchFamily="34" charset="0"/>
              </a:rPr>
              <a:t>Frontiers in Psychiatry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2400" i="1" dirty="0"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, 344. Available at: </a:t>
            </a:r>
            <a:r>
              <a:rPr lang="en-GB" sz="2400" u="sng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https://doi.org/10.3389/fpsyt.2019.00344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(Accessed:02 December 2025)</a:t>
            </a: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Business, R. (2023). </a:t>
            </a:r>
            <a:r>
              <a:rPr 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like, best, good, quality, sign, hand, icon, symbol, up, recommend.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US" sz="2400" u="sng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https://www.istockphoto.com/photo/recommendation-wording-suggestions-recommended-rating-business-concept-gm1462020312-495721427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 (Accessed 3 Dec. 2025).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Freepik. (2022). </a:t>
            </a:r>
            <a:r>
              <a:rPr 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Front view nurse holding smartphone |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at: </a:t>
            </a:r>
            <a:r>
              <a:rPr lang="en-US" sz="2400" u="sng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https://www.freepik.com/free-photo/front-view-nurse-holding-smartphone_32486180.htm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 (Accessed 9 Nov. 2025).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Garcia, E. (2023). </a:t>
            </a:r>
            <a:r>
              <a:rPr 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Wysa: la app que brinda apoyo emocional a través de la IA - Inteligencia Artificial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[online] Inteligencia Artificial. Available at: </a:t>
            </a:r>
            <a:r>
              <a:rPr lang="en-US" sz="2400" u="sng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https://serinteligenciaartificial.com/wysa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(Accessed 3 Dec. 2025).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Haque, R. and Rubya, S. (2022). An Overview of Chatbot Based Mobile Mental Health Applica-tions: Insights from App Description and User Reviews (Preprint). </a:t>
            </a:r>
            <a:r>
              <a:rPr 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JMIR mHealth and uHealth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11(11). Available at: doi:https://doi.org/10.2196/44838. (Accessed: 03 December 2025)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22469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E27A05-DBBE-0058-7B50-EBAB72ADC6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988" y="262294"/>
            <a:ext cx="12074012" cy="6433473"/>
          </a:xfrm>
        </p:spPr>
        <p:txBody>
          <a:bodyPr>
            <a:normAutofit fontScale="92500" lnSpcReduction="10000"/>
          </a:bodyPr>
          <a:lstStyle/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Huckvale, K., Torous, J. and Larsen, M.E. (2019). Assessment of the Data Sharing and Privacy Practices of Smartphone Apps for Depression and Smoking Cessation. </a:t>
            </a:r>
            <a:r>
              <a:rPr 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JAMA Network Open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2(4), p.e192542. Available at: doi:https://doi.org/10.1001/jamanetworkopen.2019.2542. (Accessed: 03 December 2025)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Inkster, B., Sarda, S. and Subramanian, V. (2018) ‘An Empathy-Driven, Conversational Artificial Intelligence Agent (Wysa) for Digital Mental Well-Being: Real-World Data Evaluation Mixed-Methods Study’, </a:t>
            </a:r>
            <a:r>
              <a:rPr lang="en-GB" sz="2400" i="1" dirty="0">
                <a:latin typeface="Arial" panose="020B0604020202020204" pitchFamily="34" charset="0"/>
                <a:cs typeface="Arial" panose="020B0604020202020204" pitchFamily="34" charset="0"/>
              </a:rPr>
              <a:t>JMIR mHealth and uHealth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, 6(11), p. e12106. Available at: </a:t>
            </a:r>
            <a:r>
              <a:rPr lang="en-GB" sz="2400" u="sng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https://doi.org/10.2196/12106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. (Accessed: 9 November 2025)</a:t>
            </a: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Iwaya, L.H., Babar, M.A., Rashid, A. and Wijayarathna, C. (2022). On the privacy of mental health apps. </a:t>
            </a:r>
            <a:r>
              <a:rPr 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Empirical Software Engineering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[online] 28(1). Available at: doi:https://doi.org/10.1007/s10664-022-10236-0. (Accessed:03 December 2025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Kretzschmar, K., Tyroll, H., Pavarini, G., Manzini, A., &amp; Singh, I. (2019). Can Your Phone Be Your Therapist? Young People’s Ethical Perspectives on the Use of Fully Automated Conversational Agents (Chatbots) in Mental Health Support. </a:t>
            </a:r>
            <a:r>
              <a:rPr lang="en-GB" sz="2400" i="1" dirty="0">
                <a:latin typeface="Arial" panose="020B0604020202020204" pitchFamily="34" charset="0"/>
                <a:cs typeface="Arial" panose="020B0604020202020204" pitchFamily="34" charset="0"/>
              </a:rPr>
              <a:t>Biomedical Informatics Insights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2400" i="1" dirty="0">
                <a:latin typeface="Arial" panose="020B0604020202020204" pitchFamily="34" charset="0"/>
                <a:cs typeface="Arial" panose="020B0604020202020204" pitchFamily="34" charset="0"/>
              </a:rPr>
              <a:t>11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, 1178222619829083. Available at: </a:t>
            </a:r>
            <a:r>
              <a:rPr lang="en-GB" sz="2400" u="sng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https://doi.org/10.1177/1178222619829083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(Accessed: 02 December 2025)</a:t>
            </a: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Malik, T., Ambrose, A.J. and Sinha, C. (2021). User Feedback Analysis of an AI-Enabled CBT Mental Health Application (Wysa) (Preprint). </a:t>
            </a:r>
            <a:r>
              <a:rPr 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JMIR Human Factors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9(2). Available at: doi:https://doi.org/10.2196/35668.  (Accessed: 03 December 2025)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MTU (2024). </a:t>
            </a:r>
            <a:r>
              <a:rPr lang="en-US" sz="2400" i="1" dirty="0">
                <a:latin typeface="Arial" panose="020B0604020202020204" pitchFamily="34" charset="0"/>
                <a:cs typeface="Arial" panose="020B0604020202020204" pitchFamily="34" charset="0"/>
              </a:rPr>
              <a:t>CIT Teaching &amp; Learning Unit - The Innovation Challenge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 Available at: </a:t>
            </a:r>
            <a:r>
              <a:rPr lang="en-US" sz="2400" u="sng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https://tlu.cit.ie/the-innovation-challenge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(Accessed: 03 December 2025)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23500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E341E-1010-D2D3-62BB-5092B70687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2955" y="412955"/>
            <a:ext cx="10940845" cy="5764008"/>
          </a:xfrm>
        </p:spPr>
        <p:txBody>
          <a:bodyPr>
            <a:normAutofit fontScale="77500" lnSpcReduction="20000"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NHS (2025). </a:t>
            </a: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Clinical risk management standards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US" u="sng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https://digital.nhs.uk/services/clinical-safety/clinical-risk-management-standards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(Accessed: 03 December 2025).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NHS England (2023). </a:t>
            </a: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Inclusive digital healthcare: a framework for NHS action on digital inclusion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 [online] NHS England. Available at: </a:t>
            </a:r>
            <a:r>
              <a:rPr lang="en-US" u="sng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https://www.england.nhs.uk/long-read/inclusive-digital-healthcare-a-framework-for-nhs-action-on-digital-inclusion/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 (Accessed: 02 December 2025)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NHS England (2024). </a:t>
            </a: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Protecting Patient Data - NHS Digital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US" u="sng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https://digital.nhs.uk/services/national-data-opt-out/understanding-the-national-data-opt-out/protecting-patient-data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 (Accessed: 03 December 2025)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NHS England (2025). </a:t>
            </a: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NHS England» Tackling digital exclusion and health literacy: How libraries can help bridge the gap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US" u="sng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https://www.england.nhs.uk/blog/tackling-digital-exclusion-and-health-literacy-how-libraries-can-help-bridge-the-gap/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 (Accessed: 02 Decemebr 2025)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NHS England (2025b). </a:t>
            </a: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NHS England» Tackling digital exclusion and health literacy: How libraries can help bridge the gap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US" u="sng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https://www.england.nhs.uk/blog/tackling-digital-exclusion-and-health-literacy-how-libraries-can-help-bridge-the-gap/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 (Accessed: 02 December 2025)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NHS Innovation Accelerator. (2025). </a:t>
            </a: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Smart Triage - AI-Powered Autonomous Appointment Booking for GP Practices - NHS Innovation Accelerator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US" u="sng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https://nhsaccelerator.com/innovations/smart-triage/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 (Accessed: 02 December 2025)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79206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2252CF-CAB6-2050-015A-11CD5864A3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4465" y="265471"/>
            <a:ext cx="11029335" cy="5911492"/>
          </a:xfrm>
        </p:spPr>
        <p:txBody>
          <a:bodyPr>
            <a:normAutofit fontScale="77500" lnSpcReduction="20000"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Oaks (2022). </a:t>
            </a: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Wysa - Oaks Mental Health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 - We grow knowledge of mental health. Available at: </a:t>
            </a:r>
            <a:r>
              <a:rPr lang="en-US" u="sng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https://oaksmentalhealth.ca/resources/wysa/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 (Accessed 3 Dec. 2025).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OECD. (2024). </a:t>
            </a: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Digital health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US" u="sng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https://www.oecd.org/en/topics/digital-health.html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 (Accessed: 03 December 2025) 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Powell, T., Gheera, M., Foster, D., Long, R. and Kennedy, S. (2019). </a:t>
            </a: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Early intervention: policy and provision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 [online] Parliament.uk. Available at: </a:t>
            </a:r>
            <a:r>
              <a:rPr lang="en-US" u="sng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https://researchbriefings.files.parliament.uk/documents/CBP-7647/CBP-7647.pdf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 (Accessed: 03 December 2025)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Public Health England (2018). </a:t>
            </a: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Health matters: Community-centred approaches for health and wellbeing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US" u="sng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https://www.gov.uk/government/publications/health-matters-health-and-wellbeing-community-centred-approaches/health-matters-community-centred-approaches-for-health-and-wellbeing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. (Accessed: 03 December 2025)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Raihan, M.M.H., Subroto, S., Chowdhury, N., Koch, K., Ruttan, E. and Turin, T.C. (2024). Dimensions and barriers for digital (in)equity and digital divide: a systematic integrative review. </a:t>
            </a: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Digital Transformation and Society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4(2). Available at: doi:https://doi.org/10.1108/dts-04-2024-0054. (Accessed: 03 December 2025)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Sinha, C., Cheng, A.L. and Kadaba, M. (2022) ‘Adherence and Engagement With a Cognitive Behavioural Therapy–Based Conversational Agent (Wysa for Chronic Pain) Among Adults With Chronic Pain: Survival Analysis’, </a:t>
            </a:r>
            <a:r>
              <a:rPr lang="en-GB" i="1" dirty="0">
                <a:latin typeface="Arial" panose="020B0604020202020204" pitchFamily="34" charset="0"/>
                <a:cs typeface="Arial" panose="020B0604020202020204" pitchFamily="34" charset="0"/>
              </a:rPr>
              <a:t>JMIR formative research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6(5), p. e37302. Available at: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https://doi.org/10.2196/37302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. (Accessed: 9 November 2025)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38100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13BF8F-BDFF-83D8-5720-3958CF09AD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2955" y="368710"/>
            <a:ext cx="10940845" cy="5808253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kern="100" dirty="0"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Tito, S.A., Arefin, S. and Global Health Institute Research Team, (2025). Integrating AI Chatbots and Wearable Technology for Workplace Mental Health: Reducing Stigma and Preventing Burnout through Human-AI Collaboration. </a:t>
            </a:r>
            <a:r>
              <a:rPr lang="en-GB" i="1" kern="100" dirty="0"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Central India Journal of Medical Research</a:t>
            </a:r>
            <a:r>
              <a:rPr lang="en-GB" kern="100" dirty="0"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, </a:t>
            </a:r>
            <a:r>
              <a:rPr lang="en-GB" i="1" kern="100" dirty="0"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4</a:t>
            </a:r>
            <a:r>
              <a:rPr lang="en-GB" kern="100" dirty="0"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(01), pp.60-68. (Accessed: 9 November 2025).</a:t>
            </a:r>
            <a:endParaRPr lang="en-GB" sz="1800" kern="100" dirty="0"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US" kern="100" dirty="0"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WHO (2025). </a:t>
            </a:r>
            <a:r>
              <a:rPr lang="en-US" i="1" kern="100" dirty="0"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WHO launches new guidance to promote mental health across all government sectors</a:t>
            </a:r>
            <a:r>
              <a:rPr lang="en-US" kern="100" dirty="0"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Available at: </a:t>
            </a:r>
            <a:r>
              <a:rPr lang="en-US" u="sng" kern="100" dirty="0">
                <a:solidFill>
                  <a:srgbClr val="467886"/>
                </a:solidFill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2"/>
              </a:rPr>
              <a:t>https://www.who.int/news/item/24-11-2025-who-launches-new-guidance-to-promote-mental-health-across-all-government-sectors</a:t>
            </a:r>
            <a:r>
              <a:rPr lang="en-US" kern="100" dirty="0"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(Accessed: 03 December 2025)</a:t>
            </a:r>
            <a:endParaRPr lang="en-GB" sz="1800" kern="100" dirty="0"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GB" kern="100" dirty="0"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WHO, (2022). </a:t>
            </a:r>
            <a:r>
              <a:rPr lang="en-GB" i="1" kern="100" dirty="0"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World mental health report: Transforming mental health for all</a:t>
            </a:r>
            <a:r>
              <a:rPr lang="en-GB" kern="100" dirty="0"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World Health Organization. Available at: </a:t>
            </a:r>
            <a:r>
              <a:rPr lang="en-GB" u="sng" kern="100" dirty="0">
                <a:solidFill>
                  <a:srgbClr val="467886"/>
                </a:solidFill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3"/>
              </a:rPr>
              <a:t>World mental health report: transforming mental health for all - World Health Organization - Google Books</a:t>
            </a:r>
            <a:r>
              <a:rPr lang="en-GB" kern="100" dirty="0"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(Accessed: 03 December 2025)</a:t>
            </a:r>
            <a:endParaRPr lang="en-GB" sz="1800" kern="100" dirty="0"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US" kern="100" dirty="0"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Wysa - Everyday Mental Health. (2024.). </a:t>
            </a:r>
            <a:r>
              <a:rPr lang="en-US" i="1" kern="100" dirty="0"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Wysa for Employers - Corporate Wellness Companies | Employee Wellness Programs</a:t>
            </a:r>
            <a:r>
              <a:rPr lang="en-US" kern="100" dirty="0"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Available at: </a:t>
            </a:r>
            <a:r>
              <a:rPr lang="en-US" u="sng" kern="100" dirty="0">
                <a:solidFill>
                  <a:srgbClr val="467886"/>
                </a:solidFill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4"/>
              </a:rPr>
              <a:t>https://www.wysa.com/for-employers</a:t>
            </a:r>
            <a:r>
              <a:rPr lang="en-US" kern="100" dirty="0"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(Accessed: 9 November 2025).</a:t>
            </a:r>
            <a:endParaRPr lang="en-GB" sz="1800" kern="100" dirty="0"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09478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25223E6-1B2D-E04F-9EF0-A89480378B72}"/>
              </a:ext>
            </a:extLst>
          </p:cNvPr>
          <p:cNvSpPr txBox="1"/>
          <p:nvPr/>
        </p:nvSpPr>
        <p:spPr>
          <a:xfrm>
            <a:off x="575187" y="1268361"/>
            <a:ext cx="11164530" cy="48986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285750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8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Wysa (2022). </a:t>
            </a:r>
            <a:r>
              <a:rPr lang="en-US" sz="1800" i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Wysa UK App Privacy Policy</a:t>
            </a:r>
            <a:r>
              <a:rPr lang="en-US" sz="18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Available at: </a:t>
            </a:r>
            <a:r>
              <a:rPr lang="en-US" sz="1800" u="sng" kern="100" dirty="0">
                <a:solidFill>
                  <a:srgbClr val="467886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2"/>
              </a:rPr>
              <a:t>https://legal.wysa.uk/privacy-policy</a:t>
            </a:r>
            <a:r>
              <a:rPr lang="en-US" sz="18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(Accessed: 03 December 2025)</a:t>
            </a:r>
            <a:endParaRPr lang="en-GB" sz="1200" kern="10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514350" indent="-285750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8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Wysa.com. (2025). </a:t>
            </a:r>
            <a:r>
              <a:rPr lang="en-US" sz="1800" i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Wysa Gateway - Smart Digital Intake for Faster Access to Mental Health Care | Automate Clinical Screenings &amp; Referral Pathways</a:t>
            </a:r>
            <a:r>
              <a:rPr lang="en-US" sz="18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Available at: </a:t>
            </a:r>
            <a:r>
              <a:rPr lang="en-US" sz="1800" u="sng" kern="100" dirty="0">
                <a:solidFill>
                  <a:srgbClr val="467886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3"/>
              </a:rPr>
              <a:t>https://www.wysa.com/gateway</a:t>
            </a:r>
            <a:r>
              <a:rPr lang="en-US" sz="18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(Accessed: 02 December 2025).</a:t>
            </a:r>
            <a:endParaRPr lang="en-GB" sz="1200" kern="10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514350" indent="-285750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8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Zenkan (2025). Zenkan.app. Available at: </a:t>
            </a:r>
            <a:r>
              <a:rPr lang="en-US" sz="1800" u="sng" kern="100" dirty="0">
                <a:solidFill>
                  <a:srgbClr val="467886"/>
                </a:solidFill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  <a:hlinkClick r:id="rId4"/>
              </a:rPr>
              <a:t>https://zenkan.app/blog/20250205-productivity-apps-the-problem-of-overreliance</a:t>
            </a:r>
            <a:r>
              <a:rPr lang="en-US" sz="18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 (Accessed 3 Dec. 2025).</a:t>
            </a:r>
            <a:endParaRPr lang="en-GB" sz="1200" kern="10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marL="514350" indent="-285750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8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Zhong, S., Yang, X., Pan, Z., Fan, Y., Chen, Y., Yu, X. and Zhou, L. (2022). The usability, feasibility, acceptability, and efficacy of digital mental health services in COVID-19: a scoping review, systematic review, and meta-analysis (Preprint). </a:t>
            </a:r>
            <a:r>
              <a:rPr lang="en-US" sz="1800" i="1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JMIR Public Health and Surveillance</a:t>
            </a:r>
            <a:r>
              <a:rPr lang="en-US" sz="1800" kern="1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. Available at: doi:https://doi.org/10.2196/43730. (Accessed: 9 November 2025).</a:t>
            </a:r>
            <a:endParaRPr lang="en-GB" sz="1200" kern="100" dirty="0">
              <a:effectLst/>
              <a:latin typeface="Arial" panose="020B06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72654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7257</TotalTime>
  <Words>2748</Words>
  <Application>Microsoft Office PowerPoint</Application>
  <PresentationFormat>Widescreen</PresentationFormat>
  <Paragraphs>126</Paragraphs>
  <Slides>18</Slides>
  <Notes>2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Aptos</vt:lpstr>
      <vt:lpstr>Aptos Display</vt:lpstr>
      <vt:lpstr>Arial</vt:lpstr>
      <vt:lpstr>Calibri</vt:lpstr>
      <vt:lpstr>Times New Roman</vt:lpstr>
      <vt:lpstr>Office Theme</vt:lpstr>
      <vt:lpstr>PowerPoint Presentation</vt:lpstr>
      <vt:lpstr>Overview- Wysa app</vt:lpstr>
      <vt:lpstr>Introduction </vt:lpstr>
      <vt:lpstr>Impact on Workforce</vt:lpstr>
      <vt:lpstr>Impact on service delivery </vt:lpstr>
      <vt:lpstr>Impact on patients </vt:lpstr>
      <vt:lpstr>Impact on community</vt:lpstr>
      <vt:lpstr>PowerPoint Presentation</vt:lpstr>
      <vt:lpstr>PowerPoint Presentation</vt:lpstr>
      <vt:lpstr>Conclusion</vt:lpstr>
      <vt:lpstr>PowerPoint Presentation</vt:lpstr>
      <vt:lpstr>References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AnastasiaEgonmwan@gmail.com</dc:creator>
  <cp:lastModifiedBy>Sarolta B</cp:lastModifiedBy>
  <cp:revision>12</cp:revision>
  <dcterms:created xsi:type="dcterms:W3CDTF">2025-11-10T11:32:38Z</dcterms:created>
  <dcterms:modified xsi:type="dcterms:W3CDTF">2025-12-04T16:03:23Z</dcterms:modified>
</cp:coreProperties>
</file>