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1.png" ContentType="image/png"/>
  <Override PartName="/ppt/media/image2.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PlaceHolder 1"/>
          <p:cNvSpPr>
            <a:spLocks noGrp="1"/>
          </p:cNvSpPr>
          <p:nvPr>
            <p:ph type="sldImg"/>
          </p:nvPr>
        </p:nvSpPr>
        <p:spPr>
          <a:xfrm>
            <a:off x="720720" y="899640"/>
            <a:ext cx="6099120" cy="34210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6" name="PlaceHolder 2"/>
          <p:cNvSpPr>
            <a:spLocks noGrp="1"/>
          </p:cNvSpPr>
          <p:nvPr>
            <p:ph type="body"/>
          </p:nvPr>
        </p:nvSpPr>
        <p:spPr>
          <a:xfrm>
            <a:off x="720720" y="4679640"/>
            <a:ext cx="6099120" cy="501948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7" name="PlaceHolder 3"/>
          <p:cNvSpPr>
            <a:spLocks noGrp="1"/>
          </p:cNvSpPr>
          <p:nvPr>
            <p:ph type="hdr"/>
          </p:nvPr>
        </p:nvSpPr>
        <p:spPr>
          <a:xfrm>
            <a:off x="0" y="-360"/>
            <a:ext cx="3260880" cy="514440"/>
          </a:xfrm>
          <a:prstGeom prst="rect">
            <a:avLst/>
          </a:prstGeom>
        </p:spPr>
        <p:txBody>
          <a:bodyPr lIns="0" rIns="0" tIns="0" bIns="0">
            <a:noAutofit/>
          </a:bodyPr>
          <a:p>
            <a:pP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58" name="PlaceHolder 4"/>
          <p:cNvSpPr>
            <a:spLocks noGrp="1"/>
          </p:cNvSpPr>
          <p:nvPr>
            <p:ph type="dt"/>
          </p:nvPr>
        </p:nvSpPr>
        <p:spPr>
          <a:xfrm>
            <a:off x="4278240" y="-360"/>
            <a:ext cx="3260880" cy="514440"/>
          </a:xfrm>
          <a:prstGeom prst="rect">
            <a:avLst/>
          </a:prstGeom>
        </p:spPr>
        <p:txBody>
          <a:bodyPr lIns="0" rIns="0" tIns="0" bIns="0">
            <a:noAutofit/>
          </a:bodyPr>
          <a:p>
            <a:pPr algn="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59" name="PlaceHolder 5"/>
          <p:cNvSpPr>
            <a:spLocks noGrp="1"/>
          </p:cNvSpPr>
          <p:nvPr>
            <p:ph type="ftr"/>
          </p:nvPr>
        </p:nvSpPr>
        <p:spPr>
          <a:xfrm>
            <a:off x="0" y="10156320"/>
            <a:ext cx="3260880" cy="514440"/>
          </a:xfrm>
          <a:prstGeom prst="rect">
            <a:avLst/>
          </a:prstGeom>
        </p:spPr>
        <p:txBody>
          <a:bodyPr lIns="0" rIns="0" tIns="0" bIns="0" anchor="b">
            <a:noAutofit/>
          </a:bodyPr>
          <a:p>
            <a:pP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0" name="PlaceHolder 6"/>
          <p:cNvSpPr>
            <a:spLocks noGrp="1"/>
          </p:cNvSpPr>
          <p:nvPr>
            <p:ph type="sldNum"/>
          </p:nvPr>
        </p:nvSpPr>
        <p:spPr>
          <a:xfrm>
            <a:off x="4278240" y="10156320"/>
            <a:ext cx="3260880" cy="514440"/>
          </a:xfrm>
          <a:prstGeom prst="rect">
            <a:avLst/>
          </a:prstGeom>
        </p:spPr>
        <p:txBody>
          <a:bodyPr lIns="0" rIns="0" tIns="0" bIns="0" anchor="b">
            <a:noAutofit/>
          </a:bodyPr>
          <a:p>
            <a:pPr algn="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fld id="{5A52DD54-80C7-41AF-9DEF-9A37587E0C59}"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5" name="PlaceHolder 1"/>
          <p:cNvSpPr>
            <a:spLocks noGrp="1"/>
          </p:cNvSpPr>
          <p:nvPr>
            <p:ph type="sldImg"/>
          </p:nvPr>
        </p:nvSpPr>
        <p:spPr>
          <a:xfrm>
            <a:off x="720720" y="900000"/>
            <a:ext cx="6119640" cy="3441960"/>
          </a:xfrm>
          <a:prstGeom prst="rect">
            <a:avLst/>
          </a:prstGeom>
        </p:spPr>
      </p:sp>
      <p:sp>
        <p:nvSpPr>
          <p:cNvPr id="76"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7" name="PlaceHolder 1"/>
          <p:cNvSpPr>
            <a:spLocks noGrp="1"/>
          </p:cNvSpPr>
          <p:nvPr>
            <p:ph type="sldImg"/>
          </p:nvPr>
        </p:nvSpPr>
        <p:spPr>
          <a:xfrm>
            <a:off x="720720" y="900000"/>
            <a:ext cx="6119640" cy="3441960"/>
          </a:xfrm>
          <a:prstGeom prst="rect">
            <a:avLst/>
          </a:prstGeom>
        </p:spPr>
      </p:sp>
      <p:sp>
        <p:nvSpPr>
          <p:cNvPr id="78"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9" name="PlaceHolder 1"/>
          <p:cNvSpPr>
            <a:spLocks noGrp="1"/>
          </p:cNvSpPr>
          <p:nvPr>
            <p:ph type="sldImg"/>
          </p:nvPr>
        </p:nvSpPr>
        <p:spPr>
          <a:xfrm>
            <a:off x="720720" y="900000"/>
            <a:ext cx="6119640" cy="3441960"/>
          </a:xfrm>
          <a:prstGeom prst="rect">
            <a:avLst/>
          </a:prstGeom>
        </p:spPr>
      </p:sp>
      <p:sp>
        <p:nvSpPr>
          <p:cNvPr id="80"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1" name="PlaceHolder 1"/>
          <p:cNvSpPr>
            <a:spLocks noGrp="1"/>
          </p:cNvSpPr>
          <p:nvPr>
            <p:ph type="sldImg"/>
          </p:nvPr>
        </p:nvSpPr>
        <p:spPr>
          <a:xfrm>
            <a:off x="720720" y="900000"/>
            <a:ext cx="6119640" cy="3441960"/>
          </a:xfrm>
          <a:prstGeom prst="rect">
            <a:avLst/>
          </a:prstGeom>
        </p:spPr>
      </p:sp>
      <p:sp>
        <p:nvSpPr>
          <p:cNvPr id="82"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3280" y="1368000"/>
            <a:ext cx="9051840" cy="326700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3280" y="1368000"/>
            <a:ext cx="9051840" cy="32670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3280" y="1368000"/>
            <a:ext cx="4417200" cy="32670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41880" y="1368000"/>
            <a:ext cx="4417200" cy="32670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2920" y="216000"/>
            <a:ext cx="8078760" cy="374580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32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41880" y="1368000"/>
            <a:ext cx="4417200" cy="32670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3280" y="30744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3280" y="1368000"/>
            <a:ext cx="4417200" cy="32670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418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41880" y="30744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32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418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3280" y="3074400"/>
            <a:ext cx="905184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3280" y="1368000"/>
            <a:ext cx="905184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3280" y="3074400"/>
            <a:ext cx="905184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32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418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3280" y="30744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41880" y="30744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3280" y="13680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4000" y="13680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4720" y="13680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3280" y="30744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4000" y="30744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4720" y="30744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3280" y="1368000"/>
            <a:ext cx="9051840" cy="326700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2920" y="5165640"/>
            <a:ext cx="2327400" cy="370080"/>
          </a:xfrm>
          <a:prstGeom prst="rect">
            <a:avLst/>
          </a:prstGeom>
        </p:spPr>
        <p:txBody>
          <a:bodyPr lIns="0" rIns="0" tIns="0" bIns="0">
            <a:noAutofit/>
          </a:bodyPr>
          <a:p>
            <a:pP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7720" y="5165640"/>
            <a:ext cx="3174840" cy="370080"/>
          </a:xfrm>
          <a:prstGeom prst="rect">
            <a:avLst/>
          </a:prstGeom>
        </p:spPr>
        <p:txBody>
          <a:bodyPr lIns="0" rIns="0" tIns="0" bIns="0">
            <a:noAutofit/>
          </a:bodyPr>
          <a:p>
            <a:pP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360" y="5165640"/>
            <a:ext cx="2327400" cy="370080"/>
          </a:xfrm>
          <a:prstGeom prst="rect">
            <a:avLst/>
          </a:prstGeom>
        </p:spPr>
        <p:txBody>
          <a:bodyPr lIns="0" rIns="0" tIns="0" bIns="0">
            <a:noAutofit/>
          </a:bodyPr>
          <a:p>
            <a:pP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fld id="{C34C8723-30E7-4A71-AA59-6B04907733EB}"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1"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3200" spc="-1" strike="noStrike">
                <a:solidFill>
                  <a:srgbClr val="000000"/>
                </a:solidFill>
                <a:latin typeface="Times New Roman"/>
                <a:ea typeface="Times New Roman"/>
              </a:rPr>
              <a:t>Declamation</a:t>
            </a:r>
            <a:endParaRPr b="0" lang="en-GB" sz="3200" spc="-1" strike="noStrike">
              <a:solidFill>
                <a:srgbClr val="000000"/>
              </a:solidFill>
              <a:latin typeface="Times New Roman"/>
            </a:endParaRPr>
          </a:p>
        </p:txBody>
      </p:sp>
      <p:pic>
        <p:nvPicPr>
          <p:cNvPr id="62" name="" descr=""/>
          <p:cNvPicPr/>
          <p:nvPr/>
        </p:nvPicPr>
        <p:blipFill>
          <a:blip r:embed="rId1"/>
          <a:stretch/>
        </p:blipFill>
        <p:spPr>
          <a:xfrm>
            <a:off x="3311640" y="1152360"/>
            <a:ext cx="3531960" cy="470880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3"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3300" spc="-1" strike="noStrike">
                <a:solidFill>
                  <a:srgbClr val="000000"/>
                </a:solidFill>
                <a:latin typeface="Times New Roman"/>
              </a:rPr>
              <a:t>Homer and rhetoric</a:t>
            </a:r>
            <a:endParaRPr b="0" lang="en-GB" sz="3300" spc="-1" strike="noStrike">
              <a:solidFill>
                <a:srgbClr val="000000"/>
              </a:solidFill>
              <a:latin typeface="Times New Roman"/>
            </a:endParaRPr>
          </a:p>
        </p:txBody>
      </p:sp>
      <p:sp>
        <p:nvSpPr>
          <p:cNvPr id="64"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Homer read in schools and could be viewed as rhetoric: </a:t>
            </a:r>
            <a:endParaRPr b="1"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a:t>
            </a:r>
            <a:r>
              <a:rPr b="0" lang="de-DE" sz="1800" spc="-1" strike="noStrike">
                <a:solidFill>
                  <a:srgbClr val="000000"/>
                </a:solidFill>
                <a:latin typeface="Times New Roman"/>
                <a:ea typeface="Arial"/>
              </a:rPr>
              <a:t>[Homer] is the most eminent not only in the virtue of poetry but also in oratory. Not to mention his laudations, exhortations and consolations: does not the ninth book, which contains the embassy sent to Achilles, or the first in which the struggle between the leaders is described, or the second where opinions are delivered, explain all the arts of quarrelling and counselling?” (Quintilian 10.1.47)</a:t>
            </a:r>
            <a:endParaRPr b="1" lang="en-GB" sz="1800" spc="-1" strike="noStrike">
              <a:solidFill>
                <a:srgbClr val="000000"/>
              </a:solidFill>
              <a:latin typeface="Times New Roman"/>
            </a:endParaRPr>
          </a:p>
        </p:txBody>
      </p:sp>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5"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3300" spc="-1" strike="noStrike">
                <a:solidFill>
                  <a:srgbClr val="000000"/>
                </a:solidFill>
                <a:latin typeface="Times New Roman"/>
              </a:rPr>
              <a:t>Homer and rhetoric</a:t>
            </a:r>
            <a:endParaRPr b="0" lang="en-GB" sz="3300" spc="-1" strike="noStrike">
              <a:solidFill>
                <a:srgbClr val="000000"/>
              </a:solidFill>
              <a:latin typeface="Times New Roman"/>
            </a:endParaRPr>
          </a:p>
        </p:txBody>
      </p:sp>
      <p:sp>
        <p:nvSpPr>
          <p:cNvPr id="66" name=""/>
          <p:cNvSpPr txBox="1"/>
          <p:nvPr/>
        </p:nvSpPr>
        <p:spPr>
          <a:xfrm>
            <a:off x="502920" y="1368000"/>
            <a:ext cx="9072360" cy="3287880"/>
          </a:xfrm>
          <a:prstGeom prst="rect">
            <a:avLst/>
          </a:prstGeom>
          <a:noFill/>
          <a:ln w="0">
            <a:noFill/>
          </a:ln>
        </p:spPr>
        <p:txBody>
          <a:bodyPr lIns="0" rIns="0" tIns="15120" bIns="0">
            <a:normAutofit fontScale="85000"/>
          </a:bodyPr>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a:t>
            </a:r>
            <a:r>
              <a:rPr b="0" lang="de-DE" sz="1800" spc="-1" strike="noStrike">
                <a:solidFill>
                  <a:srgbClr val="000000"/>
                </a:solidFill>
                <a:latin typeface="Times New Roman"/>
                <a:ea typeface="Arial"/>
              </a:rPr>
              <a:t>Quintilian stresses the passage referring to Achilles and the embassy from </a:t>
            </a:r>
            <a:r>
              <a:rPr b="0" i="1" lang="de-DE" sz="1800" spc="-1" strike="noStrike">
                <a:solidFill>
                  <a:srgbClr val="010101"/>
                </a:solidFill>
                <a:latin typeface="Times New Roman"/>
                <a:ea typeface="Times New Roman"/>
              </a:rPr>
              <a:t>Iliad</a:t>
            </a:r>
            <a:r>
              <a:rPr b="0" lang="de-DE" sz="1800" spc="-1" strike="noStrike">
                <a:solidFill>
                  <a:srgbClr val="000000"/>
                </a:solidFill>
                <a:latin typeface="Times New Roman"/>
                <a:ea typeface="Arial"/>
              </a:rPr>
              <a:t> 9 as an important source for learning rhetoric, which is a plausible indication that it was discussed and used at schools.” (BJÖRK, M. 2016. </a:t>
            </a:r>
            <a:r>
              <a:rPr b="0" i="1" lang="de-DE" sz="1800" spc="-1" strike="noStrike">
                <a:solidFill>
                  <a:srgbClr val="010101"/>
                </a:solidFill>
                <a:latin typeface="Times New Roman"/>
                <a:ea typeface="Times New Roman"/>
              </a:rPr>
              <a:t>Ovid's Heroides and the Ethopoeia</a:t>
            </a:r>
            <a:r>
              <a:rPr b="0" lang="de-DE" sz="1800" spc="-1" strike="noStrike">
                <a:solidFill>
                  <a:srgbClr val="000000"/>
                </a:solidFill>
                <a:latin typeface="Times New Roman"/>
                <a:ea typeface="Arial"/>
              </a:rPr>
              <a:t>. Diss: 61)</a:t>
            </a:r>
            <a:endParaRPr b="1"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Rhetorical exercises could be drawn from Homer.</a:t>
            </a:r>
            <a:endParaRPr b="1"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Achilles a popular figure in character-exercises for pupils</a:t>
            </a:r>
            <a:endParaRPr b="1" lang="en-GB" sz="1800" spc="-1" strike="noStrike">
              <a:solidFill>
                <a:srgbClr val="000000"/>
              </a:solidFill>
              <a:latin typeface="Times New Roman"/>
            </a:endParaRPr>
          </a:p>
          <a:p>
            <a:pPr>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a:t>
            </a:r>
            <a:r>
              <a:rPr b="0" lang="de-DE" sz="1800" spc="-1" strike="noStrike">
                <a:solidFill>
                  <a:srgbClr val="000000"/>
                </a:solidFill>
                <a:latin typeface="Times New Roman"/>
                <a:ea typeface="Arial"/>
              </a:rPr>
              <a:t>The subjects of Libanius’ ethopoeiae include tragic themes, like Ajax or Medea, which weave quotations from the source text into a new speech, and feature variations of mythological subjects like the words of Chiron on hearing that Achilles was hidden among girls on Skyros. The process of composing an ethopoeia…, involved a combination of listening to models (drawn from classical literature or written by the teacher), reading out loud, and active imitation: students had to think themselves into their mythological role and situation.”  (Greensmith 2017: 34, Cambridge diss, </a:t>
            </a:r>
            <a:r>
              <a:rPr b="0" i="1" lang="de-DE" sz="1800" spc="-1" strike="noStrike">
                <a:solidFill>
                  <a:srgbClr val="000000"/>
                </a:solidFill>
                <a:latin typeface="Times New Roman"/>
                <a:ea typeface="Arial"/>
              </a:rPr>
              <a:t>Homer in the Perfect Tense</a:t>
            </a:r>
            <a:r>
              <a:rPr b="0" lang="de-DE" sz="1800" spc="-1" strike="noStrike">
                <a:solidFill>
                  <a:srgbClr val="000000"/>
                </a:solidFill>
                <a:latin typeface="Times New Roman"/>
                <a:ea typeface="Arial"/>
              </a:rPr>
              <a:t>) (Libanius writing in Greek C4</a:t>
            </a:r>
            <a:r>
              <a:rPr b="0" lang="de-DE" sz="1200" spc="-1" strike="noStrike" baseline="33000">
                <a:solidFill>
                  <a:srgbClr val="000000"/>
                </a:solidFill>
                <a:latin typeface="Times New Roman"/>
                <a:ea typeface="Arial"/>
              </a:rPr>
              <a:t>th</a:t>
            </a:r>
            <a:r>
              <a:rPr b="0" lang="de-DE" sz="1800" spc="-1" strike="noStrike">
                <a:solidFill>
                  <a:srgbClr val="000000"/>
                </a:solidFill>
                <a:latin typeface="Times New Roman"/>
                <a:ea typeface="Arial"/>
              </a:rPr>
              <a:t> CE, in Eastern Roman Empire)</a:t>
            </a:r>
            <a:endParaRPr b="1"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7"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3300" spc="-1" strike="noStrike">
                <a:solidFill>
                  <a:srgbClr val="000000"/>
                </a:solidFill>
                <a:latin typeface="Times New Roman"/>
              </a:rPr>
              <a:t>Homer and rhetoric</a:t>
            </a:r>
            <a:endParaRPr b="0" lang="en-GB" sz="3300" spc="-1" strike="noStrike">
              <a:solidFill>
                <a:srgbClr val="000000"/>
              </a:solidFill>
              <a:latin typeface="Times New Roman"/>
            </a:endParaRPr>
          </a:p>
        </p:txBody>
      </p:sp>
      <p:sp>
        <p:nvSpPr>
          <p:cNvPr id="68" name=""/>
          <p:cNvSpPr txBox="1"/>
          <p:nvPr/>
        </p:nvSpPr>
        <p:spPr>
          <a:xfrm>
            <a:off x="502920" y="1368000"/>
            <a:ext cx="9072360" cy="3287880"/>
          </a:xfrm>
          <a:prstGeom prst="rect">
            <a:avLst/>
          </a:prstGeom>
          <a:noFill/>
          <a:ln w="0">
            <a:noFill/>
          </a:ln>
        </p:spPr>
        <p:txBody>
          <a:bodyPr lIns="0" rIns="0" tIns="15120" bIns="0">
            <a:normAutofit fontScale="67000"/>
          </a:bodyPr>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i="1" lang="de-DE" sz="1800" spc="-1" strike="noStrike">
                <a:solidFill>
                  <a:srgbClr val="222222"/>
                </a:solidFill>
                <a:latin typeface="Times New Roman"/>
                <a:ea typeface="Arial"/>
              </a:rPr>
              <a:t>Ach</a:t>
            </a:r>
            <a:r>
              <a:rPr b="0" lang="de-DE" sz="1800" spc="-1" strike="noStrike">
                <a:solidFill>
                  <a:srgbClr val="000000"/>
                </a:solidFill>
                <a:latin typeface="Times New Roman"/>
                <a:ea typeface="Arial"/>
              </a:rPr>
              <a:t>. 1.272-4 (Thetis trying to persuade Achilles to put on female clothing) “What purpose is in your eyes? Are you ashamed to soften in this dress? I swear to you, dear boy, by my kindred sea, Chiron shall not know of this”</a:t>
            </a:r>
            <a:endParaRPr b="1" lang="en-GB" sz="1800" spc="-1" strike="noStrike">
              <a:solidFill>
                <a:srgbClr val="000000"/>
              </a:solidFill>
              <a:latin typeface="Times New Roman"/>
            </a:endParaRPr>
          </a:p>
          <a:p>
            <a:pPr marL="342720" indent="-341280">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222222"/>
                </a:solidFill>
                <a:latin typeface="Times New Roman"/>
                <a:ea typeface="Arial"/>
              </a:rPr>
              <a:t>“</a:t>
            </a:r>
            <a:r>
              <a:rPr b="0" lang="de-DE" sz="1800" spc="-1" strike="noStrike">
                <a:solidFill>
                  <a:srgbClr val="222222"/>
                </a:solidFill>
                <a:latin typeface="Times New Roman"/>
                <a:ea typeface="Arial"/>
              </a:rPr>
              <a:t>The audience members’ awareness of the declamatory curriculum means that they would likely be expected to notice when a popular theme has been deliberately deferred in Flavian epic. When Statius’ Thetis attempts to allay her son’s resentment at having to wear women’s clothes, for example, she appeals to his beloved teacher’s ignorance:‘Are you ashamed to soften in this dress? I swear to you, dear boy, by my kindred sea, Chiron shall not know of this.[n40] According to the fourth-century rhetorical teacher Libanius, however,</a:t>
            </a:r>
            <a:br/>
            <a:r>
              <a:rPr b="0" lang="de-DE" sz="1800" spc="-1" strike="noStrike">
                <a:solidFill>
                  <a:srgbClr val="222222"/>
                </a:solidFill>
                <a:latin typeface="Times New Roman"/>
                <a:ea typeface="Arial"/>
              </a:rPr>
              <a:t>Chiron evidently did find out what had happened to his favourite student and had something to say about it. An ethopoeia from Libanius’ </a:t>
            </a:r>
            <a:r>
              <a:rPr b="0" i="1" lang="de-DE" sz="1800" spc="-1" strike="noStrike">
                <a:solidFill>
                  <a:srgbClr val="222222"/>
                </a:solidFill>
                <a:latin typeface="Times New Roman"/>
                <a:ea typeface="Arial"/>
              </a:rPr>
              <a:t>Progymnasmata</a:t>
            </a:r>
            <a:r>
              <a:rPr b="0" lang="de-DE" sz="1800" spc="-1" strike="noStrike">
                <a:solidFill>
                  <a:srgbClr val="222222"/>
                </a:solidFill>
                <a:latin typeface="Times New Roman"/>
                <a:ea typeface="Arial"/>
              </a:rPr>
              <a:t> provides a model answer to the question: “What words</a:t>
            </a:r>
            <a:br/>
            <a:r>
              <a:rPr b="0" lang="de-DE" sz="1800" spc="-1" strike="noStrike">
                <a:solidFill>
                  <a:srgbClr val="222222"/>
                </a:solidFill>
                <a:latin typeface="Times New Roman"/>
                <a:ea typeface="Arial"/>
              </a:rPr>
              <a:t>word Chiron say upon hearing that Achilles was in the women’s” (Bernstein 2013: 150)</a:t>
            </a:r>
            <a:endParaRPr b="1" lang="en-GB" sz="1800" spc="-1" strike="noStrike">
              <a:solidFill>
                <a:srgbClr val="000000"/>
              </a:solidFill>
              <a:latin typeface="Times New Roman"/>
            </a:endParaRPr>
          </a:p>
          <a:p>
            <a:pPr marL="342720" indent="-341280">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222222"/>
                </a:solidFill>
                <a:latin typeface="Times New Roman"/>
                <a:ea typeface="Arial"/>
              </a:rPr>
              <a:t>&gt;Statius avoids material found in the ethopoeic tradition about Chiron’s potential response to Achilles’ stay amongst women and hence actively plays with readerly expectations.</a:t>
            </a: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Declamation</a:t>
            </a:r>
            <a:endParaRPr b="0" lang="en-GB" sz="3300" spc="-1" strike="noStrike">
              <a:solidFill>
                <a:srgbClr val="000000"/>
              </a:solidFill>
              <a:latin typeface="Times New Roman"/>
            </a:endParaRPr>
          </a:p>
        </p:txBody>
      </p:sp>
      <p:sp>
        <p:nvSpPr>
          <p:cNvPr id="70"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rPr>
              <a:t>Declamation part of educative practice in Greece and Rome for centuries</a:t>
            </a:r>
            <a:endParaRPr b="1"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rPr>
              <a:t>NB </a:t>
            </a:r>
            <a:r>
              <a:rPr b="0" i="1" lang="en-GB" sz="1800" spc="-1" strike="noStrike">
                <a:solidFill>
                  <a:srgbClr val="010101"/>
                </a:solidFill>
                <a:latin typeface="Times New Roman"/>
                <a:ea typeface="Times New Roman"/>
              </a:rPr>
              <a:t>suasoriae</a:t>
            </a:r>
            <a:r>
              <a:rPr b="0" lang="en-GB" sz="1800" spc="-1" strike="noStrike">
                <a:solidFill>
                  <a:srgbClr val="010101"/>
                </a:solidFill>
                <a:latin typeface="Times New Roman"/>
              </a:rPr>
              <a:t> of the Elder Seneca urging Alexander to travel across Ocean (</a:t>
            </a:r>
            <a:r>
              <a:rPr b="0" i="1" lang="en-GB" sz="1800" spc="-1" strike="noStrike">
                <a:solidFill>
                  <a:srgbClr val="010101"/>
                </a:solidFill>
                <a:latin typeface="Times New Roman"/>
              </a:rPr>
              <a:t>Suas</a:t>
            </a:r>
            <a:r>
              <a:rPr b="0" lang="en-GB" sz="1800" spc="-1" strike="noStrike">
                <a:solidFill>
                  <a:srgbClr val="010101"/>
                </a:solidFill>
                <a:latin typeface="Times New Roman"/>
              </a:rPr>
              <a:t>. 1) or to enter Babylon (</a:t>
            </a:r>
            <a:r>
              <a:rPr b="0" i="1" lang="en-GB" sz="1800" spc="-1" strike="noStrike">
                <a:solidFill>
                  <a:srgbClr val="010101"/>
                </a:solidFill>
                <a:latin typeface="Times New Roman"/>
                <a:ea typeface="Times New Roman"/>
              </a:rPr>
              <a:t>Suas.</a:t>
            </a:r>
            <a:r>
              <a:rPr b="0" lang="en-GB" sz="1800" spc="-1" strike="noStrike">
                <a:solidFill>
                  <a:srgbClr val="010101"/>
                </a:solidFill>
                <a:latin typeface="Times New Roman"/>
              </a:rPr>
              <a:t> 4)</a:t>
            </a:r>
            <a:endParaRPr b="1"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rPr>
              <a:t>Achilles: </a:t>
            </a:r>
            <a:endParaRPr b="1"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ea typeface="Times New Roman"/>
              </a:rPr>
              <a:t>Webb, R. 2006. ‘Rhetorical and theatrical fictions </a:t>
            </a:r>
            <a:r>
              <a:rPr b="0" lang="en-GB" sz="1800" spc="-1" strike="noStrike">
                <a:solidFill>
                  <a:srgbClr val="000000"/>
                </a:solidFill>
                <a:latin typeface="Times New Roman"/>
              </a:rPr>
              <a:t>in the Works of Chorikios of Gaza.’ in </a:t>
            </a:r>
            <a:r>
              <a:rPr b="0" i="1" lang="en-GB" sz="1800" spc="-1" strike="noStrike">
                <a:solidFill>
                  <a:srgbClr val="010101"/>
                </a:solidFill>
                <a:latin typeface="Times New Roman"/>
                <a:ea typeface="Times New Roman"/>
              </a:rPr>
              <a:t>Greek Literature in Late Antiquity: Dynamism, Didacticism, Classicism</a:t>
            </a:r>
            <a:r>
              <a:rPr b="0" lang="en-GB" sz="1800" spc="-1" strike="noStrike">
                <a:solidFill>
                  <a:srgbClr val="010101"/>
                </a:solidFill>
                <a:latin typeface="Times New Roman"/>
                <a:ea typeface="Times New Roman"/>
              </a:rPr>
              <a:t> ed. Scott Fitzgerald Johnson (on Chorikios of Gaza, 5</a:t>
            </a:r>
            <a:r>
              <a:rPr b="0" lang="en-GB" sz="1800" spc="-1" strike="noStrike" baseline="12000">
                <a:solidFill>
                  <a:srgbClr val="010101"/>
                </a:solidFill>
                <a:latin typeface="Times New Roman"/>
                <a:ea typeface="Times New Roman"/>
              </a:rPr>
              <a:t>th</a:t>
            </a:r>
            <a:r>
              <a:rPr b="0" lang="en-GB" sz="1800" spc="-1" strike="noStrike">
                <a:solidFill>
                  <a:srgbClr val="010101"/>
                </a:solidFill>
                <a:latin typeface="Times New Roman"/>
                <a:ea typeface="Times New Roman"/>
              </a:rPr>
              <a:t>/6</a:t>
            </a:r>
            <a:r>
              <a:rPr b="0" lang="en-GB" sz="1800" spc="-1" strike="noStrike" baseline="12000">
                <a:solidFill>
                  <a:srgbClr val="010101"/>
                </a:solidFill>
                <a:latin typeface="Times New Roman"/>
                <a:ea typeface="Times New Roman"/>
              </a:rPr>
              <a:t>th</a:t>
            </a:r>
            <a:r>
              <a:rPr b="0" lang="en-GB" sz="1800" spc="-1" strike="noStrike">
                <a:solidFill>
                  <a:srgbClr val="010101"/>
                </a:solidFill>
                <a:latin typeface="Times New Roman"/>
                <a:ea typeface="Times New Roman"/>
              </a:rPr>
              <a:t> C AD) </a:t>
            </a:r>
            <a:endParaRPr b="1" lang="en-GB" sz="18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Declamation</a:t>
            </a:r>
            <a:endParaRPr b="0" lang="en-GB" sz="3300" spc="-1" strike="noStrike">
              <a:solidFill>
                <a:srgbClr val="000000"/>
              </a:solidFill>
              <a:latin typeface="Times New Roman"/>
            </a:endParaRPr>
          </a:p>
        </p:txBody>
      </p:sp>
      <p:sp>
        <p:nvSpPr>
          <p:cNvPr id="72"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rPr>
              <a:t>General/specific purpose? Thinking though dilemmas, government, how to address leaders; argumentation</a:t>
            </a:r>
            <a:endParaRPr b="1"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rPr>
              <a:t>Alexander’s appearance in declamation: linked to issues of e.g. power/ (imperial) ambition /mortal achievement.</a:t>
            </a:r>
            <a:r>
              <a:rPr b="0" lang="en-GB" sz="2400" spc="-1" strike="noStrike">
                <a:solidFill>
                  <a:srgbClr val="010101"/>
                </a:solidFill>
                <a:latin typeface="Times New Roman"/>
              </a:rPr>
              <a:t> </a:t>
            </a:r>
            <a:endParaRPr b="1" lang="en-GB" sz="2400" spc="-1" strike="noStrike">
              <a:solidFill>
                <a:srgbClr val="000000"/>
              </a:solidFill>
              <a:latin typeface="Times New Roman"/>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Juvenal</a:t>
            </a:r>
            <a:endParaRPr b="0" lang="en-GB" sz="3300" spc="-1" strike="noStrike">
              <a:solidFill>
                <a:srgbClr val="000000"/>
              </a:solidFill>
              <a:latin typeface="Times New Roman"/>
            </a:endParaRPr>
          </a:p>
        </p:txBody>
      </p:sp>
      <p:sp>
        <p:nvSpPr>
          <p:cNvPr id="74"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00000"/>
                </a:solidFill>
                <a:latin typeface="Times New Roman"/>
              </a:rPr>
              <a:t>Off you go, you maniac [Hannibal], zoom through the hostile Alps—to entertain schoolboys and </a:t>
            </a:r>
            <a:r>
              <a:rPr b="1" lang="en-GB" sz="1800" spc="-1" strike="noStrike">
                <a:solidFill>
                  <a:srgbClr val="000000"/>
                </a:solidFill>
                <a:latin typeface="Times New Roman"/>
              </a:rPr>
              <a:t>to be put into their speeches</a:t>
            </a:r>
            <a:r>
              <a:rPr b="0" lang="en-GB" sz="1800" spc="-1" strike="noStrike">
                <a:solidFill>
                  <a:srgbClr val="000000"/>
                </a:solidFill>
                <a:latin typeface="Times New Roman"/>
              </a:rPr>
              <a:t>.</a:t>
            </a:r>
            <a:endParaRPr b="1" lang="en-GB" sz="1800" spc="-1" strike="noStrike">
              <a:solidFill>
                <a:srgbClr val="000000"/>
              </a:solidFill>
              <a:latin typeface="Times New Roman"/>
            </a:endParaRPr>
          </a:p>
          <a:p>
            <a:pPr marL="342720" indent="-338040">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rPr>
              <a:t>One world is not enough for the young man from Pella. In discontent he seethes at the narrow limits of the universe as if confined on the rocks of Gyara or tiny Seriphus. But once he’s entered the city that’s fortified by potters, his coffin will be big enough. It’s only death that reveals the minuscule size of human bodies.” (</a:t>
            </a:r>
            <a:r>
              <a:rPr b="0" lang="en-GB" sz="1800" spc="-1" strike="noStrike">
                <a:solidFill>
                  <a:srgbClr val="010101"/>
                </a:solidFill>
                <a:latin typeface="Times New Roman"/>
                <a:ea typeface="Times New Roman"/>
              </a:rPr>
              <a:t>Juvenal </a:t>
            </a:r>
            <a:r>
              <a:rPr b="0" i="1" lang="en-GB" sz="1800" spc="-1" strike="noStrike">
                <a:solidFill>
                  <a:srgbClr val="010101"/>
                </a:solidFill>
                <a:latin typeface="Times New Roman"/>
                <a:ea typeface="Times New Roman"/>
              </a:rPr>
              <a:t>Satires</a:t>
            </a:r>
            <a:r>
              <a:rPr b="0" lang="en-GB" sz="1800" spc="-1" strike="noStrike">
                <a:solidFill>
                  <a:srgbClr val="010101"/>
                </a:solidFill>
                <a:latin typeface="Times New Roman"/>
                <a:ea typeface="Times New Roman"/>
              </a:rPr>
              <a:t> 10.166-73)</a:t>
            </a: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16919</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2026-02-03T17:51:19Z</dcterms:modified>
  <cp:revision>16</cp:revision>
  <dc:subject/>
  <dc:title>Vintage</dc:title>
</cp:coreProperties>
</file>