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311" r:id="rId55"/>
    <p:sldId id="312" r:id="rId56"/>
    <p:sldId id="313" r:id="rId57"/>
    <p:sldId id="314" r:id="rId58"/>
    <p:sldId id="315" r:id="rId59"/>
    <p:sldId id="316" r:id="rId60"/>
    <p:sldId id="317" r:id="rId61"/>
    <p:sldId id="318" r:id="rId62"/>
    <p:sldId id="319" r:id="rId63"/>
    <p:sldId id="320" r:id="rId64"/>
    <p:sldId id="321" r:id="rId65"/>
    <p:sldId id="322" r:id="rId66"/>
    <p:sldId id="323" r:id="rId67"/>
    <p:sldId id="324" r:id="rId68"/>
    <p:sldId id="325" r:id="rId69"/>
    <p:sldId id="326" r:id="rId70"/>
    <p:sldId id="327" r:id="rId71"/>
    <p:sldId id="328" r:id="rId72"/>
    <p:sldId id="329" r:id="rId73"/>
    <p:sldId id="330" r:id="rId74"/>
    <p:sldId id="331" r:id="rId75"/>
    <p:sldId id="332" r:id="rId76"/>
    <p:sldId id="333" r:id="rId77"/>
    <p:sldId id="334" r:id="rId78"/>
    <p:sldId id="335" r:id="rId79"/>
    <p:sldId id="336" r:id="rId80"/>
    <p:sldId id="337" r:id="rId81"/>
    <p:sldId id="338" r:id="rId82"/>
    <p:sldId id="339" r:id="rId83"/>
    <p:sldId id="340" r:id="rId84"/>
    <p:sldId id="341" r:id="rId85"/>
    <p:sldId id="342" r:id="rId86"/>
    <p:sldId id="343" r:id="rId87"/>
    <p:sldId id="344" r:id="rId88"/>
    <p:sldId id="345" r:id="rId89"/>
    <p:sldId id="346" r:id="rId90"/>
    <p:sldId id="347" r:id="rId91"/>
    <p:sldId id="348" r:id="rId92"/>
    <p:sldId id="349" r:id="rId93"/>
    <p:sldId id="350" r:id="rId94"/>
    <p:sldId id="351" r:id="rId95"/>
    <p:sldId id="352" r:id="rId96"/>
    <p:sldId id="353" r:id="rId97"/>
    <p:sldId id="354" r:id="rId98"/>
    <p:sldId id="355" r:id="rId99"/>
    <p:sldId id="356" r:id="rId100"/>
    <p:sldId id="357" r:id="rId101"/>
    <p:sldId id="358" r:id="rId102"/>
    <p:sldId id="359" r:id="rId103"/>
    <p:sldId id="360" r:id="rId104"/>
    <p:sldId id="361" r:id="rId105"/>
    <p:sldId id="362" r:id="rId106"/>
    <p:sldId id="363" r:id="rId107"/>
    <p:sldId id="364" r:id="rId108"/>
    <p:sldId id="365" r:id="rId109"/>
    <p:sldId id="366" r:id="rId110"/>
    <p:sldId id="367" r:id="rId111"/>
    <p:sldId id="368" r:id="rId112"/>
    <p:sldId id="369" r:id="rId113"/>
    <p:sldId id="370" r:id="rId114"/>
    <p:sldId id="371" r:id="rId115"/>
    <p:sldId id="372" r:id="rId116"/>
    <p:sldId id="373" r:id="rId117"/>
    <p:sldId id="374" r:id="rId118"/>
    <p:sldId id="375" r:id="rId119"/>
    <p:sldId id="376" r:id="rId120"/>
    <p:sldId id="377" r:id="rId121"/>
    <p:sldId id="378" r:id="rId122"/>
    <p:sldId id="379" r:id="rId123"/>
    <p:sldId id="380" r:id="rId124"/>
    <p:sldId id="381" r:id="rId1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69" d="100"/>
          <a:sy n="69" d="100"/>
        </p:scale>
        <p:origin x="48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theme" Target="theme/theme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tableStyles" Target="tableStyles.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3/21/2021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3/21/2021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3/21/2021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3/21/2021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3/21/2021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Free movement of persons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Louise Holmes</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A42C-2DFD-4042-AABE-47410CFDB748}"/>
              </a:ext>
            </a:extLst>
          </p:cNvPr>
          <p:cNvSpPr>
            <a:spLocks noGrp="1"/>
          </p:cNvSpPr>
          <p:nvPr>
            <p:ph type="title"/>
          </p:nvPr>
        </p:nvSpPr>
        <p:spPr/>
        <p:txBody>
          <a:bodyPr/>
          <a:lstStyle/>
          <a:p>
            <a:r>
              <a:rPr lang="en-US" dirty="0"/>
              <a:t>Aims</a:t>
            </a:r>
            <a:endParaRPr lang="en-GB" dirty="0"/>
          </a:p>
        </p:txBody>
      </p:sp>
      <p:sp>
        <p:nvSpPr>
          <p:cNvPr id="3" name="Content Placeholder 2">
            <a:extLst>
              <a:ext uri="{FF2B5EF4-FFF2-40B4-BE49-F238E27FC236}">
                <a16:creationId xmlns:a16="http://schemas.microsoft.com/office/drawing/2014/main" id="{BF4B7B66-6801-4F02-8937-4AE0F2F066D9}"/>
              </a:ext>
            </a:extLst>
          </p:cNvPr>
          <p:cNvSpPr>
            <a:spLocks noGrp="1"/>
          </p:cNvSpPr>
          <p:nvPr>
            <p:ph idx="1"/>
          </p:nvPr>
        </p:nvSpPr>
        <p:spPr/>
        <p:txBody>
          <a:bodyPr/>
          <a:lstStyle/>
          <a:p>
            <a:r>
              <a:rPr lang="en-US" dirty="0"/>
              <a:t>To understand the substantive law relating to the single internal market.</a:t>
            </a:r>
          </a:p>
          <a:p>
            <a:pPr marL="0" indent="0">
              <a:buNone/>
            </a:pPr>
            <a:endParaRPr lang="en-US" dirty="0"/>
          </a:p>
          <a:p>
            <a:pPr marL="0" indent="0">
              <a:buNone/>
            </a:pPr>
            <a:r>
              <a:rPr lang="en-US" dirty="0"/>
              <a:t>INTRODUCTION</a:t>
            </a:r>
          </a:p>
          <a:p>
            <a:pPr marL="0" indent="0">
              <a:buNone/>
            </a:pPr>
            <a:r>
              <a:rPr lang="en-US" dirty="0"/>
              <a:t>EEC Treaty introduced provisions allowing for the free movement of workers to achieve </a:t>
            </a:r>
            <a:r>
              <a:rPr lang="en-US" b="1" dirty="0"/>
              <a:t>market integration</a:t>
            </a:r>
            <a:r>
              <a:rPr lang="en-US" dirty="0"/>
              <a:t>.</a:t>
            </a:r>
          </a:p>
          <a:p>
            <a:pPr marL="0" indent="0">
              <a:buNone/>
            </a:pPr>
            <a:r>
              <a:rPr lang="en-US" dirty="0"/>
              <a:t>If workers have freedom to work in other MSs, they can move where needed equaling more employment throughout the EU. Businesses also do not suffer from a shortage of skills or </a:t>
            </a:r>
            <a:r>
              <a:rPr lang="en-US" dirty="0" err="1"/>
              <a:t>labour</a:t>
            </a:r>
            <a:r>
              <a:rPr lang="en-US" dirty="0"/>
              <a:t>.</a:t>
            </a:r>
          </a:p>
          <a:p>
            <a:pPr marL="0" indent="0">
              <a:buNone/>
            </a:pPr>
            <a:r>
              <a:rPr lang="en-US" dirty="0"/>
              <a:t>This leads to increased spending leading to more economic growth.</a:t>
            </a:r>
          </a:p>
          <a:p>
            <a:pPr marL="0" indent="0">
              <a:buNone/>
            </a:pPr>
            <a:r>
              <a:rPr lang="en-US" dirty="0"/>
              <a:t>Obviously other factors can encourage workers to move.</a:t>
            </a:r>
          </a:p>
          <a:p>
            <a:pPr marL="0" indent="0">
              <a:buNone/>
            </a:pPr>
            <a:r>
              <a:rPr lang="en-US" dirty="0"/>
              <a:t>Such immigration is often seen in a negative light during a recession but in a boom the extra </a:t>
            </a:r>
            <a:r>
              <a:rPr lang="en-US" dirty="0" err="1"/>
              <a:t>labour</a:t>
            </a:r>
            <a:r>
              <a:rPr lang="en-US" dirty="0"/>
              <a:t> can prove useful.</a:t>
            </a:r>
            <a:endParaRPr lang="en-GB" dirty="0"/>
          </a:p>
        </p:txBody>
      </p:sp>
    </p:spTree>
    <p:extLst>
      <p:ext uri="{BB962C8B-B14F-4D97-AF65-F5344CB8AC3E}">
        <p14:creationId xmlns:p14="http://schemas.microsoft.com/office/powerpoint/2010/main" val="1817186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0EEC-F977-478D-BEC1-FCEA550FD91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D51A3C5-1DFF-44A9-A797-8EFE7D7EC814}"/>
              </a:ext>
            </a:extLst>
          </p:cNvPr>
          <p:cNvSpPr>
            <a:spLocks noGrp="1"/>
          </p:cNvSpPr>
          <p:nvPr>
            <p:ph idx="1"/>
          </p:nvPr>
        </p:nvSpPr>
        <p:spPr/>
        <p:txBody>
          <a:bodyPr/>
          <a:lstStyle/>
          <a:p>
            <a:pPr marL="0" indent="0">
              <a:buNone/>
            </a:pPr>
            <a:r>
              <a:rPr lang="en-US" dirty="0"/>
              <a:t>Increased immigration features heavily in politics.  When the EU 10 joined in 2004, the Accession Treaties permitted the original 15 MS to restrict the free movement of workers from the new </a:t>
            </a:r>
            <a:r>
              <a:rPr lang="en-US" dirty="0" err="1"/>
              <a:t>MSs.</a:t>
            </a:r>
            <a:endParaRPr lang="en-US" dirty="0"/>
          </a:p>
          <a:p>
            <a:pPr marL="0" indent="0">
              <a:buNone/>
            </a:pPr>
            <a:r>
              <a:rPr lang="en-US" dirty="0"/>
              <a:t>This “transitional arrangement” was often referred to as the “2+3+2 rule” but it did not apply to the self-employed or those visiting under rights given to EU citizens.  Under the rule the relevant MSs could impose worker restrictions for 2yrs.  This period can be extended for a further 3yrs.  After that the relevant MS can continue restrictions for another 2yrs if they inform the Commission of serious disturbances to the </a:t>
            </a:r>
            <a:r>
              <a:rPr lang="en-US" dirty="0" err="1"/>
              <a:t>labour</a:t>
            </a:r>
            <a:r>
              <a:rPr lang="en-US" dirty="0"/>
              <a:t> market.  UK did not impose any restrictions on the EU 10 but has on workers from Bulgaria, Romania and Croatia.</a:t>
            </a:r>
          </a:p>
          <a:p>
            <a:pPr marL="0" indent="0">
              <a:buNone/>
            </a:pPr>
            <a:r>
              <a:rPr lang="en-US" dirty="0"/>
              <a:t>Free movement of workers = economic factor.</a:t>
            </a:r>
          </a:p>
          <a:p>
            <a:pPr marL="0" indent="0">
              <a:buNone/>
            </a:pPr>
            <a:r>
              <a:rPr lang="en-US" dirty="0"/>
              <a:t>To facilitate it the EEC Treaty provided for such economic migrants with the right to be treated in the same way as nationals in the host MS. The rights are also extended to the family of the economic migrants, otherwise workers and the self-employed would be reluctant to move to another MS.</a:t>
            </a:r>
            <a:endParaRPr lang="en-GB" dirty="0"/>
          </a:p>
        </p:txBody>
      </p:sp>
    </p:spTree>
    <p:extLst>
      <p:ext uri="{BB962C8B-B14F-4D97-AF65-F5344CB8AC3E}">
        <p14:creationId xmlns:p14="http://schemas.microsoft.com/office/powerpoint/2010/main" val="2603734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4C3EB-C5B7-4536-86BD-90A3A7E820D4}"/>
              </a:ext>
            </a:extLst>
          </p:cNvPr>
          <p:cNvSpPr>
            <a:spLocks noGrp="1"/>
          </p:cNvSpPr>
          <p:nvPr>
            <p:ph type="title"/>
          </p:nvPr>
        </p:nvSpPr>
        <p:spPr/>
        <p:txBody>
          <a:bodyPr/>
          <a:lstStyle/>
          <a:p>
            <a:r>
              <a:rPr lang="en-US" dirty="0"/>
              <a:t>Treaty on European Union (TEU)</a:t>
            </a:r>
            <a:endParaRPr lang="en-GB" dirty="0"/>
          </a:p>
        </p:txBody>
      </p:sp>
      <p:sp>
        <p:nvSpPr>
          <p:cNvPr id="3" name="Content Placeholder 2">
            <a:extLst>
              <a:ext uri="{FF2B5EF4-FFF2-40B4-BE49-F238E27FC236}">
                <a16:creationId xmlns:a16="http://schemas.microsoft.com/office/drawing/2014/main" id="{63EC11DB-87AD-40B2-8DD6-FB82BCC1F0C9}"/>
              </a:ext>
            </a:extLst>
          </p:cNvPr>
          <p:cNvSpPr>
            <a:spLocks noGrp="1"/>
          </p:cNvSpPr>
          <p:nvPr>
            <p:ph idx="1"/>
          </p:nvPr>
        </p:nvSpPr>
        <p:spPr/>
        <p:txBody>
          <a:bodyPr>
            <a:normAutofit/>
          </a:bodyPr>
          <a:lstStyle/>
          <a:p>
            <a:pPr marL="0" indent="0">
              <a:buNone/>
            </a:pPr>
            <a:r>
              <a:rPr lang="en-US" sz="2000" dirty="0"/>
              <a:t>Established concept of EU citizenship and extended free movement rights to EU citizens generally.  This was to reflect an enhanced level of integration and solidarity beyond economics – </a:t>
            </a:r>
            <a:r>
              <a:rPr lang="en-US" sz="2000" b="1" dirty="0"/>
              <a:t>Art 21 TFEU </a:t>
            </a:r>
            <a:r>
              <a:rPr lang="en-US" sz="2000" dirty="0"/>
              <a:t>and </a:t>
            </a:r>
            <a:r>
              <a:rPr lang="en-US" sz="2000" b="1" dirty="0"/>
              <a:t>Directive 2004/38 </a:t>
            </a:r>
            <a:r>
              <a:rPr lang="en-US" sz="2000" dirty="0"/>
              <a:t>on citizens’ rights apply to all EU citizens and workers.</a:t>
            </a:r>
          </a:p>
          <a:p>
            <a:pPr marL="0" indent="0">
              <a:buNone/>
            </a:pPr>
            <a:r>
              <a:rPr lang="en-US" sz="2000" dirty="0"/>
              <a:t>This section is about the additional rights provided to EU citizens that are economically active.</a:t>
            </a:r>
          </a:p>
          <a:p>
            <a:pPr marL="0" indent="0">
              <a:buNone/>
            </a:pPr>
            <a:r>
              <a:rPr lang="en-US" sz="2000" dirty="0"/>
              <a:t>These traditional rights are from </a:t>
            </a:r>
            <a:r>
              <a:rPr lang="en-US" sz="2000" b="1" dirty="0"/>
              <a:t>Art 45 TFEU </a:t>
            </a:r>
            <a:r>
              <a:rPr lang="en-US" sz="2000" dirty="0"/>
              <a:t>and </a:t>
            </a:r>
            <a:r>
              <a:rPr lang="en-US" sz="2000" b="1" dirty="0"/>
              <a:t>Regulation 492/2011 </a:t>
            </a:r>
            <a:r>
              <a:rPr lang="en-US" sz="2000" dirty="0"/>
              <a:t>and some of these have been enhanced by the CJ using the concept of EU citizenship.</a:t>
            </a:r>
            <a:endParaRPr lang="en-GB" sz="2000" dirty="0"/>
          </a:p>
        </p:txBody>
      </p:sp>
    </p:spTree>
    <p:extLst>
      <p:ext uri="{BB962C8B-B14F-4D97-AF65-F5344CB8AC3E}">
        <p14:creationId xmlns:p14="http://schemas.microsoft.com/office/powerpoint/2010/main" val="359644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41126-048E-4C7B-AC9A-7706701F080E}"/>
              </a:ext>
            </a:extLst>
          </p:cNvPr>
          <p:cNvSpPr>
            <a:spLocks noGrp="1"/>
          </p:cNvSpPr>
          <p:nvPr>
            <p:ph type="title"/>
          </p:nvPr>
        </p:nvSpPr>
        <p:spPr/>
        <p:txBody>
          <a:bodyPr/>
          <a:lstStyle/>
          <a:p>
            <a:r>
              <a:rPr lang="en-US" dirty="0"/>
              <a:t>Background and development of EU citizenship</a:t>
            </a:r>
            <a:endParaRPr lang="en-GB" dirty="0"/>
          </a:p>
        </p:txBody>
      </p:sp>
      <p:sp>
        <p:nvSpPr>
          <p:cNvPr id="3" name="Content Placeholder 2">
            <a:extLst>
              <a:ext uri="{FF2B5EF4-FFF2-40B4-BE49-F238E27FC236}">
                <a16:creationId xmlns:a16="http://schemas.microsoft.com/office/drawing/2014/main" id="{C0014679-9AC7-42AC-9347-425ECF63B4CD}"/>
              </a:ext>
            </a:extLst>
          </p:cNvPr>
          <p:cNvSpPr>
            <a:spLocks noGrp="1"/>
          </p:cNvSpPr>
          <p:nvPr>
            <p:ph idx="1"/>
          </p:nvPr>
        </p:nvSpPr>
        <p:spPr/>
        <p:txBody>
          <a:bodyPr>
            <a:normAutofit/>
          </a:bodyPr>
          <a:lstStyle/>
          <a:p>
            <a:pPr marL="0" indent="0">
              <a:buNone/>
            </a:pPr>
            <a:r>
              <a:rPr lang="en-US" sz="2400" dirty="0"/>
              <a:t>Workers and self-employed always had the right to enter and reside in another MS and a right to equal treatment from the EEC Treaty.</a:t>
            </a:r>
          </a:p>
          <a:p>
            <a:pPr marL="0" indent="0">
              <a:buNone/>
            </a:pPr>
            <a:r>
              <a:rPr lang="en-US" sz="2400" dirty="0"/>
              <a:t>None economic migrants did not have such rights until 3 directives on residency were adopted in 1990.</a:t>
            </a:r>
            <a:r>
              <a:rPr lang="en-GB" sz="2400" dirty="0"/>
              <a:t> One was a general residency Directive, one was for students and one for the retired. All 3 required the non-economic migrant to have health insurance and sufficient resources so as not to be a burden on the welfare system of the host MS. This was to prevent “benefits tourism”.</a:t>
            </a:r>
            <a:endParaRPr lang="en-US" sz="2400" dirty="0"/>
          </a:p>
        </p:txBody>
      </p:sp>
    </p:spTree>
    <p:extLst>
      <p:ext uri="{BB962C8B-B14F-4D97-AF65-F5344CB8AC3E}">
        <p14:creationId xmlns:p14="http://schemas.microsoft.com/office/powerpoint/2010/main" val="629337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14F3-22BF-4E33-934D-11D75039DEB7}"/>
              </a:ext>
            </a:extLst>
          </p:cNvPr>
          <p:cNvSpPr>
            <a:spLocks noGrp="1"/>
          </p:cNvSpPr>
          <p:nvPr>
            <p:ph type="title"/>
          </p:nvPr>
        </p:nvSpPr>
        <p:spPr/>
        <p:txBody>
          <a:bodyPr/>
          <a:lstStyle/>
          <a:p>
            <a:r>
              <a:rPr lang="en-US" dirty="0"/>
              <a:t>EU Citizenship and MS nationality</a:t>
            </a:r>
            <a:endParaRPr lang="en-GB" dirty="0"/>
          </a:p>
        </p:txBody>
      </p:sp>
      <p:sp>
        <p:nvSpPr>
          <p:cNvPr id="3" name="Content Placeholder 2">
            <a:extLst>
              <a:ext uri="{FF2B5EF4-FFF2-40B4-BE49-F238E27FC236}">
                <a16:creationId xmlns:a16="http://schemas.microsoft.com/office/drawing/2014/main" id="{1E817B2C-2B1B-496A-BADB-7A4B2943F826}"/>
              </a:ext>
            </a:extLst>
          </p:cNvPr>
          <p:cNvSpPr>
            <a:spLocks noGrp="1"/>
          </p:cNvSpPr>
          <p:nvPr>
            <p:ph idx="1"/>
          </p:nvPr>
        </p:nvSpPr>
        <p:spPr/>
        <p:txBody>
          <a:bodyPr>
            <a:normAutofit/>
          </a:bodyPr>
          <a:lstStyle/>
          <a:p>
            <a:pPr marL="0" indent="0">
              <a:buNone/>
            </a:pPr>
            <a:r>
              <a:rPr lang="en-US" sz="2000" dirty="0"/>
              <a:t>1992 – TEU introduced the concept of EU citizenship in what is now </a:t>
            </a:r>
            <a:r>
              <a:rPr lang="en-US" sz="2000" b="1" dirty="0"/>
              <a:t>Art 20 TFEU: </a:t>
            </a:r>
            <a:r>
              <a:rPr lang="en-US" sz="2000" dirty="0"/>
              <a:t>anyone with the nationality of a MS is an EU citizen automatically. It compliments rather than replaces national citizenship by providing additional rights. There are no EU rules on nationality so MSs have the freedom to set their own rules on how nationality is awarded or withdrawn.  </a:t>
            </a:r>
            <a:r>
              <a:rPr lang="en-GB" sz="2000" dirty="0"/>
              <a:t>This point was observed by the CJ in</a:t>
            </a:r>
            <a:r>
              <a:rPr lang="en-US" sz="2000" dirty="0"/>
              <a:t> </a:t>
            </a:r>
            <a:r>
              <a:rPr lang="en-GB" sz="2000" dirty="0"/>
              <a:t>case C- 396/90, </a:t>
            </a:r>
            <a:r>
              <a:rPr lang="en-GB" sz="2000" b="1" i="1" dirty="0" err="1"/>
              <a:t>Micheletti</a:t>
            </a:r>
            <a:r>
              <a:rPr lang="en-GB" sz="2000" dirty="0"/>
              <a:t> </a:t>
            </a:r>
            <a:r>
              <a:rPr lang="en-GB" sz="2000" b="1" i="1" dirty="0"/>
              <a:t>[1992]. </a:t>
            </a:r>
            <a:r>
              <a:rPr lang="en-GB" sz="2000" dirty="0"/>
              <a:t>But the CJ did limit this freedom by adding that member states must have regard to EU law when exercising such powers; </a:t>
            </a:r>
            <a:r>
              <a:rPr lang="en-GB" sz="2000" b="1" i="1" dirty="0"/>
              <a:t>Case C-135/08, </a:t>
            </a:r>
            <a:r>
              <a:rPr lang="en-GB" sz="2000" b="1" i="1" dirty="0" err="1"/>
              <a:t>Rottmann</a:t>
            </a:r>
            <a:r>
              <a:rPr lang="en-GB" sz="2000" b="1" i="1" dirty="0"/>
              <a:t> [2010] – </a:t>
            </a:r>
            <a:r>
              <a:rPr lang="en-GB" sz="2000" dirty="0"/>
              <a:t>a MS can withdraw the nationality of a person which was acquired through deception.</a:t>
            </a:r>
          </a:p>
        </p:txBody>
      </p:sp>
    </p:spTree>
    <p:extLst>
      <p:ext uri="{BB962C8B-B14F-4D97-AF65-F5344CB8AC3E}">
        <p14:creationId xmlns:p14="http://schemas.microsoft.com/office/powerpoint/2010/main" val="2793714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91F68-AF5E-49B4-BAAD-826A4F97CE95}"/>
              </a:ext>
            </a:extLst>
          </p:cNvPr>
          <p:cNvSpPr>
            <a:spLocks noGrp="1"/>
          </p:cNvSpPr>
          <p:nvPr>
            <p:ph type="title"/>
          </p:nvPr>
        </p:nvSpPr>
        <p:spPr/>
        <p:txBody>
          <a:bodyPr/>
          <a:lstStyle/>
          <a:p>
            <a:r>
              <a:rPr lang="en-US" dirty="0"/>
              <a:t>The initial development of the rights from EU citizenship.</a:t>
            </a:r>
            <a:endParaRPr lang="en-GB" dirty="0"/>
          </a:p>
        </p:txBody>
      </p:sp>
      <p:sp>
        <p:nvSpPr>
          <p:cNvPr id="3" name="Content Placeholder 2">
            <a:extLst>
              <a:ext uri="{FF2B5EF4-FFF2-40B4-BE49-F238E27FC236}">
                <a16:creationId xmlns:a16="http://schemas.microsoft.com/office/drawing/2014/main" id="{AE0A432C-6ADE-4BA7-BEC5-EF7C606931A0}"/>
              </a:ext>
            </a:extLst>
          </p:cNvPr>
          <p:cNvSpPr>
            <a:spLocks noGrp="1"/>
          </p:cNvSpPr>
          <p:nvPr>
            <p:ph idx="1"/>
          </p:nvPr>
        </p:nvSpPr>
        <p:spPr/>
        <p:txBody>
          <a:bodyPr>
            <a:noAutofit/>
          </a:bodyPr>
          <a:lstStyle/>
          <a:p>
            <a:pPr marL="0" indent="0">
              <a:buNone/>
            </a:pPr>
            <a:r>
              <a:rPr lang="en-US" sz="2000" b="1" dirty="0"/>
              <a:t>TEU</a:t>
            </a:r>
            <a:r>
              <a:rPr lang="en-US" sz="2000" dirty="0"/>
              <a:t> introduced a range of general rights which are now in</a:t>
            </a:r>
            <a:r>
              <a:rPr lang="en-US" sz="2000" b="1" dirty="0"/>
              <a:t> Arts 20-25 TFEU </a:t>
            </a:r>
            <a:r>
              <a:rPr lang="en-US" sz="2000" dirty="0"/>
              <a:t>and include</a:t>
            </a:r>
            <a:r>
              <a:rPr lang="en-US" sz="2000" b="1" dirty="0"/>
              <a:t>:</a:t>
            </a:r>
          </a:p>
          <a:p>
            <a:pPr marL="0" indent="0">
              <a:buNone/>
            </a:pPr>
            <a:r>
              <a:rPr lang="en-US" sz="2000" dirty="0"/>
              <a:t>Right to stand as a candidate in municipal elections and European elections; right to vote in such elections; right to complain to the EU Ombudsman.</a:t>
            </a:r>
          </a:p>
          <a:p>
            <a:pPr marL="0" indent="0">
              <a:buNone/>
            </a:pPr>
            <a:r>
              <a:rPr lang="en-US" sz="2000" dirty="0"/>
              <a:t>Principal right is </a:t>
            </a:r>
            <a:r>
              <a:rPr lang="en-US" sz="2000" b="1" dirty="0"/>
              <a:t>Art 21 TFEU </a:t>
            </a:r>
            <a:r>
              <a:rPr lang="en-US" sz="2000" dirty="0"/>
              <a:t>– right to move to and reside freely in other MSs  and is subject to the conditions and limitations from the Treaty and secondary legislation.  </a:t>
            </a:r>
            <a:r>
              <a:rPr lang="en-US" sz="2000" b="1" dirty="0"/>
              <a:t>Art 18 TFEU </a:t>
            </a:r>
            <a:r>
              <a:rPr lang="en-US" sz="2000" dirty="0"/>
              <a:t>prohibits discrimination on the grounds of nationality.</a:t>
            </a:r>
          </a:p>
          <a:p>
            <a:pPr marL="0" indent="0">
              <a:buNone/>
            </a:pPr>
            <a:r>
              <a:rPr lang="en-US" sz="2000" dirty="0"/>
              <a:t>The  main debate was the scope of these new rights; did they introduce a free standing right of residence separate from the residency Directives?  Would EU citizens be entitled to equal treatment in welfare benefits so that residence of the non-economic migrant is no longer based on having sufficient resources?</a:t>
            </a:r>
            <a:endParaRPr lang="en-GB" sz="2000" dirty="0"/>
          </a:p>
        </p:txBody>
      </p:sp>
    </p:spTree>
    <p:extLst>
      <p:ext uri="{BB962C8B-B14F-4D97-AF65-F5344CB8AC3E}">
        <p14:creationId xmlns:p14="http://schemas.microsoft.com/office/powerpoint/2010/main" val="41911798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6E7FF-90EF-4A90-A597-F762ED0230A4}"/>
              </a:ext>
            </a:extLst>
          </p:cNvPr>
          <p:cNvSpPr>
            <a:spLocks noGrp="1"/>
          </p:cNvSpPr>
          <p:nvPr>
            <p:ph type="title"/>
          </p:nvPr>
        </p:nvSpPr>
        <p:spPr/>
        <p:txBody>
          <a:bodyPr/>
          <a:lstStyle/>
          <a:p>
            <a:r>
              <a:rPr lang="en-US" dirty="0"/>
              <a:t>CJ addressed these issues in cases:-</a:t>
            </a:r>
            <a:endParaRPr lang="en-GB" dirty="0"/>
          </a:p>
        </p:txBody>
      </p:sp>
      <p:sp>
        <p:nvSpPr>
          <p:cNvPr id="3" name="Content Placeholder 2">
            <a:extLst>
              <a:ext uri="{FF2B5EF4-FFF2-40B4-BE49-F238E27FC236}">
                <a16:creationId xmlns:a16="http://schemas.microsoft.com/office/drawing/2014/main" id="{78892EBF-9899-4FCB-95E0-632BF0FB6190}"/>
              </a:ext>
            </a:extLst>
          </p:cNvPr>
          <p:cNvSpPr>
            <a:spLocks noGrp="1"/>
          </p:cNvSpPr>
          <p:nvPr>
            <p:ph idx="1"/>
          </p:nvPr>
        </p:nvSpPr>
        <p:spPr/>
        <p:txBody>
          <a:bodyPr>
            <a:noAutofit/>
          </a:bodyPr>
          <a:lstStyle/>
          <a:p>
            <a:pPr marL="0" indent="0">
              <a:buNone/>
            </a:pPr>
            <a:r>
              <a:rPr lang="en-US" sz="1800" b="1" i="1" dirty="0"/>
              <a:t>Case C-85/96, Sala (Maria) [1998].  </a:t>
            </a:r>
            <a:r>
              <a:rPr lang="en-US" sz="1800" dirty="0"/>
              <a:t>A Spanish national had been living in Germany for 25yrs on the basis of a range of residency permits from Germany.  She was refused a child raising allowance because she wasn’t a German national and didn’t have a residence permit.  She wasn’t unlawfully resident because she had an extension certificate from Germany while the extension to her residency certificate was being applied for. If she was a worker there would be no issue because EU secondary legislation would have entitled her to all welfare benefits available to nationals.  However, her status as a worker was unclear because she had not worked for a long time and so her status was determined by the German courts.  </a:t>
            </a:r>
          </a:p>
          <a:p>
            <a:pPr marL="0" indent="0">
              <a:buNone/>
            </a:pPr>
            <a:r>
              <a:rPr lang="en-US" sz="1800" dirty="0"/>
              <a:t>In treating her as a non-economic EU citizen, CJ held she was entitled to all welfare benefits available to German nationals in the same circumstances.</a:t>
            </a:r>
          </a:p>
          <a:p>
            <a:pPr marL="0" indent="0">
              <a:buNone/>
            </a:pPr>
            <a:r>
              <a:rPr lang="en-US" sz="1800" dirty="0"/>
              <a:t>This equal treatment was on the basis of </a:t>
            </a:r>
            <a:r>
              <a:rPr lang="en-US" sz="1800" b="1" dirty="0"/>
              <a:t>Art 21 TFEU </a:t>
            </a:r>
            <a:r>
              <a:rPr lang="en-US" sz="1800" dirty="0"/>
              <a:t>and the non-discrimination principle of </a:t>
            </a:r>
            <a:r>
              <a:rPr lang="en-US" sz="1800" b="1" dirty="0"/>
              <a:t>Art 18 TFEU.</a:t>
            </a:r>
            <a:r>
              <a:rPr lang="en-US" sz="1800" b="1" i="1" dirty="0"/>
              <a:t> </a:t>
            </a:r>
            <a:endParaRPr lang="en-GB" sz="1800" b="1" i="1" dirty="0"/>
          </a:p>
        </p:txBody>
      </p:sp>
    </p:spTree>
    <p:extLst>
      <p:ext uri="{BB962C8B-B14F-4D97-AF65-F5344CB8AC3E}">
        <p14:creationId xmlns:p14="http://schemas.microsoft.com/office/powerpoint/2010/main" val="3033865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8150B-CA0B-45D3-BDF1-D77D07922A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773943-C100-48D3-A165-4FC4241D608F}"/>
              </a:ext>
            </a:extLst>
          </p:cNvPr>
          <p:cNvSpPr>
            <a:spLocks noGrp="1"/>
          </p:cNvSpPr>
          <p:nvPr>
            <p:ph idx="1"/>
          </p:nvPr>
        </p:nvSpPr>
        <p:spPr/>
        <p:txBody>
          <a:bodyPr>
            <a:noAutofit/>
          </a:bodyPr>
          <a:lstStyle/>
          <a:p>
            <a:pPr marL="0" indent="0">
              <a:buNone/>
            </a:pPr>
            <a:r>
              <a:rPr lang="en-US" sz="2000" dirty="0"/>
              <a:t>But CJ did not base her residency on Art 21 but instead from the national residence rules.  But, as a result of such lawful residence of a non-national, the situation was within the material scope of the Treaty.  As a result she was entitled to equal treatment based on Art 18 TFEU.</a:t>
            </a:r>
          </a:p>
          <a:p>
            <a:pPr marL="0" indent="0">
              <a:buNone/>
            </a:pPr>
            <a:r>
              <a:rPr lang="en-US" sz="2000" dirty="0"/>
              <a:t>This case left questions unanswered:</a:t>
            </a:r>
          </a:p>
          <a:p>
            <a:pPr marL="0" indent="0">
              <a:buNone/>
            </a:pPr>
            <a:r>
              <a:rPr lang="en-US" sz="2000" dirty="0"/>
              <a:t>Was Art 21 TFEU directly effective in providing an independent right of residency?</a:t>
            </a:r>
          </a:p>
          <a:p>
            <a:pPr marL="0" indent="0">
              <a:buNone/>
            </a:pPr>
            <a:r>
              <a:rPr lang="en-US" sz="2000" dirty="0"/>
              <a:t>What about EU citizens enjoying residence rights from a residency Directive? Could the non-discrimination principle in Art 18 TFEU be used to entitle them to equal treatment beyond that permitted by the relevant Directive in the form of welfare benefits? </a:t>
            </a:r>
            <a:endParaRPr lang="en-GB" sz="2000" dirty="0"/>
          </a:p>
        </p:txBody>
      </p:sp>
    </p:spTree>
    <p:extLst>
      <p:ext uri="{BB962C8B-B14F-4D97-AF65-F5344CB8AC3E}">
        <p14:creationId xmlns:p14="http://schemas.microsoft.com/office/powerpoint/2010/main" val="15392819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242E6-3026-48E2-B77C-C1A3B9EF6EC9}"/>
              </a:ext>
            </a:extLst>
          </p:cNvPr>
          <p:cNvSpPr>
            <a:spLocks noGrp="1"/>
          </p:cNvSpPr>
          <p:nvPr>
            <p:ph type="title"/>
          </p:nvPr>
        </p:nvSpPr>
        <p:spPr/>
        <p:txBody>
          <a:bodyPr/>
          <a:lstStyle/>
          <a:p>
            <a:r>
              <a:rPr lang="en-US" dirty="0"/>
              <a:t>Case C-184/99, </a:t>
            </a:r>
            <a:r>
              <a:rPr lang="en-US" dirty="0" err="1"/>
              <a:t>Grzelczyk</a:t>
            </a:r>
            <a:r>
              <a:rPr lang="en-US" dirty="0"/>
              <a:t> v CPAS [2011]</a:t>
            </a:r>
            <a:endParaRPr lang="en-GB" dirty="0"/>
          </a:p>
        </p:txBody>
      </p:sp>
      <p:sp>
        <p:nvSpPr>
          <p:cNvPr id="3" name="Content Placeholder 2">
            <a:extLst>
              <a:ext uri="{FF2B5EF4-FFF2-40B4-BE49-F238E27FC236}">
                <a16:creationId xmlns:a16="http://schemas.microsoft.com/office/drawing/2014/main" id="{4D916277-4AB3-4726-8C0C-DC31B5F56530}"/>
              </a:ext>
            </a:extLst>
          </p:cNvPr>
          <p:cNvSpPr>
            <a:spLocks noGrp="1"/>
          </p:cNvSpPr>
          <p:nvPr>
            <p:ph idx="1"/>
          </p:nvPr>
        </p:nvSpPr>
        <p:spPr/>
        <p:txBody>
          <a:bodyPr/>
          <a:lstStyle/>
          <a:p>
            <a:pPr marL="0" indent="0">
              <a:buNone/>
            </a:pPr>
            <a:r>
              <a:rPr lang="en-US" dirty="0"/>
              <a:t>The next case of significance.  French national studying at Belgian University had a right to reside from a Directive which required him to have sufficient health insurance and resources.  In first 3 </a:t>
            </a:r>
            <a:r>
              <a:rPr lang="en-US" dirty="0" err="1"/>
              <a:t>yrs</a:t>
            </a:r>
            <a:r>
              <a:rPr lang="en-US" dirty="0"/>
              <a:t> he had sufficient resources by working and in 4</a:t>
            </a:r>
            <a:r>
              <a:rPr lang="en-US" baseline="30000" dirty="0"/>
              <a:t>th</a:t>
            </a:r>
            <a:r>
              <a:rPr lang="en-US" dirty="0"/>
              <a:t> </a:t>
            </a:r>
            <a:r>
              <a:rPr lang="en-US" dirty="0" err="1"/>
              <a:t>yr</a:t>
            </a:r>
            <a:r>
              <a:rPr lang="en-US" dirty="0"/>
              <a:t> applied for subsistence allowance.  Initially it was granted but then withdrawn by a Belgian minister because he was not a Belgian national.  </a:t>
            </a:r>
          </a:p>
          <a:p>
            <a:pPr marL="0" indent="0">
              <a:buNone/>
            </a:pPr>
            <a:r>
              <a:rPr lang="en-US" dirty="0"/>
              <a:t>On the basis that </a:t>
            </a:r>
            <a:r>
              <a:rPr lang="en-US" dirty="0" err="1"/>
              <a:t>Grzelczyk</a:t>
            </a:r>
            <a:r>
              <a:rPr lang="en-US" dirty="0"/>
              <a:t> was a lawfully resident EU citizen CJ ruled that the situation involved:-</a:t>
            </a:r>
          </a:p>
          <a:p>
            <a:pPr marL="0" indent="0">
              <a:buNone/>
            </a:pPr>
            <a:r>
              <a:rPr lang="en-US" i="1" dirty="0">
                <a:solidFill>
                  <a:schemeClr val="bg1"/>
                </a:solidFill>
              </a:rPr>
              <a:t>The exercise of fundamental freedoms guaranteed by the [Treaties] and those involving the exercise of the right to move and reside freely in another MS, as conferred by [Art 21 TFEU]</a:t>
            </a:r>
          </a:p>
          <a:p>
            <a:pPr marL="0" indent="0">
              <a:buNone/>
            </a:pPr>
            <a:r>
              <a:rPr lang="en-US" dirty="0"/>
              <a:t>This confirmed the application of the Treaty so discrimination on the ground of nationality was a breach of the principle in Art 18 TFEU.  In fact, CJ went as far as to say:</a:t>
            </a:r>
          </a:p>
          <a:p>
            <a:pPr marL="0" indent="0">
              <a:buNone/>
            </a:pPr>
            <a:r>
              <a:rPr lang="en-US" i="1" dirty="0">
                <a:solidFill>
                  <a:schemeClr val="bg1"/>
                </a:solidFill>
              </a:rPr>
              <a:t>Union citizenship is destined to be the fundamental status of nationals of the MSs, enabling those who find themselves in the same situation to enjoy the same treatment in law irrespective of nationality…</a:t>
            </a:r>
            <a:endParaRPr lang="en-US" i="1" dirty="0"/>
          </a:p>
          <a:p>
            <a:pPr marL="0" indent="0">
              <a:buNone/>
            </a:pPr>
            <a:endParaRPr lang="en-GB" dirty="0">
              <a:solidFill>
                <a:srgbClr val="2E3722"/>
              </a:solidFill>
            </a:endParaRPr>
          </a:p>
        </p:txBody>
      </p:sp>
    </p:spTree>
    <p:extLst>
      <p:ext uri="{BB962C8B-B14F-4D97-AF65-F5344CB8AC3E}">
        <p14:creationId xmlns:p14="http://schemas.microsoft.com/office/powerpoint/2010/main" val="718693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AAD2C-D0A7-4CDE-8693-C903E0866EB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F70E25-4EF6-4730-92C1-3946A67576A6}"/>
              </a:ext>
            </a:extLst>
          </p:cNvPr>
          <p:cNvSpPr>
            <a:spLocks noGrp="1"/>
          </p:cNvSpPr>
          <p:nvPr>
            <p:ph idx="1"/>
          </p:nvPr>
        </p:nvSpPr>
        <p:spPr/>
        <p:txBody>
          <a:bodyPr>
            <a:noAutofit/>
          </a:bodyPr>
          <a:lstStyle/>
          <a:p>
            <a:pPr marL="0" indent="0">
              <a:buNone/>
            </a:pPr>
            <a:r>
              <a:rPr lang="en-US" sz="2000" dirty="0"/>
              <a:t>CJ also said Art 21 TFEU was subject to exceptions from the Treaty as well as consideration from secondary legislation.  This meant Belgium could require students to meet the conditions of the relevant residency Directive.  If such requirements (</a:t>
            </a:r>
            <a:r>
              <a:rPr lang="en-US" sz="2000" dirty="0" err="1"/>
              <a:t>ie</a:t>
            </a:r>
            <a:r>
              <a:rPr lang="en-US" sz="2000" dirty="0"/>
              <a:t> sufficient resources and health insurance) were not met, the MS could take steps to withdraw the residence permit or refuse to renew it.  </a:t>
            </a:r>
          </a:p>
          <a:p>
            <a:pPr marL="0" indent="0">
              <a:buNone/>
            </a:pPr>
            <a:r>
              <a:rPr lang="en-US" sz="2000" dirty="0"/>
              <a:t>Such a decision could not be automatic. It would have to be proportionate based on the personal circumstances of the EU citizen. However, the ruling meant that as long as an EU citizen is lawfully resident in a host MS, the Treaty applies and the EU citizen will be entitled to equal treatment under </a:t>
            </a:r>
            <a:r>
              <a:rPr lang="en-US" sz="2000" b="1" dirty="0"/>
              <a:t>Art 18 TFEU </a:t>
            </a:r>
            <a:r>
              <a:rPr lang="en-US" sz="2000" dirty="0"/>
              <a:t>even with regard to welfare benefits.  But is such welfare benefits result in the EU citizen failing to meet a condition of residence (</a:t>
            </a:r>
            <a:r>
              <a:rPr lang="en-US" sz="2000" dirty="0" err="1"/>
              <a:t>ie</a:t>
            </a:r>
            <a:r>
              <a:rPr lang="en-US" sz="2000" dirty="0"/>
              <a:t> such as being an unreasonable burden on the MS) the right to reside from the Directive may be at risk.</a:t>
            </a:r>
            <a:endParaRPr lang="en-GB" sz="2000" dirty="0"/>
          </a:p>
        </p:txBody>
      </p:sp>
    </p:spTree>
    <p:extLst>
      <p:ext uri="{BB962C8B-B14F-4D97-AF65-F5344CB8AC3E}">
        <p14:creationId xmlns:p14="http://schemas.microsoft.com/office/powerpoint/2010/main" val="81066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4A65F-8D72-4A9E-AB69-06054B3049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E8A8AC3-4238-44DC-8933-48A22133A61B}"/>
              </a:ext>
            </a:extLst>
          </p:cNvPr>
          <p:cNvSpPr>
            <a:spLocks noGrp="1"/>
          </p:cNvSpPr>
          <p:nvPr>
            <p:ph idx="1"/>
          </p:nvPr>
        </p:nvSpPr>
        <p:spPr/>
        <p:txBody>
          <a:bodyPr/>
          <a:lstStyle/>
          <a:p>
            <a:pPr marL="0" indent="0">
              <a:buNone/>
            </a:pPr>
            <a:r>
              <a:rPr lang="en-US" dirty="0"/>
              <a:t>Note: These cases do not mean that lawful residency in a host MS automatically results in access to welfare benefits.  CJ has permitted MSs to make such benefits (to non-economic migrants) subject to requirements that establish a real link between the applicant and the MS.  Such are requirement would amount to indirect discrimination, </a:t>
            </a:r>
            <a:r>
              <a:rPr lang="en-US" dirty="0" err="1"/>
              <a:t>eg</a:t>
            </a:r>
            <a:r>
              <a:rPr lang="en-US" dirty="0"/>
              <a:t>, making the availability of such benefits subject to a minimum period of residence.</a:t>
            </a:r>
          </a:p>
          <a:p>
            <a:pPr marL="0" indent="0">
              <a:buNone/>
            </a:pPr>
            <a:r>
              <a:rPr lang="en-US" dirty="0"/>
              <a:t>But as long as the requirement was necessary and proportionate to establish a real link, it would be justified (Case c-224/98, </a:t>
            </a:r>
            <a:r>
              <a:rPr lang="en-US" b="1" i="1" dirty="0" err="1"/>
              <a:t>D’Hoop</a:t>
            </a:r>
            <a:r>
              <a:rPr lang="en-US" b="1" i="1" dirty="0"/>
              <a:t> [2002]</a:t>
            </a:r>
            <a:r>
              <a:rPr lang="en-US" dirty="0"/>
              <a:t>). </a:t>
            </a:r>
          </a:p>
          <a:p>
            <a:pPr marL="0" indent="0">
              <a:buNone/>
            </a:pPr>
            <a:r>
              <a:rPr lang="en-US" dirty="0"/>
              <a:t>Case C-158/07, </a:t>
            </a:r>
            <a:r>
              <a:rPr lang="en-US" b="1" i="1" dirty="0"/>
              <a:t>Forster [2008] </a:t>
            </a:r>
            <a:r>
              <a:rPr lang="en-US" dirty="0"/>
              <a:t>– a requirement of 5yrs residence was ruled to be acceptable to establish the “real link” with the host MS.</a:t>
            </a:r>
          </a:p>
          <a:p>
            <a:pPr marL="0" indent="0">
              <a:buNone/>
            </a:pPr>
            <a:r>
              <a:rPr lang="en-US" dirty="0"/>
              <a:t>But these cases did not address whether </a:t>
            </a:r>
            <a:r>
              <a:rPr lang="en-US" b="1" dirty="0"/>
              <a:t>Art 21 TFEU </a:t>
            </a:r>
            <a:r>
              <a:rPr lang="en-US" dirty="0"/>
              <a:t>provides an independent, directly effective right to move and reside in another MS.  That was an issue in the following case:-</a:t>
            </a:r>
            <a:endParaRPr lang="en-GB" dirty="0"/>
          </a:p>
        </p:txBody>
      </p:sp>
    </p:spTree>
    <p:extLst>
      <p:ext uri="{BB962C8B-B14F-4D97-AF65-F5344CB8AC3E}">
        <p14:creationId xmlns:p14="http://schemas.microsoft.com/office/powerpoint/2010/main" val="4054746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E1475-01ED-469F-BCB3-559D79BBA2EC}"/>
              </a:ext>
            </a:extLst>
          </p:cNvPr>
          <p:cNvSpPr>
            <a:spLocks noGrp="1"/>
          </p:cNvSpPr>
          <p:nvPr>
            <p:ph type="title"/>
          </p:nvPr>
        </p:nvSpPr>
        <p:spPr/>
        <p:txBody>
          <a:bodyPr/>
          <a:lstStyle/>
          <a:p>
            <a:r>
              <a:rPr lang="en-US" b="1" i="1" dirty="0"/>
              <a:t> </a:t>
            </a:r>
            <a:r>
              <a:rPr lang="en-US" dirty="0"/>
              <a:t>C-413/99 </a:t>
            </a:r>
            <a:r>
              <a:rPr lang="en-US" b="1" i="1" dirty="0" err="1"/>
              <a:t>Baumbast</a:t>
            </a:r>
            <a:r>
              <a:rPr lang="en-US" b="1" i="1" dirty="0"/>
              <a:t> and R [2002]</a:t>
            </a:r>
            <a:endParaRPr lang="en-GB" b="1" i="1" dirty="0"/>
          </a:p>
        </p:txBody>
      </p:sp>
      <p:sp>
        <p:nvSpPr>
          <p:cNvPr id="3" name="Content Placeholder 2">
            <a:extLst>
              <a:ext uri="{FF2B5EF4-FFF2-40B4-BE49-F238E27FC236}">
                <a16:creationId xmlns:a16="http://schemas.microsoft.com/office/drawing/2014/main" id="{6FBA3F50-E1C6-466A-BC33-086F8D30A5E4}"/>
              </a:ext>
            </a:extLst>
          </p:cNvPr>
          <p:cNvSpPr>
            <a:spLocks noGrp="1"/>
          </p:cNvSpPr>
          <p:nvPr>
            <p:ph idx="1"/>
          </p:nvPr>
        </p:nvSpPr>
        <p:spPr/>
        <p:txBody>
          <a:bodyPr/>
          <a:lstStyle/>
          <a:p>
            <a:pPr marL="0" indent="0">
              <a:buNone/>
            </a:pPr>
            <a:r>
              <a:rPr lang="en-US" dirty="0"/>
              <a:t>German national who was no longer a worker or within the residency Directives. He was married to a Columbian national and, along with their children, had lived in UK on a 5yr residence permit.  He had lived in UK for 3yrs before living to work in China and Lesotho.  He supported his family in the UK, and they all had health insurance.</a:t>
            </a:r>
          </a:p>
          <a:p>
            <a:pPr marL="0" indent="0">
              <a:buNone/>
            </a:pPr>
            <a:r>
              <a:rPr lang="en-US" dirty="0"/>
              <a:t>The UK refused to renew their residence permit so the question arose as to whether he and his family had an independent right of residence from </a:t>
            </a:r>
            <a:r>
              <a:rPr lang="en-US" b="1" dirty="0"/>
              <a:t>Art 21 TFEU</a:t>
            </a:r>
            <a:r>
              <a:rPr lang="en-US" dirty="0"/>
              <a:t>.</a:t>
            </a:r>
          </a:p>
          <a:p>
            <a:pPr marL="0" indent="0">
              <a:buNone/>
            </a:pPr>
            <a:r>
              <a:rPr lang="en-US" dirty="0"/>
              <a:t>CJ said: </a:t>
            </a:r>
            <a:r>
              <a:rPr lang="en-US" b="1" dirty="0"/>
              <a:t>Art 21 </a:t>
            </a:r>
            <a:r>
              <a:rPr lang="en-US" dirty="0"/>
              <a:t>is much more than a Treaty version of the residency Directives – it provided EU citizens with an independent, enforceable right to move and reside freely.  It acknowledged that </a:t>
            </a:r>
            <a:r>
              <a:rPr lang="en-US" b="1" dirty="0"/>
              <a:t>Art 21 </a:t>
            </a:r>
            <a:r>
              <a:rPr lang="en-US" dirty="0"/>
              <a:t>stated that such rights were subject to the limitation and conditions of the Treaty and from secondary legislation.  The general residency Directive required sufficient resources and insurance for all health risks.  UK immigration adjudicator accepted that the family had sufficient resources but that the health insurance was insufficient because it did not cover emergency treatment in the host MS.</a:t>
            </a:r>
            <a:endParaRPr lang="en-GB" dirty="0"/>
          </a:p>
        </p:txBody>
      </p:sp>
    </p:spTree>
    <p:extLst>
      <p:ext uri="{BB962C8B-B14F-4D97-AF65-F5344CB8AC3E}">
        <p14:creationId xmlns:p14="http://schemas.microsoft.com/office/powerpoint/2010/main" val="2326003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CED05-59C1-4988-BF56-46517E20FC6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B20070-BD16-42F6-85D6-ECAC2A8A63D2}"/>
              </a:ext>
            </a:extLst>
          </p:cNvPr>
          <p:cNvSpPr>
            <a:spLocks noGrp="1"/>
          </p:cNvSpPr>
          <p:nvPr>
            <p:ph idx="1"/>
          </p:nvPr>
        </p:nvSpPr>
        <p:spPr/>
        <p:txBody>
          <a:bodyPr>
            <a:normAutofit lnSpcReduction="10000"/>
          </a:bodyPr>
          <a:lstStyle/>
          <a:p>
            <a:pPr marL="0" indent="0">
              <a:buNone/>
            </a:pPr>
            <a:r>
              <a:rPr lang="en-US" sz="1800" dirty="0"/>
              <a:t>CJ ruled that because the right to reside was from the Treaty, any refusal of the right had to be proportionate.  Considering that Mr </a:t>
            </a:r>
            <a:r>
              <a:rPr lang="en-US" sz="1800" dirty="0" err="1"/>
              <a:t>Baumbast</a:t>
            </a:r>
            <a:r>
              <a:rPr lang="en-US" sz="1800" dirty="0"/>
              <a:t> had been a worker in the UK and his family still lived there and had not been a burden on the welfare system, it was disproportionate to refuse to renew their residence permits.</a:t>
            </a:r>
          </a:p>
          <a:p>
            <a:pPr marL="0" indent="0">
              <a:buNone/>
            </a:pPr>
            <a:r>
              <a:rPr lang="en-US" sz="1800" dirty="0"/>
              <a:t>Due to the approach in this case it is often said that the right to move and reside was actually from </a:t>
            </a:r>
            <a:r>
              <a:rPr lang="en-US" sz="1800" b="1" dirty="0"/>
              <a:t>Art 21 </a:t>
            </a:r>
            <a:r>
              <a:rPr lang="en-US" sz="1800" dirty="0"/>
              <a:t>rather than secondary legislation.</a:t>
            </a:r>
          </a:p>
          <a:p>
            <a:pPr marL="0" indent="0">
              <a:buNone/>
            </a:pPr>
            <a:r>
              <a:rPr lang="en-US" sz="1800" dirty="0"/>
              <a:t>Subsequently CJ confirmed </a:t>
            </a:r>
            <a:r>
              <a:rPr lang="en-US" sz="1800" b="1" dirty="0"/>
              <a:t>Art 21 TFEU </a:t>
            </a:r>
            <a:r>
              <a:rPr lang="en-US" sz="1800" dirty="0"/>
              <a:t>could provide a directly effective right of residence to EU citizens who did not fit within the categories of citizens who had rights from secondary legislation.  </a:t>
            </a:r>
          </a:p>
          <a:p>
            <a:pPr marL="0" indent="0">
              <a:buNone/>
            </a:pPr>
            <a:r>
              <a:rPr lang="en-US" sz="1800" dirty="0"/>
              <a:t>Case C-200/02 </a:t>
            </a:r>
            <a:r>
              <a:rPr lang="en-US" sz="1800" b="1" i="1" dirty="0"/>
              <a:t>Chen [2004] – </a:t>
            </a:r>
            <a:r>
              <a:rPr lang="en-US" sz="1800" dirty="0"/>
              <a:t>the EU citizen was a new born baby.</a:t>
            </a:r>
          </a:p>
          <a:p>
            <a:pPr marL="0" indent="0">
              <a:buNone/>
            </a:pPr>
            <a:r>
              <a:rPr lang="en-US" sz="1800" dirty="0"/>
              <a:t>In C-115/15 </a:t>
            </a:r>
            <a:r>
              <a:rPr lang="en-US" sz="1800" b="1" i="1" dirty="0"/>
              <a:t>NA [2016] </a:t>
            </a:r>
            <a:r>
              <a:rPr lang="en-US" sz="1800" dirty="0"/>
              <a:t>the CJ clarified the requirements for a right of residence derived from </a:t>
            </a:r>
            <a:r>
              <a:rPr lang="en-US" sz="1800" b="1" i="1" dirty="0"/>
              <a:t>Chen.</a:t>
            </a:r>
            <a:endParaRPr lang="en-US" sz="1800" dirty="0"/>
          </a:p>
          <a:p>
            <a:pPr marL="0" indent="0">
              <a:buNone/>
            </a:pPr>
            <a:endParaRPr lang="en-GB" dirty="0"/>
          </a:p>
        </p:txBody>
      </p:sp>
    </p:spTree>
    <p:extLst>
      <p:ext uri="{BB962C8B-B14F-4D97-AF65-F5344CB8AC3E}">
        <p14:creationId xmlns:p14="http://schemas.microsoft.com/office/powerpoint/2010/main" val="2514286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EBCFD-2198-400F-8E23-76DB405974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F10F42C-33F7-46AF-B0A1-AC85F6094221}"/>
              </a:ext>
            </a:extLst>
          </p:cNvPr>
          <p:cNvSpPr>
            <a:spLocks noGrp="1"/>
          </p:cNvSpPr>
          <p:nvPr>
            <p:ph idx="1"/>
          </p:nvPr>
        </p:nvSpPr>
        <p:spPr/>
        <p:txBody>
          <a:bodyPr>
            <a:noAutofit/>
          </a:bodyPr>
          <a:lstStyle/>
          <a:p>
            <a:pPr marL="0" indent="0">
              <a:buNone/>
            </a:pPr>
            <a:r>
              <a:rPr lang="en-US" sz="2000" b="1" dirty="0"/>
              <a:t>Art 21 TFEU </a:t>
            </a:r>
            <a:r>
              <a:rPr lang="en-US" sz="2000" dirty="0"/>
              <a:t>gives a right of residence to EU citizens which is subject to the conditions and limits of secondary legislation. These conditions and limits are now in </a:t>
            </a:r>
            <a:r>
              <a:rPr lang="en-US" sz="2000" b="1" dirty="0"/>
              <a:t>Art 7(2) Directive 2004/38</a:t>
            </a:r>
            <a:r>
              <a:rPr lang="en-US" sz="2000" dirty="0"/>
              <a:t>(the </a:t>
            </a:r>
            <a:r>
              <a:rPr lang="en-US" sz="2000" b="1" dirty="0"/>
              <a:t>Citizens’ Rights Directive (CRD)</a:t>
            </a:r>
            <a:r>
              <a:rPr lang="en-US" sz="2000" dirty="0"/>
              <a:t>).  It requires EU citizens to have sufficient resources (</a:t>
            </a:r>
            <a:r>
              <a:rPr lang="en-US" sz="2000" dirty="0" err="1"/>
              <a:t>inc</a:t>
            </a:r>
            <a:r>
              <a:rPr lang="en-US" sz="2000" dirty="0"/>
              <a:t> medical insurance) so as not to be a burden on the MS.  Children can satisfy this by having access to such resources from, for </a:t>
            </a:r>
            <a:r>
              <a:rPr lang="en-US" sz="2000" dirty="0" err="1"/>
              <a:t>eg</a:t>
            </a:r>
            <a:r>
              <a:rPr lang="en-US" sz="2000" dirty="0"/>
              <a:t>, parents.  Children are entitled to be accompanied by their primary </a:t>
            </a:r>
            <a:r>
              <a:rPr lang="en-US" sz="2000" dirty="0" err="1"/>
              <a:t>carer</a:t>
            </a:r>
            <a:r>
              <a:rPr lang="en-US" sz="2000" dirty="0"/>
              <a:t>. Otherwise it would mean child’s residence rights would be of no useful effect – as shown in </a:t>
            </a:r>
            <a:r>
              <a:rPr lang="en-US" sz="2000" b="1" i="1" dirty="0"/>
              <a:t>Chen.</a:t>
            </a:r>
          </a:p>
          <a:p>
            <a:pPr marL="0" indent="0">
              <a:buNone/>
            </a:pPr>
            <a:r>
              <a:rPr lang="en-US" sz="2000" dirty="0"/>
              <a:t>This approach is needed where CRD cannot apply.  That will be where the EU citizen has not moved to the host state from another MS and where the family member is not a dependent of the EU citizen (like the parent of a child).</a:t>
            </a:r>
            <a:endParaRPr lang="en-GB" sz="2000" dirty="0"/>
          </a:p>
        </p:txBody>
      </p:sp>
    </p:spTree>
    <p:extLst>
      <p:ext uri="{BB962C8B-B14F-4D97-AF65-F5344CB8AC3E}">
        <p14:creationId xmlns:p14="http://schemas.microsoft.com/office/powerpoint/2010/main" val="4001125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97BCC-411B-44CF-AB48-B3A12D8636C7}"/>
              </a:ext>
            </a:extLst>
          </p:cNvPr>
          <p:cNvSpPr>
            <a:spLocks noGrp="1"/>
          </p:cNvSpPr>
          <p:nvPr>
            <p:ph type="title"/>
          </p:nvPr>
        </p:nvSpPr>
        <p:spPr/>
        <p:txBody>
          <a:bodyPr/>
          <a:lstStyle/>
          <a:p>
            <a:r>
              <a:rPr lang="en-US" dirty="0"/>
              <a:t>Art 21 TFEU (subject to conditions from the Treaties or secondary legislation)</a:t>
            </a:r>
            <a:endParaRPr lang="en-GB" dirty="0"/>
          </a:p>
        </p:txBody>
      </p:sp>
      <p:sp>
        <p:nvSpPr>
          <p:cNvPr id="3" name="Content Placeholder 2">
            <a:extLst>
              <a:ext uri="{FF2B5EF4-FFF2-40B4-BE49-F238E27FC236}">
                <a16:creationId xmlns:a16="http://schemas.microsoft.com/office/drawing/2014/main" id="{5F3355A0-6BD3-4FF5-964F-2611BD1732E5}"/>
              </a:ext>
            </a:extLst>
          </p:cNvPr>
          <p:cNvSpPr>
            <a:spLocks noGrp="1"/>
          </p:cNvSpPr>
          <p:nvPr>
            <p:ph idx="1"/>
          </p:nvPr>
        </p:nvSpPr>
        <p:spPr/>
        <p:txBody>
          <a:bodyPr>
            <a:normAutofit/>
          </a:bodyPr>
          <a:lstStyle/>
          <a:p>
            <a:pPr marL="0" indent="0">
              <a:buNone/>
            </a:pPr>
            <a:r>
              <a:rPr lang="en-US" sz="2400" dirty="0"/>
              <a:t>Provides EU citizens with the following rights:-</a:t>
            </a:r>
          </a:p>
          <a:p>
            <a:r>
              <a:rPr lang="en-US" sz="2400" dirty="0"/>
              <a:t>A directly effective right to reside in another MS; and</a:t>
            </a:r>
          </a:p>
          <a:p>
            <a:r>
              <a:rPr lang="en-US" sz="2400" dirty="0"/>
              <a:t>The right to the same treatment enjoyed by nationals where the EU citizen is lawfully resident in another MS.</a:t>
            </a:r>
          </a:p>
          <a:p>
            <a:pPr marL="0" indent="0">
              <a:buNone/>
            </a:pPr>
            <a:r>
              <a:rPr lang="en-US" sz="2400" dirty="0"/>
              <a:t>Non-EU parents can gain a right to reside based on the EU citizenship of a dependent child.</a:t>
            </a:r>
            <a:endParaRPr lang="en-GB" sz="2400" dirty="0"/>
          </a:p>
        </p:txBody>
      </p:sp>
    </p:spTree>
    <p:extLst>
      <p:ext uri="{BB962C8B-B14F-4D97-AF65-F5344CB8AC3E}">
        <p14:creationId xmlns:p14="http://schemas.microsoft.com/office/powerpoint/2010/main" val="38514915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DC157-9B89-43DF-9DE3-EB409C824ED3}"/>
              </a:ext>
            </a:extLst>
          </p:cNvPr>
          <p:cNvSpPr>
            <a:spLocks noGrp="1"/>
          </p:cNvSpPr>
          <p:nvPr>
            <p:ph type="title"/>
          </p:nvPr>
        </p:nvSpPr>
        <p:spPr/>
        <p:txBody>
          <a:bodyPr/>
          <a:lstStyle/>
          <a:p>
            <a:r>
              <a:rPr lang="en-US" dirty="0"/>
              <a:t>Entry and residence rights from the CRD 2004/38</a:t>
            </a:r>
            <a:endParaRPr lang="en-GB" dirty="0"/>
          </a:p>
        </p:txBody>
      </p:sp>
      <p:sp>
        <p:nvSpPr>
          <p:cNvPr id="3" name="Content Placeholder 2">
            <a:extLst>
              <a:ext uri="{FF2B5EF4-FFF2-40B4-BE49-F238E27FC236}">
                <a16:creationId xmlns:a16="http://schemas.microsoft.com/office/drawing/2014/main" id="{54DBFB9F-DE29-4327-8FD3-A3F619844F3C}"/>
              </a:ext>
            </a:extLst>
          </p:cNvPr>
          <p:cNvSpPr>
            <a:spLocks noGrp="1"/>
          </p:cNvSpPr>
          <p:nvPr>
            <p:ph idx="1"/>
          </p:nvPr>
        </p:nvSpPr>
        <p:spPr/>
        <p:txBody>
          <a:bodyPr>
            <a:normAutofit lnSpcReduction="10000"/>
          </a:bodyPr>
          <a:lstStyle/>
          <a:p>
            <a:pPr marL="0" indent="0">
              <a:buNone/>
            </a:pPr>
            <a:r>
              <a:rPr lang="en-US" dirty="0"/>
              <a:t>The rights that developed through introduction of EU citizenship meant the secondary legislation was outdated.  There was such a range of legislation that it was difficult for a citizen to know their rights.</a:t>
            </a:r>
          </a:p>
          <a:p>
            <a:pPr marL="0" indent="0">
              <a:buNone/>
            </a:pPr>
            <a:r>
              <a:rPr lang="en-US" dirty="0"/>
              <a:t>The solution was the </a:t>
            </a:r>
            <a:r>
              <a:rPr lang="en-US" b="1" dirty="0"/>
              <a:t>Citizen’s Rights Directive 2004/38 (CRD) </a:t>
            </a:r>
            <a:r>
              <a:rPr lang="en-US" dirty="0"/>
              <a:t>which replaced most of the secondary legislation relating to free movement of people. It introduced enhanced rights to move and reside freely for EU citizens and their family members. </a:t>
            </a:r>
          </a:p>
          <a:p>
            <a:pPr marL="0" indent="0">
              <a:buNone/>
            </a:pPr>
            <a:r>
              <a:rPr lang="en-US" dirty="0"/>
              <a:t>Case C-127/08, </a:t>
            </a:r>
            <a:r>
              <a:rPr lang="en-US" b="1" i="1" dirty="0" err="1"/>
              <a:t>Metock</a:t>
            </a:r>
            <a:r>
              <a:rPr lang="en-US" b="1" i="1" dirty="0"/>
              <a:t> [2008] </a:t>
            </a:r>
            <a:r>
              <a:rPr lang="en-US" dirty="0"/>
              <a:t>CJ acknowledged that aim of CRD was to enhance the right of free movement and residence for EU citizens.  CJ said that it was not to be interpreted restrictively and a central theme was to provide greater rights as they become more integrated with the host MS.</a:t>
            </a:r>
          </a:p>
          <a:p>
            <a:pPr marL="0" indent="0">
              <a:buNone/>
            </a:pPr>
            <a:r>
              <a:rPr lang="en-US" dirty="0"/>
              <a:t>CRD does not represent a limit to the rights of migrants EU citizens.  This is because it provides rules on the exercise of the rights from </a:t>
            </a:r>
            <a:r>
              <a:rPr lang="en-US" b="1" dirty="0"/>
              <a:t>Art 21 TFEU.  </a:t>
            </a:r>
            <a:r>
              <a:rPr lang="en-US" dirty="0"/>
              <a:t>It means that the CJ can provide rights beyond the CRD if doing so is consistent with the Treaties.</a:t>
            </a:r>
          </a:p>
          <a:p>
            <a:pPr marL="0" indent="0">
              <a:buNone/>
            </a:pPr>
            <a:r>
              <a:rPr lang="en-US" b="1" dirty="0"/>
              <a:t>CRD </a:t>
            </a:r>
            <a:r>
              <a:rPr lang="en-US" dirty="0"/>
              <a:t>is an expression of how MSs have decided to define the rights of migrant EU citizens.  Cases pre-dating CRD based on Art 21 should be treated with caution, especially those about welfare benefits.  CRD strengthens and defines rights of EU citizenship but also aims to protect the welfare budget of </a:t>
            </a:r>
            <a:r>
              <a:rPr lang="en-US" dirty="0" err="1"/>
              <a:t>MSs.</a:t>
            </a:r>
            <a:r>
              <a:rPr lang="en-US" b="1" dirty="0"/>
              <a:t> </a:t>
            </a:r>
            <a:endParaRPr lang="en-US" dirty="0"/>
          </a:p>
          <a:p>
            <a:pPr marL="0" indent="0">
              <a:buNone/>
            </a:pPr>
            <a:endParaRPr lang="en-GB" b="1" i="1" dirty="0"/>
          </a:p>
        </p:txBody>
      </p:sp>
    </p:spTree>
    <p:extLst>
      <p:ext uri="{BB962C8B-B14F-4D97-AF65-F5344CB8AC3E}">
        <p14:creationId xmlns:p14="http://schemas.microsoft.com/office/powerpoint/2010/main" val="547781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5EFB-67A3-449E-A57C-5D5101CCF783}"/>
              </a:ext>
            </a:extLst>
          </p:cNvPr>
          <p:cNvSpPr>
            <a:spLocks noGrp="1"/>
          </p:cNvSpPr>
          <p:nvPr>
            <p:ph type="title"/>
          </p:nvPr>
        </p:nvSpPr>
        <p:spPr/>
        <p:txBody>
          <a:bodyPr/>
          <a:lstStyle/>
          <a:p>
            <a:r>
              <a:rPr lang="en-US" dirty="0"/>
              <a:t>Personal scope of CRD</a:t>
            </a:r>
            <a:endParaRPr lang="en-GB" dirty="0"/>
          </a:p>
        </p:txBody>
      </p:sp>
      <p:sp>
        <p:nvSpPr>
          <p:cNvPr id="3" name="Content Placeholder 2">
            <a:extLst>
              <a:ext uri="{FF2B5EF4-FFF2-40B4-BE49-F238E27FC236}">
                <a16:creationId xmlns:a16="http://schemas.microsoft.com/office/drawing/2014/main" id="{8F351C12-550D-41B1-B66B-67ED9A088895}"/>
              </a:ext>
            </a:extLst>
          </p:cNvPr>
          <p:cNvSpPr>
            <a:spLocks noGrp="1"/>
          </p:cNvSpPr>
          <p:nvPr>
            <p:ph idx="1"/>
          </p:nvPr>
        </p:nvSpPr>
        <p:spPr/>
        <p:txBody>
          <a:bodyPr>
            <a:normAutofit fontScale="92500" lnSpcReduction="20000"/>
          </a:bodyPr>
          <a:lstStyle/>
          <a:p>
            <a:pPr marL="0" indent="0">
              <a:buNone/>
            </a:pPr>
            <a:r>
              <a:rPr lang="en-US" dirty="0"/>
              <a:t>It applies to EU citizens in the same way as </a:t>
            </a:r>
            <a:r>
              <a:rPr lang="en-US" b="1" dirty="0"/>
              <a:t>Art 20 TFEU </a:t>
            </a:r>
            <a:r>
              <a:rPr lang="en-US" dirty="0"/>
              <a:t>so there are 2 requirements:</a:t>
            </a:r>
          </a:p>
          <a:p>
            <a:pPr marL="342900" indent="-342900">
              <a:buAutoNum type="arabicPeriod"/>
            </a:pPr>
            <a:r>
              <a:rPr lang="en-US" dirty="0"/>
              <a:t>The person must hold the nationality of a MS (</a:t>
            </a:r>
            <a:r>
              <a:rPr lang="en-US" b="1" dirty="0"/>
              <a:t>Art 2(1) CRD</a:t>
            </a:r>
            <a:r>
              <a:rPr lang="en-US" dirty="0"/>
              <a:t>). This means the person is an EU citizen.</a:t>
            </a:r>
          </a:p>
          <a:p>
            <a:pPr marL="342900" indent="-342900">
              <a:buAutoNum type="arabicPeriod"/>
            </a:pPr>
            <a:r>
              <a:rPr lang="en-US" dirty="0"/>
              <a:t>The rights apply to those that move to or reside in a MS other than that of which they are a national (</a:t>
            </a:r>
            <a:r>
              <a:rPr lang="en-US" b="1" dirty="0"/>
              <a:t>Art 3(1) CRD</a:t>
            </a:r>
            <a:r>
              <a:rPr lang="en-US" dirty="0"/>
              <a:t>).</a:t>
            </a:r>
          </a:p>
          <a:p>
            <a:pPr marL="0" indent="0">
              <a:buNone/>
            </a:pPr>
            <a:r>
              <a:rPr lang="en-US" dirty="0"/>
              <a:t>CRD also applied to family members irrespective of their nationality who accompany or join the EU citizen (</a:t>
            </a:r>
            <a:r>
              <a:rPr lang="en-US" b="1" dirty="0"/>
              <a:t>Recital 5 CRD</a:t>
            </a:r>
            <a:r>
              <a:rPr lang="en-US" dirty="0"/>
              <a:t>).  Therefore family members can be third country nationals.  The term “family member” is defined by </a:t>
            </a:r>
            <a:r>
              <a:rPr lang="en-US" b="1" dirty="0"/>
              <a:t>Art 2(2) CRD </a:t>
            </a:r>
            <a:r>
              <a:rPr lang="en-US" dirty="0"/>
              <a:t>as:</a:t>
            </a:r>
          </a:p>
          <a:p>
            <a:r>
              <a:rPr lang="en-US" dirty="0"/>
              <a:t>A spouse</a:t>
            </a:r>
          </a:p>
          <a:p>
            <a:r>
              <a:rPr lang="en-US" dirty="0"/>
              <a:t>A registered partner based on the legislation of a MS if the legislation of the host MS regards registered partnerships as equivalent to marriage</a:t>
            </a:r>
          </a:p>
          <a:p>
            <a:r>
              <a:rPr lang="en-US" dirty="0"/>
              <a:t>Direct descendants of the citizen or spouse/partner.  These descendants have to be under the age of 21 or </a:t>
            </a:r>
            <a:r>
              <a:rPr lang="en-US" dirty="0" err="1"/>
              <a:t>dependants</a:t>
            </a:r>
            <a:r>
              <a:rPr lang="en-US" dirty="0"/>
              <a:t> of the citizen or spouse/partner</a:t>
            </a:r>
          </a:p>
          <a:p>
            <a:r>
              <a:rPr lang="en-US" dirty="0"/>
              <a:t>Direct relatives from the ascending line of the citizens or spouse/partner.  Covering grandparents but not Aunts and Uncles.</a:t>
            </a:r>
            <a:endParaRPr lang="en-GB" dirty="0"/>
          </a:p>
        </p:txBody>
      </p:sp>
    </p:spTree>
    <p:extLst>
      <p:ext uri="{BB962C8B-B14F-4D97-AF65-F5344CB8AC3E}">
        <p14:creationId xmlns:p14="http://schemas.microsoft.com/office/powerpoint/2010/main" val="4974112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C5BD-48DA-4499-B2B6-AC02DE8F1BE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CAE8C6-01AC-4A44-99BE-56E43F8B8644}"/>
              </a:ext>
            </a:extLst>
          </p:cNvPr>
          <p:cNvSpPr>
            <a:spLocks noGrp="1"/>
          </p:cNvSpPr>
          <p:nvPr>
            <p:ph idx="1"/>
          </p:nvPr>
        </p:nvSpPr>
        <p:spPr/>
        <p:txBody>
          <a:bodyPr/>
          <a:lstStyle/>
          <a:p>
            <a:pPr marL="0" indent="0">
              <a:buNone/>
            </a:pPr>
            <a:r>
              <a:rPr lang="en-US" sz="2000" dirty="0"/>
              <a:t>CRD says family members must move to join the EU citizen but CJ has adopted a wider approach.</a:t>
            </a:r>
          </a:p>
          <a:p>
            <a:pPr marL="0" indent="0">
              <a:buNone/>
            </a:pPr>
            <a:r>
              <a:rPr lang="en-US" sz="2000" b="1" i="1" dirty="0" err="1"/>
              <a:t>Metock</a:t>
            </a:r>
            <a:r>
              <a:rPr lang="en-US" sz="2000" b="1" i="1" dirty="0"/>
              <a:t> – </a:t>
            </a:r>
            <a:r>
              <a:rPr lang="en-US" sz="2000" dirty="0"/>
              <a:t>made clear that a spouse is a family member even if the citizen met that person in the host MS. The migrant status of the spouse is not relevant if the marriage is genuine and valid.</a:t>
            </a:r>
          </a:p>
          <a:p>
            <a:pPr marL="0" indent="0">
              <a:buNone/>
            </a:pPr>
            <a:r>
              <a:rPr lang="en-US" sz="2000" dirty="0"/>
              <a:t>MSs have autonomy over rules on marriage and can have rules requiring lawful residence as a condition for marriage or partnership.  Also subject to procedural safeguards in </a:t>
            </a:r>
            <a:r>
              <a:rPr lang="en-US" sz="2000" b="1" dirty="0"/>
              <a:t>CRD</a:t>
            </a:r>
            <a:r>
              <a:rPr lang="en-US" sz="2000" dirty="0"/>
              <a:t>, </a:t>
            </a:r>
            <a:r>
              <a:rPr lang="en-US" sz="2000" b="1" dirty="0"/>
              <a:t>Art 35 </a:t>
            </a:r>
            <a:r>
              <a:rPr lang="en-US" sz="2000" dirty="0"/>
              <a:t>permits MSs to refuse or withdraw the rights gained by fraud or a marriage of convenience.  </a:t>
            </a:r>
            <a:r>
              <a:rPr lang="en-US" sz="2000" b="1" dirty="0"/>
              <a:t>Recital 28 </a:t>
            </a:r>
            <a:r>
              <a:rPr lang="en-US" sz="2000" dirty="0"/>
              <a:t>defines marriage of convenience as one with the sole purpose of gaining entry and residence rights.</a:t>
            </a:r>
          </a:p>
          <a:p>
            <a:pPr marL="0" indent="0">
              <a:buNone/>
            </a:pPr>
            <a:endParaRPr lang="en-GB" b="1" i="1" dirty="0"/>
          </a:p>
        </p:txBody>
      </p:sp>
    </p:spTree>
    <p:extLst>
      <p:ext uri="{BB962C8B-B14F-4D97-AF65-F5344CB8AC3E}">
        <p14:creationId xmlns:p14="http://schemas.microsoft.com/office/powerpoint/2010/main" val="11166507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174C1-32E7-4B1D-9955-5F80D5CDC4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70BF5D0-2E78-41E1-A29C-584678A5E5DC}"/>
              </a:ext>
            </a:extLst>
          </p:cNvPr>
          <p:cNvSpPr>
            <a:spLocks noGrp="1"/>
          </p:cNvSpPr>
          <p:nvPr>
            <p:ph idx="1"/>
          </p:nvPr>
        </p:nvSpPr>
        <p:spPr/>
        <p:txBody>
          <a:bodyPr>
            <a:noAutofit/>
          </a:bodyPr>
          <a:lstStyle/>
          <a:p>
            <a:pPr marL="0" indent="0">
              <a:buNone/>
            </a:pPr>
            <a:r>
              <a:rPr lang="en-US" sz="1800" b="1" dirty="0"/>
              <a:t>Art 3(2) CRD </a:t>
            </a:r>
            <a:r>
              <a:rPr lang="en-US" sz="1800" dirty="0"/>
              <a:t>refers to another class of family member whose entry and residence into a host </a:t>
            </a:r>
            <a:r>
              <a:rPr lang="en-US" sz="1800" dirty="0" err="1"/>
              <a:t>Ms</a:t>
            </a:r>
            <a:r>
              <a:rPr lang="en-US" sz="1800" dirty="0"/>
              <a:t> must be ‘facilitated’ stating that any refusal of entry or residence of these people has to be justified after an extensive examination of the personal circumstances.  This stops MSs adopting general or blanket restrictions on such members of the family unit.  It also serves to encourage their entry and residence.</a:t>
            </a:r>
          </a:p>
          <a:p>
            <a:pPr marL="0" indent="0">
              <a:buNone/>
            </a:pPr>
            <a:r>
              <a:rPr lang="en-US" sz="1800" dirty="0"/>
              <a:t>It covers any other family members who are dependents or members of the household of the EU citizen or where serious health grounds require personal care of the family member.</a:t>
            </a:r>
          </a:p>
          <a:p>
            <a:pPr marL="0" indent="0">
              <a:buNone/>
            </a:pPr>
            <a:r>
              <a:rPr lang="en-US" sz="1800" dirty="0"/>
              <a:t>Case C-83/11, </a:t>
            </a:r>
            <a:r>
              <a:rPr lang="en-US" sz="1800" b="1" i="1" dirty="0"/>
              <a:t>Rahman [2012] </a:t>
            </a:r>
            <a:r>
              <a:rPr lang="en-US" sz="1800" dirty="0"/>
              <a:t>provided some guidance.  MSs don’t have to grant every application but it did give them advantages over those with no relationship to an EU citizen.  An example is the benefit of an extensive exam of the personal situation.  Applicants are entitled to preferential treatment and CJ said MSs must not use their discretion to deprive </a:t>
            </a:r>
            <a:r>
              <a:rPr lang="en-US" sz="1800" b="1" dirty="0"/>
              <a:t>Art 3 </a:t>
            </a:r>
            <a:r>
              <a:rPr lang="en-US" sz="1800" dirty="0"/>
              <a:t>of its purpose.</a:t>
            </a:r>
            <a:endParaRPr lang="en-GB" sz="1800" dirty="0"/>
          </a:p>
        </p:txBody>
      </p:sp>
    </p:spTree>
    <p:extLst>
      <p:ext uri="{BB962C8B-B14F-4D97-AF65-F5344CB8AC3E}">
        <p14:creationId xmlns:p14="http://schemas.microsoft.com/office/powerpoint/2010/main" val="37127981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A1895-B1CE-4697-977B-385F86087A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148AE83-E966-4138-9E15-A291ED9BCEB6}"/>
              </a:ext>
            </a:extLst>
          </p:cNvPr>
          <p:cNvSpPr>
            <a:spLocks noGrp="1"/>
          </p:cNvSpPr>
          <p:nvPr>
            <p:ph idx="1"/>
          </p:nvPr>
        </p:nvSpPr>
        <p:spPr/>
        <p:txBody>
          <a:bodyPr/>
          <a:lstStyle/>
          <a:p>
            <a:pPr marL="0" indent="0">
              <a:buNone/>
            </a:pPr>
            <a:r>
              <a:rPr lang="en-US" dirty="0"/>
              <a:t>The meaning of “</a:t>
            </a:r>
            <a:r>
              <a:rPr lang="en-US" dirty="0" err="1"/>
              <a:t>dependants</a:t>
            </a:r>
            <a:r>
              <a:rPr lang="en-US" dirty="0"/>
              <a:t>” in the context of other family members was explored further in Case C-423/12 </a:t>
            </a:r>
            <a:r>
              <a:rPr lang="en-US" b="1" i="1" dirty="0"/>
              <a:t>Reyes v </a:t>
            </a:r>
            <a:r>
              <a:rPr lang="en-US" b="1" i="1" dirty="0" err="1"/>
              <a:t>Migrationsverkat</a:t>
            </a:r>
            <a:r>
              <a:rPr lang="en-US" b="1" i="1" dirty="0"/>
              <a:t> [2014].</a:t>
            </a:r>
          </a:p>
          <a:p>
            <a:pPr marL="0" indent="0">
              <a:buNone/>
            </a:pPr>
            <a:r>
              <a:rPr lang="en-US" dirty="0"/>
              <a:t>Following an appeal a reference was made to CJ.  There were 2 questions:</a:t>
            </a:r>
          </a:p>
          <a:p>
            <a:pPr marL="342900" indent="-342900">
              <a:buAutoNum type="arabicPeriod"/>
            </a:pPr>
            <a:r>
              <a:rPr lang="en-US" dirty="0"/>
              <a:t>To be a dependent could a MS require that the applicant has been refused employment and welfare assistance in their country of origin?</a:t>
            </a:r>
          </a:p>
          <a:p>
            <a:pPr marL="342900" indent="-342900">
              <a:buAutoNum type="arabicPeriod"/>
            </a:pPr>
            <a:r>
              <a:rPr lang="en-US" dirty="0"/>
              <a:t>Could an applicant be a dependent of that person was capable of working and intended to do so in the MS?</a:t>
            </a:r>
          </a:p>
          <a:p>
            <a:pPr marL="0" indent="0">
              <a:buNone/>
            </a:pPr>
            <a:r>
              <a:rPr lang="en-US" dirty="0"/>
              <a:t>CJ ruled in </a:t>
            </a:r>
            <a:r>
              <a:rPr lang="en-US" dirty="0" err="1"/>
              <a:t>favour</a:t>
            </a:r>
            <a:r>
              <a:rPr lang="en-US" dirty="0"/>
              <a:t> of </a:t>
            </a:r>
            <a:r>
              <a:rPr lang="en-US" dirty="0" err="1"/>
              <a:t>Ms</a:t>
            </a:r>
            <a:r>
              <a:rPr lang="en-US" dirty="0"/>
              <a:t> Reyes. MSs could not impose such conditions to establish dependency; it would be against the fundamental right of free movement.  Refusal on the basis of employment prospects and intention to work would undermine </a:t>
            </a:r>
            <a:r>
              <a:rPr lang="en-US" b="1" dirty="0"/>
              <a:t>Art 23 CRD </a:t>
            </a:r>
            <a:r>
              <a:rPr lang="en-US" dirty="0"/>
              <a:t>which gave family members with residence the right to seek employment.</a:t>
            </a:r>
            <a:endParaRPr lang="en-GB" dirty="0"/>
          </a:p>
        </p:txBody>
      </p:sp>
    </p:spTree>
    <p:extLst>
      <p:ext uri="{BB962C8B-B14F-4D97-AF65-F5344CB8AC3E}">
        <p14:creationId xmlns:p14="http://schemas.microsoft.com/office/powerpoint/2010/main" val="22366639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0CE2B-E1E1-4B05-8CE0-FA0C339CCE0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6EEEEB-B0DC-4F15-90AB-8D4594D85214}"/>
              </a:ext>
            </a:extLst>
          </p:cNvPr>
          <p:cNvSpPr>
            <a:spLocks noGrp="1"/>
          </p:cNvSpPr>
          <p:nvPr>
            <p:ph idx="1"/>
          </p:nvPr>
        </p:nvSpPr>
        <p:spPr/>
        <p:txBody>
          <a:bodyPr>
            <a:normAutofit/>
          </a:bodyPr>
          <a:lstStyle/>
          <a:p>
            <a:pPr marL="0" indent="0">
              <a:buNone/>
            </a:pPr>
            <a:r>
              <a:rPr lang="en-US" sz="2000" dirty="0"/>
              <a:t>Case shows a wide approach to interpreting free movement. CJ said dependence is a question of fact.  Also, if a non-EU family member has been living on the financial support of an EU family member, that is sufficient to establish dependence.  Also dependency is only required at the point when initial residence is sought.  It does not matter if the applicant can be economically independent later.</a:t>
            </a:r>
          </a:p>
          <a:p>
            <a:pPr marL="0" indent="0">
              <a:buNone/>
            </a:pPr>
            <a:r>
              <a:rPr lang="en-US" sz="2000" b="1" dirty="0"/>
              <a:t>Art 3(2) </a:t>
            </a:r>
            <a:r>
              <a:rPr lang="en-US" sz="2000" dirty="0"/>
              <a:t>also relates to unmarried partners.  It refers to a partner with whom the EU citizen has a </a:t>
            </a:r>
            <a:r>
              <a:rPr lang="en-US" sz="2000" i="1" dirty="0"/>
              <a:t>durable relationship, duly attested.  </a:t>
            </a:r>
            <a:r>
              <a:rPr lang="en-US" sz="2000" dirty="0"/>
              <a:t>The obligation again is merely to “facilitate” entry, and refusal must be after extensive exam of the personal circumstances.</a:t>
            </a:r>
            <a:endParaRPr lang="en-GB" sz="2000" b="1" dirty="0"/>
          </a:p>
        </p:txBody>
      </p:sp>
    </p:spTree>
    <p:extLst>
      <p:ext uri="{BB962C8B-B14F-4D97-AF65-F5344CB8AC3E}">
        <p14:creationId xmlns:p14="http://schemas.microsoft.com/office/powerpoint/2010/main" val="3782734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4A45-0D49-4B3B-9AE4-753F12C99309}"/>
              </a:ext>
            </a:extLst>
          </p:cNvPr>
          <p:cNvSpPr>
            <a:spLocks noGrp="1"/>
          </p:cNvSpPr>
          <p:nvPr>
            <p:ph type="title"/>
          </p:nvPr>
        </p:nvSpPr>
        <p:spPr/>
        <p:txBody>
          <a:bodyPr/>
          <a:lstStyle/>
          <a:p>
            <a:r>
              <a:rPr lang="en-US" dirty="0"/>
              <a:t>The right to leave and enter</a:t>
            </a:r>
            <a:endParaRPr lang="en-GB" dirty="0"/>
          </a:p>
        </p:txBody>
      </p:sp>
      <p:sp>
        <p:nvSpPr>
          <p:cNvPr id="3" name="Content Placeholder 2">
            <a:extLst>
              <a:ext uri="{FF2B5EF4-FFF2-40B4-BE49-F238E27FC236}">
                <a16:creationId xmlns:a16="http://schemas.microsoft.com/office/drawing/2014/main" id="{55D1D3F9-622F-410D-AE3A-9DE6B53BECB4}"/>
              </a:ext>
            </a:extLst>
          </p:cNvPr>
          <p:cNvSpPr>
            <a:spLocks noGrp="1"/>
          </p:cNvSpPr>
          <p:nvPr>
            <p:ph idx="1"/>
          </p:nvPr>
        </p:nvSpPr>
        <p:spPr/>
        <p:txBody>
          <a:bodyPr>
            <a:normAutofit/>
          </a:bodyPr>
          <a:lstStyle/>
          <a:p>
            <a:pPr marL="0" indent="0">
              <a:buNone/>
            </a:pPr>
            <a:r>
              <a:rPr lang="en-US" sz="1800" b="1" dirty="0"/>
              <a:t>Art 4 CRD </a:t>
            </a:r>
            <a:r>
              <a:rPr lang="en-US" sz="1800" dirty="0"/>
              <a:t>host members must allow EU citizens and their families to leave.  All that is required is a passport or valid id card. For a family who is a third country national, a passport is required.  These requirements are needed so that MSs know who is in their territory.</a:t>
            </a:r>
          </a:p>
          <a:p>
            <a:pPr marL="0" indent="0">
              <a:buNone/>
            </a:pPr>
            <a:r>
              <a:rPr lang="en-US" sz="1800" b="1" dirty="0"/>
              <a:t>Art 5 </a:t>
            </a:r>
            <a:r>
              <a:rPr lang="en-US" sz="1800" dirty="0"/>
              <a:t>the same requirements to enter but here third country nationals may need a visa.</a:t>
            </a:r>
          </a:p>
          <a:p>
            <a:pPr marL="0" indent="0">
              <a:buNone/>
            </a:pPr>
            <a:r>
              <a:rPr lang="en-GB" sz="1800" b="1" dirty="0"/>
              <a:t>Art 5 (2) </a:t>
            </a:r>
            <a:r>
              <a:rPr lang="en-GB" sz="1800" dirty="0"/>
              <a:t>MSs must provide every facility for such visas for family members which includes issuing them free of charge through an accelerated procedure.  A delay beyond 4 </a:t>
            </a:r>
            <a:r>
              <a:rPr lang="en-GB" sz="1800" dirty="0" err="1"/>
              <a:t>wks</a:t>
            </a:r>
            <a:r>
              <a:rPr lang="en-GB" sz="1800" dirty="0"/>
              <a:t> will be unreasonable.  Presentation of a passport and evidence of the family link is sufficient for the visa.</a:t>
            </a:r>
          </a:p>
          <a:p>
            <a:pPr marL="0" indent="0">
              <a:buNone/>
            </a:pPr>
            <a:r>
              <a:rPr lang="en-GB" sz="1800" b="1" dirty="0"/>
              <a:t>Art 5(4) </a:t>
            </a:r>
            <a:r>
              <a:rPr lang="en-GB" sz="1800" dirty="0"/>
              <a:t>if a citizen or family member lacks the required documents they must be given every opportunity to prove their identity or family link before being refused entry.</a:t>
            </a:r>
            <a:endParaRPr lang="en-GB" sz="1800" b="1" dirty="0"/>
          </a:p>
        </p:txBody>
      </p:sp>
    </p:spTree>
    <p:extLst>
      <p:ext uri="{BB962C8B-B14F-4D97-AF65-F5344CB8AC3E}">
        <p14:creationId xmlns:p14="http://schemas.microsoft.com/office/powerpoint/2010/main" val="4098222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88DDF-00F1-444C-AEF7-9A36607B1D9B}"/>
              </a:ext>
            </a:extLst>
          </p:cNvPr>
          <p:cNvSpPr>
            <a:spLocks noGrp="1"/>
          </p:cNvSpPr>
          <p:nvPr>
            <p:ph type="title"/>
          </p:nvPr>
        </p:nvSpPr>
        <p:spPr/>
        <p:txBody>
          <a:bodyPr/>
          <a:lstStyle/>
          <a:p>
            <a:r>
              <a:rPr lang="en-US" dirty="0"/>
              <a:t>The right of residence</a:t>
            </a:r>
            <a:endParaRPr lang="en-GB" dirty="0"/>
          </a:p>
        </p:txBody>
      </p:sp>
      <p:sp>
        <p:nvSpPr>
          <p:cNvPr id="3" name="Content Placeholder 2">
            <a:extLst>
              <a:ext uri="{FF2B5EF4-FFF2-40B4-BE49-F238E27FC236}">
                <a16:creationId xmlns:a16="http://schemas.microsoft.com/office/drawing/2014/main" id="{B6F12D3B-52CC-4037-AD7C-786286FA94D6}"/>
              </a:ext>
            </a:extLst>
          </p:cNvPr>
          <p:cNvSpPr>
            <a:spLocks noGrp="1"/>
          </p:cNvSpPr>
          <p:nvPr>
            <p:ph idx="1"/>
          </p:nvPr>
        </p:nvSpPr>
        <p:spPr/>
        <p:txBody>
          <a:bodyPr>
            <a:normAutofit/>
          </a:bodyPr>
          <a:lstStyle/>
          <a:p>
            <a:pPr marL="0" indent="0">
              <a:buNone/>
            </a:pPr>
            <a:r>
              <a:rPr lang="en-US" sz="1800" b="1" dirty="0"/>
              <a:t>CRD </a:t>
            </a:r>
            <a:r>
              <a:rPr lang="en-US" sz="1800" dirty="0"/>
              <a:t>identifies 3 levels of residence: up to 3m; 3m to 5yrs and beyond 5 yrs.</a:t>
            </a:r>
          </a:p>
          <a:p>
            <a:pPr marL="0" indent="0">
              <a:buNone/>
            </a:pPr>
            <a:r>
              <a:rPr lang="en-US" sz="1800" b="1" dirty="0"/>
              <a:t>Temporary residence (up to 3m)</a:t>
            </a:r>
          </a:p>
          <a:p>
            <a:pPr marL="0" indent="0">
              <a:buNone/>
            </a:pPr>
            <a:r>
              <a:rPr lang="en-US" sz="1800" dirty="0"/>
              <a:t>EU citizens and their families are entitled to temporary residence in the form of a period of up to 3m (</a:t>
            </a:r>
            <a:r>
              <a:rPr lang="en-US" sz="1800" b="1" dirty="0"/>
              <a:t>Art 6 CRD</a:t>
            </a:r>
            <a:r>
              <a:rPr lang="en-US" sz="1800" dirty="0"/>
              <a:t>).  Being lawfully resident they are entitled to equal treatment as nationals.  </a:t>
            </a:r>
          </a:p>
          <a:p>
            <a:pPr marL="0" indent="0">
              <a:buNone/>
            </a:pPr>
            <a:r>
              <a:rPr lang="en-US" sz="1800" dirty="0"/>
              <a:t>However, </a:t>
            </a:r>
            <a:r>
              <a:rPr lang="en-US" sz="1800" b="1" dirty="0"/>
              <a:t>Art 24(2) CRD </a:t>
            </a:r>
            <a:r>
              <a:rPr lang="en-US" sz="1800" dirty="0"/>
              <a:t>makes it clear that MSs are not under an obligation to provide any </a:t>
            </a:r>
            <a:r>
              <a:rPr lang="en-US" sz="1800" i="1" dirty="0"/>
              <a:t>social assistance.  </a:t>
            </a:r>
            <a:r>
              <a:rPr lang="en-US" sz="1800" dirty="0"/>
              <a:t>This is to prevent “benefits tourism”.  </a:t>
            </a:r>
          </a:p>
          <a:p>
            <a:pPr marL="0" indent="0">
              <a:buNone/>
            </a:pPr>
            <a:r>
              <a:rPr lang="en-US" sz="1800" dirty="0"/>
              <a:t>Also under </a:t>
            </a:r>
            <a:r>
              <a:rPr lang="en-US" sz="1800" b="1" dirty="0"/>
              <a:t>Art 14(1) CRD </a:t>
            </a:r>
            <a:r>
              <a:rPr lang="en-US" sz="1800" dirty="0"/>
              <a:t>this residence right is granted on the condition that the citizen and family members do not become an </a:t>
            </a:r>
            <a:r>
              <a:rPr lang="en-US" sz="1800" i="1" dirty="0"/>
              <a:t>unreasonable burden on the social assistance system of the host Member State. </a:t>
            </a:r>
            <a:r>
              <a:rPr lang="en-US" sz="1800" dirty="0"/>
              <a:t>Even if they do claim benefits, </a:t>
            </a:r>
            <a:r>
              <a:rPr lang="en-US" sz="1800" b="1" dirty="0"/>
              <a:t>Art 14(3) </a:t>
            </a:r>
            <a:r>
              <a:rPr lang="en-US" sz="1800" dirty="0"/>
              <a:t>states that expulsion from the MS cannot be automatic.</a:t>
            </a:r>
            <a:endParaRPr lang="en-GB" sz="1800" dirty="0"/>
          </a:p>
        </p:txBody>
      </p:sp>
    </p:spTree>
    <p:extLst>
      <p:ext uri="{BB962C8B-B14F-4D97-AF65-F5344CB8AC3E}">
        <p14:creationId xmlns:p14="http://schemas.microsoft.com/office/powerpoint/2010/main" val="4653307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CEDFF-93DA-4024-BA4B-56AF8F528D5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A9EDC3E-45E4-40E6-B71F-FB4FB9809C13}"/>
              </a:ext>
            </a:extLst>
          </p:cNvPr>
          <p:cNvSpPr>
            <a:spLocks noGrp="1"/>
          </p:cNvSpPr>
          <p:nvPr>
            <p:ph idx="1"/>
          </p:nvPr>
        </p:nvSpPr>
        <p:spPr/>
        <p:txBody>
          <a:bodyPr/>
          <a:lstStyle/>
          <a:p>
            <a:pPr marL="0" indent="0">
              <a:buNone/>
            </a:pPr>
            <a:r>
              <a:rPr lang="en-US" b="1" dirty="0"/>
              <a:t>Residence beyond 3 m</a:t>
            </a:r>
          </a:p>
          <a:p>
            <a:pPr marL="0" indent="0">
              <a:buNone/>
            </a:pPr>
            <a:r>
              <a:rPr lang="en-US" dirty="0"/>
              <a:t>To qualify, the EU citizen must fit within 1 of 3 categories.</a:t>
            </a:r>
          </a:p>
          <a:p>
            <a:r>
              <a:rPr lang="en-US" dirty="0"/>
              <a:t>The citizen is a worker/self-employed (</a:t>
            </a:r>
            <a:r>
              <a:rPr lang="en-US" b="1" dirty="0"/>
              <a:t>Art 7(1)(a) CRD</a:t>
            </a:r>
            <a:r>
              <a:rPr lang="en-US" dirty="0"/>
              <a:t>).</a:t>
            </a:r>
          </a:p>
          <a:p>
            <a:r>
              <a:rPr lang="en-US" dirty="0"/>
              <a:t>Non-economically active EU citizens who have sufficient resources so the citizen (and family members) do not become an unreasonable burden on the social assistance system of the MS. They also need comprehensive health insurance in the host MS. (</a:t>
            </a:r>
            <a:r>
              <a:rPr lang="en-US" b="1" dirty="0"/>
              <a:t>Art 7(1)(b)</a:t>
            </a:r>
            <a:r>
              <a:rPr lang="en-US" dirty="0"/>
              <a:t>).</a:t>
            </a:r>
          </a:p>
          <a:p>
            <a:r>
              <a:rPr lang="en-US" dirty="0"/>
              <a:t>Students enrolled at a private or public establishment that is financed or accredited in the host MS.  They must have sufficient resources and health insurance so that they and their family do not become a burden on the social security system of the host MS.  Family members can only include a spouse/registered partner and dependent children.  (</a:t>
            </a:r>
            <a:r>
              <a:rPr lang="en-US" b="1" dirty="0"/>
              <a:t>Art 7(1)(c )</a:t>
            </a:r>
            <a:endParaRPr lang="en-US" dirty="0"/>
          </a:p>
          <a:p>
            <a:pPr marL="0" indent="0">
              <a:buNone/>
            </a:pPr>
            <a:endParaRPr lang="en-GB" dirty="0"/>
          </a:p>
        </p:txBody>
      </p:sp>
    </p:spTree>
    <p:extLst>
      <p:ext uri="{BB962C8B-B14F-4D97-AF65-F5344CB8AC3E}">
        <p14:creationId xmlns:p14="http://schemas.microsoft.com/office/powerpoint/2010/main" val="600576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7911-63B8-4DE8-BDC9-F892136E8D2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7C4A31-AC86-465E-82C9-65A553B8DD9F}"/>
              </a:ext>
            </a:extLst>
          </p:cNvPr>
          <p:cNvSpPr>
            <a:spLocks noGrp="1"/>
          </p:cNvSpPr>
          <p:nvPr>
            <p:ph idx="1"/>
          </p:nvPr>
        </p:nvSpPr>
        <p:spPr/>
        <p:txBody>
          <a:bodyPr>
            <a:normAutofit/>
          </a:bodyPr>
          <a:lstStyle/>
          <a:p>
            <a:pPr marL="0" indent="0">
              <a:buNone/>
            </a:pPr>
            <a:r>
              <a:rPr lang="en-US" sz="2000" b="1" dirty="0"/>
              <a:t>CRD </a:t>
            </a:r>
            <a:r>
              <a:rPr lang="en-US" sz="2000" dirty="0"/>
              <a:t>provides some guidance on “sufficient resources”.</a:t>
            </a:r>
          </a:p>
          <a:p>
            <a:pPr marL="0" indent="0">
              <a:buNone/>
            </a:pPr>
            <a:r>
              <a:rPr lang="en-US" sz="2000" b="1" dirty="0"/>
              <a:t>Art 8(4) </a:t>
            </a:r>
            <a:r>
              <a:rPr lang="en-US" sz="2000" dirty="0"/>
              <a:t>MS cannot use a fixed amount of money. They must assess the personal situation.  In addition the MS cannot require an amount above the threshold in the state that qualifies nationals for social assistance.  If that limit is n/a the alternative is that a MS cannot require an amount above what it pays as its minimum social security pension.  CJ has made it clear that the EU citizen does not have to possess the resources personally.  They could be from a family member (</a:t>
            </a:r>
            <a:r>
              <a:rPr lang="en-US" sz="2000" b="1" i="1" dirty="0"/>
              <a:t>Chen [2004]</a:t>
            </a:r>
            <a:r>
              <a:rPr lang="en-US" sz="2000" dirty="0"/>
              <a:t>)or from a third person with whom the EU citizen has no legal or legally enforceable obligation to provide support (Case C-408/03, </a:t>
            </a:r>
            <a:r>
              <a:rPr lang="en-US" sz="2000" b="1" i="1" dirty="0"/>
              <a:t>Commission v Belgium [2006]</a:t>
            </a:r>
            <a:r>
              <a:rPr lang="en-US" sz="2000" dirty="0"/>
              <a:t>).</a:t>
            </a:r>
            <a:endParaRPr lang="en-GB" sz="2000" b="1" dirty="0"/>
          </a:p>
        </p:txBody>
      </p:sp>
    </p:spTree>
    <p:extLst>
      <p:ext uri="{BB962C8B-B14F-4D97-AF65-F5344CB8AC3E}">
        <p14:creationId xmlns:p14="http://schemas.microsoft.com/office/powerpoint/2010/main" val="39266298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E3C8F-4D94-4588-8463-489E4CFB6B7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BF4CCC-D32D-4D35-AA63-CD6F4D9292EA}"/>
              </a:ext>
            </a:extLst>
          </p:cNvPr>
          <p:cNvSpPr>
            <a:spLocks noGrp="1"/>
          </p:cNvSpPr>
          <p:nvPr>
            <p:ph idx="1"/>
          </p:nvPr>
        </p:nvSpPr>
        <p:spPr/>
        <p:txBody>
          <a:bodyPr>
            <a:normAutofit/>
          </a:bodyPr>
          <a:lstStyle/>
          <a:p>
            <a:pPr marL="0" indent="0">
              <a:buNone/>
            </a:pPr>
            <a:r>
              <a:rPr lang="en-US" sz="1600" dirty="0"/>
              <a:t>“unreasonable burden” interpreted in Case C-67/14, </a:t>
            </a:r>
            <a:r>
              <a:rPr lang="en-US" sz="1600" b="1" i="1" dirty="0" err="1"/>
              <a:t>Jobcenter</a:t>
            </a:r>
            <a:r>
              <a:rPr lang="en-US" sz="1600" b="1" i="1" dirty="0"/>
              <a:t> Berlin </a:t>
            </a:r>
            <a:r>
              <a:rPr lang="en-US" sz="1600" b="1" i="1" dirty="0" err="1"/>
              <a:t>Neukollin</a:t>
            </a:r>
            <a:r>
              <a:rPr lang="en-US" sz="1600" b="1" i="1" dirty="0"/>
              <a:t> v </a:t>
            </a:r>
            <a:r>
              <a:rPr lang="en-US" sz="1600" b="1" i="1" dirty="0" err="1"/>
              <a:t>Alimanovic</a:t>
            </a:r>
            <a:r>
              <a:rPr lang="en-US" sz="1600" b="1" i="1" dirty="0"/>
              <a:t> [2015].</a:t>
            </a:r>
          </a:p>
          <a:p>
            <a:pPr marL="0" indent="0">
              <a:buNone/>
            </a:pPr>
            <a:r>
              <a:rPr lang="en-US" sz="1600" dirty="0"/>
              <a:t>The grant of a benefit to an individual would hardly be an unreasonable burden on the state but the assessment is wider.  A MS can also consider the accumulation of all the potential claims that would follow.  This approach is consistent with </a:t>
            </a:r>
            <a:r>
              <a:rPr lang="en-US" sz="1600" b="1" dirty="0"/>
              <a:t>CRD </a:t>
            </a:r>
            <a:r>
              <a:rPr lang="en-US" sz="1600" dirty="0"/>
              <a:t>objectives of protecting the welfare budgets of </a:t>
            </a:r>
            <a:r>
              <a:rPr lang="en-US" sz="1600" dirty="0" err="1"/>
              <a:t>MSs.</a:t>
            </a:r>
            <a:endParaRPr lang="en-US" sz="1600" dirty="0"/>
          </a:p>
          <a:p>
            <a:pPr marL="0" indent="0">
              <a:buNone/>
            </a:pPr>
            <a:r>
              <a:rPr lang="en-US" sz="1600" dirty="0"/>
              <a:t>If a lawfully resident non-economic migrant applies for a means-tested benefit, does this automatically mean that the migrant no longer fulfills that requirements for residence?  This issue was the subject of the ruling by the ECJ in Case 140/12, </a:t>
            </a:r>
            <a:r>
              <a:rPr lang="en-US" sz="1600" b="1" i="1" dirty="0" err="1"/>
              <a:t>Pensionversicherunganstalt</a:t>
            </a:r>
            <a:r>
              <a:rPr lang="en-US" sz="1600" b="1" i="1" dirty="0"/>
              <a:t> v Brey [2013] </a:t>
            </a:r>
            <a:r>
              <a:rPr lang="en-US" sz="1600" dirty="0"/>
              <a:t>(</a:t>
            </a:r>
            <a:r>
              <a:rPr lang="en-US" sz="1600" i="1" dirty="0"/>
              <a:t>Brey).</a:t>
            </a:r>
          </a:p>
          <a:p>
            <a:pPr marL="0" indent="0">
              <a:buNone/>
            </a:pPr>
            <a:r>
              <a:rPr lang="en-US" sz="1600" dirty="0"/>
              <a:t>An application for supplementary benefit could be an indication of a lack of sufficient resources but the host MS could not reach this conclusion without an overall assessment of the specific burden that the benefit will impose on the MS. That assessment must be based on an exam of the personal circumstances and the decision must be proportionate.</a:t>
            </a:r>
            <a:endParaRPr lang="en-GB" sz="1600" dirty="0"/>
          </a:p>
        </p:txBody>
      </p:sp>
    </p:spTree>
    <p:extLst>
      <p:ext uri="{BB962C8B-B14F-4D97-AF65-F5344CB8AC3E}">
        <p14:creationId xmlns:p14="http://schemas.microsoft.com/office/powerpoint/2010/main" val="4022016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13EA7-F15A-441C-8A55-EBF0ADEE460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590C3D4-E010-4BAA-ACC7-2F3E9F5BFA8B}"/>
              </a:ext>
            </a:extLst>
          </p:cNvPr>
          <p:cNvSpPr>
            <a:spLocks noGrp="1"/>
          </p:cNvSpPr>
          <p:nvPr>
            <p:ph idx="1"/>
          </p:nvPr>
        </p:nvSpPr>
        <p:spPr/>
        <p:txBody>
          <a:bodyPr>
            <a:noAutofit/>
          </a:bodyPr>
          <a:lstStyle/>
          <a:p>
            <a:pPr marL="0" indent="0">
              <a:buNone/>
            </a:pPr>
            <a:r>
              <a:rPr lang="en-US" sz="1800" b="1" dirty="0"/>
              <a:t>Art 14(3) CRD </a:t>
            </a:r>
            <a:r>
              <a:rPr lang="en-US" sz="1800" dirty="0"/>
              <a:t>states that expulsion cannot be an automatic consequence of seeking social assistance.  In addition there is </a:t>
            </a:r>
            <a:r>
              <a:rPr lang="en-US" sz="1800" b="1" dirty="0"/>
              <a:t>Art 8(4) CRD.  </a:t>
            </a:r>
            <a:r>
              <a:rPr lang="en-US" sz="1800" dirty="0"/>
              <a:t>Instead, based on </a:t>
            </a:r>
            <a:r>
              <a:rPr lang="en-US" sz="1800" b="1" dirty="0"/>
              <a:t>Recital 10 CRD</a:t>
            </a:r>
            <a:r>
              <a:rPr lang="en-US" sz="1800" dirty="0"/>
              <a:t>, a host MS must examine the personal circumstances such as duration of residence; amount needed from the benefit and whether applicant’s difficulties are temporary before then adopting a proportionate response.</a:t>
            </a:r>
          </a:p>
          <a:p>
            <a:pPr marL="0" indent="0">
              <a:buNone/>
            </a:pPr>
            <a:r>
              <a:rPr lang="en-US" sz="1800" dirty="0"/>
              <a:t>This must reflect the objectives of the Directive which aim to strengthen the right to move and reside in another MS and promote financial solidarity between the nationals of </a:t>
            </a:r>
            <a:r>
              <a:rPr lang="en-US" sz="1800" dirty="0" err="1"/>
              <a:t>MSs.</a:t>
            </a:r>
            <a:endParaRPr lang="en-US" sz="1800" dirty="0"/>
          </a:p>
          <a:p>
            <a:pPr marL="0" indent="0">
              <a:buNone/>
            </a:pPr>
            <a:r>
              <a:rPr lang="en-US" sz="1800" dirty="0"/>
              <a:t>Case C-578/08, </a:t>
            </a:r>
            <a:r>
              <a:rPr lang="en-US" sz="1800" b="1" i="1" dirty="0" err="1"/>
              <a:t>Chakroun</a:t>
            </a:r>
            <a:r>
              <a:rPr lang="en-US" sz="1800" b="1" i="1" dirty="0"/>
              <a:t> [2010] </a:t>
            </a:r>
            <a:r>
              <a:rPr lang="en-US" sz="1800" dirty="0"/>
              <a:t>(though about another Directive) provides further guidance on “sufficient resources”.  It is for basic needs to be met without being a burden on the state.  However, you can have sufficient resources even if the amount of income in the state would qualify nationals for special assistance to meet exceptional costs and tax refunds.</a:t>
            </a:r>
            <a:endParaRPr lang="en-GB" sz="1800" dirty="0"/>
          </a:p>
        </p:txBody>
      </p:sp>
    </p:spTree>
    <p:extLst>
      <p:ext uri="{BB962C8B-B14F-4D97-AF65-F5344CB8AC3E}">
        <p14:creationId xmlns:p14="http://schemas.microsoft.com/office/powerpoint/2010/main" val="12975964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D6AE1-5E50-47E8-AD39-9282FF39F8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C025E0-D009-4651-A6DD-DCC2B3B5891A}"/>
              </a:ext>
            </a:extLst>
          </p:cNvPr>
          <p:cNvSpPr>
            <a:spLocks noGrp="1"/>
          </p:cNvSpPr>
          <p:nvPr>
            <p:ph idx="1"/>
          </p:nvPr>
        </p:nvSpPr>
        <p:spPr/>
        <p:txBody>
          <a:bodyPr>
            <a:noAutofit/>
          </a:bodyPr>
          <a:lstStyle/>
          <a:p>
            <a:pPr marL="0" indent="0">
              <a:buNone/>
            </a:pPr>
            <a:r>
              <a:rPr lang="en-US" sz="1800" b="1" dirty="0"/>
              <a:t>Art 12 CRD </a:t>
            </a:r>
            <a:r>
              <a:rPr lang="en-US" sz="1800" dirty="0"/>
              <a:t>gives family members some protection in the event of the EU citizen’s death, departure or following divorce, annulment of a marriage or termination of a registered partnership.  Following the death or departure of the EU citizen, EU family members can continue to have the right of residence.  They will however, need to be a worker/self-employed or have sufficient resources and health insurance.  The same applied to non EU family members but only in relation to death and they must have been living in the host MS as family members for at least 1yr.</a:t>
            </a:r>
          </a:p>
          <a:p>
            <a:pPr marL="0" indent="0">
              <a:buNone/>
            </a:pPr>
            <a:r>
              <a:rPr lang="en-US" sz="1800" dirty="0"/>
              <a:t>However, irrespective of nationality, children and the parent of children cannot lose their residence right if the child is enrolled in an education establishment.  The residence for both parent and child will continue until the completion of studies.</a:t>
            </a:r>
          </a:p>
          <a:p>
            <a:pPr marL="0" indent="0">
              <a:buNone/>
            </a:pPr>
            <a:r>
              <a:rPr lang="en-US" sz="1800" dirty="0"/>
              <a:t>On this basis the </a:t>
            </a:r>
            <a:r>
              <a:rPr lang="en-US" sz="1800" dirty="0" err="1"/>
              <a:t>CofA</a:t>
            </a:r>
            <a:r>
              <a:rPr lang="en-US" sz="1800" dirty="0"/>
              <a:t> allowed the continued residence of a parent and child in </a:t>
            </a:r>
            <a:r>
              <a:rPr lang="en-US" sz="1800" b="1" i="1" dirty="0"/>
              <a:t>Okafor v Secretary of State for the Home Department [2011].</a:t>
            </a:r>
            <a:endParaRPr lang="en-US" sz="1800" dirty="0"/>
          </a:p>
        </p:txBody>
      </p:sp>
    </p:spTree>
    <p:extLst>
      <p:ext uri="{BB962C8B-B14F-4D97-AF65-F5344CB8AC3E}">
        <p14:creationId xmlns:p14="http://schemas.microsoft.com/office/powerpoint/2010/main" val="787969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7D67-840F-4439-A163-6DD35D4A8F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D601FC-1F8B-4CBA-9C27-736EE5ABC18D}"/>
              </a:ext>
            </a:extLst>
          </p:cNvPr>
          <p:cNvSpPr>
            <a:spLocks noGrp="1"/>
          </p:cNvSpPr>
          <p:nvPr>
            <p:ph idx="1"/>
          </p:nvPr>
        </p:nvSpPr>
        <p:spPr/>
        <p:txBody>
          <a:bodyPr>
            <a:noAutofit/>
          </a:bodyPr>
          <a:lstStyle/>
          <a:p>
            <a:pPr marL="0" indent="0">
              <a:buNone/>
            </a:pPr>
            <a:r>
              <a:rPr lang="en-US" sz="1800" dirty="0"/>
              <a:t>There is protection for family members following divorce or the equivalent.  </a:t>
            </a:r>
            <a:r>
              <a:rPr lang="en-US" sz="1800" b="1" dirty="0"/>
              <a:t>Art 13(2) </a:t>
            </a:r>
            <a:r>
              <a:rPr lang="en-US" sz="1800" dirty="0"/>
              <a:t>states that non-EU family members retain their right of residence in 4 distinct situations:-</a:t>
            </a:r>
          </a:p>
          <a:p>
            <a:pPr marL="342900" indent="-342900">
              <a:buFont typeface="+mj-lt"/>
              <a:buAutoNum type="arabicPeriod"/>
            </a:pPr>
            <a:r>
              <a:rPr lang="en-US" sz="1800" dirty="0"/>
              <a:t>The marriage or partnership lasted at least 3yrs before ending and 1 of those </a:t>
            </a:r>
            <a:r>
              <a:rPr lang="en-US" sz="1800" dirty="0" err="1"/>
              <a:t>yrs</a:t>
            </a:r>
            <a:r>
              <a:rPr lang="en-US" sz="1800" dirty="0"/>
              <a:t> was in the host MS; or</a:t>
            </a:r>
          </a:p>
          <a:p>
            <a:pPr marL="342900" indent="-342900">
              <a:buFont typeface="+mj-lt"/>
              <a:buAutoNum type="arabicPeriod"/>
            </a:pPr>
            <a:r>
              <a:rPr lang="en-US" sz="1800" dirty="0"/>
              <a:t>The non-EU family member has legal custody of the EU citizen’s children; or</a:t>
            </a:r>
          </a:p>
          <a:p>
            <a:pPr marL="342900" indent="-342900">
              <a:buFont typeface="+mj-lt"/>
              <a:buAutoNum type="arabicPeriod"/>
            </a:pPr>
            <a:r>
              <a:rPr lang="en-US" sz="1800" dirty="0"/>
              <a:t>There have been difficult circumstances such as being a victim of domestic violence; or</a:t>
            </a:r>
          </a:p>
          <a:p>
            <a:pPr marL="342900" indent="-342900">
              <a:buFont typeface="+mj-lt"/>
              <a:buAutoNum type="arabicPeriod"/>
            </a:pPr>
            <a:r>
              <a:rPr lang="en-US" sz="1800" dirty="0"/>
              <a:t>The non-EU family member has legal access to a child and a court has ordered that it take place in the host MS.</a:t>
            </a:r>
          </a:p>
          <a:p>
            <a:pPr marL="0" indent="0">
              <a:buNone/>
            </a:pPr>
            <a:r>
              <a:rPr lang="en-US" sz="1800" dirty="0"/>
              <a:t>Again the continued right of residence requires the relevant person to be a worker/self-employed or have sufficient resources and health insurance.  For family members who are EU nationals the 4 criteria do not apply.</a:t>
            </a:r>
            <a:endParaRPr lang="en-GB" sz="1800" dirty="0"/>
          </a:p>
        </p:txBody>
      </p:sp>
    </p:spTree>
    <p:extLst>
      <p:ext uri="{BB962C8B-B14F-4D97-AF65-F5344CB8AC3E}">
        <p14:creationId xmlns:p14="http://schemas.microsoft.com/office/powerpoint/2010/main" val="32800397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9F6AD-B073-4517-87A1-5C89902418AC}"/>
              </a:ext>
            </a:extLst>
          </p:cNvPr>
          <p:cNvSpPr>
            <a:spLocks noGrp="1"/>
          </p:cNvSpPr>
          <p:nvPr>
            <p:ph type="title"/>
          </p:nvPr>
        </p:nvSpPr>
        <p:spPr/>
        <p:txBody>
          <a:bodyPr/>
          <a:lstStyle/>
          <a:p>
            <a:r>
              <a:rPr lang="en-US" dirty="0"/>
              <a:t>Case C-218/14, </a:t>
            </a:r>
            <a:r>
              <a:rPr lang="en-US" i="1" dirty="0"/>
              <a:t>Kuldip Singh [2015]</a:t>
            </a:r>
            <a:endParaRPr lang="en-GB" dirty="0"/>
          </a:p>
        </p:txBody>
      </p:sp>
      <p:sp>
        <p:nvSpPr>
          <p:cNvPr id="3" name="Content Placeholder 2">
            <a:extLst>
              <a:ext uri="{FF2B5EF4-FFF2-40B4-BE49-F238E27FC236}">
                <a16:creationId xmlns:a16="http://schemas.microsoft.com/office/drawing/2014/main" id="{6AEF3040-1805-4A26-8488-65A9656AA141}"/>
              </a:ext>
            </a:extLst>
          </p:cNvPr>
          <p:cNvSpPr>
            <a:spLocks noGrp="1"/>
          </p:cNvSpPr>
          <p:nvPr>
            <p:ph idx="1"/>
          </p:nvPr>
        </p:nvSpPr>
        <p:spPr/>
        <p:txBody>
          <a:bodyPr/>
          <a:lstStyle/>
          <a:p>
            <a:pPr marL="0" indent="0">
              <a:buNone/>
            </a:pPr>
            <a:r>
              <a:rPr lang="en-US" dirty="0"/>
              <a:t>CJ delivered a strict ruling on the retention of residence by third country nationals following divorce.  </a:t>
            </a:r>
            <a:r>
              <a:rPr lang="en-US" b="1" dirty="0"/>
              <a:t>Art 13(2)(a) </a:t>
            </a:r>
            <a:r>
              <a:rPr lang="en-US" dirty="0"/>
              <a:t>allows a non-EU national to retain their right of residence (acquired under </a:t>
            </a:r>
            <a:r>
              <a:rPr lang="en-US" b="1" dirty="0"/>
              <a:t>Art 7(2) CRD</a:t>
            </a:r>
            <a:r>
              <a:rPr lang="en-US" dirty="0"/>
              <a:t>) in the event of a divorce from an EU citizen.  1 of the conditions is that the marriage must have lasted for 3yrs including 1 </a:t>
            </a:r>
            <a:r>
              <a:rPr lang="en-US" dirty="0" err="1"/>
              <a:t>yr</a:t>
            </a:r>
            <a:r>
              <a:rPr lang="en-US" dirty="0"/>
              <a:t> in the MS.</a:t>
            </a:r>
          </a:p>
          <a:p>
            <a:pPr marL="0" indent="0">
              <a:buNone/>
            </a:pPr>
            <a:r>
              <a:rPr lang="en-US" b="1" dirty="0"/>
              <a:t>See facts</a:t>
            </a:r>
          </a:p>
          <a:p>
            <a:pPr marL="0" indent="0">
              <a:buNone/>
            </a:pPr>
            <a:r>
              <a:rPr lang="en-US" dirty="0"/>
              <a:t>The key question was could a non-EU spouse retain residence under </a:t>
            </a:r>
            <a:r>
              <a:rPr lang="en-US" b="1" dirty="0"/>
              <a:t>Art 13(2)(a) </a:t>
            </a:r>
            <a:r>
              <a:rPr lang="en-US" dirty="0"/>
              <a:t>if the EU spouse had already left the host state before the divorce proceedings were started?</a:t>
            </a:r>
          </a:p>
          <a:p>
            <a:pPr marL="0" indent="0">
              <a:buNone/>
            </a:pPr>
            <a:r>
              <a:rPr lang="en-US" dirty="0"/>
              <a:t>CJ said it is not necessary for the spouses to live together.  However, the residence could only be in the host state where the EU citizen resides.  That meant that both had to live in the host state as their state of residence.  Did </a:t>
            </a:r>
            <a:r>
              <a:rPr lang="en-US" b="1" dirty="0"/>
              <a:t>Art 13(2) </a:t>
            </a:r>
            <a:r>
              <a:rPr lang="en-US" dirty="0"/>
              <a:t>make a difference?  No it did not! </a:t>
            </a:r>
            <a:r>
              <a:rPr lang="en-US" b="1" dirty="0"/>
              <a:t>Art 13(2)(a) </a:t>
            </a:r>
            <a:r>
              <a:rPr lang="en-US" dirty="0"/>
              <a:t>only applies when a divorce is commenced when the non-EU spouse fulfills the conditions of residence under </a:t>
            </a:r>
            <a:r>
              <a:rPr lang="en-US" b="1" dirty="0"/>
              <a:t>CRD.  </a:t>
            </a:r>
            <a:r>
              <a:rPr lang="en-US" dirty="0"/>
              <a:t>That requires the EU spouse to be resident in the host state at the time of the divorce being commenced.</a:t>
            </a:r>
          </a:p>
          <a:p>
            <a:pPr marL="0" indent="0">
              <a:buNone/>
            </a:pPr>
            <a:r>
              <a:rPr lang="en-US" dirty="0"/>
              <a:t>The applicant non-EU spouses were not entitled to retain their residence rights in the host state.</a:t>
            </a:r>
            <a:endParaRPr lang="en-GB" dirty="0"/>
          </a:p>
        </p:txBody>
      </p:sp>
    </p:spTree>
    <p:extLst>
      <p:ext uri="{BB962C8B-B14F-4D97-AF65-F5344CB8AC3E}">
        <p14:creationId xmlns:p14="http://schemas.microsoft.com/office/powerpoint/2010/main" val="22746170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6A5F1-24FE-4D5C-9360-D1127D9BB82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0C6806-5DAD-4F78-8448-0E7D7E59DF8A}"/>
              </a:ext>
            </a:extLst>
          </p:cNvPr>
          <p:cNvSpPr>
            <a:spLocks noGrp="1"/>
          </p:cNvSpPr>
          <p:nvPr>
            <p:ph idx="1"/>
          </p:nvPr>
        </p:nvSpPr>
        <p:spPr/>
        <p:txBody>
          <a:bodyPr>
            <a:normAutofit lnSpcReduction="10000"/>
          </a:bodyPr>
          <a:lstStyle/>
          <a:p>
            <a:pPr marL="0" indent="0">
              <a:buNone/>
            </a:pPr>
            <a:r>
              <a:rPr lang="en-US" dirty="0"/>
              <a:t>The CJ adopted a very strict approach.  They could have adopted a wider interpretation allowing residence to be retained.  The fact that the non-EU spouses were not a burden on the state and were integrated into the host state meant that the ruling did not reflect the objectives of the CRD.</a:t>
            </a:r>
          </a:p>
          <a:p>
            <a:pPr marL="0" indent="0">
              <a:buNone/>
            </a:pPr>
            <a:r>
              <a:rPr lang="en-US" dirty="0"/>
              <a:t>Recently in C-115/15, </a:t>
            </a:r>
            <a:r>
              <a:rPr lang="en-US" b="1" i="1" dirty="0"/>
              <a:t>NA [2016], </a:t>
            </a:r>
            <a:r>
              <a:rPr lang="en-US" dirty="0"/>
              <a:t>CJ had another opportunity to assess these rules.</a:t>
            </a:r>
          </a:p>
          <a:p>
            <a:pPr marL="0" indent="0">
              <a:buNone/>
            </a:pPr>
            <a:r>
              <a:rPr lang="en-US" dirty="0"/>
              <a:t>Here NA relied on </a:t>
            </a:r>
            <a:r>
              <a:rPr lang="en-US" b="1" dirty="0"/>
              <a:t>Art 13(2)(c ) – </a:t>
            </a:r>
            <a:r>
              <a:rPr lang="en-US" dirty="0"/>
              <a:t>retention of residence based on difficult circumstances such as domestic violence.  The question was whether this protection to victims of domestic violence was applicable since the divorce was after the EU citizen had left the host state.</a:t>
            </a:r>
          </a:p>
          <a:p>
            <a:pPr marL="0" indent="0">
              <a:buNone/>
            </a:pPr>
            <a:r>
              <a:rPr lang="en-US" dirty="0"/>
              <a:t>CJ ruled </a:t>
            </a:r>
            <a:r>
              <a:rPr lang="en-US" b="1" dirty="0"/>
              <a:t>Art 13(2)(c ) </a:t>
            </a:r>
            <a:r>
              <a:rPr lang="en-US" dirty="0"/>
              <a:t>did not allow for the retention of residence rights where the divorce proceedings took place after the EU citizen left the host state.  The interpretation from </a:t>
            </a:r>
            <a:r>
              <a:rPr lang="en-US" b="1" i="1" dirty="0"/>
              <a:t>Kuldip Singh </a:t>
            </a:r>
            <a:r>
              <a:rPr lang="en-US" dirty="0"/>
              <a:t>covers </a:t>
            </a:r>
            <a:r>
              <a:rPr lang="en-US" b="1" dirty="0"/>
              <a:t>Art 13(2) </a:t>
            </a:r>
            <a:r>
              <a:rPr lang="en-US" dirty="0"/>
              <a:t>as a whole.  Remember that when the EU spouse leaves to live in another MS, the family member no longer satisfies </a:t>
            </a:r>
            <a:r>
              <a:rPr lang="en-US" b="1" dirty="0"/>
              <a:t>Art 7 </a:t>
            </a:r>
            <a:r>
              <a:rPr lang="en-US" dirty="0"/>
              <a:t>since they no longer accompany the EU citizen.  The family member has not right of residence to retain.</a:t>
            </a:r>
          </a:p>
          <a:p>
            <a:pPr marL="0" indent="0">
              <a:buNone/>
            </a:pPr>
            <a:r>
              <a:rPr lang="en-US" i="1" dirty="0"/>
              <a:t>This is seen as disappointing especially as regards domestic violence victims. However, NA was given a right of residence based on the </a:t>
            </a:r>
            <a:r>
              <a:rPr lang="en-US" b="1" dirty="0"/>
              <a:t>Worker’s Regulation.</a:t>
            </a:r>
            <a:endParaRPr lang="en-GB" i="1" dirty="0"/>
          </a:p>
        </p:txBody>
      </p:sp>
    </p:spTree>
    <p:extLst>
      <p:ext uri="{BB962C8B-B14F-4D97-AF65-F5344CB8AC3E}">
        <p14:creationId xmlns:p14="http://schemas.microsoft.com/office/powerpoint/2010/main" val="16631175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6ADFA-8FDA-4726-A959-0C0C339BB557}"/>
              </a:ext>
            </a:extLst>
          </p:cNvPr>
          <p:cNvSpPr>
            <a:spLocks noGrp="1"/>
          </p:cNvSpPr>
          <p:nvPr>
            <p:ph type="title"/>
          </p:nvPr>
        </p:nvSpPr>
        <p:spPr/>
        <p:txBody>
          <a:bodyPr/>
          <a:lstStyle/>
          <a:p>
            <a:r>
              <a:rPr lang="en-US" dirty="0"/>
              <a:t>Permanent residence</a:t>
            </a:r>
            <a:endParaRPr lang="en-GB" dirty="0"/>
          </a:p>
        </p:txBody>
      </p:sp>
      <p:sp>
        <p:nvSpPr>
          <p:cNvPr id="3" name="Content Placeholder 2">
            <a:extLst>
              <a:ext uri="{FF2B5EF4-FFF2-40B4-BE49-F238E27FC236}">
                <a16:creationId xmlns:a16="http://schemas.microsoft.com/office/drawing/2014/main" id="{3E588932-705E-410B-B3FF-B8D77092A12F}"/>
              </a:ext>
            </a:extLst>
          </p:cNvPr>
          <p:cNvSpPr>
            <a:spLocks noGrp="1"/>
          </p:cNvSpPr>
          <p:nvPr>
            <p:ph idx="1"/>
          </p:nvPr>
        </p:nvSpPr>
        <p:spPr/>
        <p:txBody>
          <a:bodyPr>
            <a:normAutofit/>
          </a:bodyPr>
          <a:lstStyle/>
          <a:p>
            <a:pPr marL="0" indent="0">
              <a:buNone/>
            </a:pPr>
            <a:r>
              <a:rPr lang="en-US" sz="2000" b="1" dirty="0"/>
              <a:t>Art 16 CRD </a:t>
            </a:r>
            <a:r>
              <a:rPr lang="en-US" sz="2000" dirty="0"/>
              <a:t>EU citizens and family members are entitled to permanent residence after being legally resident in the host MS for 5yrs.  This can only be lost through an absence from the host MS of 2 consecutive yrs.</a:t>
            </a:r>
          </a:p>
          <a:p>
            <a:pPr marL="0" indent="0">
              <a:buNone/>
            </a:pPr>
            <a:r>
              <a:rPr lang="en-US" sz="2000" dirty="0"/>
              <a:t>Note that ‘legal </a:t>
            </a:r>
            <a:r>
              <a:rPr lang="en-US" sz="2000" dirty="0" err="1"/>
              <a:t>residence’refers</a:t>
            </a:r>
            <a:r>
              <a:rPr lang="en-US" sz="2000" dirty="0"/>
              <a:t> to residence where the requirements of CRD have been met </a:t>
            </a:r>
            <a:r>
              <a:rPr lang="en-US" sz="2000" dirty="0" err="1"/>
              <a:t>ie</a:t>
            </a:r>
            <a:r>
              <a:rPr lang="en-US" sz="2000" dirty="0"/>
              <a:t> workers/self-employed or have sufficient resources and health insurance.</a:t>
            </a:r>
          </a:p>
          <a:p>
            <a:pPr marL="0" indent="0">
              <a:buNone/>
            </a:pPr>
            <a:r>
              <a:rPr lang="en-US" sz="2000" dirty="0"/>
              <a:t>See </a:t>
            </a:r>
            <a:r>
              <a:rPr lang="en-US" sz="2000" b="1" i="1" dirty="0" err="1"/>
              <a:t>Ziolkowski</a:t>
            </a:r>
            <a:r>
              <a:rPr lang="en-US" sz="2000" b="1" i="1" dirty="0"/>
              <a:t> and Others and </a:t>
            </a:r>
            <a:r>
              <a:rPr lang="en-US" sz="2000" b="1" i="1" dirty="0" err="1"/>
              <a:t>Szeja</a:t>
            </a:r>
            <a:r>
              <a:rPr lang="en-US" sz="2000" b="1" i="1" dirty="0"/>
              <a:t> [2011] </a:t>
            </a:r>
            <a:r>
              <a:rPr lang="en-US" sz="2000" dirty="0"/>
              <a:t>and </a:t>
            </a:r>
            <a:r>
              <a:rPr lang="en-US" sz="2000" b="1" i="1" dirty="0"/>
              <a:t>Okafor v Secretary of State for the Home Department.</a:t>
            </a:r>
            <a:endParaRPr lang="en-GB" sz="2000" dirty="0"/>
          </a:p>
        </p:txBody>
      </p:sp>
    </p:spTree>
    <p:extLst>
      <p:ext uri="{BB962C8B-B14F-4D97-AF65-F5344CB8AC3E}">
        <p14:creationId xmlns:p14="http://schemas.microsoft.com/office/powerpoint/2010/main" val="3057929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B78E0-B9D4-47C1-91A1-BD28903D3C84}"/>
              </a:ext>
            </a:extLst>
          </p:cNvPr>
          <p:cNvSpPr>
            <a:spLocks noGrp="1"/>
          </p:cNvSpPr>
          <p:nvPr>
            <p:ph type="title"/>
          </p:nvPr>
        </p:nvSpPr>
        <p:spPr/>
        <p:txBody>
          <a:bodyPr/>
          <a:lstStyle/>
          <a:p>
            <a:r>
              <a:rPr lang="en-US" dirty="0"/>
              <a:t>Internal situations; the “substance of the rights” test</a:t>
            </a:r>
            <a:endParaRPr lang="en-GB" dirty="0"/>
          </a:p>
        </p:txBody>
      </p:sp>
      <p:sp>
        <p:nvSpPr>
          <p:cNvPr id="3" name="Content Placeholder 2">
            <a:extLst>
              <a:ext uri="{FF2B5EF4-FFF2-40B4-BE49-F238E27FC236}">
                <a16:creationId xmlns:a16="http://schemas.microsoft.com/office/drawing/2014/main" id="{47E6FBD6-6AE3-4635-AE00-56227A9CDB40}"/>
              </a:ext>
            </a:extLst>
          </p:cNvPr>
          <p:cNvSpPr>
            <a:spLocks noGrp="1"/>
          </p:cNvSpPr>
          <p:nvPr>
            <p:ph idx="1"/>
          </p:nvPr>
        </p:nvSpPr>
        <p:spPr/>
        <p:txBody>
          <a:bodyPr/>
          <a:lstStyle/>
          <a:p>
            <a:pPr marL="0" indent="0">
              <a:buNone/>
            </a:pPr>
            <a:r>
              <a:rPr lang="en-US" dirty="0"/>
              <a:t>For EU rights to be applicable there needs to be a European dimension, usually in the form of cross border activity.  Purely internal situations are beyond the scope of EU law.</a:t>
            </a:r>
          </a:p>
          <a:p>
            <a:pPr marL="0" indent="0">
              <a:buNone/>
            </a:pPr>
            <a:r>
              <a:rPr lang="en-US" b="1" dirty="0"/>
              <a:t>Art 3 CRD </a:t>
            </a:r>
            <a:r>
              <a:rPr lang="en-US" dirty="0"/>
              <a:t>states that the Directive applies </a:t>
            </a:r>
            <a:r>
              <a:rPr lang="en-US" i="1" dirty="0"/>
              <a:t>to those who move to or reside in a Member State other than the one on which they are national. </a:t>
            </a:r>
            <a:r>
              <a:rPr lang="en-US" dirty="0"/>
              <a:t>But CJ has adopted a dynamic approach to what it regards as “purely internal” by linking certain situations to free movement.</a:t>
            </a:r>
          </a:p>
          <a:p>
            <a:pPr marL="0" indent="0">
              <a:buNone/>
            </a:pPr>
            <a:r>
              <a:rPr lang="en-US" b="1" i="1" dirty="0" err="1"/>
              <a:t>Rottmann</a:t>
            </a:r>
            <a:r>
              <a:rPr lang="en-US" b="1" i="1" dirty="0"/>
              <a:t> [2010] </a:t>
            </a:r>
            <a:r>
              <a:rPr lang="en-US" dirty="0"/>
              <a:t>is an example.  Germany, Austria and the Commission said it was purely internal.  </a:t>
            </a:r>
            <a:r>
              <a:rPr lang="en-US" b="1" i="1" dirty="0" err="1"/>
              <a:t>Chenn</a:t>
            </a:r>
            <a:r>
              <a:rPr lang="en-US" b="1" i="1" dirty="0"/>
              <a:t> </a:t>
            </a:r>
            <a:r>
              <a:rPr lang="en-US" dirty="0"/>
              <a:t>the baby had not moved from one MS to another. She never left the UK but the fact that she was an Irish national in the UK was sufficient for the CJ to dismiss that it was purely internal.</a:t>
            </a:r>
          </a:p>
          <a:p>
            <a:pPr marL="0" indent="0" algn="just">
              <a:buNone/>
            </a:pPr>
            <a:r>
              <a:rPr lang="en-US" dirty="0"/>
              <a:t>CJ has extended the scope of </a:t>
            </a:r>
            <a:r>
              <a:rPr lang="en-US" b="1" dirty="0"/>
              <a:t>TFEU </a:t>
            </a:r>
            <a:r>
              <a:rPr lang="en-US" dirty="0"/>
              <a:t>to situations where there is merely a potential link with free movement.  </a:t>
            </a:r>
          </a:p>
          <a:p>
            <a:pPr marL="0" indent="0" algn="just">
              <a:buNone/>
            </a:pPr>
            <a:r>
              <a:rPr lang="en-US" dirty="0"/>
              <a:t>See C-34/09 </a:t>
            </a:r>
            <a:r>
              <a:rPr lang="en-US" b="1" dirty="0"/>
              <a:t>Zambrano [2011] – </a:t>
            </a:r>
            <a:r>
              <a:rPr lang="en-US" dirty="0"/>
              <a:t>the children of Columbian nationals were born in Belgium, had Belgium Nationality, resided in Belgium and had never left Belgium. Building on </a:t>
            </a:r>
            <a:r>
              <a:rPr lang="en-US" b="1" i="1" dirty="0" err="1"/>
              <a:t>Chenn</a:t>
            </a:r>
            <a:r>
              <a:rPr lang="en-US" b="1" i="1" dirty="0"/>
              <a:t> </a:t>
            </a:r>
            <a:r>
              <a:rPr lang="en-US" dirty="0"/>
              <a:t>CJ ruled that the children would be deprived of the </a:t>
            </a:r>
            <a:r>
              <a:rPr lang="en-US" i="1" dirty="0"/>
              <a:t>“genuine enjoyment of the substance of the rights granted by Union citizenship” </a:t>
            </a:r>
            <a:r>
              <a:rPr lang="en-US" dirty="0"/>
              <a:t>if the parents were not granted the right to reside and work in Belgium.</a:t>
            </a:r>
            <a:endParaRPr lang="en-GB" dirty="0"/>
          </a:p>
        </p:txBody>
      </p:sp>
    </p:spTree>
    <p:extLst>
      <p:ext uri="{BB962C8B-B14F-4D97-AF65-F5344CB8AC3E}">
        <p14:creationId xmlns:p14="http://schemas.microsoft.com/office/powerpoint/2010/main" val="13862120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169AE-2CDE-4C97-89B8-1ABB1BD7F671}"/>
              </a:ext>
            </a:extLst>
          </p:cNvPr>
          <p:cNvSpPr>
            <a:spLocks noGrp="1"/>
          </p:cNvSpPr>
          <p:nvPr>
            <p:ph type="title"/>
          </p:nvPr>
        </p:nvSpPr>
        <p:spPr/>
        <p:txBody>
          <a:bodyPr/>
          <a:lstStyle/>
          <a:p>
            <a:r>
              <a:rPr lang="en-US" dirty="0"/>
              <a:t>Case C-434/09 </a:t>
            </a:r>
            <a:r>
              <a:rPr lang="en-US" b="1" i="1" dirty="0"/>
              <a:t>McCarthy [2011]</a:t>
            </a:r>
            <a:endParaRPr lang="en-GB" dirty="0"/>
          </a:p>
        </p:txBody>
      </p:sp>
      <p:sp>
        <p:nvSpPr>
          <p:cNvPr id="3" name="Content Placeholder 2">
            <a:extLst>
              <a:ext uri="{FF2B5EF4-FFF2-40B4-BE49-F238E27FC236}">
                <a16:creationId xmlns:a16="http://schemas.microsoft.com/office/drawing/2014/main" id="{7EC16803-9980-4A9F-A03D-E134B96BB59A}"/>
              </a:ext>
            </a:extLst>
          </p:cNvPr>
          <p:cNvSpPr>
            <a:spLocks noGrp="1"/>
          </p:cNvSpPr>
          <p:nvPr>
            <p:ph idx="1"/>
          </p:nvPr>
        </p:nvSpPr>
        <p:spPr/>
        <p:txBody>
          <a:bodyPr/>
          <a:lstStyle/>
          <a:p>
            <a:pPr marL="0" indent="0">
              <a:buNone/>
            </a:pPr>
            <a:r>
              <a:rPr lang="en-US" dirty="0"/>
              <a:t>See facts:</a:t>
            </a:r>
          </a:p>
          <a:p>
            <a:pPr marL="0" indent="0">
              <a:buNone/>
            </a:pPr>
            <a:r>
              <a:rPr lang="en-US" dirty="0"/>
              <a:t>Mrs McCarthy’s Jamaican H was not given a residence permit because she was not a worker, self employed or self sufficient.  She was in receipt of benefits so the question was whether an EU citizen in her position could benefit from </a:t>
            </a:r>
            <a:r>
              <a:rPr lang="en-US" b="1" dirty="0"/>
              <a:t>CRD.</a:t>
            </a:r>
          </a:p>
          <a:p>
            <a:pPr marL="0" indent="0">
              <a:buNone/>
            </a:pPr>
            <a:r>
              <a:rPr lang="en-US" dirty="0"/>
              <a:t>CJ ruled that the rights from CRD did not apply to a person who has not exercised their right to free movement.  This is because </a:t>
            </a:r>
            <a:r>
              <a:rPr lang="en-US" b="1" dirty="0"/>
              <a:t>Art 3 CRD </a:t>
            </a:r>
            <a:r>
              <a:rPr lang="en-US" dirty="0"/>
              <a:t>describes “beneficiaries” as those who move to or reside in a Member State other than that of which they are a national. She has not moved.</a:t>
            </a:r>
          </a:p>
          <a:p>
            <a:pPr marL="0" indent="0">
              <a:buNone/>
            </a:pPr>
            <a:r>
              <a:rPr lang="en-US" dirty="0"/>
              <a:t>CJ said the purpose of CRD was to facilitate and strengthen the right to move and reside in another MS.</a:t>
            </a:r>
          </a:p>
          <a:p>
            <a:pPr marL="0" indent="0">
              <a:buNone/>
            </a:pPr>
            <a:r>
              <a:rPr lang="en-US" dirty="0"/>
              <a:t>The fact that she could also be a national of another MS (she had dual nationality) did not mean that the right of free movement had been used.</a:t>
            </a:r>
            <a:endParaRPr lang="en-GB" dirty="0"/>
          </a:p>
        </p:txBody>
      </p:sp>
    </p:spTree>
    <p:extLst>
      <p:ext uri="{BB962C8B-B14F-4D97-AF65-F5344CB8AC3E}">
        <p14:creationId xmlns:p14="http://schemas.microsoft.com/office/powerpoint/2010/main" val="35683656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20F0-844F-403C-8ACA-86070FE83F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E814AD-D08B-40CA-AE4E-B65C7534AD54}"/>
              </a:ext>
            </a:extLst>
          </p:cNvPr>
          <p:cNvSpPr>
            <a:spLocks noGrp="1"/>
          </p:cNvSpPr>
          <p:nvPr>
            <p:ph idx="1"/>
          </p:nvPr>
        </p:nvSpPr>
        <p:spPr/>
        <p:txBody>
          <a:bodyPr>
            <a:normAutofit/>
          </a:bodyPr>
          <a:lstStyle/>
          <a:p>
            <a:pPr marL="0" indent="0">
              <a:buNone/>
            </a:pPr>
            <a:r>
              <a:rPr lang="en-US" sz="2000" dirty="0"/>
              <a:t>CJ also considered </a:t>
            </a:r>
            <a:r>
              <a:rPr lang="en-US" sz="2000" b="1" dirty="0"/>
              <a:t>Art 21 TFEU </a:t>
            </a:r>
            <a:r>
              <a:rPr lang="en-US" sz="2000" dirty="0"/>
              <a:t>and said it was settled that the Treaty rights on free movement of persons apply to those who have exercised the right.  Otherwise it would apply to internal situations with no EU dimension.  </a:t>
            </a:r>
          </a:p>
          <a:p>
            <a:pPr marL="0" indent="0">
              <a:buNone/>
            </a:pPr>
            <a:r>
              <a:rPr lang="en-US" sz="2000" dirty="0"/>
              <a:t>She was being treated the same as any other UK national.  She was not having her EU rights restricted she had just chosen not to use them.  She was not deprived of the </a:t>
            </a:r>
            <a:r>
              <a:rPr lang="en-US" sz="2000" i="1" dirty="0"/>
              <a:t>“genuine enjoyment of the substance of her rights”.</a:t>
            </a:r>
          </a:p>
          <a:p>
            <a:pPr marL="0" indent="0">
              <a:buNone/>
            </a:pPr>
            <a:r>
              <a:rPr lang="en-US" sz="2000" dirty="0"/>
              <a:t>This was distinguished from </a:t>
            </a:r>
            <a:r>
              <a:rPr lang="en-US" sz="2000" b="1" i="1" dirty="0"/>
              <a:t>Zambrano </a:t>
            </a:r>
            <a:r>
              <a:rPr lang="en-US" sz="2000" dirty="0"/>
              <a:t>because the decision would not require her to leave the EU but the same could not be said for the children in </a:t>
            </a:r>
            <a:r>
              <a:rPr lang="en-US" sz="2000" b="1" i="1" dirty="0"/>
              <a:t>Zambrano.</a:t>
            </a:r>
          </a:p>
          <a:p>
            <a:pPr marL="0" indent="0">
              <a:buNone/>
            </a:pPr>
            <a:r>
              <a:rPr lang="en-US" sz="2000" dirty="0"/>
              <a:t>This is a key factor to the substance of the rights test and limits its scope.</a:t>
            </a:r>
            <a:endParaRPr lang="en-GB" sz="2000" dirty="0"/>
          </a:p>
        </p:txBody>
      </p:sp>
    </p:spTree>
    <p:extLst>
      <p:ext uri="{BB962C8B-B14F-4D97-AF65-F5344CB8AC3E}">
        <p14:creationId xmlns:p14="http://schemas.microsoft.com/office/powerpoint/2010/main" val="726224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CA222-75E0-41AC-8D37-353E4F14BBF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E7F087-E21F-4782-AA0A-11F67E052A07}"/>
              </a:ext>
            </a:extLst>
          </p:cNvPr>
          <p:cNvSpPr>
            <a:spLocks noGrp="1"/>
          </p:cNvSpPr>
          <p:nvPr>
            <p:ph idx="1"/>
          </p:nvPr>
        </p:nvSpPr>
        <p:spPr/>
        <p:txBody>
          <a:bodyPr>
            <a:normAutofit/>
          </a:bodyPr>
          <a:lstStyle/>
          <a:p>
            <a:pPr marL="0" indent="0">
              <a:buNone/>
            </a:pPr>
            <a:r>
              <a:rPr lang="en-US" sz="2000" dirty="0"/>
              <a:t>The link between the substance of the rights test and the EU citizen being required to leave the EU was emphasized in Case C-256/11, </a:t>
            </a:r>
            <a:r>
              <a:rPr lang="en-US" sz="2000" b="1" i="1" dirty="0" err="1"/>
              <a:t>Dereci</a:t>
            </a:r>
            <a:r>
              <a:rPr lang="en-US" sz="2000" b="1" i="1" dirty="0"/>
              <a:t> [2011].</a:t>
            </a:r>
            <a:endParaRPr lang="en-GB" sz="2000" b="1" i="1" dirty="0"/>
          </a:p>
          <a:p>
            <a:pPr marL="0" indent="0">
              <a:buNone/>
            </a:pPr>
            <a:r>
              <a:rPr lang="en-GB" sz="2000" dirty="0"/>
              <a:t>See facts</a:t>
            </a:r>
          </a:p>
          <a:p>
            <a:pPr marL="0" indent="0">
              <a:buNone/>
            </a:pPr>
            <a:r>
              <a:rPr lang="en-GB" sz="2000" dirty="0"/>
              <a:t>CJ adopted a strict approach and said just because you have to leave the EU to be with the non-EU spouse, for financial reasons or to keep the family together is not sufficient to show that the citizen would be forced to leave.  </a:t>
            </a:r>
          </a:p>
          <a:p>
            <a:pPr marL="0" indent="0">
              <a:buNone/>
            </a:pPr>
            <a:r>
              <a:rPr lang="en-GB" sz="2000" dirty="0"/>
              <a:t>Whilst this is a limit to </a:t>
            </a:r>
            <a:r>
              <a:rPr lang="en-GB" sz="2000" b="1" dirty="0"/>
              <a:t>Art 20 TFEU </a:t>
            </a:r>
            <a:r>
              <a:rPr lang="en-GB" sz="2000" dirty="0"/>
              <a:t>most MSs would have obligations under the </a:t>
            </a:r>
            <a:r>
              <a:rPr lang="en-GB" sz="2000" b="1" dirty="0"/>
              <a:t>EU Charter of Fundamental Human Rights.  </a:t>
            </a:r>
            <a:r>
              <a:rPr lang="en-GB" sz="2000" dirty="0"/>
              <a:t>In particular </a:t>
            </a:r>
            <a:r>
              <a:rPr lang="en-GB" sz="2000" b="1" dirty="0"/>
              <a:t>Art 7, 24(2) </a:t>
            </a:r>
            <a:r>
              <a:rPr lang="en-GB" sz="2000" dirty="0"/>
              <a:t>and </a:t>
            </a:r>
            <a:r>
              <a:rPr lang="en-GB" sz="2000" b="1" dirty="0"/>
              <a:t>24(3). </a:t>
            </a:r>
            <a:r>
              <a:rPr lang="en-GB" sz="2000" dirty="0"/>
              <a:t>Also MSs would have obligations from </a:t>
            </a:r>
            <a:r>
              <a:rPr lang="en-GB" sz="2000" b="1" dirty="0"/>
              <a:t>ECHR.  </a:t>
            </a:r>
            <a:endParaRPr lang="en-US" sz="2000" dirty="0"/>
          </a:p>
        </p:txBody>
      </p:sp>
    </p:spTree>
    <p:extLst>
      <p:ext uri="{BB962C8B-B14F-4D97-AF65-F5344CB8AC3E}">
        <p14:creationId xmlns:p14="http://schemas.microsoft.com/office/powerpoint/2010/main" val="15622362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8527-0DD3-452B-8B6B-847FEC9035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FAED55-9FB7-4D4B-B7A0-41C07A4B7D8B}"/>
              </a:ext>
            </a:extLst>
          </p:cNvPr>
          <p:cNvSpPr>
            <a:spLocks noGrp="1"/>
          </p:cNvSpPr>
          <p:nvPr>
            <p:ph idx="1"/>
          </p:nvPr>
        </p:nvSpPr>
        <p:spPr/>
        <p:txBody>
          <a:bodyPr>
            <a:normAutofit/>
          </a:bodyPr>
          <a:lstStyle/>
          <a:p>
            <a:pPr marL="0" indent="0">
              <a:buNone/>
            </a:pPr>
            <a:r>
              <a:rPr lang="en-US" sz="2400" dirty="0"/>
              <a:t>In joined cases C-356/11 and C-357/11, </a:t>
            </a:r>
            <a:r>
              <a:rPr lang="en-US" sz="2400" b="1" dirty="0"/>
              <a:t>O and S [2012] </a:t>
            </a:r>
            <a:r>
              <a:rPr lang="en-US" sz="2400" dirty="0"/>
              <a:t>the absence of any legal, financial or emotional dependence by the EU citizen on the non-EU husband showed there was an insufficient level of dependency.  It is however something to be assessed by the national courts in light of the facts.</a:t>
            </a:r>
            <a:endParaRPr lang="en-GB" sz="2400" dirty="0"/>
          </a:p>
        </p:txBody>
      </p:sp>
    </p:spTree>
    <p:extLst>
      <p:ext uri="{BB962C8B-B14F-4D97-AF65-F5344CB8AC3E}">
        <p14:creationId xmlns:p14="http://schemas.microsoft.com/office/powerpoint/2010/main" val="1882343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CCD6F-C342-4F45-84A8-B02E58020243}"/>
              </a:ext>
            </a:extLst>
          </p:cNvPr>
          <p:cNvSpPr>
            <a:spLocks noGrp="1"/>
          </p:cNvSpPr>
          <p:nvPr>
            <p:ph type="title"/>
          </p:nvPr>
        </p:nvSpPr>
        <p:spPr/>
        <p:txBody>
          <a:bodyPr/>
          <a:lstStyle/>
          <a:p>
            <a:r>
              <a:rPr lang="en-US" dirty="0"/>
              <a:t>Internal situations: the “Surinder Singh route”</a:t>
            </a:r>
            <a:endParaRPr lang="en-GB" dirty="0"/>
          </a:p>
        </p:txBody>
      </p:sp>
      <p:sp>
        <p:nvSpPr>
          <p:cNvPr id="3" name="Content Placeholder 2">
            <a:extLst>
              <a:ext uri="{FF2B5EF4-FFF2-40B4-BE49-F238E27FC236}">
                <a16:creationId xmlns:a16="http://schemas.microsoft.com/office/drawing/2014/main" id="{B3147788-980E-49F1-BDB9-99327126F2AC}"/>
              </a:ext>
            </a:extLst>
          </p:cNvPr>
          <p:cNvSpPr>
            <a:spLocks noGrp="1"/>
          </p:cNvSpPr>
          <p:nvPr>
            <p:ph idx="1"/>
          </p:nvPr>
        </p:nvSpPr>
        <p:spPr/>
        <p:txBody>
          <a:bodyPr/>
          <a:lstStyle/>
          <a:p>
            <a:pPr marL="0" indent="0">
              <a:buNone/>
            </a:pPr>
            <a:r>
              <a:rPr lang="en-US" dirty="0"/>
              <a:t>Nationals of an EU MS can evade the national rules on migration using this route from Case C-370/90, </a:t>
            </a:r>
            <a:r>
              <a:rPr lang="en-US" b="1" i="1" dirty="0"/>
              <a:t>Immigration Appeal Tribunal and Surinder Singh, ex </a:t>
            </a:r>
            <a:r>
              <a:rPr lang="en-US" b="1" i="1" dirty="0" err="1"/>
              <a:t>parte</a:t>
            </a:r>
            <a:r>
              <a:rPr lang="en-US" b="1" i="1" dirty="0"/>
              <a:t> Secretary of State for Home Department [1992].</a:t>
            </a:r>
          </a:p>
          <a:p>
            <a:pPr marL="0" indent="0">
              <a:buNone/>
            </a:pPr>
            <a:r>
              <a:rPr lang="en-US" dirty="0"/>
              <a:t>H – Indian national. W- UK national.  Worked together in Germany before coming to UK and given right to reside on basis of UK rules at the time.  They eventually divorced and the UK sought to end his residence and remove him.</a:t>
            </a:r>
          </a:p>
          <a:p>
            <a:pPr marL="0" indent="0">
              <a:buNone/>
            </a:pPr>
            <a:r>
              <a:rPr lang="en-US" dirty="0"/>
              <a:t>CJ ruled his residence was based on W exercising her free movement rights by working in Germany.  The rights of Mr Singh and his W were no different from a German worker that has moved to the UK with family members from outside the EU.</a:t>
            </a:r>
          </a:p>
          <a:p>
            <a:pPr marL="0" indent="0">
              <a:buNone/>
            </a:pPr>
            <a:r>
              <a:rPr lang="en-US" dirty="0"/>
              <a:t>An EU citizen would be deterred from leaving their home state if, on returning, the spouse and children would not be allowed to reside on the conditions as those applying to EU citizens that move to live in another MS.  The effect is that nationals of a MS can avoid domestic immigration rules that apply to nationals in internal situations.  All they have to do is move away, lawfully reside in another MS as a worker and then return home.</a:t>
            </a:r>
          </a:p>
        </p:txBody>
      </p:sp>
    </p:spTree>
    <p:extLst>
      <p:ext uri="{BB962C8B-B14F-4D97-AF65-F5344CB8AC3E}">
        <p14:creationId xmlns:p14="http://schemas.microsoft.com/office/powerpoint/2010/main" val="17412350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1A734-63FF-4AFB-8D7A-FE145266A20F}"/>
              </a:ext>
            </a:extLst>
          </p:cNvPr>
          <p:cNvSpPr>
            <a:spLocks noGrp="1"/>
          </p:cNvSpPr>
          <p:nvPr>
            <p:ph type="title"/>
          </p:nvPr>
        </p:nvSpPr>
        <p:spPr/>
        <p:txBody>
          <a:bodyPr/>
          <a:lstStyle/>
          <a:p>
            <a:r>
              <a:rPr lang="en-US" dirty="0"/>
              <a:t>C-456/12 </a:t>
            </a:r>
            <a:r>
              <a:rPr lang="en-US" b="1" i="1" dirty="0"/>
              <a:t>O&amp;B v Netherlands [2014]</a:t>
            </a:r>
            <a:endParaRPr lang="en-GB" dirty="0"/>
          </a:p>
        </p:txBody>
      </p:sp>
      <p:sp>
        <p:nvSpPr>
          <p:cNvPr id="3" name="Content Placeholder 2">
            <a:extLst>
              <a:ext uri="{FF2B5EF4-FFF2-40B4-BE49-F238E27FC236}">
                <a16:creationId xmlns:a16="http://schemas.microsoft.com/office/drawing/2014/main" id="{49D6000D-779B-444F-A900-C620E07157FD}"/>
              </a:ext>
            </a:extLst>
          </p:cNvPr>
          <p:cNvSpPr>
            <a:spLocks noGrp="1"/>
          </p:cNvSpPr>
          <p:nvPr>
            <p:ph idx="1"/>
          </p:nvPr>
        </p:nvSpPr>
        <p:spPr/>
        <p:txBody>
          <a:bodyPr>
            <a:normAutofit/>
          </a:bodyPr>
          <a:lstStyle/>
          <a:p>
            <a:pPr marL="0" indent="0">
              <a:buNone/>
            </a:pPr>
            <a:r>
              <a:rPr lang="en-US" sz="2000" dirty="0"/>
              <a:t>In this case CJ delivered a ruling on </a:t>
            </a:r>
            <a:r>
              <a:rPr lang="en-US" sz="2000" b="1" i="1" dirty="0" err="1"/>
              <a:t>Surrinder</a:t>
            </a:r>
            <a:r>
              <a:rPr lang="en-US" sz="2000" b="1" i="1" dirty="0"/>
              <a:t> Singh </a:t>
            </a:r>
            <a:r>
              <a:rPr lang="en-US" sz="2000" dirty="0"/>
              <a:t>route in the context of CRD and added some limits on its use:</a:t>
            </a:r>
          </a:p>
          <a:p>
            <a:pPr marL="0" indent="0">
              <a:buNone/>
            </a:pPr>
            <a:r>
              <a:rPr lang="en-US" sz="2000" b="1" dirty="0"/>
              <a:t>Art 21 TFEU </a:t>
            </a:r>
            <a:r>
              <a:rPr lang="en-US" sz="2000" dirty="0"/>
              <a:t>had to be interpreted as giving the EU residence rights to EU citizens returning to their home state.  The CJ specifically referred to EU citizens that have created or strengthened family life with a non-EU national during residence in a host state under </a:t>
            </a:r>
            <a:r>
              <a:rPr lang="en-US" sz="2000" b="1" dirty="0"/>
              <a:t>Art 7(1) </a:t>
            </a:r>
            <a:r>
              <a:rPr lang="en-US" sz="2000" dirty="0"/>
              <a:t>and </a:t>
            </a:r>
            <a:r>
              <a:rPr lang="en-US" sz="2000" b="1" dirty="0"/>
              <a:t>7(2) </a:t>
            </a:r>
            <a:r>
              <a:rPr lang="en-US" sz="2000" dirty="0"/>
              <a:t>and </a:t>
            </a:r>
            <a:r>
              <a:rPr lang="en-US" sz="2000" b="1" dirty="0"/>
              <a:t>Art 16(1) </a:t>
            </a:r>
            <a:r>
              <a:rPr lang="en-US" sz="2000" dirty="0"/>
              <a:t>and </a:t>
            </a:r>
            <a:r>
              <a:rPr lang="en-US" sz="2000" b="1" dirty="0"/>
              <a:t>16(2) CRD.  </a:t>
            </a:r>
            <a:r>
              <a:rPr lang="en-US" sz="2000" dirty="0"/>
              <a:t>It then ruled that in such circumstances, CRD applies by analogy when the EU citizen returns with the family to the home state.  The ruling clarifies the application of the </a:t>
            </a:r>
            <a:r>
              <a:rPr lang="en-US" sz="2000" b="1" i="1" dirty="0"/>
              <a:t>Surinder Singh </a:t>
            </a:r>
            <a:r>
              <a:rPr lang="en-US" sz="2000" dirty="0"/>
              <a:t>route in the context of CRD in the following way.</a:t>
            </a:r>
            <a:endParaRPr lang="en-GB" sz="2000" b="1" dirty="0"/>
          </a:p>
        </p:txBody>
      </p:sp>
    </p:spTree>
    <p:extLst>
      <p:ext uri="{BB962C8B-B14F-4D97-AF65-F5344CB8AC3E}">
        <p14:creationId xmlns:p14="http://schemas.microsoft.com/office/powerpoint/2010/main" val="82999071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33A2C-22BE-4973-884D-24B0305501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B50EF4-EBD4-4529-821F-9FDB3E926EFB}"/>
              </a:ext>
            </a:extLst>
          </p:cNvPr>
          <p:cNvSpPr>
            <a:spLocks noGrp="1"/>
          </p:cNvSpPr>
          <p:nvPr>
            <p:ph idx="1"/>
          </p:nvPr>
        </p:nvSpPr>
        <p:spPr/>
        <p:txBody>
          <a:bodyPr>
            <a:normAutofit/>
          </a:bodyPr>
          <a:lstStyle/>
          <a:p>
            <a:r>
              <a:rPr lang="en-US" sz="1700" dirty="0"/>
              <a:t>The residence in the host state must be under </a:t>
            </a:r>
            <a:r>
              <a:rPr lang="en-US" sz="1700" b="1" dirty="0"/>
              <a:t>Art 7 </a:t>
            </a:r>
            <a:r>
              <a:rPr lang="en-US" sz="1700" dirty="0"/>
              <a:t>or permanent residence under </a:t>
            </a:r>
            <a:r>
              <a:rPr lang="en-US" sz="1700" b="1" dirty="0"/>
              <a:t>Art 16.  </a:t>
            </a:r>
            <a:r>
              <a:rPr lang="en-US" sz="1700" dirty="0"/>
              <a:t>You will remember that </a:t>
            </a:r>
            <a:r>
              <a:rPr lang="en-US" sz="1700" b="1" dirty="0"/>
              <a:t>Art 7 </a:t>
            </a:r>
            <a:r>
              <a:rPr lang="en-US" sz="1700" dirty="0"/>
              <a:t>applies beyond 3m of lawful residence.  So, the “route” requires over 3m of lawful residence in another MS.</a:t>
            </a:r>
          </a:p>
          <a:p>
            <a:r>
              <a:rPr lang="en-US" sz="1700" dirty="0"/>
              <a:t>During the period of residence, the family of the EU citizen must be created or strengthened.  It is not really clear what is required here.  Certainly marriage or new children.  Such a development must have taken place during the residence period rather than before it commenced.</a:t>
            </a:r>
          </a:p>
          <a:p>
            <a:r>
              <a:rPr lang="en-US" sz="1700" dirty="0"/>
              <a:t>In </a:t>
            </a:r>
            <a:r>
              <a:rPr lang="en-US" sz="1700" b="1" dirty="0"/>
              <a:t>para 58 </a:t>
            </a:r>
            <a:r>
              <a:rPr lang="en-US" sz="1700" dirty="0"/>
              <a:t>of the ruling, CJ warned abuse is not permitted.  EU citizens cant artificially create the circumstances required to benefit and this will be a question of fact.</a:t>
            </a:r>
          </a:p>
          <a:p>
            <a:pPr marL="0" indent="0">
              <a:buNone/>
            </a:pPr>
            <a:r>
              <a:rPr lang="en-US" sz="1700" dirty="0"/>
              <a:t>This guidance restricts the use of the route.  In doing so it protects national immigration policies, but, at the same time, maintains the protection for EU citizens returning to their home state.</a:t>
            </a:r>
            <a:endParaRPr lang="en-GB" sz="1700" dirty="0"/>
          </a:p>
        </p:txBody>
      </p:sp>
    </p:spTree>
    <p:extLst>
      <p:ext uri="{BB962C8B-B14F-4D97-AF65-F5344CB8AC3E}">
        <p14:creationId xmlns:p14="http://schemas.microsoft.com/office/powerpoint/2010/main" val="4352971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6E3C6-E0CE-4505-9724-A6C8BDD06FC7}"/>
              </a:ext>
            </a:extLst>
          </p:cNvPr>
          <p:cNvSpPr>
            <a:spLocks noGrp="1"/>
          </p:cNvSpPr>
          <p:nvPr>
            <p:ph type="title"/>
          </p:nvPr>
        </p:nvSpPr>
        <p:spPr/>
        <p:txBody>
          <a:bodyPr/>
          <a:lstStyle/>
          <a:p>
            <a:r>
              <a:rPr lang="en-US" dirty="0"/>
              <a:t>Derogations on the right of entry and residence</a:t>
            </a:r>
            <a:endParaRPr lang="en-GB" dirty="0"/>
          </a:p>
        </p:txBody>
      </p:sp>
      <p:sp>
        <p:nvSpPr>
          <p:cNvPr id="3" name="Content Placeholder 2">
            <a:extLst>
              <a:ext uri="{FF2B5EF4-FFF2-40B4-BE49-F238E27FC236}">
                <a16:creationId xmlns:a16="http://schemas.microsoft.com/office/drawing/2014/main" id="{DA3EECD3-43EA-49A0-ABC7-E077896F6778}"/>
              </a:ext>
            </a:extLst>
          </p:cNvPr>
          <p:cNvSpPr>
            <a:spLocks noGrp="1"/>
          </p:cNvSpPr>
          <p:nvPr>
            <p:ph idx="1"/>
          </p:nvPr>
        </p:nvSpPr>
        <p:spPr/>
        <p:txBody>
          <a:bodyPr>
            <a:noAutofit/>
          </a:bodyPr>
          <a:lstStyle/>
          <a:p>
            <a:pPr marL="0" indent="0">
              <a:buNone/>
            </a:pPr>
            <a:r>
              <a:rPr lang="en-US" sz="2000" b="1" dirty="0"/>
              <a:t>Art 45(3) TFEU </a:t>
            </a:r>
            <a:r>
              <a:rPr lang="en-US" sz="2000" dirty="0"/>
              <a:t>provides for derogations justified on grounds of public policy, public security and public health.  It should be noted that the citizenship rights from </a:t>
            </a:r>
            <a:r>
              <a:rPr lang="en-US" sz="2000" b="1" dirty="0"/>
              <a:t>Arts 20 </a:t>
            </a:r>
            <a:r>
              <a:rPr lang="en-US" sz="2000" dirty="0"/>
              <a:t>and </a:t>
            </a:r>
            <a:r>
              <a:rPr lang="en-US" sz="2000" b="1" dirty="0"/>
              <a:t>21 TFEU </a:t>
            </a:r>
            <a:r>
              <a:rPr lang="en-US" sz="2000" dirty="0"/>
              <a:t>are subject to limitations and conditions from the Treaty and secondary legislation and so the derogations are equally applicable.  Subject to some protective measures these derogations can be used to refuse entry and even expel a person from a MS.</a:t>
            </a:r>
          </a:p>
          <a:p>
            <a:pPr marL="0" indent="0">
              <a:buNone/>
            </a:pPr>
            <a:r>
              <a:rPr lang="en-US" sz="2000" dirty="0"/>
              <a:t>Further details and guidance could be found in </a:t>
            </a:r>
            <a:r>
              <a:rPr lang="en-US" sz="2000" b="1" dirty="0"/>
              <a:t>Directive 64/221.  </a:t>
            </a:r>
            <a:r>
              <a:rPr lang="en-US" sz="2000" dirty="0"/>
              <a:t>This was repealed and replaced by </a:t>
            </a:r>
            <a:r>
              <a:rPr lang="en-US" sz="2000" b="1" dirty="0"/>
              <a:t>CRD </a:t>
            </a:r>
            <a:r>
              <a:rPr lang="en-US" sz="2000" dirty="0"/>
              <a:t>so that derogations apply to the rights of citizens from CRD. Also much of the additional detail from CRD is based on earlier case law and so much of the earlier case law is still relevant.  In CRD the derogations and related rules are covered by </a:t>
            </a:r>
            <a:r>
              <a:rPr lang="en-US" sz="2000" b="1" dirty="0"/>
              <a:t>Arts 27-33.</a:t>
            </a:r>
            <a:endParaRPr lang="en-GB" sz="2000" dirty="0"/>
          </a:p>
        </p:txBody>
      </p:sp>
    </p:spTree>
    <p:extLst>
      <p:ext uri="{BB962C8B-B14F-4D97-AF65-F5344CB8AC3E}">
        <p14:creationId xmlns:p14="http://schemas.microsoft.com/office/powerpoint/2010/main" val="413716088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C256E-084A-4B0C-B95A-0D3D877031F0}"/>
              </a:ext>
            </a:extLst>
          </p:cNvPr>
          <p:cNvSpPr>
            <a:spLocks noGrp="1"/>
          </p:cNvSpPr>
          <p:nvPr>
            <p:ph type="title"/>
          </p:nvPr>
        </p:nvSpPr>
        <p:spPr/>
        <p:txBody>
          <a:bodyPr/>
          <a:lstStyle/>
          <a:p>
            <a:r>
              <a:rPr lang="en-US" dirty="0"/>
              <a:t>Public policy and public security</a:t>
            </a:r>
            <a:endParaRPr lang="en-GB" dirty="0"/>
          </a:p>
        </p:txBody>
      </p:sp>
      <p:sp>
        <p:nvSpPr>
          <p:cNvPr id="3" name="Content Placeholder 2">
            <a:extLst>
              <a:ext uri="{FF2B5EF4-FFF2-40B4-BE49-F238E27FC236}">
                <a16:creationId xmlns:a16="http://schemas.microsoft.com/office/drawing/2014/main" id="{8F3CFE11-1C22-4CE1-9E67-D27191C9CF05}"/>
              </a:ext>
            </a:extLst>
          </p:cNvPr>
          <p:cNvSpPr>
            <a:spLocks noGrp="1"/>
          </p:cNvSpPr>
          <p:nvPr>
            <p:ph idx="1"/>
          </p:nvPr>
        </p:nvSpPr>
        <p:spPr/>
        <p:txBody>
          <a:bodyPr/>
          <a:lstStyle/>
          <a:p>
            <a:pPr marL="0" indent="0">
              <a:buNone/>
            </a:pPr>
            <a:r>
              <a:rPr lang="en-US" b="1" dirty="0"/>
              <a:t>Art 27(2) CRD </a:t>
            </a:r>
            <a:r>
              <a:rPr lang="en-US" dirty="0"/>
              <a:t>along with the following key points:</a:t>
            </a:r>
          </a:p>
          <a:p>
            <a:r>
              <a:rPr lang="en-US" b="1" dirty="0"/>
              <a:t>The grounds are subject to proportionality;</a:t>
            </a:r>
          </a:p>
          <a:p>
            <a:r>
              <a:rPr lang="en-US" b="1" dirty="0"/>
              <a:t>Their application must be based on personal conduct;</a:t>
            </a:r>
          </a:p>
          <a:p>
            <a:r>
              <a:rPr lang="en-US" b="1" dirty="0"/>
              <a:t>The personal conduct must be a genuine, present and sufficiently serious threat to one of the fundamental interests of society;</a:t>
            </a:r>
          </a:p>
          <a:p>
            <a:r>
              <a:rPr lang="en-US" b="1" dirty="0"/>
              <a:t>Previous convictions are not, on their own, sufficient;</a:t>
            </a:r>
          </a:p>
          <a:p>
            <a:r>
              <a:rPr lang="en-US" b="1" dirty="0"/>
              <a:t>The grounds cannot be used to serve economic ends.</a:t>
            </a:r>
          </a:p>
          <a:p>
            <a:pPr marL="0" indent="0">
              <a:buNone/>
            </a:pPr>
            <a:r>
              <a:rPr lang="en-US" dirty="0"/>
              <a:t>Case C-41/74 </a:t>
            </a:r>
            <a:r>
              <a:rPr lang="en-US" b="1" i="1" dirty="0"/>
              <a:t>Van </a:t>
            </a:r>
            <a:r>
              <a:rPr lang="en-US" b="1" i="1" dirty="0" err="1"/>
              <a:t>Duyn</a:t>
            </a:r>
            <a:r>
              <a:rPr lang="en-US" b="1" i="1" dirty="0"/>
              <a:t> [1974] </a:t>
            </a:r>
            <a:r>
              <a:rPr lang="en-US" dirty="0"/>
              <a:t>– CJ said issues of public policy vary between </a:t>
            </a:r>
            <a:r>
              <a:rPr lang="en-US" dirty="0" err="1"/>
              <a:t>MSs.</a:t>
            </a:r>
            <a:r>
              <a:rPr lang="en-US" dirty="0"/>
              <a:t>  CJ recognized there are different national needs and values.</a:t>
            </a:r>
            <a:endParaRPr lang="en-GB" dirty="0"/>
          </a:p>
        </p:txBody>
      </p:sp>
    </p:spTree>
    <p:extLst>
      <p:ext uri="{BB962C8B-B14F-4D97-AF65-F5344CB8AC3E}">
        <p14:creationId xmlns:p14="http://schemas.microsoft.com/office/powerpoint/2010/main" val="10175041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FEA5B-4BBA-4259-819F-0C12D8495D87}"/>
              </a:ext>
            </a:extLst>
          </p:cNvPr>
          <p:cNvSpPr>
            <a:spLocks noGrp="1"/>
          </p:cNvSpPr>
          <p:nvPr>
            <p:ph type="title"/>
          </p:nvPr>
        </p:nvSpPr>
        <p:spPr/>
        <p:txBody>
          <a:bodyPr/>
          <a:lstStyle/>
          <a:p>
            <a:r>
              <a:rPr lang="en-US" dirty="0"/>
              <a:t>Personal conduct</a:t>
            </a:r>
            <a:endParaRPr lang="en-GB" dirty="0"/>
          </a:p>
        </p:txBody>
      </p:sp>
      <p:sp>
        <p:nvSpPr>
          <p:cNvPr id="3" name="Content Placeholder 2">
            <a:extLst>
              <a:ext uri="{FF2B5EF4-FFF2-40B4-BE49-F238E27FC236}">
                <a16:creationId xmlns:a16="http://schemas.microsoft.com/office/drawing/2014/main" id="{14F8A2B4-0201-4E0C-8877-347F84874EA1}"/>
              </a:ext>
            </a:extLst>
          </p:cNvPr>
          <p:cNvSpPr>
            <a:spLocks noGrp="1"/>
          </p:cNvSpPr>
          <p:nvPr>
            <p:ph idx="1"/>
          </p:nvPr>
        </p:nvSpPr>
        <p:spPr/>
        <p:txBody>
          <a:bodyPr/>
          <a:lstStyle/>
          <a:p>
            <a:pPr marL="0" indent="0">
              <a:buNone/>
            </a:pPr>
            <a:r>
              <a:rPr lang="en-US" dirty="0"/>
              <a:t>Case C-67/74, </a:t>
            </a:r>
            <a:r>
              <a:rPr lang="en-US" b="1" i="1" dirty="0" err="1"/>
              <a:t>Bonsignore</a:t>
            </a:r>
            <a:r>
              <a:rPr lang="en-US" b="1" i="1" dirty="0"/>
              <a:t> [1975] </a:t>
            </a:r>
            <a:r>
              <a:rPr lang="en-US" dirty="0"/>
              <a:t>is significant.</a:t>
            </a:r>
          </a:p>
          <a:p>
            <a:pPr marL="0" indent="0">
              <a:buNone/>
            </a:pPr>
            <a:r>
              <a:rPr lang="en-US" dirty="0"/>
              <a:t>An Italian national living in Germany shot his brother accidentally with an illegally obtained gun and was fined. Germany wanted to deport him (as a deterrent and for prevention reasons). CJ ruled that deportation must be exclusively on the conduct of the individual.  Future conduct is only relevant if there is evidence of a risk of reoffending.</a:t>
            </a:r>
          </a:p>
          <a:p>
            <a:pPr marL="0" indent="0">
              <a:buNone/>
            </a:pPr>
            <a:r>
              <a:rPr lang="en-US" b="1" i="1" dirty="0"/>
              <a:t>Van </a:t>
            </a:r>
            <a:r>
              <a:rPr lang="en-US" b="1" i="1" dirty="0" err="1"/>
              <a:t>Duyn</a:t>
            </a:r>
            <a:r>
              <a:rPr lang="en-US" b="1" i="1" dirty="0"/>
              <a:t> [1974] </a:t>
            </a:r>
            <a:r>
              <a:rPr lang="en-US" dirty="0"/>
              <a:t>further clarification.  Mrs Van </a:t>
            </a:r>
            <a:r>
              <a:rPr lang="en-US" dirty="0" err="1"/>
              <a:t>Duyn</a:t>
            </a:r>
            <a:r>
              <a:rPr lang="en-US" dirty="0"/>
              <a:t> refused entry to UK because she was a member of the Church of Scientology which was seen as socially harmful.  But is membership of an organization “personal conduct”? CJ said past association isn’t but current association is. Therefore refusal of entry was justified.</a:t>
            </a:r>
          </a:p>
          <a:p>
            <a:pPr marL="0" indent="0">
              <a:buNone/>
            </a:pPr>
            <a:r>
              <a:rPr lang="en-US" dirty="0"/>
              <a:t>Interestingly the UK had not taken measures to stop Scientology so without these repressive measures should you stop people coming in on this basis?</a:t>
            </a:r>
          </a:p>
          <a:p>
            <a:pPr marL="0" indent="0">
              <a:buNone/>
            </a:pPr>
            <a:r>
              <a:rPr lang="en-US" dirty="0"/>
              <a:t>This was clarified in joined cases 115/81 and 116/81, </a:t>
            </a:r>
            <a:r>
              <a:rPr lang="en-US" b="1" i="1" dirty="0" err="1"/>
              <a:t>Abdoui</a:t>
            </a:r>
            <a:r>
              <a:rPr lang="en-US" b="1" i="1" dirty="0"/>
              <a:t> and </a:t>
            </a:r>
            <a:r>
              <a:rPr lang="en-US" b="1" i="1" dirty="0" err="1"/>
              <a:t>Cornuaille</a:t>
            </a:r>
            <a:r>
              <a:rPr lang="en-US" b="1" i="1" dirty="0"/>
              <a:t> [1982]. </a:t>
            </a:r>
            <a:r>
              <a:rPr lang="en-US" dirty="0"/>
              <a:t>CJ said a MS can only justify restrictions if it has adopted repressive measures for the same conduct by its own nationals.</a:t>
            </a:r>
            <a:endParaRPr lang="en-GB" dirty="0"/>
          </a:p>
        </p:txBody>
      </p:sp>
    </p:spTree>
    <p:extLst>
      <p:ext uri="{BB962C8B-B14F-4D97-AF65-F5344CB8AC3E}">
        <p14:creationId xmlns:p14="http://schemas.microsoft.com/office/powerpoint/2010/main" val="20145575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C669F-8651-4B59-90DF-AB7C14CA12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5849AB-49E3-4FE0-A9BA-39722643F12D}"/>
              </a:ext>
            </a:extLst>
          </p:cNvPr>
          <p:cNvSpPr>
            <a:spLocks noGrp="1"/>
          </p:cNvSpPr>
          <p:nvPr>
            <p:ph idx="1"/>
          </p:nvPr>
        </p:nvSpPr>
        <p:spPr/>
        <p:txBody>
          <a:bodyPr/>
          <a:lstStyle/>
          <a:p>
            <a:pPr marL="0" indent="0">
              <a:buNone/>
            </a:pPr>
            <a:r>
              <a:rPr lang="en-US" b="1" u="sng" dirty="0"/>
              <a:t>Previous convictions </a:t>
            </a:r>
            <a:r>
              <a:rPr lang="en-US" dirty="0"/>
              <a:t>were addressed in Case 30/77, </a:t>
            </a:r>
            <a:r>
              <a:rPr lang="en-US" b="1" i="1" dirty="0" err="1"/>
              <a:t>Bouchereau</a:t>
            </a:r>
            <a:r>
              <a:rPr lang="en-US" b="1" i="1" dirty="0"/>
              <a:t> [1977] </a:t>
            </a:r>
            <a:r>
              <a:rPr lang="en-US" dirty="0"/>
              <a:t>this also narrowed the “personal conduct” concept.</a:t>
            </a:r>
          </a:p>
          <a:p>
            <a:pPr marL="0" indent="0">
              <a:buNone/>
            </a:pPr>
            <a:r>
              <a:rPr lang="en-US" dirty="0"/>
              <a:t>A French national had been convicted of illegal possession of drugs twice and challenged deportation.  CJ said likelihood of reoffending can be based on past-conduct but previous convictions alone would not be enough.  MS has to determine, based on facts available, whether the person has a propensity to at as he/she did in the past.</a:t>
            </a:r>
          </a:p>
          <a:p>
            <a:pPr marL="0" indent="0">
              <a:buNone/>
            </a:pPr>
            <a:r>
              <a:rPr lang="en-US" b="1" u="sng" dirty="0"/>
              <a:t>Present threat </a:t>
            </a:r>
            <a:r>
              <a:rPr lang="en-US" dirty="0"/>
              <a:t>– Joined cases C-482/01 and C-493/01, </a:t>
            </a:r>
            <a:r>
              <a:rPr lang="en-US" b="1" i="1" dirty="0" err="1"/>
              <a:t>Orfanopoulous</a:t>
            </a:r>
            <a:r>
              <a:rPr lang="en-US" b="1" i="1" dirty="0"/>
              <a:t> and </a:t>
            </a:r>
            <a:r>
              <a:rPr lang="en-US" b="1" i="1" dirty="0" err="1"/>
              <a:t>Oliveri</a:t>
            </a:r>
            <a:r>
              <a:rPr lang="en-US" b="1" i="1" dirty="0"/>
              <a:t> [2004] </a:t>
            </a:r>
            <a:r>
              <a:rPr lang="en-US" dirty="0"/>
              <a:t>as a general rule there must be a present threat at the time of expulsion.  So if the order for expulsion is enforced later, MSs must check to ensure that there is still a “present” threat.</a:t>
            </a:r>
          </a:p>
          <a:p>
            <a:pPr marL="0" indent="0">
              <a:buNone/>
            </a:pPr>
            <a:r>
              <a:rPr lang="en-US" dirty="0"/>
              <a:t>The CJ’s strict approach to </a:t>
            </a:r>
            <a:r>
              <a:rPr lang="en-US" i="1" dirty="0"/>
              <a:t>genuine and sufficiently serious threat </a:t>
            </a:r>
            <a:r>
              <a:rPr lang="en-US" dirty="0"/>
              <a:t>is clear from C-441/02, </a:t>
            </a:r>
            <a:r>
              <a:rPr lang="en-US" b="1" i="1" dirty="0"/>
              <a:t>Commission v Germany [2006] </a:t>
            </a:r>
            <a:r>
              <a:rPr lang="en-US" dirty="0"/>
              <a:t>CJ said such a threat must be one affecting the “fundamental interests of society”.</a:t>
            </a:r>
            <a:endParaRPr lang="en-GB" dirty="0"/>
          </a:p>
        </p:txBody>
      </p:sp>
    </p:spTree>
    <p:extLst>
      <p:ext uri="{BB962C8B-B14F-4D97-AF65-F5344CB8AC3E}">
        <p14:creationId xmlns:p14="http://schemas.microsoft.com/office/powerpoint/2010/main" val="42105791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4684-EF5F-4820-8E8F-F6323FD30BE7}"/>
              </a:ext>
            </a:extLst>
          </p:cNvPr>
          <p:cNvSpPr>
            <a:spLocks noGrp="1"/>
          </p:cNvSpPr>
          <p:nvPr>
            <p:ph type="title"/>
          </p:nvPr>
        </p:nvSpPr>
        <p:spPr/>
        <p:txBody>
          <a:bodyPr/>
          <a:lstStyle/>
          <a:p>
            <a:r>
              <a:rPr lang="en-US" b="1" dirty="0"/>
              <a:t>Art 28 CRD</a:t>
            </a:r>
            <a:endParaRPr lang="en-GB" b="1" dirty="0"/>
          </a:p>
        </p:txBody>
      </p:sp>
      <p:sp>
        <p:nvSpPr>
          <p:cNvPr id="3" name="Content Placeholder 2">
            <a:extLst>
              <a:ext uri="{FF2B5EF4-FFF2-40B4-BE49-F238E27FC236}">
                <a16:creationId xmlns:a16="http://schemas.microsoft.com/office/drawing/2014/main" id="{B7F6C4EB-9C4A-48D1-8C0A-696828385C7F}"/>
              </a:ext>
            </a:extLst>
          </p:cNvPr>
          <p:cNvSpPr>
            <a:spLocks noGrp="1"/>
          </p:cNvSpPr>
          <p:nvPr>
            <p:ph idx="1"/>
          </p:nvPr>
        </p:nvSpPr>
        <p:spPr/>
        <p:txBody>
          <a:bodyPr/>
          <a:lstStyle/>
          <a:p>
            <a:pPr marL="0" indent="0">
              <a:buNone/>
            </a:pPr>
            <a:r>
              <a:rPr lang="en-US" dirty="0"/>
              <a:t>Gives some safeguards against expulsion on grounds of public policy and security.</a:t>
            </a:r>
          </a:p>
          <a:p>
            <a:pPr marL="0" indent="0">
              <a:buNone/>
            </a:pPr>
            <a:r>
              <a:rPr lang="en-US" dirty="0"/>
              <a:t>MSs shall </a:t>
            </a:r>
            <a:r>
              <a:rPr lang="en-US" i="1" dirty="0"/>
              <a:t>take account of considerations such as how long the individual concerned has resided on its territory, his/her age, state of health, family and economic situation, social and cultural integration into the host MS and the extent of his/her links with the country of origin.</a:t>
            </a:r>
          </a:p>
          <a:p>
            <a:pPr marL="0" indent="0">
              <a:buNone/>
            </a:pPr>
            <a:r>
              <a:rPr lang="en-US" dirty="0"/>
              <a:t>EU citizens or their family who have acquired permanent residence cannot be expelled except on serious grounds of public policy or security (</a:t>
            </a:r>
            <a:r>
              <a:rPr lang="en-US" b="1" dirty="0"/>
              <a:t>Art 23(2) CRD</a:t>
            </a:r>
            <a:r>
              <a:rPr lang="en-US" dirty="0"/>
              <a:t>).  The idea is that citizens become more integrated over time.  If the EU citizen has resided in the MS for 10yrs or is a minor, the court order for expulsion can only be made on </a:t>
            </a:r>
            <a:r>
              <a:rPr lang="en-US" i="1" dirty="0"/>
              <a:t>imperative grounds </a:t>
            </a:r>
            <a:r>
              <a:rPr lang="en-US" dirty="0"/>
              <a:t>of public security (</a:t>
            </a:r>
            <a:r>
              <a:rPr lang="en-US" b="1" dirty="0"/>
              <a:t>Art 28(3) CRD</a:t>
            </a:r>
            <a:r>
              <a:rPr lang="en-US" dirty="0"/>
              <a:t>).</a:t>
            </a:r>
          </a:p>
          <a:p>
            <a:pPr marL="0" indent="0">
              <a:buNone/>
            </a:pPr>
            <a:r>
              <a:rPr lang="en-US" dirty="0"/>
              <a:t>Case C-145/09, </a:t>
            </a:r>
            <a:r>
              <a:rPr lang="en-US" b="1" dirty="0" err="1"/>
              <a:t>Tsakourdis</a:t>
            </a:r>
            <a:r>
              <a:rPr lang="en-US" b="1" dirty="0"/>
              <a:t> [2010] </a:t>
            </a:r>
            <a:r>
              <a:rPr lang="en-US" dirty="0"/>
              <a:t>this standard of </a:t>
            </a:r>
            <a:r>
              <a:rPr lang="en-US" i="1" dirty="0"/>
              <a:t>imperative grounds </a:t>
            </a:r>
            <a:r>
              <a:rPr lang="en-US" dirty="0"/>
              <a:t>requires a higher test of seriousness than the test for serious grounds in </a:t>
            </a:r>
            <a:r>
              <a:rPr lang="en-US" b="1" dirty="0"/>
              <a:t>Art 28(2).</a:t>
            </a:r>
            <a:endParaRPr lang="en-GB" dirty="0"/>
          </a:p>
        </p:txBody>
      </p:sp>
    </p:spTree>
    <p:extLst>
      <p:ext uri="{BB962C8B-B14F-4D97-AF65-F5344CB8AC3E}">
        <p14:creationId xmlns:p14="http://schemas.microsoft.com/office/powerpoint/2010/main" val="142472698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802BC-DFCA-4F0E-BACB-21230AE1782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AF97BC-D684-455B-ACEB-F140BA6F5A2D}"/>
              </a:ext>
            </a:extLst>
          </p:cNvPr>
          <p:cNvSpPr>
            <a:spLocks noGrp="1"/>
          </p:cNvSpPr>
          <p:nvPr>
            <p:ph idx="1"/>
          </p:nvPr>
        </p:nvSpPr>
        <p:spPr/>
        <p:txBody>
          <a:bodyPr>
            <a:normAutofit/>
          </a:bodyPr>
          <a:lstStyle/>
          <a:p>
            <a:pPr marL="0" indent="0">
              <a:buNone/>
            </a:pPr>
            <a:r>
              <a:rPr lang="en-US" sz="2400" dirty="0"/>
              <a:t>Case C-348/09, </a:t>
            </a:r>
            <a:r>
              <a:rPr lang="en-US" sz="2400" b="1" dirty="0"/>
              <a:t>P.I.[2012] </a:t>
            </a:r>
            <a:r>
              <a:rPr lang="en-US" sz="2400" dirty="0"/>
              <a:t>serious crime such as sexual exploitation of children could be sufficient to allow for the expulsion of someone who has resided in a MS for more than 10yrs.  Criminal offences such as those referred to in </a:t>
            </a:r>
            <a:r>
              <a:rPr lang="en-US" sz="2400" b="1" dirty="0"/>
              <a:t>Art 83 TFEU </a:t>
            </a:r>
            <a:r>
              <a:rPr lang="en-US" sz="2400" dirty="0"/>
              <a:t>could be taken to represent a particularly serious threat to one of the fundamental interests of society.  Such a direct threat to the calm and physical security of the population could be within the concept of </a:t>
            </a:r>
            <a:r>
              <a:rPr lang="en-US" sz="2400" i="1" dirty="0"/>
              <a:t>imperative grounds of public security.</a:t>
            </a:r>
            <a:endParaRPr lang="en-GB" sz="2400" dirty="0"/>
          </a:p>
        </p:txBody>
      </p:sp>
    </p:spTree>
    <p:extLst>
      <p:ext uri="{BB962C8B-B14F-4D97-AF65-F5344CB8AC3E}">
        <p14:creationId xmlns:p14="http://schemas.microsoft.com/office/powerpoint/2010/main" val="25022716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CDD95-15D4-4493-9DC2-545F4F16B60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6AF4BC-0625-49FA-8D12-964711BD426A}"/>
              </a:ext>
            </a:extLst>
          </p:cNvPr>
          <p:cNvSpPr>
            <a:spLocks noGrp="1"/>
          </p:cNvSpPr>
          <p:nvPr>
            <p:ph idx="1"/>
          </p:nvPr>
        </p:nvSpPr>
        <p:spPr/>
        <p:txBody>
          <a:bodyPr>
            <a:noAutofit/>
          </a:bodyPr>
          <a:lstStyle/>
          <a:p>
            <a:pPr marL="0" indent="0">
              <a:buNone/>
            </a:pPr>
            <a:r>
              <a:rPr lang="en-US" sz="1800" b="1" dirty="0"/>
              <a:t>Art 16 – </a:t>
            </a:r>
            <a:r>
              <a:rPr lang="en-US" sz="1800" dirty="0"/>
              <a:t>a right to permanent residence after 5yrs continuous residence.  A temporary absence from the host MS can impact on the calculation of 5yrs.  But CRD does not explain the impact of any temporary absence in relation to the period from 5-10yrs after which there is greater protection from expulsion under </a:t>
            </a:r>
            <a:r>
              <a:rPr lang="en-US" sz="1800" b="1" dirty="0"/>
              <a:t>Art 28(3).  </a:t>
            </a:r>
            <a:r>
              <a:rPr lang="en-US" sz="1800" dirty="0"/>
              <a:t>In </a:t>
            </a:r>
            <a:r>
              <a:rPr lang="en-US" sz="1800" b="1" i="1" dirty="0" err="1"/>
              <a:t>Tsakourdis</a:t>
            </a:r>
            <a:r>
              <a:rPr lang="en-US" sz="1800" b="1" i="1" dirty="0"/>
              <a:t>, </a:t>
            </a:r>
            <a:r>
              <a:rPr lang="en-US" sz="1800" dirty="0"/>
              <a:t>CJ made clear that MSs must take into account all of the factors  relevant to the case – </a:t>
            </a:r>
            <a:r>
              <a:rPr lang="en-US" sz="1800" dirty="0" err="1"/>
              <a:t>eg</a:t>
            </a:r>
            <a:r>
              <a:rPr lang="en-US" sz="1800" dirty="0"/>
              <a:t> the total absence frequency of absences and integration of citizen with a view to family and occupation.</a:t>
            </a:r>
          </a:p>
          <a:p>
            <a:pPr marL="0" indent="0">
              <a:buNone/>
            </a:pPr>
            <a:r>
              <a:rPr lang="en-US" sz="1800" dirty="0"/>
              <a:t>Recently CJ ruled on relevance of derogation to non-EU citizens with a derived right of residence based on </a:t>
            </a:r>
            <a:r>
              <a:rPr lang="en-US" sz="1800" b="1" i="1" dirty="0"/>
              <a:t>Chen [2004] </a:t>
            </a:r>
            <a:r>
              <a:rPr lang="en-US" sz="1800" dirty="0"/>
              <a:t>and </a:t>
            </a:r>
            <a:r>
              <a:rPr lang="en-US" sz="1800" b="1" i="1" dirty="0"/>
              <a:t>Zambrano [2011].  </a:t>
            </a:r>
            <a:r>
              <a:rPr lang="en-US" sz="1800" dirty="0"/>
              <a:t>The rulings for both cases C-165/14, </a:t>
            </a:r>
            <a:r>
              <a:rPr lang="en-US" sz="1800" b="1" i="1" dirty="0"/>
              <a:t>Marin[2016] </a:t>
            </a:r>
            <a:r>
              <a:rPr lang="en-US" sz="1800" dirty="0"/>
              <a:t>and C-304/04, </a:t>
            </a:r>
            <a:r>
              <a:rPr lang="en-US" sz="1800" b="1" i="1" dirty="0"/>
              <a:t>CS [2016] </a:t>
            </a:r>
            <a:r>
              <a:rPr lang="en-US" sz="1800" dirty="0"/>
              <a:t> raised the same points and were delivered on the same day.</a:t>
            </a:r>
          </a:p>
          <a:p>
            <a:pPr marL="0" indent="0">
              <a:buNone/>
            </a:pPr>
            <a:r>
              <a:rPr lang="en-US" sz="1800" b="1" dirty="0"/>
              <a:t>See Facts</a:t>
            </a:r>
            <a:endParaRPr lang="en-GB" sz="1800" b="1" dirty="0"/>
          </a:p>
        </p:txBody>
      </p:sp>
    </p:spTree>
    <p:extLst>
      <p:ext uri="{BB962C8B-B14F-4D97-AF65-F5344CB8AC3E}">
        <p14:creationId xmlns:p14="http://schemas.microsoft.com/office/powerpoint/2010/main" val="15076667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11BD3-7A12-4184-B902-AA44E1B11B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8731E2-7A9F-48FD-B84B-7AF8E6BBB366}"/>
              </a:ext>
            </a:extLst>
          </p:cNvPr>
          <p:cNvSpPr>
            <a:spLocks noGrp="1"/>
          </p:cNvSpPr>
          <p:nvPr>
            <p:ph idx="1"/>
          </p:nvPr>
        </p:nvSpPr>
        <p:spPr/>
        <p:txBody>
          <a:bodyPr/>
          <a:lstStyle/>
          <a:p>
            <a:pPr marL="0" indent="0">
              <a:buNone/>
            </a:pPr>
            <a:r>
              <a:rPr lang="en-US" sz="2000" dirty="0"/>
              <a:t>Both applicants (Marin and CS) were resident in MSs as third country nationals.  While CS married a British national, her residency was based on UK rules because they had not lived in another MS.</a:t>
            </a:r>
          </a:p>
          <a:p>
            <a:pPr marL="0" indent="0">
              <a:buNone/>
            </a:pPr>
            <a:r>
              <a:rPr lang="en-US" sz="2000" dirty="0"/>
              <a:t>CJ recognized they could both have derived right of residence from </a:t>
            </a:r>
            <a:r>
              <a:rPr lang="en-US" sz="2000" b="1" dirty="0"/>
              <a:t>Art 20 TFEU </a:t>
            </a:r>
            <a:r>
              <a:rPr lang="en-US" sz="2000" dirty="0"/>
              <a:t>based on </a:t>
            </a:r>
            <a:r>
              <a:rPr lang="en-US" sz="2000" b="1" i="1" dirty="0"/>
              <a:t>Zambrano. </a:t>
            </a:r>
            <a:r>
              <a:rPr lang="en-US" sz="2000" dirty="0"/>
              <a:t>Marin could also derive a right from </a:t>
            </a:r>
            <a:r>
              <a:rPr lang="en-US" sz="2000" b="1" dirty="0"/>
              <a:t>Art 21 TFEU </a:t>
            </a:r>
            <a:r>
              <a:rPr lang="en-US" sz="2000" dirty="0"/>
              <a:t>based on </a:t>
            </a:r>
            <a:r>
              <a:rPr lang="en-US" sz="2000" b="1" i="1" dirty="0" err="1"/>
              <a:t>Chenn</a:t>
            </a:r>
            <a:r>
              <a:rPr lang="en-US" sz="2000" b="1" i="1" dirty="0"/>
              <a:t>.  </a:t>
            </a:r>
            <a:r>
              <a:rPr lang="en-US" sz="2000" dirty="0"/>
              <a:t>In  both instances the child needs to meet the residence requirements in the form of sufficient resources so as not to be a burden on the state’s social assistance system.  This was a matter for the national courts to determine on the facts.  But assuming derived residence rights what rules apply when refusal of residence or expulsion is based on Criminal convictions?</a:t>
            </a:r>
          </a:p>
          <a:p>
            <a:pPr marL="0" indent="0">
              <a:buNone/>
            </a:pPr>
            <a:endParaRPr lang="en-GB" dirty="0"/>
          </a:p>
        </p:txBody>
      </p:sp>
    </p:spTree>
    <p:extLst>
      <p:ext uri="{BB962C8B-B14F-4D97-AF65-F5344CB8AC3E}">
        <p14:creationId xmlns:p14="http://schemas.microsoft.com/office/powerpoint/2010/main" val="24888998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4D3CE-1A7C-41DE-A533-BEAB7F9DE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51EFD8-B988-4A1E-8056-6E28C288FA83}"/>
              </a:ext>
            </a:extLst>
          </p:cNvPr>
          <p:cNvSpPr>
            <a:spLocks noGrp="1"/>
          </p:cNvSpPr>
          <p:nvPr>
            <p:ph idx="1"/>
          </p:nvPr>
        </p:nvSpPr>
        <p:spPr/>
        <p:txBody>
          <a:bodyPr>
            <a:normAutofit/>
          </a:bodyPr>
          <a:lstStyle/>
          <a:p>
            <a:pPr marL="0" indent="0">
              <a:buNone/>
            </a:pPr>
            <a:r>
              <a:rPr lang="en-US" sz="1800" dirty="0"/>
              <a:t>CJ confirmed that the rights from </a:t>
            </a:r>
            <a:r>
              <a:rPr lang="en-US" sz="1800" b="1" dirty="0"/>
              <a:t>Art 20 </a:t>
            </a:r>
            <a:r>
              <a:rPr lang="en-US" sz="1800" dirty="0"/>
              <a:t>and </a:t>
            </a:r>
            <a:r>
              <a:rPr lang="en-US" sz="1800" b="1" dirty="0"/>
              <a:t>21 TFEU </a:t>
            </a:r>
            <a:r>
              <a:rPr lang="en-US" sz="1800" dirty="0"/>
              <a:t>are subject to the limits and conditions from secondary legislation including the derogations listed in the CRD.  This meant that the rules from </a:t>
            </a:r>
            <a:r>
              <a:rPr lang="en-US" sz="1800" b="1" dirty="0"/>
              <a:t>Arts 27-28 CRD </a:t>
            </a:r>
            <a:r>
              <a:rPr lang="en-US" sz="1800" dirty="0"/>
              <a:t>were relevant to the applicants derived right of residence.  The point is that it is possible for the applicants to be refused residence or even be expelled.  But the CJ made it very clear that the case law shows the derogations are interpreted restrictively.  There has to be a present, genuine threat to the fundamental interests of society.  </a:t>
            </a:r>
          </a:p>
          <a:p>
            <a:pPr marL="0" indent="0">
              <a:buNone/>
            </a:pPr>
            <a:r>
              <a:rPr lang="en-US" sz="1800" dirty="0"/>
              <a:t>Refusal or expulsion cannot be an automatic response to a conviction.  Also the action must be proportionate taking into account the degree of integration of the applicant (and family)with the state.  Furthermore, because EU law is being applied, the action must be balanced with </a:t>
            </a:r>
            <a:r>
              <a:rPr lang="en-US" sz="1800" b="1" dirty="0"/>
              <a:t>Art 7 EU Charter on Fundamental Rights </a:t>
            </a:r>
            <a:r>
              <a:rPr lang="en-US" sz="1800" dirty="0"/>
              <a:t>(respect for private and family life) and </a:t>
            </a:r>
            <a:r>
              <a:rPr lang="en-US" sz="1800" b="1" dirty="0"/>
              <a:t>Art 24(2) </a:t>
            </a:r>
            <a:r>
              <a:rPr lang="en-US" sz="1800" dirty="0"/>
              <a:t>of the </a:t>
            </a:r>
            <a:r>
              <a:rPr lang="en-US" sz="1800" b="1" dirty="0"/>
              <a:t>Charter </a:t>
            </a:r>
            <a:r>
              <a:rPr lang="en-US" sz="1800" dirty="0"/>
              <a:t>which refers to the best interests of the child.</a:t>
            </a:r>
            <a:endParaRPr lang="en-GB" sz="1800" dirty="0"/>
          </a:p>
        </p:txBody>
      </p:sp>
    </p:spTree>
    <p:extLst>
      <p:ext uri="{BB962C8B-B14F-4D97-AF65-F5344CB8AC3E}">
        <p14:creationId xmlns:p14="http://schemas.microsoft.com/office/powerpoint/2010/main" val="5012784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DBDDC4-22E2-4CE5-8FE9-158995CA951B}"/>
              </a:ext>
            </a:extLst>
          </p:cNvPr>
          <p:cNvSpPr>
            <a:spLocks noGrp="1"/>
          </p:cNvSpPr>
          <p:nvPr>
            <p:ph type="title"/>
          </p:nvPr>
        </p:nvSpPr>
        <p:spPr/>
        <p:txBody>
          <a:bodyPr/>
          <a:lstStyle/>
          <a:p>
            <a:r>
              <a:rPr lang="en-US" dirty="0"/>
              <a:t>The cases are significant for the following reasons:</a:t>
            </a:r>
            <a:endParaRPr lang="en-GB" dirty="0"/>
          </a:p>
        </p:txBody>
      </p:sp>
      <p:sp>
        <p:nvSpPr>
          <p:cNvPr id="3" name="Content Placeholder 2">
            <a:extLst>
              <a:ext uri="{FF2B5EF4-FFF2-40B4-BE49-F238E27FC236}">
                <a16:creationId xmlns:a16="http://schemas.microsoft.com/office/drawing/2014/main" id="{3476FD95-1E98-4DF2-95F9-5DB31E1814EC}"/>
              </a:ext>
            </a:extLst>
          </p:cNvPr>
          <p:cNvSpPr>
            <a:spLocks noGrp="1"/>
          </p:cNvSpPr>
          <p:nvPr>
            <p:ph idx="1"/>
          </p:nvPr>
        </p:nvSpPr>
        <p:spPr/>
        <p:txBody>
          <a:bodyPr>
            <a:normAutofit lnSpcReduction="10000"/>
          </a:bodyPr>
          <a:lstStyle/>
          <a:p>
            <a:r>
              <a:rPr lang="en-US" sz="2400" dirty="0"/>
              <a:t>Ordinarily third country nationals are covered by national law only and can be deported or refused residence without having to balance the factors listed in </a:t>
            </a:r>
            <a:r>
              <a:rPr lang="en-US" sz="2400" b="1" dirty="0"/>
              <a:t>CRD.</a:t>
            </a:r>
          </a:p>
          <a:p>
            <a:r>
              <a:rPr lang="en-US" sz="2400" dirty="0"/>
              <a:t>Here CJ had to deal with third country nationals with a possible derived right from </a:t>
            </a:r>
            <a:r>
              <a:rPr lang="en-US" sz="2400" b="1" dirty="0"/>
              <a:t>TFEU </a:t>
            </a:r>
            <a:r>
              <a:rPr lang="en-US" sz="2400" dirty="0"/>
              <a:t>based on </a:t>
            </a:r>
            <a:r>
              <a:rPr lang="en-US" sz="2400" b="1" i="1" dirty="0" err="1"/>
              <a:t>Chenn</a:t>
            </a:r>
            <a:r>
              <a:rPr lang="en-US" sz="2400" b="1" i="1" dirty="0"/>
              <a:t> </a:t>
            </a:r>
            <a:r>
              <a:rPr lang="en-US" sz="2400" dirty="0"/>
              <a:t> and </a:t>
            </a:r>
            <a:r>
              <a:rPr lang="en-US" sz="2400" b="1" i="1" dirty="0"/>
              <a:t>Zambrano.  </a:t>
            </a:r>
            <a:r>
              <a:rPr lang="en-US" sz="2400" dirty="0"/>
              <a:t>It seems clear that such applicants can be refused residence or deported based on the derogations in </a:t>
            </a:r>
            <a:r>
              <a:rPr lang="en-US" sz="2400" b="1" dirty="0"/>
              <a:t>Art 27 CRD</a:t>
            </a:r>
          </a:p>
          <a:p>
            <a:r>
              <a:rPr lang="en-US" sz="2400" dirty="0"/>
              <a:t>However, the same considerations to be balanced under </a:t>
            </a:r>
            <a:r>
              <a:rPr lang="en-US" sz="2400" b="1" dirty="0"/>
              <a:t>CRD </a:t>
            </a:r>
            <a:r>
              <a:rPr lang="en-US" sz="2400" dirty="0"/>
              <a:t>apply so that the action is proportionate</a:t>
            </a:r>
            <a:r>
              <a:rPr lang="en-US" dirty="0"/>
              <a:t>.</a:t>
            </a:r>
            <a:endParaRPr lang="en-GB" dirty="0"/>
          </a:p>
        </p:txBody>
      </p:sp>
    </p:spTree>
    <p:extLst>
      <p:ext uri="{BB962C8B-B14F-4D97-AF65-F5344CB8AC3E}">
        <p14:creationId xmlns:p14="http://schemas.microsoft.com/office/powerpoint/2010/main" val="8101947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B062-2181-4ADA-B619-9DA40454F153}"/>
              </a:ext>
            </a:extLst>
          </p:cNvPr>
          <p:cNvSpPr>
            <a:spLocks noGrp="1"/>
          </p:cNvSpPr>
          <p:nvPr>
            <p:ph type="title"/>
          </p:nvPr>
        </p:nvSpPr>
        <p:spPr/>
        <p:txBody>
          <a:bodyPr/>
          <a:lstStyle/>
          <a:p>
            <a:r>
              <a:rPr lang="en-US" dirty="0"/>
              <a:t>Public health</a:t>
            </a:r>
            <a:endParaRPr lang="en-GB" dirty="0"/>
          </a:p>
        </p:txBody>
      </p:sp>
      <p:sp>
        <p:nvSpPr>
          <p:cNvPr id="3" name="Content Placeholder 2">
            <a:extLst>
              <a:ext uri="{FF2B5EF4-FFF2-40B4-BE49-F238E27FC236}">
                <a16:creationId xmlns:a16="http://schemas.microsoft.com/office/drawing/2014/main" id="{D5C3C697-7415-4EA1-AE39-D9B7D34149B1}"/>
              </a:ext>
            </a:extLst>
          </p:cNvPr>
          <p:cNvSpPr>
            <a:spLocks noGrp="1"/>
          </p:cNvSpPr>
          <p:nvPr>
            <p:ph idx="1"/>
          </p:nvPr>
        </p:nvSpPr>
        <p:spPr/>
        <p:txBody>
          <a:bodyPr/>
          <a:lstStyle/>
          <a:p>
            <a:pPr marL="0" indent="0">
              <a:buNone/>
            </a:pPr>
            <a:r>
              <a:rPr lang="en-US" dirty="0"/>
              <a:t>Unlike public security and public policy, the public health exception can only apply to the refusal of entry or the refusal to issue a first residence permit.</a:t>
            </a:r>
          </a:p>
          <a:p>
            <a:pPr marL="0" indent="0">
              <a:buNone/>
            </a:pPr>
            <a:r>
              <a:rPr lang="en-US" b="1" dirty="0"/>
              <a:t>Art 29(2)CRD </a:t>
            </a:r>
            <a:r>
              <a:rPr lang="en-US" dirty="0"/>
              <a:t>states that </a:t>
            </a:r>
            <a:r>
              <a:rPr lang="en-US" i="1" dirty="0"/>
              <a:t>diseases occurring after a 3m period from the date of arrival shall not constitute grounds for expulsion from the territory.</a:t>
            </a:r>
          </a:p>
          <a:p>
            <a:pPr marL="0" indent="0">
              <a:buNone/>
            </a:pPr>
            <a:r>
              <a:rPr lang="en-US" dirty="0"/>
              <a:t>What are the health issues? Previous Directives listed the kinds of diseases covered.  However, </a:t>
            </a:r>
            <a:r>
              <a:rPr lang="en-US" b="1" dirty="0"/>
              <a:t>Art 29(1) CRD </a:t>
            </a:r>
            <a:r>
              <a:rPr lang="en-US" dirty="0"/>
              <a:t>makes it clear that restrictions are only justified by diseases with </a:t>
            </a:r>
            <a:r>
              <a:rPr lang="en-US" i="1" dirty="0"/>
              <a:t>epidemical potential </a:t>
            </a:r>
            <a:r>
              <a:rPr lang="en-US" dirty="0"/>
              <a:t>as defined by the World Health </a:t>
            </a:r>
            <a:r>
              <a:rPr lang="en-US" dirty="0" err="1"/>
              <a:t>Organisation</a:t>
            </a:r>
            <a:r>
              <a:rPr lang="en-US" dirty="0"/>
              <a:t>, along with </a:t>
            </a:r>
            <a:r>
              <a:rPr lang="en-US" i="1" dirty="0"/>
              <a:t>other infectious diseases or contagious parasitic diseases if they are the subject of protection provisions applying to nationals of the host MS.  </a:t>
            </a:r>
            <a:r>
              <a:rPr lang="en-US" dirty="0"/>
              <a:t>They are really the kind of thing that need quarantine measures.  Initially those with AIDS or HIV positive had difficulties entering some </a:t>
            </a:r>
            <a:r>
              <a:rPr lang="en-US" dirty="0" err="1"/>
              <a:t>MSs.</a:t>
            </a:r>
            <a:r>
              <a:rPr lang="en-US" dirty="0"/>
              <a:t>  This prompted the Commission to state that such action was unjustified and outside the derogations (</a:t>
            </a:r>
            <a:r>
              <a:rPr lang="en-US" b="1" dirty="0"/>
              <a:t>COM(99)372).</a:t>
            </a:r>
            <a:endParaRPr lang="en-GB" dirty="0"/>
          </a:p>
        </p:txBody>
      </p:sp>
    </p:spTree>
    <p:extLst>
      <p:ext uri="{BB962C8B-B14F-4D97-AF65-F5344CB8AC3E}">
        <p14:creationId xmlns:p14="http://schemas.microsoft.com/office/powerpoint/2010/main" val="101715633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8D3CF-FC18-4E3B-BF10-20B74AE9B171}"/>
              </a:ext>
            </a:extLst>
          </p:cNvPr>
          <p:cNvSpPr>
            <a:spLocks noGrp="1"/>
          </p:cNvSpPr>
          <p:nvPr>
            <p:ph type="title"/>
          </p:nvPr>
        </p:nvSpPr>
        <p:spPr/>
        <p:txBody>
          <a:bodyPr/>
          <a:lstStyle/>
          <a:p>
            <a:r>
              <a:rPr lang="en-US" dirty="0"/>
              <a:t>Procedural safeguards</a:t>
            </a:r>
            <a:endParaRPr lang="en-GB" dirty="0"/>
          </a:p>
        </p:txBody>
      </p:sp>
      <p:sp>
        <p:nvSpPr>
          <p:cNvPr id="3" name="Content Placeholder 2">
            <a:extLst>
              <a:ext uri="{FF2B5EF4-FFF2-40B4-BE49-F238E27FC236}">
                <a16:creationId xmlns:a16="http://schemas.microsoft.com/office/drawing/2014/main" id="{936F698D-7F44-49B3-A236-A42938F38A7C}"/>
              </a:ext>
            </a:extLst>
          </p:cNvPr>
          <p:cNvSpPr>
            <a:spLocks noGrp="1"/>
          </p:cNvSpPr>
          <p:nvPr>
            <p:ph idx="1"/>
          </p:nvPr>
        </p:nvSpPr>
        <p:spPr/>
        <p:txBody>
          <a:bodyPr>
            <a:normAutofit/>
          </a:bodyPr>
          <a:lstStyle/>
          <a:p>
            <a:pPr marL="0" indent="0">
              <a:buNone/>
            </a:pPr>
            <a:r>
              <a:rPr lang="en-US" sz="2400" b="1" dirty="0"/>
              <a:t>Arts 30-33 CRD </a:t>
            </a:r>
            <a:r>
              <a:rPr lang="en-US" sz="2400" dirty="0"/>
              <a:t>provide procedural requirements and safeguards for when MSs seek to rely on the exceptions.</a:t>
            </a:r>
          </a:p>
          <a:p>
            <a:pPr marL="0" indent="0">
              <a:buNone/>
            </a:pPr>
            <a:r>
              <a:rPr lang="en-US" sz="2400" dirty="0" err="1"/>
              <a:t>Eg</a:t>
            </a:r>
            <a:r>
              <a:rPr lang="en-US" sz="2400" dirty="0"/>
              <a:t>: there is an obligation on MSs to provide information to the relevant person such as clear reasons for relying on a particular exception.  Also, the person needs to be told if there is access to judicial review.  Persons subject to the derogations are to be given access to judicial or administrative procedures to appeal or review the decision of the MS.</a:t>
            </a:r>
            <a:endParaRPr lang="en-GB" sz="2400" dirty="0"/>
          </a:p>
        </p:txBody>
      </p:sp>
    </p:spTree>
    <p:extLst>
      <p:ext uri="{BB962C8B-B14F-4D97-AF65-F5344CB8AC3E}">
        <p14:creationId xmlns:p14="http://schemas.microsoft.com/office/powerpoint/2010/main" val="20615116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5DB70-21BD-4252-AC24-1F84EA5B11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9186599-EF66-49AB-881B-948C86DCB896}"/>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C4173FB1-C53D-4761-9F87-708815E3F063}"/>
              </a:ext>
            </a:extLst>
          </p:cNvPr>
          <p:cNvSpPr/>
          <p:nvPr/>
        </p:nvSpPr>
        <p:spPr>
          <a:xfrm>
            <a:off x="1207363" y="2201662"/>
            <a:ext cx="3701988" cy="852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Up to 3m</a:t>
            </a:r>
            <a:endParaRPr lang="en-GB" dirty="0"/>
          </a:p>
        </p:txBody>
      </p:sp>
      <p:sp>
        <p:nvSpPr>
          <p:cNvPr id="5" name="Rectangle 4">
            <a:extLst>
              <a:ext uri="{FF2B5EF4-FFF2-40B4-BE49-F238E27FC236}">
                <a16:creationId xmlns:a16="http://schemas.microsoft.com/office/drawing/2014/main" id="{97A15496-763B-4256-8260-BEEAE9C91275}"/>
              </a:ext>
            </a:extLst>
          </p:cNvPr>
          <p:cNvSpPr/>
          <p:nvPr/>
        </p:nvSpPr>
        <p:spPr>
          <a:xfrm>
            <a:off x="7057748" y="2201662"/>
            <a:ext cx="3926889" cy="85225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dirty="0"/>
              <a:t>Public policy</a:t>
            </a:r>
          </a:p>
          <a:p>
            <a:pPr marL="285750" indent="-285750" algn="ctr">
              <a:buFont typeface="Arial" panose="020B0604020202020204" pitchFamily="34" charset="0"/>
              <a:buChar char="•"/>
            </a:pPr>
            <a:r>
              <a:rPr lang="en-US" dirty="0"/>
              <a:t>Public security</a:t>
            </a:r>
          </a:p>
          <a:p>
            <a:pPr marL="285750" indent="-285750" algn="ctr">
              <a:buFont typeface="Arial" panose="020B0604020202020204" pitchFamily="34" charset="0"/>
              <a:buChar char="•"/>
            </a:pPr>
            <a:r>
              <a:rPr lang="en-US" dirty="0"/>
              <a:t>Public health</a:t>
            </a:r>
            <a:endParaRPr lang="en-GB" dirty="0"/>
          </a:p>
        </p:txBody>
      </p:sp>
      <p:sp>
        <p:nvSpPr>
          <p:cNvPr id="6" name="Rectangle 5">
            <a:extLst>
              <a:ext uri="{FF2B5EF4-FFF2-40B4-BE49-F238E27FC236}">
                <a16:creationId xmlns:a16="http://schemas.microsoft.com/office/drawing/2014/main" id="{461184B2-1CE6-45CF-8E24-62E9517BC978}"/>
              </a:ext>
            </a:extLst>
          </p:cNvPr>
          <p:cNvSpPr/>
          <p:nvPr/>
        </p:nvSpPr>
        <p:spPr>
          <a:xfrm>
            <a:off x="1296140" y="3311371"/>
            <a:ext cx="3613211" cy="754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3m to 5yrs</a:t>
            </a:r>
            <a:endParaRPr lang="en-GB" dirty="0"/>
          </a:p>
        </p:txBody>
      </p:sp>
      <p:sp>
        <p:nvSpPr>
          <p:cNvPr id="7" name="Rectangle 6">
            <a:extLst>
              <a:ext uri="{FF2B5EF4-FFF2-40B4-BE49-F238E27FC236}">
                <a16:creationId xmlns:a16="http://schemas.microsoft.com/office/drawing/2014/main" id="{F3A46101-C60C-4537-95AC-8A34758646A4}"/>
              </a:ext>
            </a:extLst>
          </p:cNvPr>
          <p:cNvSpPr/>
          <p:nvPr/>
        </p:nvSpPr>
        <p:spPr>
          <a:xfrm>
            <a:off x="7057748" y="3311372"/>
            <a:ext cx="3838112" cy="754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dirty="0"/>
              <a:t>Public policy</a:t>
            </a:r>
          </a:p>
          <a:p>
            <a:pPr marL="285750" indent="-285750" algn="ctr">
              <a:buFont typeface="Arial" panose="020B0604020202020204" pitchFamily="34" charset="0"/>
              <a:buChar char="•"/>
            </a:pPr>
            <a:r>
              <a:rPr lang="en-US" dirty="0"/>
              <a:t>Public security</a:t>
            </a:r>
            <a:endParaRPr lang="en-GB" dirty="0"/>
          </a:p>
        </p:txBody>
      </p:sp>
      <p:sp>
        <p:nvSpPr>
          <p:cNvPr id="8" name="Rectangle 7">
            <a:extLst>
              <a:ext uri="{FF2B5EF4-FFF2-40B4-BE49-F238E27FC236}">
                <a16:creationId xmlns:a16="http://schemas.microsoft.com/office/drawing/2014/main" id="{C0563ABE-B07A-48A0-B763-B5E1A4A63016}"/>
              </a:ext>
            </a:extLst>
          </p:cNvPr>
          <p:cNvSpPr/>
          <p:nvPr/>
        </p:nvSpPr>
        <p:spPr>
          <a:xfrm>
            <a:off x="1296140" y="4287915"/>
            <a:ext cx="3613211" cy="754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5 to 10yrs</a:t>
            </a:r>
            <a:endParaRPr lang="en-GB" dirty="0"/>
          </a:p>
        </p:txBody>
      </p:sp>
      <p:sp>
        <p:nvSpPr>
          <p:cNvPr id="9" name="Rectangle 8">
            <a:extLst>
              <a:ext uri="{FF2B5EF4-FFF2-40B4-BE49-F238E27FC236}">
                <a16:creationId xmlns:a16="http://schemas.microsoft.com/office/drawing/2014/main" id="{AA5A98A4-D2B1-4006-8B02-DC4198F8922F}"/>
              </a:ext>
            </a:extLst>
          </p:cNvPr>
          <p:cNvSpPr/>
          <p:nvPr/>
        </p:nvSpPr>
        <p:spPr>
          <a:xfrm>
            <a:off x="7057748" y="4323426"/>
            <a:ext cx="3926889" cy="75460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Serious grounds of</a:t>
            </a:r>
          </a:p>
          <a:p>
            <a:pPr marL="285750" indent="-285750" algn="ctr">
              <a:buFont typeface="Arial" panose="020B0604020202020204" pitchFamily="34" charset="0"/>
              <a:buChar char="•"/>
            </a:pPr>
            <a:r>
              <a:rPr lang="en-US" dirty="0"/>
              <a:t>Public policy</a:t>
            </a:r>
          </a:p>
          <a:p>
            <a:pPr marL="285750" indent="-285750" algn="ctr">
              <a:buFont typeface="Arial" panose="020B0604020202020204" pitchFamily="34" charset="0"/>
              <a:buChar char="•"/>
            </a:pPr>
            <a:r>
              <a:rPr lang="en-US" dirty="0"/>
              <a:t>Public security</a:t>
            </a:r>
            <a:endParaRPr lang="en-GB" dirty="0"/>
          </a:p>
        </p:txBody>
      </p:sp>
      <p:sp>
        <p:nvSpPr>
          <p:cNvPr id="10" name="Rectangle 9">
            <a:extLst>
              <a:ext uri="{FF2B5EF4-FFF2-40B4-BE49-F238E27FC236}">
                <a16:creationId xmlns:a16="http://schemas.microsoft.com/office/drawing/2014/main" id="{7CFA105F-FFB3-44E9-BABE-46F83E70FA3F}"/>
              </a:ext>
            </a:extLst>
          </p:cNvPr>
          <p:cNvSpPr/>
          <p:nvPr/>
        </p:nvSpPr>
        <p:spPr>
          <a:xfrm>
            <a:off x="1296140" y="5335480"/>
            <a:ext cx="3613211" cy="839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10yrs/minors</a:t>
            </a:r>
            <a:endParaRPr lang="en-GB" dirty="0"/>
          </a:p>
        </p:txBody>
      </p:sp>
      <p:sp>
        <p:nvSpPr>
          <p:cNvPr id="11" name="Rectangle 10">
            <a:extLst>
              <a:ext uri="{FF2B5EF4-FFF2-40B4-BE49-F238E27FC236}">
                <a16:creationId xmlns:a16="http://schemas.microsoft.com/office/drawing/2014/main" id="{5A48DD3D-4EDD-42B0-83AE-A64AF58303AE}"/>
              </a:ext>
            </a:extLst>
          </p:cNvPr>
          <p:cNvSpPr/>
          <p:nvPr/>
        </p:nvSpPr>
        <p:spPr>
          <a:xfrm>
            <a:off x="7146524" y="5335480"/>
            <a:ext cx="3838113" cy="839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Imperative grounds of:</a:t>
            </a:r>
          </a:p>
          <a:p>
            <a:pPr marL="285750" indent="-285750" algn="ctr">
              <a:buFont typeface="Arial" panose="020B0604020202020204" pitchFamily="34" charset="0"/>
              <a:buChar char="•"/>
            </a:pPr>
            <a:r>
              <a:rPr lang="en-US" dirty="0"/>
              <a:t>Public security</a:t>
            </a:r>
            <a:endParaRPr lang="en-GB" dirty="0"/>
          </a:p>
        </p:txBody>
      </p:sp>
      <p:cxnSp>
        <p:nvCxnSpPr>
          <p:cNvPr id="13" name="Straight Arrow Connector 12">
            <a:extLst>
              <a:ext uri="{FF2B5EF4-FFF2-40B4-BE49-F238E27FC236}">
                <a16:creationId xmlns:a16="http://schemas.microsoft.com/office/drawing/2014/main" id="{96577E79-9B48-4F14-AF71-0151812C9ECF}"/>
              </a:ext>
            </a:extLst>
          </p:cNvPr>
          <p:cNvCxnSpPr/>
          <p:nvPr/>
        </p:nvCxnSpPr>
        <p:spPr>
          <a:xfrm>
            <a:off x="5122416" y="2627790"/>
            <a:ext cx="163349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41AA1EB1-5B2D-4F20-BA96-42AA284812BE}"/>
              </a:ext>
            </a:extLst>
          </p:cNvPr>
          <p:cNvCxnSpPr>
            <a:cxnSpLocks/>
          </p:cNvCxnSpPr>
          <p:nvPr/>
        </p:nvCxnSpPr>
        <p:spPr>
          <a:xfrm>
            <a:off x="5122416" y="3764132"/>
            <a:ext cx="169563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858DB2C-AA97-4546-BA9C-C713A464DE89}"/>
              </a:ext>
            </a:extLst>
          </p:cNvPr>
          <p:cNvCxnSpPr/>
          <p:nvPr/>
        </p:nvCxnSpPr>
        <p:spPr>
          <a:xfrm>
            <a:off x="5015883" y="4643021"/>
            <a:ext cx="186431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0B40D275-137B-4C3E-9A71-1569DB213E0D}"/>
              </a:ext>
            </a:extLst>
          </p:cNvPr>
          <p:cNvCxnSpPr/>
          <p:nvPr/>
        </p:nvCxnSpPr>
        <p:spPr>
          <a:xfrm>
            <a:off x="5024761" y="5690586"/>
            <a:ext cx="193533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05434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58F10-6F6F-4536-8136-A06B8C6C41FF}"/>
              </a:ext>
            </a:extLst>
          </p:cNvPr>
          <p:cNvSpPr>
            <a:spLocks noGrp="1"/>
          </p:cNvSpPr>
          <p:nvPr>
            <p:ph type="title"/>
          </p:nvPr>
        </p:nvSpPr>
        <p:spPr/>
        <p:txBody>
          <a:bodyPr/>
          <a:lstStyle/>
          <a:p>
            <a:r>
              <a:rPr lang="en-US" dirty="0"/>
              <a:t>The right to equal treatment based on citizenship</a:t>
            </a:r>
            <a:endParaRPr lang="en-GB" dirty="0"/>
          </a:p>
        </p:txBody>
      </p:sp>
      <p:sp>
        <p:nvSpPr>
          <p:cNvPr id="3" name="Content Placeholder 2">
            <a:extLst>
              <a:ext uri="{FF2B5EF4-FFF2-40B4-BE49-F238E27FC236}">
                <a16:creationId xmlns:a16="http://schemas.microsoft.com/office/drawing/2014/main" id="{B6B34D11-8808-4DB0-8285-218F875DB99D}"/>
              </a:ext>
            </a:extLst>
          </p:cNvPr>
          <p:cNvSpPr>
            <a:spLocks noGrp="1"/>
          </p:cNvSpPr>
          <p:nvPr>
            <p:ph idx="1"/>
          </p:nvPr>
        </p:nvSpPr>
        <p:spPr/>
        <p:txBody>
          <a:bodyPr/>
          <a:lstStyle/>
          <a:p>
            <a:pPr marL="0" indent="0">
              <a:buNone/>
            </a:pPr>
            <a:r>
              <a:rPr lang="en-US" dirty="0"/>
              <a:t>It is well established that MSs can legitimately require an applicant for a grant or benefit to establish a real or genuine link with the MS. This is not incompatible with the rights of citizenship under </a:t>
            </a:r>
            <a:r>
              <a:rPr lang="en-US" b="1" dirty="0"/>
              <a:t>Arts 20 </a:t>
            </a:r>
            <a:r>
              <a:rPr lang="en-US" dirty="0"/>
              <a:t>and </a:t>
            </a:r>
            <a:r>
              <a:rPr lang="en-US" b="1" dirty="0"/>
              <a:t>21 TFEU </a:t>
            </a:r>
            <a:r>
              <a:rPr lang="en-US" dirty="0"/>
              <a:t>but the way MSs can measure such a link is not clear and is being established on a case by case basis.</a:t>
            </a:r>
          </a:p>
          <a:p>
            <a:pPr marL="0" indent="0">
              <a:buNone/>
            </a:pPr>
            <a:r>
              <a:rPr lang="en-US" dirty="0"/>
              <a:t>Joined cases 523/11 and 585/11, </a:t>
            </a:r>
            <a:r>
              <a:rPr lang="en-US" b="1" i="1" dirty="0"/>
              <a:t>Prinz and </a:t>
            </a:r>
            <a:r>
              <a:rPr lang="en-US" b="1" i="1" dirty="0" err="1"/>
              <a:t>Seeberger</a:t>
            </a:r>
            <a:r>
              <a:rPr lang="en-US" b="1" i="1" dirty="0"/>
              <a:t> [2013] </a:t>
            </a:r>
            <a:r>
              <a:rPr lang="en-US" dirty="0"/>
              <a:t>were concerned with an education grant offered by Germany which was subject to 3yrs continuous residence in Germany.  This requirement and its application were challenged as contrary to the citizenship rights from </a:t>
            </a:r>
            <a:r>
              <a:rPr lang="en-US" b="1" dirty="0"/>
              <a:t>TFEU.  </a:t>
            </a:r>
          </a:p>
          <a:p>
            <a:pPr marL="0" indent="0">
              <a:buNone/>
            </a:pPr>
            <a:r>
              <a:rPr lang="en-US" dirty="0"/>
              <a:t>CJ observed that the requirement acted as a restriction on a citizen’s right of free movement but said such a restriction could be justified if it pursues a legitimate public interest objective and was proportionate.  As with previous cases the requirement here was to establish a genuine link between the applicant and the MS to avoid an unreasonable financial burden on he state.</a:t>
            </a:r>
          </a:p>
          <a:p>
            <a:pPr marL="0" indent="0">
              <a:buNone/>
            </a:pPr>
            <a:r>
              <a:rPr lang="en-US" dirty="0"/>
              <a:t>CJ ruled that the proof of a genuine link should not be so exclusive and general by being based on one factor.  Consequently the requirement was to be beyond what was necessary and was therefore disproportionate.</a:t>
            </a:r>
            <a:endParaRPr lang="en-GB" dirty="0"/>
          </a:p>
        </p:txBody>
      </p:sp>
    </p:spTree>
    <p:extLst>
      <p:ext uri="{BB962C8B-B14F-4D97-AF65-F5344CB8AC3E}">
        <p14:creationId xmlns:p14="http://schemas.microsoft.com/office/powerpoint/2010/main" val="14523829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1B401-39DA-4150-913D-5A25BA71D0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0CA77F6-E602-408A-821C-0024E8E5D087}"/>
              </a:ext>
            </a:extLst>
          </p:cNvPr>
          <p:cNvSpPr>
            <a:spLocks noGrp="1"/>
          </p:cNvSpPr>
          <p:nvPr>
            <p:ph idx="1"/>
          </p:nvPr>
        </p:nvSpPr>
        <p:spPr/>
        <p:txBody>
          <a:bodyPr>
            <a:normAutofit/>
          </a:bodyPr>
          <a:lstStyle/>
          <a:p>
            <a:pPr marL="0" indent="0">
              <a:buNone/>
            </a:pPr>
            <a:r>
              <a:rPr lang="en-US" sz="2000" dirty="0"/>
              <a:t>The case is an example of the approach to indirect discrimination which considers the restriction, its objective and whether its proportionate to that objective.</a:t>
            </a:r>
          </a:p>
          <a:p>
            <a:pPr marL="0" indent="0">
              <a:buNone/>
            </a:pPr>
            <a:r>
              <a:rPr lang="en-US" sz="2000" dirty="0"/>
              <a:t>To establish a proportionate requirement it needs to be based on a wide range of factors.  This is because in this context, duration of residence is only one of the factors that can be used to demonstrate that a citizen is integrated and has a genuine link with a MS. Otherwise,  the grant would be available subject to residence rather than subject to the permitted wider “genuine link” requirement.</a:t>
            </a:r>
            <a:endParaRPr lang="en-GB" sz="2000" dirty="0"/>
          </a:p>
        </p:txBody>
      </p:sp>
    </p:spTree>
    <p:extLst>
      <p:ext uri="{BB962C8B-B14F-4D97-AF65-F5344CB8AC3E}">
        <p14:creationId xmlns:p14="http://schemas.microsoft.com/office/powerpoint/2010/main" val="27549927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05C9-630F-4EBE-9948-2FCF4AE15AF0}"/>
              </a:ext>
            </a:extLst>
          </p:cNvPr>
          <p:cNvSpPr>
            <a:spLocks noGrp="1"/>
          </p:cNvSpPr>
          <p:nvPr>
            <p:ph type="title"/>
          </p:nvPr>
        </p:nvSpPr>
        <p:spPr/>
        <p:txBody>
          <a:bodyPr/>
          <a:lstStyle/>
          <a:p>
            <a:r>
              <a:rPr lang="en-US" dirty="0"/>
              <a:t>Case C-275/12, </a:t>
            </a:r>
            <a:r>
              <a:rPr lang="en-US" b="1" i="1" dirty="0" err="1"/>
              <a:t>Elrick</a:t>
            </a:r>
            <a:r>
              <a:rPr lang="en-US" b="1" i="1" dirty="0"/>
              <a:t> [2013]</a:t>
            </a:r>
            <a:endParaRPr lang="en-GB" dirty="0"/>
          </a:p>
        </p:txBody>
      </p:sp>
      <p:sp>
        <p:nvSpPr>
          <p:cNvPr id="3" name="Content Placeholder 2">
            <a:extLst>
              <a:ext uri="{FF2B5EF4-FFF2-40B4-BE49-F238E27FC236}">
                <a16:creationId xmlns:a16="http://schemas.microsoft.com/office/drawing/2014/main" id="{E64B6F20-FB42-48BA-8822-4539CF043FA9}"/>
              </a:ext>
            </a:extLst>
          </p:cNvPr>
          <p:cNvSpPr>
            <a:spLocks noGrp="1"/>
          </p:cNvSpPr>
          <p:nvPr>
            <p:ph idx="1"/>
          </p:nvPr>
        </p:nvSpPr>
        <p:spPr/>
        <p:txBody>
          <a:bodyPr/>
          <a:lstStyle/>
          <a:p>
            <a:pPr marL="0" indent="0">
              <a:buNone/>
            </a:pPr>
            <a:r>
              <a:rPr lang="en-US" dirty="0"/>
              <a:t>Another important case on wide approach adopted by CJ in relation to EU citizenship under </a:t>
            </a:r>
            <a:r>
              <a:rPr lang="en-US" b="1" dirty="0"/>
              <a:t>Art 21 TFEU.</a:t>
            </a:r>
          </a:p>
          <a:p>
            <a:pPr marL="0" indent="0">
              <a:buNone/>
            </a:pPr>
            <a:r>
              <a:rPr lang="en-US" dirty="0"/>
              <a:t>MS are not required to have a system of educational grants.  When they do the can select the types of course (both domestic and in other MSs) that qualify for the grant.  CJ made it clear that such national rules must not discourage free movement.</a:t>
            </a:r>
          </a:p>
          <a:p>
            <a:pPr marL="0" indent="0">
              <a:buNone/>
            </a:pPr>
            <a:r>
              <a:rPr lang="en-US" dirty="0"/>
              <a:t>Therefore if a grant is available for a certain type of course in the awarding MS, it should also be available (to the nationals that qualify)for equivalent courses running in other </a:t>
            </a:r>
            <a:r>
              <a:rPr lang="en-US" dirty="0" err="1"/>
              <a:t>MSs.</a:t>
            </a:r>
            <a:endParaRPr lang="en-US" dirty="0"/>
          </a:p>
          <a:p>
            <a:pPr marL="0" indent="0">
              <a:buNone/>
            </a:pPr>
            <a:r>
              <a:rPr lang="en-US" dirty="0"/>
              <a:t>In this case the German rule made the grant available to more ltd range of courses if studied abroad – a disincentive for students to move to different MS.</a:t>
            </a:r>
          </a:p>
          <a:p>
            <a:pPr marL="0" indent="0">
              <a:buNone/>
            </a:pPr>
            <a:endParaRPr lang="en-US" dirty="0"/>
          </a:p>
          <a:p>
            <a:pPr marL="0" indent="0">
              <a:buNone/>
            </a:pPr>
            <a:r>
              <a:rPr lang="en-US" dirty="0"/>
              <a:t>See facts</a:t>
            </a:r>
            <a:endParaRPr lang="en-GB" dirty="0"/>
          </a:p>
        </p:txBody>
      </p:sp>
    </p:spTree>
    <p:extLst>
      <p:ext uri="{BB962C8B-B14F-4D97-AF65-F5344CB8AC3E}">
        <p14:creationId xmlns:p14="http://schemas.microsoft.com/office/powerpoint/2010/main" val="13483813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9D820-6762-4949-8AD0-B62E2CF5E2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6F5B14-54C0-4C7F-A25D-727BE497ED54}"/>
              </a:ext>
            </a:extLst>
          </p:cNvPr>
          <p:cNvSpPr>
            <a:spLocks noGrp="1"/>
          </p:cNvSpPr>
          <p:nvPr>
            <p:ph idx="1"/>
          </p:nvPr>
        </p:nvSpPr>
        <p:spPr/>
        <p:txBody>
          <a:bodyPr/>
          <a:lstStyle/>
          <a:p>
            <a:pPr marL="0" indent="0">
              <a:buNone/>
            </a:pPr>
            <a:r>
              <a:rPr lang="en-US" dirty="0"/>
              <a:t>CJ has applied the citizenship principles of equal treatment beyond direct and indirect discrimination to cover rules that restrict market access.</a:t>
            </a:r>
          </a:p>
          <a:p>
            <a:pPr marL="0" indent="0">
              <a:buNone/>
            </a:pPr>
            <a:r>
              <a:rPr lang="en-US" dirty="0"/>
              <a:t>First suggested by A-G Jacobs in Case C-224/02, </a:t>
            </a:r>
            <a:r>
              <a:rPr lang="en-US" b="1" i="1" dirty="0" err="1"/>
              <a:t>Pusa</a:t>
            </a:r>
            <a:r>
              <a:rPr lang="en-US" b="1" i="1" dirty="0"/>
              <a:t> [2004] </a:t>
            </a:r>
            <a:r>
              <a:rPr lang="en-US" dirty="0"/>
              <a:t>and adopted by CJ in Case C-192/05, </a:t>
            </a:r>
            <a:r>
              <a:rPr lang="en-US" b="1" i="1" dirty="0"/>
              <a:t>Tas Hagen [2006].</a:t>
            </a:r>
          </a:p>
          <a:p>
            <a:pPr marL="0" indent="0">
              <a:buNone/>
            </a:pPr>
            <a:endParaRPr lang="en-GB" dirty="0"/>
          </a:p>
        </p:txBody>
      </p:sp>
      <p:pic>
        <p:nvPicPr>
          <p:cNvPr id="5" name="Picture 4" descr="Chart&#10;&#10;Description automatically generated">
            <a:extLst>
              <a:ext uri="{FF2B5EF4-FFF2-40B4-BE49-F238E27FC236}">
                <a16:creationId xmlns:a16="http://schemas.microsoft.com/office/drawing/2014/main" id="{D97AC710-E03B-4C5A-BCAB-82A9A8157B32}"/>
              </a:ext>
            </a:extLst>
          </p:cNvPr>
          <p:cNvPicPr>
            <a:picLocks noChangeAspect="1"/>
          </p:cNvPicPr>
          <p:nvPr/>
        </p:nvPicPr>
        <p:blipFill>
          <a:blip r:embed="rId2"/>
          <a:stretch>
            <a:fillRect/>
          </a:stretch>
        </p:blipFill>
        <p:spPr>
          <a:xfrm>
            <a:off x="1066800" y="3587461"/>
            <a:ext cx="1428750" cy="1428750"/>
          </a:xfrm>
          <a:prstGeom prst="rect">
            <a:avLst/>
          </a:prstGeom>
        </p:spPr>
      </p:pic>
      <p:sp>
        <p:nvSpPr>
          <p:cNvPr id="6" name="Rectangle 5">
            <a:extLst>
              <a:ext uri="{FF2B5EF4-FFF2-40B4-BE49-F238E27FC236}">
                <a16:creationId xmlns:a16="http://schemas.microsoft.com/office/drawing/2014/main" id="{1346444F-A075-42AD-A516-BD6DAE551358}"/>
              </a:ext>
            </a:extLst>
          </p:cNvPr>
          <p:cNvSpPr/>
          <p:nvPr/>
        </p:nvSpPr>
        <p:spPr>
          <a:xfrm>
            <a:off x="3501188" y="3252355"/>
            <a:ext cx="6598775" cy="24314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Case was about a Dutch state payment to certain war victims and required the applicant to be resident in the Netherlands at the time of the application.  This would discourage applicants from the Netherlands moving to other MSs = breach because it ltd the exercise of freedom in </a:t>
            </a:r>
            <a:r>
              <a:rPr lang="en-US" b="1" dirty="0"/>
              <a:t>Art 21 TFEU</a:t>
            </a:r>
            <a:r>
              <a:rPr lang="en-US" dirty="0"/>
              <a:t>. The requirement went beyond its purpose and was therefore disproportionate.</a:t>
            </a:r>
            <a:endParaRPr lang="en-GB" dirty="0"/>
          </a:p>
        </p:txBody>
      </p:sp>
    </p:spTree>
    <p:extLst>
      <p:ext uri="{BB962C8B-B14F-4D97-AF65-F5344CB8AC3E}">
        <p14:creationId xmlns:p14="http://schemas.microsoft.com/office/powerpoint/2010/main" val="41216843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5BA85-A675-44E7-A05C-559AEEFF6D26}"/>
              </a:ext>
            </a:extLst>
          </p:cNvPr>
          <p:cNvSpPr>
            <a:spLocks noGrp="1"/>
          </p:cNvSpPr>
          <p:nvPr>
            <p:ph type="title"/>
          </p:nvPr>
        </p:nvSpPr>
        <p:spPr/>
        <p:txBody>
          <a:bodyPr/>
          <a:lstStyle/>
          <a:p>
            <a:r>
              <a:rPr lang="en-US" dirty="0"/>
              <a:t>Case 353/06, </a:t>
            </a:r>
            <a:r>
              <a:rPr lang="en-US" b="1" i="1" dirty="0" err="1"/>
              <a:t>Grunkin</a:t>
            </a:r>
            <a:r>
              <a:rPr lang="en-US" b="1" i="1" dirty="0"/>
              <a:t>-Paul [2008]</a:t>
            </a:r>
            <a:endParaRPr lang="en-GB" dirty="0"/>
          </a:p>
        </p:txBody>
      </p:sp>
      <p:sp>
        <p:nvSpPr>
          <p:cNvPr id="3" name="Content Placeholder 2">
            <a:extLst>
              <a:ext uri="{FF2B5EF4-FFF2-40B4-BE49-F238E27FC236}">
                <a16:creationId xmlns:a16="http://schemas.microsoft.com/office/drawing/2014/main" id="{B47F6708-86E6-4C51-8C86-FC6585F78465}"/>
              </a:ext>
            </a:extLst>
          </p:cNvPr>
          <p:cNvSpPr>
            <a:spLocks noGrp="1"/>
          </p:cNvSpPr>
          <p:nvPr>
            <p:ph idx="1"/>
          </p:nvPr>
        </p:nvSpPr>
        <p:spPr/>
        <p:txBody>
          <a:bodyPr/>
          <a:lstStyle/>
          <a:p>
            <a:pPr marL="0" indent="0">
              <a:buNone/>
            </a:pPr>
            <a:r>
              <a:rPr lang="en-US" dirty="0"/>
              <a:t>A case about restriction of movement and market access with no discrimination on the ground of nationality.</a:t>
            </a:r>
          </a:p>
          <a:p>
            <a:pPr marL="0" indent="0">
              <a:buNone/>
            </a:pPr>
            <a:r>
              <a:rPr lang="en-US" dirty="0"/>
              <a:t>Mr G and Dr P were both Germans living in Denmark and had a son. He was born in Denmark but had German nationality and was named Leonard </a:t>
            </a:r>
            <a:r>
              <a:rPr lang="en-US" dirty="0" err="1"/>
              <a:t>Grunkin</a:t>
            </a:r>
            <a:r>
              <a:rPr lang="en-US" dirty="0"/>
              <a:t>-Paul on his Danish birth certificate.  German authorities refused to register his surname because under German rules a German could not have a </a:t>
            </a:r>
            <a:r>
              <a:rPr lang="en-US" dirty="0" err="1"/>
              <a:t>double-barrelled</a:t>
            </a:r>
            <a:r>
              <a:rPr lang="en-US" dirty="0"/>
              <a:t> surname based on the surname of parents.  Because the child and both parents were German it could not be classed as direct or indirect discrimination on the grounds of nationality.</a:t>
            </a:r>
          </a:p>
          <a:p>
            <a:pPr marL="0" indent="0">
              <a:buNone/>
            </a:pPr>
            <a:r>
              <a:rPr lang="en-US" dirty="0"/>
              <a:t>CJ ruled that this would be a breach as a restriction of the rights under </a:t>
            </a:r>
            <a:r>
              <a:rPr lang="en-US" b="1" dirty="0"/>
              <a:t>Art 21 TFEU.  </a:t>
            </a:r>
            <a:r>
              <a:rPr lang="en-US" dirty="0"/>
              <a:t>The national rule would cause “serious inconvenience” to the child as he moved between Germany and Denmark.  The rule could not be justified.</a:t>
            </a:r>
          </a:p>
          <a:p>
            <a:pPr marL="0" indent="0">
              <a:buNone/>
            </a:pPr>
            <a:r>
              <a:rPr lang="en-US" dirty="0"/>
              <a:t>Contrast this with Case C-208/09, </a:t>
            </a:r>
            <a:r>
              <a:rPr lang="en-US" b="1" i="1" dirty="0" err="1"/>
              <a:t>Sayn-Wittenstein</a:t>
            </a:r>
            <a:r>
              <a:rPr lang="en-US" b="1" i="1" dirty="0"/>
              <a:t> [2010] </a:t>
            </a:r>
            <a:r>
              <a:rPr lang="en-US" dirty="0"/>
              <a:t>– the restriction was justified on grounds of public policy because of the constitutional objectives of the rule and it was proportionate.</a:t>
            </a:r>
            <a:endParaRPr lang="en-GB" dirty="0"/>
          </a:p>
        </p:txBody>
      </p:sp>
    </p:spTree>
    <p:extLst>
      <p:ext uri="{BB962C8B-B14F-4D97-AF65-F5344CB8AC3E}">
        <p14:creationId xmlns:p14="http://schemas.microsoft.com/office/powerpoint/2010/main" val="197798307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45FCA-23B6-43C5-A1E7-B051841DFA74}"/>
              </a:ext>
            </a:extLst>
          </p:cNvPr>
          <p:cNvSpPr>
            <a:spLocks noGrp="1"/>
          </p:cNvSpPr>
          <p:nvPr>
            <p:ph type="title"/>
          </p:nvPr>
        </p:nvSpPr>
        <p:spPr/>
        <p:txBody>
          <a:bodyPr/>
          <a:lstStyle/>
          <a:p>
            <a:r>
              <a:rPr lang="en-US" dirty="0"/>
              <a:t>Equal treatment and the CRD</a:t>
            </a:r>
            <a:endParaRPr lang="en-GB" dirty="0"/>
          </a:p>
        </p:txBody>
      </p:sp>
      <p:sp>
        <p:nvSpPr>
          <p:cNvPr id="3" name="Content Placeholder 2">
            <a:extLst>
              <a:ext uri="{FF2B5EF4-FFF2-40B4-BE49-F238E27FC236}">
                <a16:creationId xmlns:a16="http://schemas.microsoft.com/office/drawing/2014/main" id="{1B2D9AE5-899A-43BB-BF43-F052A5480703}"/>
              </a:ext>
            </a:extLst>
          </p:cNvPr>
          <p:cNvSpPr>
            <a:spLocks noGrp="1"/>
          </p:cNvSpPr>
          <p:nvPr>
            <p:ph idx="1"/>
          </p:nvPr>
        </p:nvSpPr>
        <p:spPr/>
        <p:txBody>
          <a:bodyPr/>
          <a:lstStyle/>
          <a:p>
            <a:pPr marL="0" indent="0">
              <a:buNone/>
            </a:pPr>
            <a:r>
              <a:rPr lang="en-US" dirty="0"/>
              <a:t>Key feature of CRD is general right of equal treatment in </a:t>
            </a:r>
            <a:r>
              <a:rPr lang="en-US" b="1" dirty="0"/>
              <a:t>Art 24.  </a:t>
            </a:r>
          </a:p>
          <a:p>
            <a:pPr marL="0" indent="0">
              <a:buNone/>
            </a:pPr>
            <a:r>
              <a:rPr lang="en-US" dirty="0"/>
              <a:t>EU citizen and non-EU family members where they have a r of residence or r of permanent residence are entitled to treatment equal to that of nationals of the host MS.</a:t>
            </a:r>
          </a:p>
          <a:p>
            <a:pPr marL="0" indent="0">
              <a:buNone/>
            </a:pPr>
            <a:r>
              <a:rPr lang="en-US" dirty="0"/>
              <a:t>MS are given some protection by </a:t>
            </a:r>
            <a:r>
              <a:rPr lang="en-US" b="1" dirty="0"/>
              <a:t>Art 24(2) – </a:t>
            </a:r>
            <a:r>
              <a:rPr lang="en-US" dirty="0"/>
              <a:t>MS are not under an obligation to provide </a:t>
            </a:r>
            <a:r>
              <a:rPr lang="en-US" i="1" dirty="0"/>
              <a:t>social assistance </a:t>
            </a:r>
            <a:r>
              <a:rPr lang="en-US" dirty="0"/>
              <a:t>within the 1</a:t>
            </a:r>
            <a:r>
              <a:rPr lang="en-US" baseline="30000" dirty="0"/>
              <a:t>st</a:t>
            </a:r>
            <a:r>
              <a:rPr lang="en-US" dirty="0"/>
              <a:t> 3m of residence or to those who are given a longer period to seek employment under </a:t>
            </a:r>
            <a:r>
              <a:rPr lang="en-US" b="1" dirty="0"/>
              <a:t>Art 14(4)(b).</a:t>
            </a:r>
          </a:p>
          <a:p>
            <a:pPr marL="0" indent="0">
              <a:buNone/>
            </a:pPr>
            <a:r>
              <a:rPr lang="en-US" dirty="0"/>
              <a:t>“social assistance” – Case C-578/08 </a:t>
            </a:r>
            <a:r>
              <a:rPr lang="en-US" b="1" i="1" dirty="0" err="1"/>
              <a:t>Chakroun</a:t>
            </a:r>
            <a:r>
              <a:rPr lang="en-US" b="1" i="1" dirty="0"/>
              <a:t> [2010] </a:t>
            </a:r>
            <a:r>
              <a:rPr lang="en-US" dirty="0"/>
              <a:t>covers all assistance from the state to enable a person to meet their basic needs and that of their family because they don’t have sufficient resources.</a:t>
            </a:r>
          </a:p>
          <a:p>
            <a:pPr marL="0" indent="0">
              <a:buNone/>
            </a:pPr>
            <a:r>
              <a:rPr lang="en-US" b="1" dirty="0"/>
              <a:t>Art 24(2) </a:t>
            </a:r>
            <a:r>
              <a:rPr lang="en-US" dirty="0"/>
              <a:t>there is no obligation to provide student grants or loans to those who are not permanently resident.</a:t>
            </a:r>
            <a:endParaRPr lang="en-GB" b="1" dirty="0"/>
          </a:p>
        </p:txBody>
      </p:sp>
    </p:spTree>
    <p:extLst>
      <p:ext uri="{BB962C8B-B14F-4D97-AF65-F5344CB8AC3E}">
        <p14:creationId xmlns:p14="http://schemas.microsoft.com/office/powerpoint/2010/main" val="315859270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19DBE-3CD9-4600-A6E3-9073BF0D60A0}"/>
              </a:ext>
            </a:extLst>
          </p:cNvPr>
          <p:cNvSpPr>
            <a:spLocks noGrp="1"/>
          </p:cNvSpPr>
          <p:nvPr>
            <p:ph type="title"/>
          </p:nvPr>
        </p:nvSpPr>
        <p:spPr/>
        <p:txBody>
          <a:bodyPr/>
          <a:lstStyle/>
          <a:p>
            <a:r>
              <a:rPr lang="en-US" dirty="0"/>
              <a:t>Case C-333/13 </a:t>
            </a:r>
            <a:r>
              <a:rPr lang="en-US" b="1" i="1" dirty="0" err="1"/>
              <a:t>Dano</a:t>
            </a:r>
            <a:r>
              <a:rPr lang="en-US" b="1" i="1" dirty="0"/>
              <a:t> [2014]</a:t>
            </a:r>
            <a:endParaRPr lang="en-GB" dirty="0"/>
          </a:p>
        </p:txBody>
      </p:sp>
      <p:sp>
        <p:nvSpPr>
          <p:cNvPr id="3" name="Content Placeholder 2">
            <a:extLst>
              <a:ext uri="{FF2B5EF4-FFF2-40B4-BE49-F238E27FC236}">
                <a16:creationId xmlns:a16="http://schemas.microsoft.com/office/drawing/2014/main" id="{CCE2CD65-F5E5-48F7-B5AC-668BC3047F21}"/>
              </a:ext>
            </a:extLst>
          </p:cNvPr>
          <p:cNvSpPr>
            <a:spLocks noGrp="1"/>
          </p:cNvSpPr>
          <p:nvPr>
            <p:ph idx="1"/>
          </p:nvPr>
        </p:nvSpPr>
        <p:spPr/>
        <p:txBody>
          <a:bodyPr/>
          <a:lstStyle/>
          <a:p>
            <a:pPr marL="0" indent="0">
              <a:buNone/>
            </a:pPr>
            <a:r>
              <a:rPr lang="en-US" dirty="0"/>
              <a:t>CJ delivered a ruling on whether an </a:t>
            </a:r>
            <a:r>
              <a:rPr lang="en-US" dirty="0" err="1"/>
              <a:t>econimcally</a:t>
            </a:r>
            <a:r>
              <a:rPr lang="en-US" dirty="0"/>
              <a:t> inactive EU citizen was entitled to certain social benefits from a host MS.  It received a great deal of media attention and was reported as a case that would end “benefit tourism”.</a:t>
            </a:r>
          </a:p>
          <a:p>
            <a:pPr marL="0" indent="0">
              <a:buNone/>
            </a:pPr>
            <a:r>
              <a:rPr lang="en-US" dirty="0"/>
              <a:t>See Facts</a:t>
            </a:r>
          </a:p>
          <a:p>
            <a:pPr marL="0" indent="0">
              <a:buNone/>
            </a:pPr>
            <a:r>
              <a:rPr lang="en-US" b="1" dirty="0"/>
              <a:t>Art 21 </a:t>
            </a:r>
            <a:r>
              <a:rPr lang="en-US" dirty="0"/>
              <a:t>was subject to the conditions and limits from the treaties and legislation and the fact that </a:t>
            </a:r>
            <a:r>
              <a:rPr lang="en-US" b="1" dirty="0"/>
              <a:t>Art 18 TFEU </a:t>
            </a:r>
            <a:r>
              <a:rPr lang="en-US" dirty="0"/>
              <a:t>is more specifically expressed in </a:t>
            </a:r>
            <a:r>
              <a:rPr lang="en-US" b="1" dirty="0"/>
              <a:t>Art 24 </a:t>
            </a:r>
            <a:r>
              <a:rPr lang="en-US" dirty="0"/>
              <a:t>of </a:t>
            </a:r>
            <a:r>
              <a:rPr lang="en-US" b="1" dirty="0"/>
              <a:t>Directive 2004/38 </a:t>
            </a:r>
            <a:r>
              <a:rPr lang="en-US" dirty="0"/>
              <a:t>(the </a:t>
            </a:r>
            <a:r>
              <a:rPr lang="en-US" b="1" dirty="0"/>
              <a:t>CRD</a:t>
            </a:r>
            <a:r>
              <a:rPr lang="en-US" dirty="0"/>
              <a:t>). CJ said equal treatment under </a:t>
            </a:r>
            <a:r>
              <a:rPr lang="en-US" b="1" dirty="0"/>
              <a:t>Art 24 CRD </a:t>
            </a:r>
            <a:r>
              <a:rPr lang="en-US" dirty="0"/>
              <a:t>applied only if the conditions of residence from the </a:t>
            </a:r>
            <a:r>
              <a:rPr lang="en-US" b="1" dirty="0"/>
              <a:t>CRD </a:t>
            </a:r>
            <a:r>
              <a:rPr lang="en-US" dirty="0"/>
              <a:t>were satisfied – remember that for economically inactive EU citizens to have residence from the </a:t>
            </a:r>
            <a:r>
              <a:rPr lang="en-US" b="1" dirty="0"/>
              <a:t>CRD </a:t>
            </a:r>
            <a:r>
              <a:rPr lang="en-US" dirty="0"/>
              <a:t>after 3m up to 5yrs, they must have sufficient resources so as not to be an unreasonable burden on the MS (</a:t>
            </a:r>
            <a:r>
              <a:rPr lang="en-US" b="1" dirty="0"/>
              <a:t>Art 7(1) CRD</a:t>
            </a:r>
            <a:r>
              <a:rPr lang="en-US" dirty="0"/>
              <a:t>).</a:t>
            </a:r>
          </a:p>
          <a:p>
            <a:pPr marL="0" indent="0">
              <a:buNone/>
            </a:pPr>
            <a:r>
              <a:rPr lang="en-US" dirty="0" err="1"/>
              <a:t>Ms</a:t>
            </a:r>
            <a:r>
              <a:rPr lang="en-US" dirty="0"/>
              <a:t> </a:t>
            </a:r>
            <a:r>
              <a:rPr lang="en-US" dirty="0" err="1"/>
              <a:t>Dano</a:t>
            </a:r>
            <a:r>
              <a:rPr lang="en-US" dirty="0"/>
              <a:t> was not a worker and therefore not economically active.  The ruling denies a welfare benefit to an applicant who is seen as a benefit tourist but should not be seen as a case that ends benefit tourism.  It is simply an application of the </a:t>
            </a:r>
            <a:r>
              <a:rPr lang="en-US" b="1" dirty="0"/>
              <a:t>CRD </a:t>
            </a:r>
            <a:r>
              <a:rPr lang="en-US" dirty="0"/>
              <a:t>that has always had requirements to prevent MSs being burdened by EU citizens who move simply to claim welfare benefits.</a:t>
            </a:r>
            <a:endParaRPr lang="en-GB" dirty="0"/>
          </a:p>
        </p:txBody>
      </p:sp>
    </p:spTree>
    <p:extLst>
      <p:ext uri="{BB962C8B-B14F-4D97-AF65-F5344CB8AC3E}">
        <p14:creationId xmlns:p14="http://schemas.microsoft.com/office/powerpoint/2010/main" val="268052911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BCCB-5630-476C-AD1B-4A23DFF3C128}"/>
              </a:ext>
            </a:extLst>
          </p:cNvPr>
          <p:cNvSpPr>
            <a:spLocks noGrp="1"/>
          </p:cNvSpPr>
          <p:nvPr>
            <p:ph type="title"/>
          </p:nvPr>
        </p:nvSpPr>
        <p:spPr/>
        <p:txBody>
          <a:bodyPr>
            <a:normAutofit fontScale="90000"/>
          </a:bodyPr>
          <a:lstStyle/>
          <a:p>
            <a:r>
              <a:rPr lang="en-US" dirty="0"/>
              <a:t>Case C-67/14, </a:t>
            </a:r>
            <a:r>
              <a:rPr lang="en-US" b="1" i="1" dirty="0" err="1"/>
              <a:t>Jobcenter</a:t>
            </a:r>
            <a:r>
              <a:rPr lang="en-US" b="1" i="1" dirty="0"/>
              <a:t> Berlin </a:t>
            </a:r>
            <a:r>
              <a:rPr lang="en-US" b="1" i="1" dirty="0" err="1"/>
              <a:t>Neukolln</a:t>
            </a:r>
            <a:r>
              <a:rPr lang="en-US" b="1" i="1" dirty="0"/>
              <a:t> v </a:t>
            </a:r>
            <a:r>
              <a:rPr lang="en-US" b="1" i="1" dirty="0" err="1"/>
              <a:t>Alimanovic</a:t>
            </a:r>
            <a:r>
              <a:rPr lang="en-US" b="1" i="1" dirty="0"/>
              <a:t> [2015] (</a:t>
            </a:r>
            <a:r>
              <a:rPr lang="en-US" b="1" i="1" dirty="0" err="1"/>
              <a:t>Alimanovic</a:t>
            </a:r>
            <a:r>
              <a:rPr lang="en-US" b="1" i="1" dirty="0"/>
              <a:t>)</a:t>
            </a:r>
            <a:endParaRPr lang="en-GB" i="1" dirty="0"/>
          </a:p>
        </p:txBody>
      </p:sp>
      <p:sp>
        <p:nvSpPr>
          <p:cNvPr id="3" name="Content Placeholder 2">
            <a:extLst>
              <a:ext uri="{FF2B5EF4-FFF2-40B4-BE49-F238E27FC236}">
                <a16:creationId xmlns:a16="http://schemas.microsoft.com/office/drawing/2014/main" id="{153838FD-FD74-49AC-8944-3771FE13C8E6}"/>
              </a:ext>
            </a:extLst>
          </p:cNvPr>
          <p:cNvSpPr>
            <a:spLocks noGrp="1"/>
          </p:cNvSpPr>
          <p:nvPr>
            <p:ph idx="1"/>
          </p:nvPr>
        </p:nvSpPr>
        <p:spPr/>
        <p:txBody>
          <a:bodyPr/>
          <a:lstStyle/>
          <a:p>
            <a:pPr marL="0" indent="0">
              <a:buNone/>
            </a:pPr>
            <a:r>
              <a:rPr lang="en-US" dirty="0"/>
              <a:t>Another opportunity for CJ to rule on availability of welfare benefits but based on different circumstances to </a:t>
            </a:r>
            <a:r>
              <a:rPr lang="en-US" b="1" i="1" dirty="0" err="1"/>
              <a:t>Dano</a:t>
            </a:r>
            <a:r>
              <a:rPr lang="en-US" dirty="0"/>
              <a:t>. </a:t>
            </a:r>
          </a:p>
          <a:p>
            <a:pPr marL="0" indent="0">
              <a:buNone/>
            </a:pPr>
            <a:r>
              <a:rPr lang="en-US" dirty="0"/>
              <a:t>See facts</a:t>
            </a:r>
          </a:p>
          <a:p>
            <a:pPr marL="0" indent="0">
              <a:buNone/>
            </a:pPr>
            <a:r>
              <a:rPr lang="en-US" dirty="0"/>
              <a:t>Following </a:t>
            </a:r>
            <a:r>
              <a:rPr lang="en-US" b="1" dirty="0"/>
              <a:t>CRD </a:t>
            </a:r>
            <a:r>
              <a:rPr lang="en-US" dirty="0"/>
              <a:t>it was argued that they were not entitled to social assistance even though nationals in their position would be.</a:t>
            </a:r>
          </a:p>
          <a:p>
            <a:pPr marL="0" indent="0">
              <a:buNone/>
            </a:pPr>
            <a:r>
              <a:rPr lang="en-US" dirty="0"/>
              <a:t>The starting point for CJ – were the benefits “social assistance” within </a:t>
            </a:r>
            <a:r>
              <a:rPr lang="en-US" b="1" dirty="0"/>
              <a:t>CRD</a:t>
            </a:r>
            <a:r>
              <a:rPr lang="en-US" dirty="0"/>
              <a:t>? If the benefits were classed as financial benefits to facilitate access to the </a:t>
            </a:r>
            <a:r>
              <a:rPr lang="en-US" dirty="0" err="1"/>
              <a:t>labour</a:t>
            </a:r>
            <a:r>
              <a:rPr lang="en-US" dirty="0"/>
              <a:t> market the restrictions from </a:t>
            </a:r>
            <a:r>
              <a:rPr lang="en-US" b="1" dirty="0"/>
              <a:t>CRD </a:t>
            </a:r>
            <a:r>
              <a:rPr lang="en-US" dirty="0"/>
              <a:t>would not apply (Case C-22/08, </a:t>
            </a:r>
            <a:r>
              <a:rPr lang="en-US" b="1" i="1" dirty="0" err="1"/>
              <a:t>Vatsouras</a:t>
            </a:r>
            <a:r>
              <a:rPr lang="en-US" b="1" i="1" dirty="0"/>
              <a:t> [2009]</a:t>
            </a:r>
            <a:r>
              <a:rPr lang="en-US" dirty="0"/>
              <a:t>).  Instead the MS could simply require a (proportionate) “real link” between the applicant and the state.  CJ confirmed that the benefits were covered  by the concept of “social assistance” within the meaning of </a:t>
            </a:r>
            <a:r>
              <a:rPr lang="en-US" b="1" dirty="0"/>
              <a:t>Art 24(2) CRD.  </a:t>
            </a:r>
            <a:r>
              <a:rPr lang="en-US" dirty="0"/>
              <a:t>This is because the concept refers to all assistance schemes established by the public authorities set up for people that lack resources to meet their basic needs.</a:t>
            </a:r>
            <a:endParaRPr lang="en-GB" dirty="0"/>
          </a:p>
        </p:txBody>
      </p:sp>
    </p:spTree>
    <p:extLst>
      <p:ext uri="{BB962C8B-B14F-4D97-AF65-F5344CB8AC3E}">
        <p14:creationId xmlns:p14="http://schemas.microsoft.com/office/powerpoint/2010/main" val="2136496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946BF-A277-4B31-81EB-AB44061339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2DBEE4-D56A-4A69-825A-1B7F12CDDA88}"/>
              </a:ext>
            </a:extLst>
          </p:cNvPr>
          <p:cNvSpPr>
            <a:spLocks noGrp="1"/>
          </p:cNvSpPr>
          <p:nvPr>
            <p:ph idx="1"/>
          </p:nvPr>
        </p:nvSpPr>
        <p:spPr/>
        <p:txBody>
          <a:bodyPr/>
          <a:lstStyle/>
          <a:p>
            <a:pPr marL="0" indent="0">
              <a:buNone/>
            </a:pPr>
            <a:r>
              <a:rPr lang="en-US" dirty="0"/>
              <a:t>Next issue concerned the entitlement to equal treatment in </a:t>
            </a:r>
            <a:r>
              <a:rPr lang="en-US" b="1" dirty="0"/>
              <a:t>Art 24(1) CRD</a:t>
            </a:r>
            <a:r>
              <a:rPr lang="en-US" dirty="0"/>
              <a:t>.  Citing </a:t>
            </a:r>
            <a:r>
              <a:rPr lang="en-US" b="1" i="1" dirty="0" err="1"/>
              <a:t>Dano</a:t>
            </a:r>
            <a:r>
              <a:rPr lang="en-US" b="1" i="1" dirty="0"/>
              <a:t> </a:t>
            </a:r>
            <a:r>
              <a:rPr lang="en-US" dirty="0"/>
              <a:t>CJ reiterated that a person may only be entitled to equal treatment under </a:t>
            </a:r>
            <a:r>
              <a:rPr lang="en-US" b="1" dirty="0"/>
              <a:t>Art 24(1) </a:t>
            </a:r>
            <a:r>
              <a:rPr lang="en-US" dirty="0"/>
              <a:t>if they meet the conditions of residence under </a:t>
            </a:r>
            <a:r>
              <a:rPr lang="en-US" b="1" dirty="0"/>
              <a:t>CRD.  </a:t>
            </a:r>
            <a:r>
              <a:rPr lang="en-US" dirty="0"/>
              <a:t>Only </a:t>
            </a:r>
            <a:r>
              <a:rPr lang="en-US" b="1" dirty="0"/>
              <a:t>Arts 7(3)(c) </a:t>
            </a:r>
            <a:r>
              <a:rPr lang="en-US" dirty="0"/>
              <a:t>and </a:t>
            </a:r>
            <a:r>
              <a:rPr lang="en-US" b="1" dirty="0"/>
              <a:t>14(4)(b) CRD </a:t>
            </a:r>
            <a:r>
              <a:rPr lang="en-US" dirty="0"/>
              <a:t>can provide a basis for job seekers to have residence.  </a:t>
            </a:r>
            <a:r>
              <a:rPr lang="en-US" b="1" dirty="0"/>
              <a:t>Art 7(3)(c ) </a:t>
            </a:r>
            <a:r>
              <a:rPr lang="en-US" dirty="0"/>
              <a:t>refers to the retention of worker status for at least 6m following involuntary unemployment.  That allows for equal treatment under </a:t>
            </a:r>
            <a:r>
              <a:rPr lang="en-US" b="1" dirty="0"/>
              <a:t>Art 24(1) </a:t>
            </a:r>
            <a:r>
              <a:rPr lang="en-US" dirty="0"/>
              <a:t>and such a person would be entitled to social assistance for that period.  </a:t>
            </a:r>
          </a:p>
          <a:p>
            <a:pPr marL="0" indent="0">
              <a:buNone/>
            </a:pPr>
            <a:r>
              <a:rPr lang="en-US" b="1" dirty="0"/>
              <a:t>However, on the facts the mother and her daughter no longer had this status – </a:t>
            </a:r>
            <a:r>
              <a:rPr lang="en-US" dirty="0"/>
              <a:t>Residence under </a:t>
            </a:r>
            <a:r>
              <a:rPr lang="en-US" b="1" dirty="0"/>
              <a:t>Art 14(4)(b) </a:t>
            </a:r>
            <a:r>
              <a:rPr lang="en-US" dirty="0"/>
              <a:t>relates to job seekers who can show a genuine chance of finding employment.  This status was applicable to the applicant but you will recall that under </a:t>
            </a:r>
            <a:r>
              <a:rPr lang="en-US" b="1" dirty="0"/>
              <a:t>Art 24(2) </a:t>
            </a:r>
            <a:r>
              <a:rPr lang="en-US" dirty="0"/>
              <a:t>this residence status allows for equal treatment but not in relation to “social assistance”.  Therefore the welfare benefits could be refused.</a:t>
            </a:r>
          </a:p>
          <a:p>
            <a:pPr marL="0" indent="0">
              <a:buNone/>
            </a:pPr>
            <a:r>
              <a:rPr lang="en-US" dirty="0"/>
              <a:t>This ruling was relied upon by UK Supreme Court in </a:t>
            </a:r>
            <a:r>
              <a:rPr lang="en-US" b="1" i="1" dirty="0" err="1"/>
              <a:t>Mirga</a:t>
            </a:r>
            <a:r>
              <a:rPr lang="en-US" b="1" i="1" dirty="0"/>
              <a:t> v Secretary of State for Work and Pensions; </a:t>
            </a:r>
            <a:r>
              <a:rPr lang="en-US" b="1" i="1" dirty="0" err="1"/>
              <a:t>Samin</a:t>
            </a:r>
            <a:r>
              <a:rPr lang="en-US" b="1" i="1" dirty="0"/>
              <a:t> v Westminster City Council [2016].</a:t>
            </a:r>
            <a:endParaRPr lang="en-US" dirty="0"/>
          </a:p>
        </p:txBody>
      </p:sp>
    </p:spTree>
    <p:extLst>
      <p:ext uri="{BB962C8B-B14F-4D97-AF65-F5344CB8AC3E}">
        <p14:creationId xmlns:p14="http://schemas.microsoft.com/office/powerpoint/2010/main" val="427920486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88625-E748-4F83-A183-B2D5EFB3D464}"/>
              </a:ext>
            </a:extLst>
          </p:cNvPr>
          <p:cNvSpPr>
            <a:spLocks noGrp="1"/>
          </p:cNvSpPr>
          <p:nvPr>
            <p:ph type="title"/>
          </p:nvPr>
        </p:nvSpPr>
        <p:spPr/>
        <p:txBody>
          <a:bodyPr>
            <a:normAutofit fontScale="90000"/>
          </a:bodyPr>
          <a:lstStyle/>
          <a:p>
            <a:r>
              <a:rPr lang="en-US" dirty="0"/>
              <a:t>Case C-299/14, </a:t>
            </a:r>
            <a:r>
              <a:rPr lang="en-US" b="1" i="1" dirty="0" err="1"/>
              <a:t>Vestische</a:t>
            </a:r>
            <a:r>
              <a:rPr lang="en-US" b="1" i="1" dirty="0"/>
              <a:t> Arbeit </a:t>
            </a:r>
            <a:r>
              <a:rPr lang="en-US" b="1" i="1" dirty="0" err="1"/>
              <a:t>Jobcentre</a:t>
            </a:r>
            <a:r>
              <a:rPr lang="en-US" b="1" i="1" dirty="0"/>
              <a:t> Kreis Recklinghausen v Garcia-Nieto[2016] </a:t>
            </a:r>
            <a:r>
              <a:rPr lang="en-US" dirty="0"/>
              <a:t>(</a:t>
            </a:r>
            <a:r>
              <a:rPr lang="en-US" b="1" i="1" dirty="0"/>
              <a:t>Garcia-Nieto</a:t>
            </a:r>
            <a:r>
              <a:rPr lang="en-US" dirty="0"/>
              <a:t>)</a:t>
            </a:r>
            <a:endParaRPr lang="en-GB" dirty="0"/>
          </a:p>
        </p:txBody>
      </p:sp>
      <p:sp>
        <p:nvSpPr>
          <p:cNvPr id="3" name="Content Placeholder 2">
            <a:extLst>
              <a:ext uri="{FF2B5EF4-FFF2-40B4-BE49-F238E27FC236}">
                <a16:creationId xmlns:a16="http://schemas.microsoft.com/office/drawing/2014/main" id="{A20851BE-5551-42A7-B06E-B7D90ABB48D5}"/>
              </a:ext>
            </a:extLst>
          </p:cNvPr>
          <p:cNvSpPr>
            <a:spLocks noGrp="1"/>
          </p:cNvSpPr>
          <p:nvPr>
            <p:ph idx="1"/>
          </p:nvPr>
        </p:nvSpPr>
        <p:spPr/>
        <p:txBody>
          <a:bodyPr>
            <a:normAutofit/>
          </a:bodyPr>
          <a:lstStyle/>
          <a:p>
            <a:pPr marL="0" indent="0">
              <a:buNone/>
            </a:pPr>
            <a:r>
              <a:rPr lang="en-US" sz="1800" dirty="0"/>
              <a:t>Another ruling about social assistance for EU citizens that are not economically active.  </a:t>
            </a:r>
          </a:p>
          <a:p>
            <a:pPr marL="0" indent="0">
              <a:buNone/>
            </a:pPr>
            <a:r>
              <a:rPr lang="en-US" sz="1800" dirty="0"/>
              <a:t>See facts</a:t>
            </a:r>
          </a:p>
          <a:p>
            <a:pPr marL="0" indent="0">
              <a:buNone/>
            </a:pPr>
            <a:r>
              <a:rPr lang="en-US" sz="1800" dirty="0"/>
              <a:t>Social assistance was refused because the partner and his son had resided in Germany for less than 3m and were not working or self-employed.  This automatic exclusion of social assistance was then challenged on the basis that the refusal should be based on an individual assessment rather than be </a:t>
            </a:r>
            <a:r>
              <a:rPr lang="en-US" sz="1800" dirty="0" err="1"/>
              <a:t>automaitic</a:t>
            </a:r>
            <a:r>
              <a:rPr lang="en-US" sz="1800" dirty="0"/>
              <a:t>.</a:t>
            </a:r>
          </a:p>
          <a:p>
            <a:pPr marL="0" indent="0">
              <a:buNone/>
            </a:pPr>
            <a:r>
              <a:rPr lang="en-US" sz="1800" dirty="0"/>
              <a:t>CJ confirmed that </a:t>
            </a:r>
            <a:r>
              <a:rPr lang="en-US" sz="1800" b="1" dirty="0"/>
              <a:t>CRD </a:t>
            </a:r>
            <a:r>
              <a:rPr lang="en-US" sz="1800" dirty="0"/>
              <a:t>requires a MS to consider the individual circumstances when deciding whether the residence of an EU migrant is causing an unreasonable burden on the welfare system (the point from </a:t>
            </a:r>
            <a:r>
              <a:rPr lang="en-US" sz="1800" b="1" i="1" dirty="0"/>
              <a:t>Brey [2013] </a:t>
            </a:r>
            <a:r>
              <a:rPr lang="en-US" sz="1800" dirty="0"/>
              <a:t>based on the wording of </a:t>
            </a:r>
            <a:r>
              <a:rPr lang="en-US" sz="1800" b="1" i="1" dirty="0"/>
              <a:t>Recital 16 CRD</a:t>
            </a:r>
            <a:r>
              <a:rPr lang="en-US" sz="1800" dirty="0"/>
              <a:t>).  Then said no such individual assessment is required when refusing social assistance in the first 3m.</a:t>
            </a:r>
            <a:endParaRPr lang="en-GB" sz="1800" dirty="0"/>
          </a:p>
        </p:txBody>
      </p:sp>
    </p:spTree>
    <p:extLst>
      <p:ext uri="{BB962C8B-B14F-4D97-AF65-F5344CB8AC3E}">
        <p14:creationId xmlns:p14="http://schemas.microsoft.com/office/powerpoint/2010/main" val="41489566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147C-B276-476C-91F6-DD7DB31109FA}"/>
              </a:ext>
            </a:extLst>
          </p:cNvPr>
          <p:cNvSpPr>
            <a:spLocks noGrp="1"/>
          </p:cNvSpPr>
          <p:nvPr>
            <p:ph type="title"/>
          </p:nvPr>
        </p:nvSpPr>
        <p:spPr/>
        <p:txBody>
          <a:bodyPr/>
          <a:lstStyle/>
          <a:p>
            <a:r>
              <a:rPr lang="en-US" dirty="0"/>
              <a:t>Recent CJ rulings confirm the following key points from </a:t>
            </a:r>
            <a:r>
              <a:rPr lang="en-US" b="1" dirty="0"/>
              <a:t>CRD</a:t>
            </a:r>
            <a:endParaRPr lang="en-GB" dirty="0"/>
          </a:p>
        </p:txBody>
      </p:sp>
      <p:sp>
        <p:nvSpPr>
          <p:cNvPr id="3" name="Content Placeholder 2">
            <a:extLst>
              <a:ext uri="{FF2B5EF4-FFF2-40B4-BE49-F238E27FC236}">
                <a16:creationId xmlns:a16="http://schemas.microsoft.com/office/drawing/2014/main" id="{6B2A4AF5-C36B-45CC-B672-BFC77A818641}"/>
              </a:ext>
            </a:extLst>
          </p:cNvPr>
          <p:cNvSpPr>
            <a:spLocks noGrp="1"/>
          </p:cNvSpPr>
          <p:nvPr>
            <p:ph idx="1"/>
          </p:nvPr>
        </p:nvSpPr>
        <p:spPr/>
        <p:txBody>
          <a:bodyPr/>
          <a:lstStyle/>
          <a:p>
            <a:r>
              <a:rPr lang="en-US" sz="2200" dirty="0"/>
              <a:t>For equal treatment in relation to social assistance, the EU citizen must meet the conditions required for residence beyond 3m from </a:t>
            </a:r>
            <a:r>
              <a:rPr lang="en-US" sz="2200" b="1" dirty="0"/>
              <a:t>CRD</a:t>
            </a:r>
            <a:r>
              <a:rPr lang="en-US" sz="2200" dirty="0"/>
              <a:t>(</a:t>
            </a:r>
            <a:r>
              <a:rPr lang="en-US" sz="2200" b="1" i="1" dirty="0" err="1"/>
              <a:t>Dano</a:t>
            </a:r>
            <a:r>
              <a:rPr lang="en-US" sz="2200" b="1" i="1" dirty="0"/>
              <a:t> [2014]</a:t>
            </a:r>
            <a:r>
              <a:rPr lang="en-US" sz="2200" dirty="0"/>
              <a:t>).</a:t>
            </a:r>
          </a:p>
          <a:p>
            <a:r>
              <a:rPr lang="en-US" sz="2200" dirty="0"/>
              <a:t>EU citizens with residence based work-seeker status are not entitled to social assistance (</a:t>
            </a:r>
            <a:r>
              <a:rPr lang="en-US" sz="2200" b="1" i="1" dirty="0" err="1"/>
              <a:t>Alimanovic</a:t>
            </a:r>
            <a:r>
              <a:rPr lang="en-US" sz="2200" b="1" i="1" dirty="0"/>
              <a:t> [2015]</a:t>
            </a:r>
            <a:r>
              <a:rPr lang="en-US" sz="2200" dirty="0"/>
              <a:t>).  This status applies to those who have worked for less than a year and have been looking for work for more than 6m.</a:t>
            </a:r>
          </a:p>
          <a:p>
            <a:r>
              <a:rPr lang="en-US" sz="2200" dirty="0"/>
              <a:t>MSs can automatically refuse to grant social assistance to economically inactive migrants in the first 3m (</a:t>
            </a:r>
            <a:r>
              <a:rPr lang="en-US" sz="2200" b="1" i="1" dirty="0"/>
              <a:t>Garcia-Nieto [2016]</a:t>
            </a:r>
            <a:r>
              <a:rPr lang="en-US" sz="2200" dirty="0"/>
              <a:t>).</a:t>
            </a:r>
          </a:p>
          <a:p>
            <a:pPr marL="0" indent="0">
              <a:buNone/>
            </a:pPr>
            <a:endParaRPr lang="en-GB" dirty="0"/>
          </a:p>
        </p:txBody>
      </p:sp>
    </p:spTree>
    <p:extLst>
      <p:ext uri="{BB962C8B-B14F-4D97-AF65-F5344CB8AC3E}">
        <p14:creationId xmlns:p14="http://schemas.microsoft.com/office/powerpoint/2010/main" val="209329561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6C2BC-CA25-4D88-BA8A-933B6D8EEB43}"/>
              </a:ext>
            </a:extLst>
          </p:cNvPr>
          <p:cNvSpPr>
            <a:spLocks noGrp="1"/>
          </p:cNvSpPr>
          <p:nvPr>
            <p:ph type="title"/>
          </p:nvPr>
        </p:nvSpPr>
        <p:spPr/>
        <p:txBody>
          <a:bodyPr/>
          <a:lstStyle/>
          <a:p>
            <a:r>
              <a:rPr lang="en-US" dirty="0"/>
              <a:t>C-233/14, </a:t>
            </a:r>
            <a:r>
              <a:rPr lang="en-US" b="1" i="1" dirty="0"/>
              <a:t>Commission v Netherlands [2016]</a:t>
            </a:r>
            <a:endParaRPr lang="en-GB" dirty="0"/>
          </a:p>
        </p:txBody>
      </p:sp>
      <p:sp>
        <p:nvSpPr>
          <p:cNvPr id="3" name="Content Placeholder 2">
            <a:extLst>
              <a:ext uri="{FF2B5EF4-FFF2-40B4-BE49-F238E27FC236}">
                <a16:creationId xmlns:a16="http://schemas.microsoft.com/office/drawing/2014/main" id="{D7DA717F-8B5E-4E4D-A33F-1481A4FF9078}"/>
              </a:ext>
            </a:extLst>
          </p:cNvPr>
          <p:cNvSpPr>
            <a:spLocks noGrp="1"/>
          </p:cNvSpPr>
          <p:nvPr>
            <p:ph idx="1"/>
          </p:nvPr>
        </p:nvSpPr>
        <p:spPr/>
        <p:txBody>
          <a:bodyPr/>
          <a:lstStyle/>
          <a:p>
            <a:pPr marL="0" indent="0">
              <a:buNone/>
            </a:pPr>
            <a:r>
              <a:rPr lang="en-US" dirty="0"/>
              <a:t>The scope of the derogation in </a:t>
            </a:r>
            <a:r>
              <a:rPr lang="en-US" b="1" dirty="0"/>
              <a:t>Art 24(2)CRD </a:t>
            </a:r>
            <a:r>
              <a:rPr lang="en-US" dirty="0"/>
              <a:t>was key here – it provides a general requirement of equal treatment for non-nationals who are resident on the basis of </a:t>
            </a:r>
            <a:r>
              <a:rPr lang="en-US" b="1" dirty="0"/>
              <a:t>CRD. </a:t>
            </a:r>
            <a:endParaRPr lang="en-US" dirty="0"/>
          </a:p>
          <a:p>
            <a:pPr marL="0" indent="0">
              <a:buNone/>
            </a:pPr>
            <a:r>
              <a:rPr lang="en-US" dirty="0"/>
              <a:t>But there are exceptions to this equal treatment and </a:t>
            </a:r>
            <a:r>
              <a:rPr lang="en-US" b="1" dirty="0"/>
              <a:t>Art 24(2) </a:t>
            </a:r>
            <a:r>
              <a:rPr lang="en-US" dirty="0"/>
              <a:t>states that there is no obligation to provide student loans and grants to those without permanent residence.  This exception does not apply to economic migrants (EU citizens with worker status or are self-employed or their family members) since they are entitled to the same treatment as nationals from the start.</a:t>
            </a:r>
          </a:p>
          <a:p>
            <a:pPr marL="0" indent="0">
              <a:buNone/>
            </a:pPr>
            <a:r>
              <a:rPr lang="en-US" dirty="0"/>
              <a:t>EU citizens without permanent residence were excluded from a travel allowance scheme.  The key point was the scope of the exception (the Commission initiated enforcement proceedings) with the Commission arguing  that the travel allowance was different to a student loan or grant and therefore outside the </a:t>
            </a:r>
            <a:r>
              <a:rPr lang="en-US" b="1" dirty="0"/>
              <a:t>Art 24(2) </a:t>
            </a:r>
            <a:r>
              <a:rPr lang="en-US" dirty="0"/>
              <a:t>exception and amounted to indirect discrimination.</a:t>
            </a:r>
          </a:p>
          <a:p>
            <a:pPr marL="0" indent="0">
              <a:buNone/>
            </a:pPr>
            <a:r>
              <a:rPr lang="en-US" dirty="0"/>
              <a:t>CJ said it was linked to study in the Netherlands and available to those entitled to maintenance grants – it also agreed it was equivalent to an educational grant or loan.  On that basis it was within the </a:t>
            </a:r>
            <a:r>
              <a:rPr lang="en-US" b="1" dirty="0"/>
              <a:t>Art 24(2) </a:t>
            </a:r>
            <a:r>
              <a:rPr lang="en-US" dirty="0"/>
              <a:t>exception so there was no breach of the equal treatment requirement.</a:t>
            </a:r>
            <a:endParaRPr lang="en-GB" dirty="0"/>
          </a:p>
        </p:txBody>
      </p:sp>
    </p:spTree>
    <p:extLst>
      <p:ext uri="{BB962C8B-B14F-4D97-AF65-F5344CB8AC3E}">
        <p14:creationId xmlns:p14="http://schemas.microsoft.com/office/powerpoint/2010/main" val="287896890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4CD3F-5C1D-4951-8598-418685C919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B08231-45B3-401F-918C-49083047A0DA}"/>
              </a:ext>
            </a:extLst>
          </p:cNvPr>
          <p:cNvSpPr>
            <a:spLocks noGrp="1"/>
          </p:cNvSpPr>
          <p:nvPr>
            <p:ph idx="1"/>
          </p:nvPr>
        </p:nvSpPr>
        <p:spPr/>
        <p:txBody>
          <a:bodyPr/>
          <a:lstStyle/>
          <a:p>
            <a:pPr marL="0" indent="0">
              <a:buNone/>
            </a:pPr>
            <a:r>
              <a:rPr lang="en-US" dirty="0"/>
              <a:t>This shows that the exception or derogation in </a:t>
            </a:r>
            <a:r>
              <a:rPr lang="en-US" b="1" dirty="0"/>
              <a:t>Art 24(2) </a:t>
            </a:r>
            <a:r>
              <a:rPr lang="en-US" dirty="0"/>
              <a:t>is not interpreted as strictly as many thought; covering typical student loans and grants as well as secondary, equivalent forms of assistance.  It is also consistent with the legitimate interest in limiting social assistance to those that have a sufficient link with the state.</a:t>
            </a:r>
          </a:p>
          <a:p>
            <a:pPr marL="0" indent="0">
              <a:buNone/>
            </a:pPr>
            <a:endParaRPr lang="en-GB" dirty="0"/>
          </a:p>
        </p:txBody>
      </p:sp>
      <p:sp>
        <p:nvSpPr>
          <p:cNvPr id="4" name="Rectangle 3">
            <a:extLst>
              <a:ext uri="{FF2B5EF4-FFF2-40B4-BE49-F238E27FC236}">
                <a16:creationId xmlns:a16="http://schemas.microsoft.com/office/drawing/2014/main" id="{34A868D7-49B5-48BE-B546-EA070F232F45}"/>
              </a:ext>
            </a:extLst>
          </p:cNvPr>
          <p:cNvSpPr/>
          <p:nvPr/>
        </p:nvSpPr>
        <p:spPr>
          <a:xfrm>
            <a:off x="1517073" y="3532909"/>
            <a:ext cx="8094518" cy="182880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t>Thinking point:</a:t>
            </a:r>
          </a:p>
          <a:p>
            <a:pPr algn="ctr"/>
            <a:r>
              <a:rPr lang="en-US" dirty="0"/>
              <a:t>It is often argued in the media and by certain politicians that membership of the EU encourages benefit tourism.</a:t>
            </a:r>
          </a:p>
          <a:p>
            <a:pPr algn="ctr"/>
            <a:r>
              <a:rPr lang="en-US" dirty="0"/>
              <a:t>Is there any substance to this argument?</a:t>
            </a:r>
            <a:endParaRPr lang="en-GB" dirty="0"/>
          </a:p>
        </p:txBody>
      </p:sp>
    </p:spTree>
    <p:extLst>
      <p:ext uri="{BB962C8B-B14F-4D97-AF65-F5344CB8AC3E}">
        <p14:creationId xmlns:p14="http://schemas.microsoft.com/office/powerpoint/2010/main" val="343664153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6829D-BB00-4C0E-B56D-C639C9418D2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299A892-CCE9-4BE8-8F2E-F5174CF33E36}"/>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6AE79B06-1389-43DE-B171-407E443D919E}"/>
              </a:ext>
            </a:extLst>
          </p:cNvPr>
          <p:cNvSpPr/>
          <p:nvPr/>
        </p:nvSpPr>
        <p:spPr>
          <a:xfrm>
            <a:off x="1278082" y="2509404"/>
            <a:ext cx="1901536" cy="592281"/>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Residence up t0 3m (</a:t>
            </a:r>
            <a:r>
              <a:rPr lang="en-US" b="1" dirty="0"/>
              <a:t>Art6</a:t>
            </a:r>
            <a:r>
              <a:rPr lang="en-US" dirty="0"/>
              <a:t>)</a:t>
            </a:r>
            <a:endParaRPr lang="en-GB" dirty="0"/>
          </a:p>
        </p:txBody>
      </p:sp>
      <p:sp>
        <p:nvSpPr>
          <p:cNvPr id="5" name="Rectangle 4">
            <a:extLst>
              <a:ext uri="{FF2B5EF4-FFF2-40B4-BE49-F238E27FC236}">
                <a16:creationId xmlns:a16="http://schemas.microsoft.com/office/drawing/2014/main" id="{C75090BC-396B-4A65-B5D3-06E36A089280}"/>
              </a:ext>
            </a:extLst>
          </p:cNvPr>
          <p:cNvSpPr/>
          <p:nvPr/>
        </p:nvSpPr>
        <p:spPr>
          <a:xfrm>
            <a:off x="1319645" y="3761509"/>
            <a:ext cx="1808019" cy="94557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Residence from 3m to 5yrs (</a:t>
            </a:r>
            <a:r>
              <a:rPr lang="en-US" b="1" dirty="0"/>
              <a:t>Art 7</a:t>
            </a:r>
            <a:r>
              <a:rPr lang="en-US" dirty="0"/>
              <a:t>)</a:t>
            </a:r>
            <a:endParaRPr lang="en-GB" dirty="0"/>
          </a:p>
        </p:txBody>
      </p:sp>
      <p:sp>
        <p:nvSpPr>
          <p:cNvPr id="6" name="Rectangle 5">
            <a:extLst>
              <a:ext uri="{FF2B5EF4-FFF2-40B4-BE49-F238E27FC236}">
                <a16:creationId xmlns:a16="http://schemas.microsoft.com/office/drawing/2014/main" id="{987B4729-D746-4737-86C0-3C7013015224}"/>
              </a:ext>
            </a:extLst>
          </p:cNvPr>
          <p:cNvSpPr/>
          <p:nvPr/>
        </p:nvSpPr>
        <p:spPr>
          <a:xfrm>
            <a:off x="1319645" y="5268191"/>
            <a:ext cx="1808019" cy="945573"/>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Permanent residence (usually from 5yrs)(</a:t>
            </a:r>
            <a:r>
              <a:rPr lang="en-US" sz="1400" b="1" dirty="0"/>
              <a:t>Art 16</a:t>
            </a:r>
            <a:r>
              <a:rPr lang="en-US" sz="1400" dirty="0"/>
              <a:t>)</a:t>
            </a:r>
            <a:endParaRPr lang="en-GB" sz="1400" dirty="0"/>
          </a:p>
        </p:txBody>
      </p:sp>
      <p:sp>
        <p:nvSpPr>
          <p:cNvPr id="7" name="Rectangle 6">
            <a:extLst>
              <a:ext uri="{FF2B5EF4-FFF2-40B4-BE49-F238E27FC236}">
                <a16:creationId xmlns:a16="http://schemas.microsoft.com/office/drawing/2014/main" id="{D6B6AA63-40A9-442C-84D5-825607074187}"/>
              </a:ext>
            </a:extLst>
          </p:cNvPr>
          <p:cNvSpPr/>
          <p:nvPr/>
        </p:nvSpPr>
        <p:spPr>
          <a:xfrm>
            <a:off x="3522518" y="2014194"/>
            <a:ext cx="1901536"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Workers and their family members</a:t>
            </a:r>
            <a:endParaRPr lang="en-GB" sz="1400" dirty="0"/>
          </a:p>
        </p:txBody>
      </p:sp>
      <p:sp>
        <p:nvSpPr>
          <p:cNvPr id="8" name="Rectangle 7">
            <a:extLst>
              <a:ext uri="{FF2B5EF4-FFF2-40B4-BE49-F238E27FC236}">
                <a16:creationId xmlns:a16="http://schemas.microsoft.com/office/drawing/2014/main" id="{3AE6B40C-57ED-425A-A161-33D7A015F280}"/>
              </a:ext>
            </a:extLst>
          </p:cNvPr>
          <p:cNvSpPr/>
          <p:nvPr/>
        </p:nvSpPr>
        <p:spPr>
          <a:xfrm>
            <a:off x="3522518" y="2836718"/>
            <a:ext cx="1901536"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Others with sufficient resources</a:t>
            </a:r>
            <a:endParaRPr lang="en-GB" sz="1400" dirty="0"/>
          </a:p>
        </p:txBody>
      </p:sp>
      <p:sp>
        <p:nvSpPr>
          <p:cNvPr id="9" name="Rectangle 8">
            <a:extLst>
              <a:ext uri="{FF2B5EF4-FFF2-40B4-BE49-F238E27FC236}">
                <a16:creationId xmlns:a16="http://schemas.microsoft.com/office/drawing/2014/main" id="{A1D75624-35F5-41D1-BBBF-5BFF01EE4297}"/>
              </a:ext>
            </a:extLst>
          </p:cNvPr>
          <p:cNvSpPr/>
          <p:nvPr/>
        </p:nvSpPr>
        <p:spPr>
          <a:xfrm>
            <a:off x="6431973" y="2103120"/>
            <a:ext cx="2867891" cy="503355"/>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Full equal treatment (</a:t>
            </a:r>
            <a:r>
              <a:rPr lang="en-US" sz="1400" b="1" dirty="0"/>
              <a:t>Art 24(1)</a:t>
            </a:r>
            <a:r>
              <a:rPr lang="en-US" sz="1400" dirty="0"/>
              <a:t>)</a:t>
            </a:r>
            <a:endParaRPr lang="en-GB" sz="1400" dirty="0"/>
          </a:p>
        </p:txBody>
      </p:sp>
      <p:sp>
        <p:nvSpPr>
          <p:cNvPr id="10" name="Rectangle 9">
            <a:extLst>
              <a:ext uri="{FF2B5EF4-FFF2-40B4-BE49-F238E27FC236}">
                <a16:creationId xmlns:a16="http://schemas.microsoft.com/office/drawing/2014/main" id="{E5D68033-3BDD-4034-B855-848B7672D9C1}"/>
              </a:ext>
            </a:extLst>
          </p:cNvPr>
          <p:cNvSpPr/>
          <p:nvPr/>
        </p:nvSpPr>
        <p:spPr>
          <a:xfrm>
            <a:off x="6431973" y="2805544"/>
            <a:ext cx="3730336"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200" dirty="0"/>
              <a:t>Equal treatment except for;</a:t>
            </a:r>
          </a:p>
          <a:p>
            <a:pPr algn="ctr"/>
            <a:r>
              <a:rPr lang="en-US" sz="1200" dirty="0"/>
              <a:t>Social assistance; student loans/grants (</a:t>
            </a:r>
            <a:r>
              <a:rPr lang="en-US" sz="1200" b="1" dirty="0"/>
              <a:t>Art 24(2)</a:t>
            </a:r>
            <a:r>
              <a:rPr lang="en-US" sz="1200" dirty="0"/>
              <a:t>)</a:t>
            </a:r>
            <a:endParaRPr lang="en-GB" sz="1200" dirty="0"/>
          </a:p>
        </p:txBody>
      </p:sp>
      <p:sp>
        <p:nvSpPr>
          <p:cNvPr id="11" name="Rectangle 10">
            <a:extLst>
              <a:ext uri="{FF2B5EF4-FFF2-40B4-BE49-F238E27FC236}">
                <a16:creationId xmlns:a16="http://schemas.microsoft.com/office/drawing/2014/main" id="{AAF6AE2D-252A-41E5-BB1E-62918CE53C20}"/>
              </a:ext>
            </a:extLst>
          </p:cNvPr>
          <p:cNvSpPr/>
          <p:nvPr/>
        </p:nvSpPr>
        <p:spPr>
          <a:xfrm>
            <a:off x="3522519" y="3761509"/>
            <a:ext cx="1901536"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Workers and their family members</a:t>
            </a:r>
            <a:endParaRPr lang="en-GB" sz="1400" dirty="0"/>
          </a:p>
        </p:txBody>
      </p:sp>
      <p:sp>
        <p:nvSpPr>
          <p:cNvPr id="12" name="Rectangle 11">
            <a:extLst>
              <a:ext uri="{FF2B5EF4-FFF2-40B4-BE49-F238E27FC236}">
                <a16:creationId xmlns:a16="http://schemas.microsoft.com/office/drawing/2014/main" id="{BE6B90D9-F421-40E7-BF56-36FA04A7931A}"/>
              </a:ext>
            </a:extLst>
          </p:cNvPr>
          <p:cNvSpPr/>
          <p:nvPr/>
        </p:nvSpPr>
        <p:spPr>
          <a:xfrm>
            <a:off x="3522518" y="4613564"/>
            <a:ext cx="1901536"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Others with sufficient resources</a:t>
            </a:r>
            <a:endParaRPr lang="en-GB" sz="1400" dirty="0"/>
          </a:p>
        </p:txBody>
      </p:sp>
      <p:sp>
        <p:nvSpPr>
          <p:cNvPr id="13" name="Rectangle 12">
            <a:extLst>
              <a:ext uri="{FF2B5EF4-FFF2-40B4-BE49-F238E27FC236}">
                <a16:creationId xmlns:a16="http://schemas.microsoft.com/office/drawing/2014/main" id="{32E0875B-8338-4B48-AD4F-52E3990490A6}"/>
              </a:ext>
            </a:extLst>
          </p:cNvPr>
          <p:cNvSpPr/>
          <p:nvPr/>
        </p:nvSpPr>
        <p:spPr>
          <a:xfrm>
            <a:off x="6431973" y="3761509"/>
            <a:ext cx="3065318"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600" dirty="0"/>
              <a:t>Full equal treatment (</a:t>
            </a:r>
            <a:r>
              <a:rPr lang="en-US" sz="1600" b="1" dirty="0"/>
              <a:t>Art 24(1)</a:t>
            </a:r>
            <a:r>
              <a:rPr lang="en-US" sz="1600" dirty="0"/>
              <a:t>)</a:t>
            </a:r>
            <a:endParaRPr lang="en-GB" sz="1600" dirty="0"/>
          </a:p>
        </p:txBody>
      </p:sp>
      <p:sp>
        <p:nvSpPr>
          <p:cNvPr id="14" name="Rectangle 13">
            <a:extLst>
              <a:ext uri="{FF2B5EF4-FFF2-40B4-BE49-F238E27FC236}">
                <a16:creationId xmlns:a16="http://schemas.microsoft.com/office/drawing/2014/main" id="{876D2ADF-5598-4E23-9E4A-7AA19915C38D}"/>
              </a:ext>
            </a:extLst>
          </p:cNvPr>
          <p:cNvSpPr/>
          <p:nvPr/>
        </p:nvSpPr>
        <p:spPr>
          <a:xfrm>
            <a:off x="6431974" y="4613564"/>
            <a:ext cx="3564082" cy="592281"/>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Equal treatment except for; student loans/grants (</a:t>
            </a:r>
            <a:r>
              <a:rPr lang="en-US" sz="1400" b="1" dirty="0"/>
              <a:t>Art 24(2)</a:t>
            </a:r>
            <a:r>
              <a:rPr lang="en-US" sz="1400" dirty="0"/>
              <a:t>) </a:t>
            </a:r>
            <a:endParaRPr lang="en-GB" sz="1400" dirty="0"/>
          </a:p>
        </p:txBody>
      </p:sp>
      <p:sp>
        <p:nvSpPr>
          <p:cNvPr id="15" name="Rectangle 14">
            <a:extLst>
              <a:ext uri="{FF2B5EF4-FFF2-40B4-BE49-F238E27FC236}">
                <a16:creationId xmlns:a16="http://schemas.microsoft.com/office/drawing/2014/main" id="{719E438C-90B5-4713-ABA2-D3C58EAF00F8}"/>
              </a:ext>
            </a:extLst>
          </p:cNvPr>
          <p:cNvSpPr/>
          <p:nvPr/>
        </p:nvSpPr>
        <p:spPr>
          <a:xfrm>
            <a:off x="3522518" y="5507181"/>
            <a:ext cx="1901536" cy="77347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1400" dirty="0"/>
              <a:t>Full equal treatment (</a:t>
            </a:r>
            <a:r>
              <a:rPr lang="en-US" sz="1400" b="1" dirty="0"/>
              <a:t>Art 24(1)</a:t>
            </a:r>
            <a:r>
              <a:rPr lang="en-US" sz="1400" dirty="0"/>
              <a:t>)</a:t>
            </a:r>
            <a:endParaRPr lang="en-GB" sz="1400" dirty="0"/>
          </a:p>
        </p:txBody>
      </p:sp>
      <p:cxnSp>
        <p:nvCxnSpPr>
          <p:cNvPr id="19" name="Straight Connector 18">
            <a:extLst>
              <a:ext uri="{FF2B5EF4-FFF2-40B4-BE49-F238E27FC236}">
                <a16:creationId xmlns:a16="http://schemas.microsoft.com/office/drawing/2014/main" id="{65E912B8-CEAC-403B-84E0-5F32BAC71A1D}"/>
              </a:ext>
            </a:extLst>
          </p:cNvPr>
          <p:cNvCxnSpPr/>
          <p:nvPr/>
        </p:nvCxnSpPr>
        <p:spPr>
          <a:xfrm>
            <a:off x="3221182" y="2805544"/>
            <a:ext cx="9351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464F044-9E03-46DD-A7A0-CB0051FC8B43}"/>
              </a:ext>
            </a:extLst>
          </p:cNvPr>
          <p:cNvCxnSpPr/>
          <p:nvPr/>
        </p:nvCxnSpPr>
        <p:spPr>
          <a:xfrm>
            <a:off x="3314700" y="2367157"/>
            <a:ext cx="0" cy="93912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5B917D5-D70E-483C-8D5B-396009A0E42A}"/>
              </a:ext>
            </a:extLst>
          </p:cNvPr>
          <p:cNvCxnSpPr/>
          <p:nvPr/>
        </p:nvCxnSpPr>
        <p:spPr>
          <a:xfrm>
            <a:off x="3314700" y="2354797"/>
            <a:ext cx="2078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9FC4E601-A1AA-4139-BDE0-41645F1A2808}"/>
              </a:ext>
            </a:extLst>
          </p:cNvPr>
          <p:cNvCxnSpPr/>
          <p:nvPr/>
        </p:nvCxnSpPr>
        <p:spPr>
          <a:xfrm>
            <a:off x="3314700" y="3306278"/>
            <a:ext cx="2078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C49DAA23-BFD8-4F4D-9D87-01DE6D9AE209}"/>
              </a:ext>
            </a:extLst>
          </p:cNvPr>
          <p:cNvCxnSpPr>
            <a:cxnSpLocks/>
            <a:endCxn id="9" idx="1"/>
          </p:cNvCxnSpPr>
          <p:nvPr/>
        </p:nvCxnSpPr>
        <p:spPr>
          <a:xfrm>
            <a:off x="5424055" y="2354786"/>
            <a:ext cx="1007918" cy="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C87D0161-FDF6-48A2-B117-5F17B7E75265}"/>
              </a:ext>
            </a:extLst>
          </p:cNvPr>
          <p:cNvCxnSpPr>
            <a:endCxn id="10" idx="1"/>
          </p:cNvCxnSpPr>
          <p:nvPr/>
        </p:nvCxnSpPr>
        <p:spPr>
          <a:xfrm>
            <a:off x="5424054" y="3101685"/>
            <a:ext cx="10079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F0A3D3F-15EB-496C-83CD-8BCA98C28722}"/>
              </a:ext>
            </a:extLst>
          </p:cNvPr>
          <p:cNvCxnSpPr/>
          <p:nvPr/>
        </p:nvCxnSpPr>
        <p:spPr>
          <a:xfrm>
            <a:off x="3127664" y="4234295"/>
            <a:ext cx="14027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30F0D9D-FCD7-4492-A269-711BB687A824}"/>
              </a:ext>
            </a:extLst>
          </p:cNvPr>
          <p:cNvCxnSpPr/>
          <p:nvPr/>
        </p:nvCxnSpPr>
        <p:spPr>
          <a:xfrm>
            <a:off x="3314700" y="3858322"/>
            <a:ext cx="0" cy="1051382"/>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6C458AF-7727-4C82-A04A-3318BCAC2AC6}"/>
              </a:ext>
            </a:extLst>
          </p:cNvPr>
          <p:cNvCxnSpPr/>
          <p:nvPr/>
        </p:nvCxnSpPr>
        <p:spPr>
          <a:xfrm>
            <a:off x="3267941" y="4234295"/>
            <a:ext cx="4675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9296C2C0-428C-441B-84A4-0AAF20A8AE27}"/>
              </a:ext>
            </a:extLst>
          </p:cNvPr>
          <p:cNvCxnSpPr/>
          <p:nvPr/>
        </p:nvCxnSpPr>
        <p:spPr>
          <a:xfrm>
            <a:off x="3291320" y="3858322"/>
            <a:ext cx="23119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233B3374-BD01-4F86-94EB-3F8E8234860F}"/>
              </a:ext>
            </a:extLst>
          </p:cNvPr>
          <p:cNvCxnSpPr/>
          <p:nvPr/>
        </p:nvCxnSpPr>
        <p:spPr>
          <a:xfrm>
            <a:off x="3314700" y="4909704"/>
            <a:ext cx="20781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D18CC76D-D496-4752-838C-9DF7922AEF5F}"/>
              </a:ext>
            </a:extLst>
          </p:cNvPr>
          <p:cNvCxnSpPr/>
          <p:nvPr/>
        </p:nvCxnSpPr>
        <p:spPr>
          <a:xfrm>
            <a:off x="5424054" y="4057649"/>
            <a:ext cx="10079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591FE631-13AF-4BDE-82E6-ED8A1A07228B}"/>
              </a:ext>
            </a:extLst>
          </p:cNvPr>
          <p:cNvCxnSpPr>
            <a:endCxn id="14" idx="1"/>
          </p:cNvCxnSpPr>
          <p:nvPr/>
        </p:nvCxnSpPr>
        <p:spPr>
          <a:xfrm>
            <a:off x="5424054" y="4909704"/>
            <a:ext cx="1007920"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7B7E89F-E047-457C-BA8E-969C53D9BB57}"/>
              </a:ext>
            </a:extLst>
          </p:cNvPr>
          <p:cNvCxnSpPr/>
          <p:nvPr/>
        </p:nvCxnSpPr>
        <p:spPr>
          <a:xfrm>
            <a:off x="3197802" y="5740977"/>
            <a:ext cx="32471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646190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EC1A9-DE0C-44AB-984F-069856F61E14}"/>
              </a:ext>
            </a:extLst>
          </p:cNvPr>
          <p:cNvSpPr>
            <a:spLocks noGrp="1"/>
          </p:cNvSpPr>
          <p:nvPr>
            <p:ph type="title"/>
          </p:nvPr>
        </p:nvSpPr>
        <p:spPr/>
        <p:txBody>
          <a:bodyPr/>
          <a:lstStyle/>
          <a:p>
            <a:r>
              <a:rPr lang="en-US" dirty="0"/>
              <a:t>Additional rights for citizens who are workers</a:t>
            </a:r>
            <a:endParaRPr lang="en-GB" dirty="0"/>
          </a:p>
        </p:txBody>
      </p:sp>
      <p:sp>
        <p:nvSpPr>
          <p:cNvPr id="3" name="Content Placeholder 2">
            <a:extLst>
              <a:ext uri="{FF2B5EF4-FFF2-40B4-BE49-F238E27FC236}">
                <a16:creationId xmlns:a16="http://schemas.microsoft.com/office/drawing/2014/main" id="{1B088160-0149-4789-87AD-4956BC6B3512}"/>
              </a:ext>
            </a:extLst>
          </p:cNvPr>
          <p:cNvSpPr>
            <a:spLocks noGrp="1"/>
          </p:cNvSpPr>
          <p:nvPr>
            <p:ph idx="1"/>
          </p:nvPr>
        </p:nvSpPr>
        <p:spPr/>
        <p:txBody>
          <a:bodyPr>
            <a:normAutofit/>
          </a:bodyPr>
          <a:lstStyle/>
          <a:p>
            <a:pPr marL="0" indent="0">
              <a:buNone/>
            </a:pPr>
            <a:r>
              <a:rPr lang="en-US" sz="2000" dirty="0"/>
              <a:t>EEC Treaty introduced a principle of free movement of workers.  This is now </a:t>
            </a:r>
            <a:r>
              <a:rPr lang="en-US" sz="2000" b="1" dirty="0"/>
              <a:t>Art 45 TFEU – </a:t>
            </a:r>
            <a:r>
              <a:rPr lang="en-US" sz="2000" dirty="0"/>
              <a:t>such free movement requires the elimination of discrimination based on nationality in relation to access to employment, pay and other conditions of employment.  </a:t>
            </a:r>
          </a:p>
          <a:p>
            <a:pPr marL="0" indent="0">
              <a:buNone/>
            </a:pPr>
            <a:r>
              <a:rPr lang="en-US" sz="2000" dirty="0"/>
              <a:t>The shape of these rights have been molded by CJ.</a:t>
            </a:r>
          </a:p>
          <a:p>
            <a:pPr marL="0" indent="0">
              <a:buNone/>
            </a:pPr>
            <a:r>
              <a:rPr lang="en-US" sz="2000" dirty="0"/>
              <a:t>There is also secondary legislation which has provided more detail on the rights of workers.</a:t>
            </a:r>
          </a:p>
          <a:p>
            <a:pPr marL="0" indent="0">
              <a:buNone/>
            </a:pPr>
            <a:r>
              <a:rPr lang="en-US" sz="2000" dirty="0"/>
              <a:t>We need to look at the case law that defines “worker”.</a:t>
            </a:r>
            <a:endParaRPr lang="en-GB" sz="2000" dirty="0"/>
          </a:p>
        </p:txBody>
      </p:sp>
    </p:spTree>
    <p:extLst>
      <p:ext uri="{BB962C8B-B14F-4D97-AF65-F5344CB8AC3E}">
        <p14:creationId xmlns:p14="http://schemas.microsoft.com/office/powerpoint/2010/main" val="277402555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2BF18-9550-492D-9326-CB1C916718B5}"/>
              </a:ext>
            </a:extLst>
          </p:cNvPr>
          <p:cNvSpPr>
            <a:spLocks noGrp="1"/>
          </p:cNvSpPr>
          <p:nvPr>
            <p:ph type="title"/>
          </p:nvPr>
        </p:nvSpPr>
        <p:spPr/>
        <p:txBody>
          <a:bodyPr/>
          <a:lstStyle/>
          <a:p>
            <a:r>
              <a:rPr lang="en-US" dirty="0"/>
              <a:t>Who is a “worker”?</a:t>
            </a:r>
            <a:endParaRPr lang="en-GB" dirty="0"/>
          </a:p>
        </p:txBody>
      </p:sp>
      <p:sp>
        <p:nvSpPr>
          <p:cNvPr id="3" name="Content Placeholder 2">
            <a:extLst>
              <a:ext uri="{FF2B5EF4-FFF2-40B4-BE49-F238E27FC236}">
                <a16:creationId xmlns:a16="http://schemas.microsoft.com/office/drawing/2014/main" id="{94E0B549-AA68-43B4-983B-9A2BE8788494}"/>
              </a:ext>
            </a:extLst>
          </p:cNvPr>
          <p:cNvSpPr>
            <a:spLocks noGrp="1"/>
          </p:cNvSpPr>
          <p:nvPr>
            <p:ph idx="1"/>
          </p:nvPr>
        </p:nvSpPr>
        <p:spPr/>
        <p:txBody>
          <a:bodyPr>
            <a:normAutofit/>
          </a:bodyPr>
          <a:lstStyle/>
          <a:p>
            <a:pPr marL="0" indent="0">
              <a:buNone/>
            </a:pPr>
            <a:r>
              <a:rPr lang="en-US" sz="1800" dirty="0"/>
              <a:t>The notion of a worker applies to EU citizens and is treated as an EU concept determined by EU rules rather than national rules. This ensures uniformity throughout the EU and is thus consistent with </a:t>
            </a:r>
            <a:r>
              <a:rPr lang="en-US" sz="1800" b="1" dirty="0"/>
              <a:t>market integration.</a:t>
            </a:r>
            <a:endParaRPr lang="en-US" sz="1800" dirty="0"/>
          </a:p>
          <a:p>
            <a:pPr marL="0" indent="0">
              <a:buNone/>
            </a:pPr>
            <a:r>
              <a:rPr lang="en-US" sz="1800" dirty="0"/>
              <a:t>There is no definition of “worker” in the Treaties and so the rules are from the guidance provided by the CJ.</a:t>
            </a:r>
          </a:p>
          <a:p>
            <a:pPr marL="0" indent="0">
              <a:buNone/>
            </a:pPr>
            <a:r>
              <a:rPr lang="en-US" sz="1800" dirty="0"/>
              <a:t>Case 75/63, </a:t>
            </a:r>
            <a:r>
              <a:rPr lang="en-US" sz="1800" b="1" i="1" dirty="0"/>
              <a:t>Hoekstra v </a:t>
            </a:r>
            <a:r>
              <a:rPr lang="en-US" sz="1800" b="1" i="1" dirty="0" err="1"/>
              <a:t>Bestuur</a:t>
            </a:r>
            <a:r>
              <a:rPr lang="en-US" sz="1800" b="1" i="1" dirty="0"/>
              <a:t> der </a:t>
            </a:r>
            <a:r>
              <a:rPr lang="en-US" sz="1800" b="1" i="1" dirty="0" err="1"/>
              <a:t>Bedrijfsvereniging</a:t>
            </a:r>
            <a:r>
              <a:rPr lang="en-US" sz="1800" b="1" i="1" dirty="0"/>
              <a:t> </a:t>
            </a:r>
            <a:r>
              <a:rPr lang="en-US" sz="1800" b="1" i="1" dirty="0" err="1"/>
              <a:t>voor</a:t>
            </a:r>
            <a:r>
              <a:rPr lang="en-US" sz="1800" b="1" i="1" dirty="0"/>
              <a:t> </a:t>
            </a:r>
            <a:r>
              <a:rPr lang="en-US" sz="1800" b="1" i="1" dirty="0" err="1"/>
              <a:t>Detailhandel</a:t>
            </a:r>
            <a:r>
              <a:rPr lang="en-US" sz="1800" b="1" i="1" dirty="0"/>
              <a:t> </a:t>
            </a:r>
            <a:r>
              <a:rPr lang="en-US" sz="1800" b="1" i="1" dirty="0" err="1"/>
              <a:t>en</a:t>
            </a:r>
            <a:r>
              <a:rPr lang="en-US" sz="1800" b="1" i="1" dirty="0"/>
              <a:t> </a:t>
            </a:r>
            <a:r>
              <a:rPr lang="en-US" sz="1800" b="1" i="1" dirty="0" err="1"/>
              <a:t>Ambachten</a:t>
            </a:r>
            <a:r>
              <a:rPr lang="en-US" sz="1800" b="1" i="1" dirty="0"/>
              <a:t> [1964] – </a:t>
            </a:r>
            <a:r>
              <a:rPr lang="en-US" sz="1800" dirty="0"/>
              <a:t>CJ emphasized that “worker” was an EU concept not to be determined by national law.</a:t>
            </a:r>
          </a:p>
          <a:p>
            <a:pPr marL="0" indent="0">
              <a:buNone/>
            </a:pPr>
            <a:r>
              <a:rPr lang="en-US" sz="1800" dirty="0"/>
              <a:t>If MSs could shape the definition it would </a:t>
            </a:r>
            <a:r>
              <a:rPr lang="en-US" sz="1800" i="1" dirty="0"/>
              <a:t>‘frustrate the objectives of the Treaty’.</a:t>
            </a:r>
            <a:endParaRPr lang="en-GB" sz="1800" dirty="0"/>
          </a:p>
        </p:txBody>
      </p:sp>
    </p:spTree>
    <p:extLst>
      <p:ext uri="{BB962C8B-B14F-4D97-AF65-F5344CB8AC3E}">
        <p14:creationId xmlns:p14="http://schemas.microsoft.com/office/powerpoint/2010/main" val="103583653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B769D-9EC2-41F7-BDF6-7988CDBAF9C6}"/>
              </a:ext>
            </a:extLst>
          </p:cNvPr>
          <p:cNvSpPr>
            <a:spLocks noGrp="1"/>
          </p:cNvSpPr>
          <p:nvPr>
            <p:ph type="title"/>
          </p:nvPr>
        </p:nvSpPr>
        <p:spPr/>
        <p:txBody>
          <a:bodyPr/>
          <a:lstStyle/>
          <a:p>
            <a:r>
              <a:rPr lang="en-US" dirty="0"/>
              <a:t>Case 66/85, </a:t>
            </a:r>
            <a:r>
              <a:rPr lang="en-US" b="1" i="1" dirty="0"/>
              <a:t>Lawrie-Blum [1986]</a:t>
            </a:r>
            <a:endParaRPr lang="en-GB" dirty="0"/>
          </a:p>
        </p:txBody>
      </p:sp>
      <p:sp>
        <p:nvSpPr>
          <p:cNvPr id="3" name="Content Placeholder 2">
            <a:extLst>
              <a:ext uri="{FF2B5EF4-FFF2-40B4-BE49-F238E27FC236}">
                <a16:creationId xmlns:a16="http://schemas.microsoft.com/office/drawing/2014/main" id="{D598E0B5-4621-46AD-BF6F-5A5456AE57A6}"/>
              </a:ext>
            </a:extLst>
          </p:cNvPr>
          <p:cNvSpPr>
            <a:spLocks noGrp="1"/>
          </p:cNvSpPr>
          <p:nvPr>
            <p:ph idx="1"/>
          </p:nvPr>
        </p:nvSpPr>
        <p:spPr/>
        <p:txBody>
          <a:bodyPr>
            <a:normAutofit/>
          </a:bodyPr>
          <a:lstStyle/>
          <a:p>
            <a:pPr marL="0" indent="0">
              <a:buNone/>
            </a:pPr>
            <a:r>
              <a:rPr lang="en-US" sz="2400" dirty="0"/>
              <a:t>Deborah Lawrie-Blum, a UK national, had gained her teaching qualifications but was refused admission by Germany to train as a teacher.  Germany said she was a trainee and not a worker.</a:t>
            </a:r>
          </a:p>
          <a:p>
            <a:pPr marL="0" indent="0">
              <a:buNone/>
            </a:pPr>
            <a:r>
              <a:rPr lang="en-US" sz="2400" dirty="0"/>
              <a:t>CJ stated the following 3 questions to determine worker status:</a:t>
            </a:r>
          </a:p>
          <a:p>
            <a:r>
              <a:rPr lang="en-US" sz="2400" dirty="0">
                <a:solidFill>
                  <a:srgbClr val="0070C0"/>
                </a:solidFill>
              </a:rPr>
              <a:t>Is the person under an obligation to work for another?</a:t>
            </a:r>
          </a:p>
          <a:p>
            <a:r>
              <a:rPr lang="en-US" sz="2400" dirty="0">
                <a:solidFill>
                  <a:srgbClr val="0070C0"/>
                </a:solidFill>
              </a:rPr>
              <a:t>Is the work done for monetary reward?</a:t>
            </a:r>
          </a:p>
          <a:p>
            <a:r>
              <a:rPr lang="en-US" sz="2400" dirty="0">
                <a:solidFill>
                  <a:srgbClr val="0070C0"/>
                </a:solidFill>
              </a:rPr>
              <a:t>Is the person subject to the direction of another?</a:t>
            </a:r>
          </a:p>
          <a:p>
            <a:pPr marL="0" indent="0">
              <a:buNone/>
            </a:pPr>
            <a:r>
              <a:rPr lang="en-US" sz="2400" dirty="0"/>
              <a:t> </a:t>
            </a:r>
            <a:endParaRPr lang="en-GB" sz="2400" dirty="0"/>
          </a:p>
        </p:txBody>
      </p:sp>
    </p:spTree>
    <p:extLst>
      <p:ext uri="{BB962C8B-B14F-4D97-AF65-F5344CB8AC3E}">
        <p14:creationId xmlns:p14="http://schemas.microsoft.com/office/powerpoint/2010/main" val="2901254289"/>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5718-DF47-411B-8484-7E0A5B9F68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BB07429-C420-4A79-B83E-71EB3F33325A}"/>
              </a:ext>
            </a:extLst>
          </p:cNvPr>
          <p:cNvSpPr>
            <a:spLocks noGrp="1"/>
          </p:cNvSpPr>
          <p:nvPr>
            <p:ph idx="1"/>
          </p:nvPr>
        </p:nvSpPr>
        <p:spPr/>
        <p:txBody>
          <a:bodyPr>
            <a:normAutofit/>
          </a:bodyPr>
          <a:lstStyle/>
          <a:p>
            <a:pPr marL="0" indent="0">
              <a:buNone/>
            </a:pPr>
            <a:r>
              <a:rPr lang="en-US" sz="1600" dirty="0"/>
              <a:t>But what if the worker is not paid much or only works part time?</a:t>
            </a:r>
          </a:p>
          <a:p>
            <a:pPr marL="0" indent="0">
              <a:buNone/>
            </a:pPr>
            <a:r>
              <a:rPr lang="en-US" sz="1600" dirty="0"/>
              <a:t>Case 53/81, </a:t>
            </a:r>
            <a:r>
              <a:rPr lang="en-US" sz="1600" b="1" i="1" dirty="0"/>
              <a:t>Levin [1982] </a:t>
            </a:r>
            <a:r>
              <a:rPr lang="en-US" sz="1600" dirty="0"/>
              <a:t>– UK national sought a residence permit as a worker in the Netherlands.  She was working </a:t>
            </a:r>
            <a:r>
              <a:rPr lang="en-US" sz="1600" dirty="0" err="1"/>
              <a:t>pt</a:t>
            </a:r>
            <a:r>
              <a:rPr lang="en-US" sz="1600" dirty="0"/>
              <a:t> as a hotel chambermaid and earned below the minimum wage, though she had sufficient resources from her husband’s maintenance.</a:t>
            </a:r>
          </a:p>
          <a:p>
            <a:pPr marL="0" indent="0">
              <a:buNone/>
            </a:pPr>
            <a:r>
              <a:rPr lang="en-US" sz="1600" dirty="0"/>
              <a:t>Dutch authorities said she was not involved in gainful employment.</a:t>
            </a:r>
          </a:p>
          <a:p>
            <a:pPr marL="0" indent="0">
              <a:buNone/>
            </a:pPr>
            <a:r>
              <a:rPr lang="en-US" sz="1600" dirty="0"/>
              <a:t>CJ said low pay was not an issue – just requires economic activity that is </a:t>
            </a:r>
            <a:r>
              <a:rPr lang="en-US" sz="1600" i="1" dirty="0"/>
              <a:t>“genuine and effective” </a:t>
            </a:r>
            <a:r>
              <a:rPr lang="en-US" sz="1600" dirty="0"/>
              <a:t>rather than activity that is </a:t>
            </a:r>
            <a:r>
              <a:rPr lang="en-US" sz="1600" i="1" dirty="0"/>
              <a:t>“marginal and ancillary”.</a:t>
            </a:r>
          </a:p>
          <a:p>
            <a:pPr marL="0" indent="0">
              <a:buNone/>
            </a:pPr>
            <a:r>
              <a:rPr lang="en-US" sz="1600" dirty="0"/>
              <a:t>AG </a:t>
            </a:r>
            <a:r>
              <a:rPr lang="en-US" sz="1600" dirty="0" err="1"/>
              <a:t>Slynn</a:t>
            </a:r>
            <a:r>
              <a:rPr lang="en-US" sz="1600" dirty="0"/>
              <a:t> took note of the increased reliance on </a:t>
            </a:r>
            <a:r>
              <a:rPr lang="en-US" sz="1600" dirty="0" err="1"/>
              <a:t>pt</a:t>
            </a:r>
            <a:r>
              <a:rPr lang="en-US" sz="1600" dirty="0"/>
              <a:t> work in times of unemployment.  In addition he noted that if </a:t>
            </a:r>
            <a:r>
              <a:rPr lang="en-US" sz="1600" dirty="0" err="1"/>
              <a:t>pt</a:t>
            </a:r>
            <a:r>
              <a:rPr lang="en-US" sz="1600" dirty="0"/>
              <a:t> work was excluded it would take a range of people outside the protection of </a:t>
            </a:r>
            <a:r>
              <a:rPr lang="en-US" sz="1600" b="1" dirty="0"/>
              <a:t>Art 45 TFEU </a:t>
            </a:r>
            <a:r>
              <a:rPr lang="en-US" sz="1600" dirty="0"/>
              <a:t>such as some women, the disabled and the elderly who, for various reasons, could only work pt.  Also there are lots of people who would prefer to work ft  but have to accept pt.</a:t>
            </a:r>
            <a:endParaRPr lang="en-GB" sz="1600" dirty="0"/>
          </a:p>
        </p:txBody>
      </p:sp>
    </p:spTree>
    <p:extLst>
      <p:ext uri="{BB962C8B-B14F-4D97-AF65-F5344CB8AC3E}">
        <p14:creationId xmlns:p14="http://schemas.microsoft.com/office/powerpoint/2010/main" val="318516767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453CA-689E-45B5-AEFC-12094472BA21}"/>
              </a:ext>
            </a:extLst>
          </p:cNvPr>
          <p:cNvSpPr>
            <a:spLocks noGrp="1"/>
          </p:cNvSpPr>
          <p:nvPr>
            <p:ph type="title"/>
          </p:nvPr>
        </p:nvSpPr>
        <p:spPr/>
        <p:txBody>
          <a:bodyPr/>
          <a:lstStyle/>
          <a:p>
            <a:r>
              <a:rPr lang="en-US" dirty="0"/>
              <a:t>Case 139/85, </a:t>
            </a:r>
            <a:r>
              <a:rPr lang="en-US" b="1" i="1" dirty="0" err="1"/>
              <a:t>Kempf</a:t>
            </a:r>
            <a:r>
              <a:rPr lang="en-US" b="1" i="1" dirty="0"/>
              <a:t> [1986]</a:t>
            </a:r>
            <a:endParaRPr lang="en-GB" dirty="0"/>
          </a:p>
        </p:txBody>
      </p:sp>
      <p:sp>
        <p:nvSpPr>
          <p:cNvPr id="3" name="Content Placeholder 2">
            <a:extLst>
              <a:ext uri="{FF2B5EF4-FFF2-40B4-BE49-F238E27FC236}">
                <a16:creationId xmlns:a16="http://schemas.microsoft.com/office/drawing/2014/main" id="{54E8888C-6DFE-4D57-B18A-67EDD9825F14}"/>
              </a:ext>
            </a:extLst>
          </p:cNvPr>
          <p:cNvSpPr>
            <a:spLocks noGrp="1"/>
          </p:cNvSpPr>
          <p:nvPr>
            <p:ph idx="1"/>
          </p:nvPr>
        </p:nvSpPr>
        <p:spPr/>
        <p:txBody>
          <a:bodyPr>
            <a:normAutofit/>
          </a:bodyPr>
          <a:lstStyle/>
          <a:p>
            <a:pPr marL="0" indent="0">
              <a:buNone/>
            </a:pPr>
            <a:r>
              <a:rPr lang="en-US" sz="2400" dirty="0"/>
              <a:t>Gave further guidance on the concept of “worker”. </a:t>
            </a:r>
          </a:p>
          <a:p>
            <a:pPr marL="0" indent="0">
              <a:buNone/>
            </a:pPr>
            <a:r>
              <a:rPr lang="en-US" sz="2400" dirty="0"/>
              <a:t>German national refused residence by Netherlands on the basis he was not a worker.  He was teaching music lessons for 12hrs per </a:t>
            </a:r>
            <a:r>
              <a:rPr lang="en-US" sz="2400" dirty="0" err="1"/>
              <a:t>wk</a:t>
            </a:r>
            <a:r>
              <a:rPr lang="en-US" sz="2400" dirty="0"/>
              <a:t> and supplemented his income with an income support benefit.  </a:t>
            </a:r>
          </a:p>
          <a:p>
            <a:pPr marL="0" indent="0">
              <a:buNone/>
            </a:pPr>
            <a:r>
              <a:rPr lang="en-US" sz="2400" dirty="0"/>
              <a:t>CJ ruled he was a worker even though he had to rely on other means to supplement his income.  All that mattered was that the economic activity was </a:t>
            </a:r>
            <a:r>
              <a:rPr lang="en-US" sz="2400" b="1" dirty="0"/>
              <a:t>genuine</a:t>
            </a:r>
            <a:r>
              <a:rPr lang="en-US" sz="2400" dirty="0"/>
              <a:t> and </a:t>
            </a:r>
            <a:r>
              <a:rPr lang="en-US" sz="2400" b="1" dirty="0"/>
              <a:t>effective</a:t>
            </a:r>
            <a:r>
              <a:rPr lang="en-US" sz="2400" dirty="0"/>
              <a:t>.</a:t>
            </a:r>
            <a:endParaRPr lang="en-GB" sz="2400" dirty="0"/>
          </a:p>
        </p:txBody>
      </p:sp>
      <p:pic>
        <p:nvPicPr>
          <p:cNvPr id="5" name="Picture 4" descr="A picture containing icon&#10;&#10;Description automatically generated">
            <a:extLst>
              <a:ext uri="{FF2B5EF4-FFF2-40B4-BE49-F238E27FC236}">
                <a16:creationId xmlns:a16="http://schemas.microsoft.com/office/drawing/2014/main" id="{06225EE0-B464-41A3-8B02-31A61A2E9D22}"/>
              </a:ext>
            </a:extLst>
          </p:cNvPr>
          <p:cNvPicPr>
            <a:picLocks noChangeAspect="1"/>
          </p:cNvPicPr>
          <p:nvPr/>
        </p:nvPicPr>
        <p:blipFill>
          <a:blip r:embed="rId2"/>
          <a:stretch>
            <a:fillRect/>
          </a:stretch>
        </p:blipFill>
        <p:spPr>
          <a:xfrm>
            <a:off x="9107805" y="441579"/>
            <a:ext cx="2377440" cy="2221992"/>
          </a:xfrm>
          <a:prstGeom prst="rect">
            <a:avLst/>
          </a:prstGeom>
        </p:spPr>
      </p:pic>
    </p:spTree>
    <p:extLst>
      <p:ext uri="{BB962C8B-B14F-4D97-AF65-F5344CB8AC3E}">
        <p14:creationId xmlns:p14="http://schemas.microsoft.com/office/powerpoint/2010/main" val="1056706419"/>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7C328-5574-4EA7-9F1F-DC0BAA320D77}"/>
              </a:ext>
            </a:extLst>
          </p:cNvPr>
          <p:cNvSpPr>
            <a:spLocks noGrp="1"/>
          </p:cNvSpPr>
          <p:nvPr>
            <p:ph type="title"/>
          </p:nvPr>
        </p:nvSpPr>
        <p:spPr/>
        <p:txBody>
          <a:bodyPr/>
          <a:lstStyle/>
          <a:p>
            <a:r>
              <a:rPr lang="en-US" dirty="0"/>
              <a:t>Could housing, food and pocket money be classed as ‘remuneration’?</a:t>
            </a:r>
            <a:endParaRPr lang="en-GB" dirty="0"/>
          </a:p>
        </p:txBody>
      </p:sp>
      <p:sp>
        <p:nvSpPr>
          <p:cNvPr id="3" name="Content Placeholder 2">
            <a:extLst>
              <a:ext uri="{FF2B5EF4-FFF2-40B4-BE49-F238E27FC236}">
                <a16:creationId xmlns:a16="http://schemas.microsoft.com/office/drawing/2014/main" id="{EA7A5D80-9ED1-4167-BA5A-1050923291A9}"/>
              </a:ext>
            </a:extLst>
          </p:cNvPr>
          <p:cNvSpPr>
            <a:spLocks noGrp="1"/>
          </p:cNvSpPr>
          <p:nvPr>
            <p:ph idx="1"/>
          </p:nvPr>
        </p:nvSpPr>
        <p:spPr/>
        <p:txBody>
          <a:bodyPr/>
          <a:lstStyle/>
          <a:p>
            <a:pPr marL="0" indent="0">
              <a:buNone/>
            </a:pPr>
            <a:r>
              <a:rPr lang="en-US" sz="1600" dirty="0"/>
              <a:t>Case 196/87, </a:t>
            </a:r>
            <a:r>
              <a:rPr lang="en-US" sz="1600" b="1" i="1" dirty="0" err="1"/>
              <a:t>Steymann</a:t>
            </a:r>
            <a:r>
              <a:rPr lang="en-US" sz="1600" b="1" i="1" dirty="0"/>
              <a:t> [1988] </a:t>
            </a:r>
            <a:r>
              <a:rPr lang="en-US" sz="1600" dirty="0"/>
              <a:t>German plumber using his skills in a religious community in the </a:t>
            </a:r>
          </a:p>
          <a:p>
            <a:pPr marL="0" indent="0">
              <a:buNone/>
            </a:pPr>
            <a:r>
              <a:rPr lang="en-US" sz="1600" dirty="0"/>
              <a:t>Netherlands.  The community was economically independent, running its own bar, laundry and </a:t>
            </a:r>
          </a:p>
          <a:p>
            <a:pPr marL="0" indent="0">
              <a:buNone/>
            </a:pPr>
            <a:r>
              <a:rPr lang="en-US" sz="1600" dirty="0"/>
              <a:t>other services.  Members were expected to use these services and were given food, </a:t>
            </a:r>
          </a:p>
          <a:p>
            <a:pPr marL="0" indent="0">
              <a:buNone/>
            </a:pPr>
            <a:r>
              <a:rPr lang="en-US" sz="1600" dirty="0"/>
              <a:t>accommodation and pocket money.</a:t>
            </a:r>
          </a:p>
          <a:p>
            <a:pPr marL="0" indent="0">
              <a:buNone/>
            </a:pPr>
            <a:r>
              <a:rPr lang="en-US" sz="1600" dirty="0"/>
              <a:t>Dutch Court said the activity was genuine and effective but questioned whether it was done for</a:t>
            </a:r>
          </a:p>
          <a:p>
            <a:pPr marL="0" indent="0">
              <a:buNone/>
            </a:pPr>
            <a:r>
              <a:rPr lang="en-US" sz="1600" dirty="0"/>
              <a:t>pay.  CJ left it for the national court to determine but added that a member of a community </a:t>
            </a:r>
          </a:p>
          <a:p>
            <a:pPr marL="0" indent="0">
              <a:buNone/>
            </a:pPr>
            <a:r>
              <a:rPr lang="en-US" sz="1600" dirty="0"/>
              <a:t>With an obligation to work in return for food and accommodation could be classed as receiving</a:t>
            </a:r>
          </a:p>
          <a:p>
            <a:pPr marL="0" indent="0">
              <a:buNone/>
            </a:pPr>
            <a:r>
              <a:rPr lang="en-US" sz="1600" dirty="0"/>
              <a:t>Remuneration.</a:t>
            </a:r>
          </a:p>
          <a:p>
            <a:pPr marL="0" indent="0">
              <a:buNone/>
            </a:pPr>
            <a:endParaRPr lang="en-GB" dirty="0"/>
          </a:p>
        </p:txBody>
      </p:sp>
      <p:pic>
        <p:nvPicPr>
          <p:cNvPr id="5" name="Picture 4" descr="A picture containing person, work-clothing&#10;&#10;Description automatically generated">
            <a:extLst>
              <a:ext uri="{FF2B5EF4-FFF2-40B4-BE49-F238E27FC236}">
                <a16:creationId xmlns:a16="http://schemas.microsoft.com/office/drawing/2014/main" id="{639C1012-8AFF-447E-915B-35B9C37DD352}"/>
              </a:ext>
            </a:extLst>
          </p:cNvPr>
          <p:cNvPicPr>
            <a:picLocks noChangeAspect="1"/>
          </p:cNvPicPr>
          <p:nvPr/>
        </p:nvPicPr>
        <p:blipFill>
          <a:blip r:embed="rId2"/>
          <a:stretch>
            <a:fillRect/>
          </a:stretch>
        </p:blipFill>
        <p:spPr>
          <a:xfrm>
            <a:off x="9429750" y="4803801"/>
            <a:ext cx="1463421" cy="1525905"/>
          </a:xfrm>
          <a:prstGeom prst="rect">
            <a:avLst/>
          </a:prstGeom>
        </p:spPr>
      </p:pic>
    </p:spTree>
    <p:extLst>
      <p:ext uri="{BB962C8B-B14F-4D97-AF65-F5344CB8AC3E}">
        <p14:creationId xmlns:p14="http://schemas.microsoft.com/office/powerpoint/2010/main" val="310604833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60048-AF32-40C8-83C6-07A62CC31B1D}"/>
              </a:ext>
            </a:extLst>
          </p:cNvPr>
          <p:cNvSpPr>
            <a:spLocks noGrp="1"/>
          </p:cNvSpPr>
          <p:nvPr>
            <p:ph type="title"/>
          </p:nvPr>
        </p:nvSpPr>
        <p:spPr/>
        <p:txBody>
          <a:bodyPr/>
          <a:lstStyle/>
          <a:p>
            <a:r>
              <a:rPr lang="en-US" dirty="0"/>
              <a:t>Marginal and ancillary</a:t>
            </a:r>
            <a:endParaRPr lang="en-GB" dirty="0"/>
          </a:p>
        </p:txBody>
      </p:sp>
      <p:sp>
        <p:nvSpPr>
          <p:cNvPr id="3" name="Content Placeholder 2">
            <a:extLst>
              <a:ext uri="{FF2B5EF4-FFF2-40B4-BE49-F238E27FC236}">
                <a16:creationId xmlns:a16="http://schemas.microsoft.com/office/drawing/2014/main" id="{78BA163F-6809-430A-A875-F207EB099AEE}"/>
              </a:ext>
            </a:extLst>
          </p:cNvPr>
          <p:cNvSpPr>
            <a:spLocks noGrp="1"/>
          </p:cNvSpPr>
          <p:nvPr>
            <p:ph idx="1"/>
          </p:nvPr>
        </p:nvSpPr>
        <p:spPr/>
        <p:txBody>
          <a:bodyPr>
            <a:normAutofit/>
          </a:bodyPr>
          <a:lstStyle/>
          <a:p>
            <a:pPr marL="0" indent="0">
              <a:buNone/>
            </a:pPr>
            <a:r>
              <a:rPr lang="en-US" sz="2400" dirty="0"/>
              <a:t>Case 344/87, </a:t>
            </a:r>
            <a:r>
              <a:rPr lang="en-US" sz="2400" b="1" i="1" dirty="0" err="1"/>
              <a:t>Bettray</a:t>
            </a:r>
            <a:r>
              <a:rPr lang="en-US" sz="2400" b="1" i="1" dirty="0"/>
              <a:t> [1989] </a:t>
            </a:r>
            <a:r>
              <a:rPr lang="en-US" sz="2400" dirty="0"/>
              <a:t>– concerned a German seeking to remain in the Netherlands.  He was a recovering drug addict working under a Dutch scheme to assist with his rehabilitation.  </a:t>
            </a:r>
          </a:p>
          <a:p>
            <a:pPr marL="0" indent="0">
              <a:buNone/>
            </a:pPr>
            <a:r>
              <a:rPr lang="en-US" sz="2400" dirty="0"/>
              <a:t>CJ ruled that the work was not a genuine and effective economic activity.  The social aspect was </a:t>
            </a:r>
            <a:r>
              <a:rPr lang="en-US" sz="2400" dirty="0" err="1"/>
              <a:t>nore</a:t>
            </a:r>
            <a:r>
              <a:rPr lang="en-US" sz="2400" dirty="0"/>
              <a:t> important than the economic aspect and so the residence permit could be refused because he was not a worker.</a:t>
            </a:r>
            <a:endParaRPr lang="en-GB" sz="2400" dirty="0"/>
          </a:p>
        </p:txBody>
      </p:sp>
    </p:spTree>
    <p:extLst>
      <p:ext uri="{BB962C8B-B14F-4D97-AF65-F5344CB8AC3E}">
        <p14:creationId xmlns:p14="http://schemas.microsoft.com/office/powerpoint/2010/main" val="246577515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E966D-B7BF-4A05-B0E4-49B493634E18}"/>
              </a:ext>
            </a:extLst>
          </p:cNvPr>
          <p:cNvSpPr>
            <a:spLocks noGrp="1"/>
          </p:cNvSpPr>
          <p:nvPr>
            <p:ph type="title"/>
          </p:nvPr>
        </p:nvSpPr>
        <p:spPr/>
        <p:txBody>
          <a:bodyPr/>
          <a:lstStyle/>
          <a:p>
            <a:r>
              <a:rPr lang="en-US" dirty="0"/>
              <a:t>Art 7(3)CRD</a:t>
            </a:r>
            <a:endParaRPr lang="en-GB" dirty="0"/>
          </a:p>
        </p:txBody>
      </p:sp>
      <p:sp>
        <p:nvSpPr>
          <p:cNvPr id="3" name="Content Placeholder 2">
            <a:extLst>
              <a:ext uri="{FF2B5EF4-FFF2-40B4-BE49-F238E27FC236}">
                <a16:creationId xmlns:a16="http://schemas.microsoft.com/office/drawing/2014/main" id="{D3FA67E9-68F8-40A0-906A-B97BCFCC9A7E}"/>
              </a:ext>
            </a:extLst>
          </p:cNvPr>
          <p:cNvSpPr>
            <a:spLocks noGrp="1"/>
          </p:cNvSpPr>
          <p:nvPr>
            <p:ph idx="1"/>
          </p:nvPr>
        </p:nvSpPr>
        <p:spPr/>
        <p:txBody>
          <a:bodyPr>
            <a:normAutofit/>
          </a:bodyPr>
          <a:lstStyle/>
          <a:p>
            <a:pPr marL="0" indent="0">
              <a:buNone/>
            </a:pPr>
            <a:r>
              <a:rPr lang="en-US" sz="1800" b="1" dirty="0"/>
              <a:t>CRD </a:t>
            </a:r>
            <a:r>
              <a:rPr lang="en-US" sz="1800" dirty="0"/>
              <a:t>adds a range of circumstances where worker status can be retained even though they are no longer working.  Under the above article worker status is retained where the worker is:-</a:t>
            </a:r>
          </a:p>
          <a:p>
            <a:pPr>
              <a:buFont typeface="Wingdings" panose="05000000000000000000" pitchFamily="2" charset="2"/>
              <a:buChar char="q"/>
            </a:pPr>
            <a:r>
              <a:rPr lang="en-US" sz="1800" b="1" dirty="0"/>
              <a:t>Temporarily unable to work due to an accident or illness;</a:t>
            </a:r>
          </a:p>
          <a:p>
            <a:pPr>
              <a:buFont typeface="Wingdings" panose="05000000000000000000" pitchFamily="2" charset="2"/>
              <a:buChar char="q"/>
            </a:pPr>
            <a:r>
              <a:rPr lang="en-US" sz="1800" b="1" dirty="0"/>
              <a:t>Involuntarily unemployed after being a worker for 1yr and is registered as a job-seeker.  If less than 1yr, then the worker status can continue for a minimum of 6m;</a:t>
            </a:r>
          </a:p>
          <a:p>
            <a:pPr>
              <a:buFont typeface="Wingdings" panose="05000000000000000000" pitchFamily="2" charset="2"/>
              <a:buChar char="q"/>
            </a:pPr>
            <a:r>
              <a:rPr lang="en-US" sz="1800" b="1" dirty="0"/>
              <a:t>On a vocational training course.  This training must relate to the previous employment unless the EU citizen is involuntarily unemployed.</a:t>
            </a:r>
          </a:p>
          <a:p>
            <a:pPr marL="0" indent="0">
              <a:buNone/>
            </a:pPr>
            <a:endParaRPr lang="en-US" sz="1800" b="1" dirty="0"/>
          </a:p>
          <a:p>
            <a:pPr marL="0" indent="0">
              <a:buNone/>
            </a:pPr>
            <a:r>
              <a:rPr lang="en-US" sz="1800" dirty="0"/>
              <a:t>Worker status retained = EU citizen continues to have the rights of a worker.</a:t>
            </a:r>
            <a:endParaRPr lang="en-GB" sz="1800" dirty="0"/>
          </a:p>
        </p:txBody>
      </p:sp>
    </p:spTree>
    <p:extLst>
      <p:ext uri="{BB962C8B-B14F-4D97-AF65-F5344CB8AC3E}">
        <p14:creationId xmlns:p14="http://schemas.microsoft.com/office/powerpoint/2010/main" val="328529142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D05E-DDAD-4AEE-AE41-A9145E9E585F}"/>
              </a:ext>
            </a:extLst>
          </p:cNvPr>
          <p:cNvSpPr>
            <a:spLocks noGrp="1"/>
          </p:cNvSpPr>
          <p:nvPr>
            <p:ph type="title"/>
          </p:nvPr>
        </p:nvSpPr>
        <p:spPr/>
        <p:txBody>
          <a:bodyPr/>
          <a:lstStyle/>
          <a:p>
            <a:r>
              <a:rPr lang="en-US" dirty="0"/>
              <a:t>Case C-507/12, </a:t>
            </a:r>
            <a:r>
              <a:rPr lang="en-US" b="1" i="1" dirty="0"/>
              <a:t>Saint Prix v Secretary of State for Work and Pensions [2014]</a:t>
            </a:r>
            <a:endParaRPr lang="en-GB" dirty="0"/>
          </a:p>
        </p:txBody>
      </p:sp>
      <p:sp>
        <p:nvSpPr>
          <p:cNvPr id="3" name="Content Placeholder 2">
            <a:extLst>
              <a:ext uri="{FF2B5EF4-FFF2-40B4-BE49-F238E27FC236}">
                <a16:creationId xmlns:a16="http://schemas.microsoft.com/office/drawing/2014/main" id="{DBC22668-E536-4608-AC00-EF9690502BE5}"/>
              </a:ext>
            </a:extLst>
          </p:cNvPr>
          <p:cNvSpPr>
            <a:spLocks noGrp="1"/>
          </p:cNvSpPr>
          <p:nvPr>
            <p:ph idx="1"/>
          </p:nvPr>
        </p:nvSpPr>
        <p:spPr/>
        <p:txBody>
          <a:bodyPr/>
          <a:lstStyle/>
          <a:p>
            <a:pPr marL="0" indent="0">
              <a:buNone/>
            </a:pPr>
            <a:r>
              <a:rPr lang="en-US" dirty="0"/>
              <a:t>Worker status will be retained by a woman that gives up work due to the physical constraints of the late stages of pregnancy and childbirth.  All that is required is that the mother finds or is capable of finding another job within a reasonable period of time after the birth.</a:t>
            </a:r>
          </a:p>
          <a:p>
            <a:pPr marL="0" indent="0">
              <a:buNone/>
            </a:pPr>
            <a:r>
              <a:rPr lang="en-US" dirty="0"/>
              <a:t>See Facts</a:t>
            </a:r>
          </a:p>
          <a:p>
            <a:pPr marL="0" indent="0">
              <a:buNone/>
            </a:pPr>
            <a:r>
              <a:rPr lang="en-US" dirty="0"/>
              <a:t>CJ emphasized that </a:t>
            </a:r>
            <a:r>
              <a:rPr lang="en-US" b="1" dirty="0"/>
              <a:t>Art 45 TFEU </a:t>
            </a:r>
            <a:r>
              <a:rPr lang="en-US" dirty="0"/>
              <a:t>determined whether an EU citizen has worker status.  As a result, the circumstances detailed in the </a:t>
            </a:r>
            <a:r>
              <a:rPr lang="en-US" b="1" dirty="0"/>
              <a:t>CRD </a:t>
            </a:r>
            <a:r>
              <a:rPr lang="en-US" dirty="0"/>
              <a:t>for retaining the status do not constitute an exhaustive list.  This gives the CJ scope to develop further circumstances where worker status is retained.</a:t>
            </a:r>
          </a:p>
          <a:p>
            <a:pPr marL="0" indent="0">
              <a:buNone/>
            </a:pPr>
            <a:r>
              <a:rPr lang="en-US" dirty="0"/>
              <a:t>CJ did not give guidance on what a reasonable period of time is.  However, EU law sets a minimum maternity period at 14wks and in most MSs its longer.  It is possible that national courts could use their national maternity periods for the minimum (reasonable) period of time or this plus an additional, sufficient period to look for work based on the individual circumstances of the mother concerned and proportionality.</a:t>
            </a:r>
            <a:endParaRPr lang="en-GB" dirty="0"/>
          </a:p>
        </p:txBody>
      </p:sp>
    </p:spTree>
    <p:extLst>
      <p:ext uri="{BB962C8B-B14F-4D97-AF65-F5344CB8AC3E}">
        <p14:creationId xmlns:p14="http://schemas.microsoft.com/office/powerpoint/2010/main" val="145136342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E8C99-C5DF-446F-A000-A31316C2668B}"/>
              </a:ext>
            </a:extLst>
          </p:cNvPr>
          <p:cNvSpPr>
            <a:spLocks noGrp="1"/>
          </p:cNvSpPr>
          <p:nvPr>
            <p:ph type="title"/>
          </p:nvPr>
        </p:nvSpPr>
        <p:spPr/>
        <p:txBody>
          <a:bodyPr/>
          <a:lstStyle/>
          <a:p>
            <a:r>
              <a:rPr lang="en-US" dirty="0"/>
              <a:t>Cross-border economic activity</a:t>
            </a:r>
            <a:endParaRPr lang="en-GB" dirty="0"/>
          </a:p>
        </p:txBody>
      </p:sp>
      <p:sp>
        <p:nvSpPr>
          <p:cNvPr id="3" name="Content Placeholder 2">
            <a:extLst>
              <a:ext uri="{FF2B5EF4-FFF2-40B4-BE49-F238E27FC236}">
                <a16:creationId xmlns:a16="http://schemas.microsoft.com/office/drawing/2014/main" id="{A849633A-53A0-470C-80ED-E7D47A297322}"/>
              </a:ext>
            </a:extLst>
          </p:cNvPr>
          <p:cNvSpPr>
            <a:spLocks noGrp="1"/>
          </p:cNvSpPr>
          <p:nvPr>
            <p:ph idx="1"/>
          </p:nvPr>
        </p:nvSpPr>
        <p:spPr/>
        <p:txBody>
          <a:bodyPr/>
          <a:lstStyle/>
          <a:p>
            <a:pPr marL="0" indent="0">
              <a:buNone/>
            </a:pPr>
            <a:r>
              <a:rPr lang="en-US" sz="2000" dirty="0"/>
              <a:t>Treaty rules apply when there is an “EU dimension” and in the context of free movement of workers, the matter needs to relate to cross-border activity.</a:t>
            </a:r>
          </a:p>
          <a:p>
            <a:pPr marL="0" indent="0">
              <a:buNone/>
            </a:pPr>
            <a:r>
              <a:rPr lang="en-US" sz="2000" dirty="0"/>
              <a:t>Case 175/78, </a:t>
            </a:r>
            <a:r>
              <a:rPr lang="en-US" sz="2000" b="1" i="1" dirty="0"/>
              <a:t>Saunders [1979] – </a:t>
            </a:r>
            <a:r>
              <a:rPr lang="en-US" sz="2000" dirty="0"/>
              <a:t>Treaty rights do not apply to purely internal matters.</a:t>
            </a:r>
          </a:p>
          <a:p>
            <a:pPr marL="0" indent="0">
              <a:buNone/>
            </a:pPr>
            <a:r>
              <a:rPr lang="en-US" sz="2000" dirty="0"/>
              <a:t>Case 298/84, </a:t>
            </a:r>
            <a:r>
              <a:rPr lang="en-US" sz="2000" b="1" i="1" dirty="0" err="1"/>
              <a:t>Iorio</a:t>
            </a:r>
            <a:r>
              <a:rPr lang="en-US" sz="2000" b="1" i="1" dirty="0"/>
              <a:t> (Paulo)[1986] </a:t>
            </a:r>
          </a:p>
          <a:p>
            <a:pPr marL="0" indent="0">
              <a:buNone/>
            </a:pPr>
            <a:endParaRPr lang="en-GB" dirty="0"/>
          </a:p>
        </p:txBody>
      </p:sp>
    </p:spTree>
    <p:extLst>
      <p:ext uri="{BB962C8B-B14F-4D97-AF65-F5344CB8AC3E}">
        <p14:creationId xmlns:p14="http://schemas.microsoft.com/office/powerpoint/2010/main" val="387702607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167C7-0D86-418F-BD85-E28D490BA24D}"/>
              </a:ext>
            </a:extLst>
          </p:cNvPr>
          <p:cNvSpPr>
            <a:spLocks noGrp="1"/>
          </p:cNvSpPr>
          <p:nvPr>
            <p:ph type="title"/>
          </p:nvPr>
        </p:nvSpPr>
        <p:spPr/>
        <p:txBody>
          <a:bodyPr/>
          <a:lstStyle/>
          <a:p>
            <a:r>
              <a:rPr lang="en-US" dirty="0"/>
              <a:t>Direct effect</a:t>
            </a:r>
            <a:endParaRPr lang="en-GB" dirty="0"/>
          </a:p>
        </p:txBody>
      </p:sp>
      <p:sp>
        <p:nvSpPr>
          <p:cNvPr id="3" name="Content Placeholder 2">
            <a:extLst>
              <a:ext uri="{FF2B5EF4-FFF2-40B4-BE49-F238E27FC236}">
                <a16:creationId xmlns:a16="http://schemas.microsoft.com/office/drawing/2014/main" id="{678679B4-8A10-4893-BBD8-C39DB27FDD6B}"/>
              </a:ext>
            </a:extLst>
          </p:cNvPr>
          <p:cNvSpPr>
            <a:spLocks noGrp="1"/>
          </p:cNvSpPr>
          <p:nvPr>
            <p:ph idx="1"/>
          </p:nvPr>
        </p:nvSpPr>
        <p:spPr/>
        <p:txBody>
          <a:bodyPr>
            <a:normAutofit/>
          </a:bodyPr>
          <a:lstStyle/>
          <a:p>
            <a:pPr marL="0" indent="0">
              <a:buNone/>
            </a:pPr>
            <a:r>
              <a:rPr lang="en-US" sz="1800" b="1" dirty="0"/>
              <a:t>Art 45 TFEU </a:t>
            </a:r>
            <a:r>
              <a:rPr lang="en-US" sz="1800" dirty="0"/>
              <a:t>is capable of vertical direct effect (enforced against a public body).</a:t>
            </a:r>
          </a:p>
          <a:p>
            <a:pPr marL="0" indent="0">
              <a:buNone/>
            </a:pPr>
            <a:r>
              <a:rPr lang="en-US" sz="1800" dirty="0"/>
              <a:t>However, it was not clear if it was capable of being enforced against private parties.  The horizontal direct effect of Art 45 took a while to be confirmed.</a:t>
            </a:r>
          </a:p>
          <a:p>
            <a:pPr marL="0" indent="0">
              <a:buNone/>
            </a:pPr>
            <a:r>
              <a:rPr lang="en-US" sz="1800" dirty="0"/>
              <a:t>Case 36/74</a:t>
            </a:r>
            <a:r>
              <a:rPr lang="en-US" sz="1800" b="1" dirty="0"/>
              <a:t>, </a:t>
            </a:r>
            <a:r>
              <a:rPr lang="en-US" sz="1800" b="1" i="1" dirty="0" err="1"/>
              <a:t>Walgrave</a:t>
            </a:r>
            <a:r>
              <a:rPr lang="en-US" sz="1800" b="1" i="1" dirty="0"/>
              <a:t> and Koch v Association Union </a:t>
            </a:r>
            <a:r>
              <a:rPr lang="en-US" sz="1800" b="1" i="1" dirty="0" err="1"/>
              <a:t>Cycliste</a:t>
            </a:r>
            <a:r>
              <a:rPr lang="en-US" sz="1800" b="1" i="1" dirty="0"/>
              <a:t> </a:t>
            </a:r>
            <a:r>
              <a:rPr lang="en-US" sz="1800" b="1" i="1" dirty="0" err="1"/>
              <a:t>Internationale</a:t>
            </a:r>
            <a:r>
              <a:rPr lang="en-US" sz="1800" b="1" i="1" dirty="0"/>
              <a:t> [1974] </a:t>
            </a:r>
            <a:r>
              <a:rPr lang="en-US" sz="1800" dirty="0"/>
              <a:t>– concerned an action against a sports regulatory body.  CJ ruled that it was in breach of </a:t>
            </a:r>
            <a:r>
              <a:rPr lang="en-US" sz="1800" b="1" dirty="0"/>
              <a:t>Art 45 </a:t>
            </a:r>
            <a:r>
              <a:rPr lang="en-US" sz="1800" dirty="0"/>
              <a:t>by imposing nationality requirements  on pacemakers in the World Cycling Championship.  The court stated that the prohibition of discrimination</a:t>
            </a:r>
          </a:p>
          <a:p>
            <a:pPr marL="0" indent="0">
              <a:buNone/>
            </a:pPr>
            <a:r>
              <a:rPr lang="en-US" sz="1800" dirty="0"/>
              <a:t> </a:t>
            </a:r>
            <a:r>
              <a:rPr lang="en-US" sz="1800" i="1" dirty="0"/>
              <a:t>“does not only apply to the action of public authorities but extends likewise to rules of any nature aimed at regulating in a collective manner gainful employment and the provision of services”.</a:t>
            </a:r>
            <a:endParaRPr lang="en-GB" sz="1800" b="1" dirty="0"/>
          </a:p>
        </p:txBody>
      </p:sp>
    </p:spTree>
    <p:extLst>
      <p:ext uri="{BB962C8B-B14F-4D97-AF65-F5344CB8AC3E}">
        <p14:creationId xmlns:p14="http://schemas.microsoft.com/office/powerpoint/2010/main" val="710268645"/>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8FFA9-4D39-42F2-8C32-2F7A6FD9D3B0}"/>
              </a:ext>
            </a:extLst>
          </p:cNvPr>
          <p:cNvSpPr>
            <a:spLocks noGrp="1"/>
          </p:cNvSpPr>
          <p:nvPr>
            <p:ph type="title"/>
          </p:nvPr>
        </p:nvSpPr>
        <p:spPr/>
        <p:txBody>
          <a:bodyPr/>
          <a:lstStyle/>
          <a:p>
            <a:r>
              <a:rPr lang="en-US" dirty="0"/>
              <a:t>Case C-281/98, </a:t>
            </a:r>
            <a:r>
              <a:rPr lang="en-US" b="1" i="1" dirty="0" err="1"/>
              <a:t>Agonese</a:t>
            </a:r>
            <a:r>
              <a:rPr lang="en-US" b="1" i="1" dirty="0"/>
              <a:t> [2000]</a:t>
            </a:r>
            <a:endParaRPr lang="en-GB" dirty="0"/>
          </a:p>
        </p:txBody>
      </p:sp>
      <p:sp>
        <p:nvSpPr>
          <p:cNvPr id="3" name="Content Placeholder 2">
            <a:extLst>
              <a:ext uri="{FF2B5EF4-FFF2-40B4-BE49-F238E27FC236}">
                <a16:creationId xmlns:a16="http://schemas.microsoft.com/office/drawing/2014/main" id="{0438736D-0F59-47F3-B5A3-59D8F3CB35BB}"/>
              </a:ext>
            </a:extLst>
          </p:cNvPr>
          <p:cNvSpPr>
            <a:spLocks noGrp="1"/>
          </p:cNvSpPr>
          <p:nvPr>
            <p:ph idx="1"/>
          </p:nvPr>
        </p:nvSpPr>
        <p:spPr/>
        <p:txBody>
          <a:bodyPr>
            <a:normAutofit/>
          </a:bodyPr>
          <a:lstStyle/>
          <a:p>
            <a:pPr marL="0" indent="0">
              <a:buNone/>
            </a:pPr>
            <a:r>
              <a:rPr lang="en-US" sz="2000" dirty="0"/>
              <a:t>Laid to rest any doubts about the horizontal direct effect of </a:t>
            </a:r>
            <a:r>
              <a:rPr lang="en-US" sz="2000" b="1" dirty="0"/>
              <a:t>Art 45 TFEU.</a:t>
            </a:r>
          </a:p>
          <a:p>
            <a:pPr marL="0" indent="0">
              <a:buNone/>
            </a:pPr>
            <a:r>
              <a:rPr lang="en-US" sz="2000" b="1" dirty="0"/>
              <a:t>See facts</a:t>
            </a:r>
          </a:p>
          <a:p>
            <a:pPr marL="0" indent="0">
              <a:buNone/>
            </a:pPr>
            <a:r>
              <a:rPr lang="en-US" sz="2000" dirty="0"/>
              <a:t>CJ said that the prohibition of discrimination on the ground of nationality was similar to the prohibition of discrimination on the ground of sex in </a:t>
            </a:r>
            <a:r>
              <a:rPr lang="en-US" sz="2000" b="1" dirty="0"/>
              <a:t>Art 157 TFEU</a:t>
            </a:r>
            <a:r>
              <a:rPr lang="en-US" sz="2000" dirty="0"/>
              <a:t>.  Both provisions are intended to prevent discrimination in the </a:t>
            </a:r>
            <a:r>
              <a:rPr lang="en-US" sz="2000" dirty="0" err="1"/>
              <a:t>labour</a:t>
            </a:r>
            <a:r>
              <a:rPr lang="en-US" sz="2000" dirty="0"/>
              <a:t> market generally and so they are binding on both private and public parties.  However, it should be noted that CJ carefully focused on discrimination on the ground of nationality when allowing </a:t>
            </a:r>
            <a:r>
              <a:rPr lang="en-US" sz="2000" b="1" dirty="0"/>
              <a:t>Art 45</a:t>
            </a:r>
            <a:r>
              <a:rPr lang="en-US" sz="2000" dirty="0"/>
              <a:t> to have horizontal direct effect.</a:t>
            </a:r>
            <a:endParaRPr lang="en-GB" sz="2000" dirty="0"/>
          </a:p>
        </p:txBody>
      </p:sp>
    </p:spTree>
    <p:extLst>
      <p:ext uri="{BB962C8B-B14F-4D97-AF65-F5344CB8AC3E}">
        <p14:creationId xmlns:p14="http://schemas.microsoft.com/office/powerpoint/2010/main" val="3905289574"/>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0E461-342B-4371-ABCE-24EDAA0027C8}"/>
              </a:ext>
            </a:extLst>
          </p:cNvPr>
          <p:cNvSpPr>
            <a:spLocks noGrp="1"/>
          </p:cNvSpPr>
          <p:nvPr>
            <p:ph type="title"/>
          </p:nvPr>
        </p:nvSpPr>
        <p:spPr/>
        <p:txBody>
          <a:bodyPr/>
          <a:lstStyle/>
          <a:p>
            <a:r>
              <a:rPr lang="en-US" dirty="0"/>
              <a:t>Discrimination and restrictions to market access</a:t>
            </a:r>
            <a:endParaRPr lang="en-GB" dirty="0"/>
          </a:p>
        </p:txBody>
      </p:sp>
      <p:sp>
        <p:nvSpPr>
          <p:cNvPr id="3" name="Content Placeholder 2">
            <a:extLst>
              <a:ext uri="{FF2B5EF4-FFF2-40B4-BE49-F238E27FC236}">
                <a16:creationId xmlns:a16="http://schemas.microsoft.com/office/drawing/2014/main" id="{8C4240AB-42B1-4049-894D-9035F318CC84}"/>
              </a:ext>
            </a:extLst>
          </p:cNvPr>
          <p:cNvSpPr>
            <a:spLocks noGrp="1"/>
          </p:cNvSpPr>
          <p:nvPr>
            <p:ph idx="1"/>
          </p:nvPr>
        </p:nvSpPr>
        <p:spPr/>
        <p:txBody>
          <a:bodyPr/>
          <a:lstStyle/>
          <a:p>
            <a:pPr marL="0" indent="0">
              <a:buNone/>
            </a:pPr>
            <a:r>
              <a:rPr lang="en-US" dirty="0"/>
              <a:t>There are some specific rights derived from worker status – </a:t>
            </a:r>
            <a:r>
              <a:rPr lang="en-US" b="1" dirty="0"/>
              <a:t>Art 45 TFEU </a:t>
            </a:r>
            <a:r>
              <a:rPr lang="en-US" dirty="0"/>
              <a:t>and developed in </a:t>
            </a:r>
            <a:r>
              <a:rPr lang="en-US" b="1" dirty="0"/>
              <a:t>Regulation 492/2011 </a:t>
            </a:r>
            <a:r>
              <a:rPr lang="en-US" dirty="0"/>
              <a:t>(the </a:t>
            </a:r>
            <a:r>
              <a:rPr lang="en-US" b="1" dirty="0"/>
              <a:t>Workers’ Regulation – </a:t>
            </a:r>
            <a:r>
              <a:rPr lang="en-US" dirty="0"/>
              <a:t>this is a consolidated version of the earlier </a:t>
            </a:r>
            <a:r>
              <a:rPr lang="en-US" b="1" dirty="0"/>
              <a:t>Regulation 1612/68 </a:t>
            </a:r>
            <a:r>
              <a:rPr lang="en-US" dirty="0"/>
              <a:t>and its subsequent amendments. Just like the </a:t>
            </a:r>
            <a:r>
              <a:rPr lang="en-US" b="1" dirty="0"/>
              <a:t>CRD </a:t>
            </a:r>
            <a:r>
              <a:rPr lang="en-US" dirty="0"/>
              <a:t>it is important to read the </a:t>
            </a:r>
            <a:r>
              <a:rPr lang="en-US" b="1" dirty="0"/>
              <a:t>Workers’ Regulation</a:t>
            </a:r>
            <a:r>
              <a:rPr lang="en-US" dirty="0"/>
              <a:t>).</a:t>
            </a:r>
          </a:p>
          <a:p>
            <a:pPr marL="0" indent="0">
              <a:buNone/>
            </a:pPr>
            <a:r>
              <a:rPr lang="en-US" dirty="0"/>
              <a:t>Let’s consider the type of discrimination that workers are protected from.</a:t>
            </a:r>
          </a:p>
          <a:p>
            <a:pPr marL="0" indent="0">
              <a:buNone/>
            </a:pPr>
            <a:r>
              <a:rPr lang="en-US" b="1" dirty="0"/>
              <a:t>DIRECT DISCRIMINATION</a:t>
            </a:r>
          </a:p>
          <a:p>
            <a:pPr marL="0" indent="0">
              <a:buNone/>
            </a:pPr>
            <a:r>
              <a:rPr lang="en-US" b="1" dirty="0"/>
              <a:t>Art 45 TFEU </a:t>
            </a:r>
            <a:r>
              <a:rPr lang="en-US" dirty="0"/>
              <a:t>prohibits this on the grounds of nationality.</a:t>
            </a:r>
          </a:p>
          <a:p>
            <a:pPr marL="0" indent="0">
              <a:buNone/>
            </a:pPr>
            <a:r>
              <a:rPr lang="en-US" dirty="0"/>
              <a:t>Case 167/73, </a:t>
            </a:r>
            <a:r>
              <a:rPr lang="en-US" b="1" i="1" dirty="0"/>
              <a:t>Commission v France [1974] </a:t>
            </a:r>
            <a:r>
              <a:rPr lang="en-US" dirty="0"/>
              <a:t>which concerned a French rule that a certain proportion of the crew should be French.  A clear breach of </a:t>
            </a:r>
            <a:r>
              <a:rPr lang="en-US" b="1" dirty="0"/>
              <a:t>Art 45 </a:t>
            </a:r>
            <a:r>
              <a:rPr lang="en-US" dirty="0"/>
              <a:t>and also a breach of </a:t>
            </a:r>
            <a:r>
              <a:rPr lang="en-US" b="1" dirty="0"/>
              <a:t>Art 4 Workers’ Regulation.</a:t>
            </a:r>
          </a:p>
          <a:p>
            <a:pPr marL="0" indent="0">
              <a:buNone/>
            </a:pPr>
            <a:r>
              <a:rPr lang="en-US" dirty="0"/>
              <a:t>Another example is the old European football rule that limited the number of non nationals in each club team (known as the 3 + 2 rule) Case C-425/93, </a:t>
            </a:r>
            <a:r>
              <a:rPr lang="en-US" b="1" i="1" dirty="0"/>
              <a:t>Bosman [1995].</a:t>
            </a:r>
          </a:p>
          <a:p>
            <a:pPr marL="0" indent="0">
              <a:buNone/>
            </a:pPr>
            <a:endParaRPr lang="en-GB" dirty="0"/>
          </a:p>
        </p:txBody>
      </p:sp>
    </p:spTree>
    <p:extLst>
      <p:ext uri="{BB962C8B-B14F-4D97-AF65-F5344CB8AC3E}">
        <p14:creationId xmlns:p14="http://schemas.microsoft.com/office/powerpoint/2010/main" val="343713778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90009-782B-4E81-926C-8F200451CEA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3409AC-6982-4303-9B33-7D460383A105}"/>
              </a:ext>
            </a:extLst>
          </p:cNvPr>
          <p:cNvSpPr>
            <a:spLocks noGrp="1"/>
          </p:cNvSpPr>
          <p:nvPr>
            <p:ph idx="1"/>
          </p:nvPr>
        </p:nvSpPr>
        <p:spPr/>
        <p:txBody>
          <a:bodyPr>
            <a:noAutofit/>
          </a:bodyPr>
          <a:lstStyle/>
          <a:p>
            <a:pPr marL="0" indent="0">
              <a:buNone/>
            </a:pPr>
            <a:r>
              <a:rPr lang="en-US" sz="1800" b="1" dirty="0"/>
              <a:t>INDIRECT DISCRIMINATION</a:t>
            </a:r>
          </a:p>
          <a:p>
            <a:pPr marL="0" indent="0">
              <a:buNone/>
            </a:pPr>
            <a:r>
              <a:rPr lang="en-US" sz="1800" b="1" dirty="0"/>
              <a:t>Art 45 TFEU, </a:t>
            </a:r>
            <a:r>
              <a:rPr lang="en-US" sz="1800" dirty="0"/>
              <a:t>expressly by </a:t>
            </a:r>
            <a:r>
              <a:rPr lang="en-US" sz="1800" b="1" dirty="0"/>
              <a:t>Art 3(1) Regulation 492/2011 </a:t>
            </a:r>
            <a:r>
              <a:rPr lang="en-US" sz="1800" dirty="0"/>
              <a:t>in relation to access to employment.  </a:t>
            </a:r>
          </a:p>
          <a:p>
            <a:pPr marL="0" indent="0">
              <a:buNone/>
            </a:pPr>
            <a:r>
              <a:rPr lang="en-US" sz="1800" dirty="0"/>
              <a:t>CJ addressed the requirements for the proof of indirect discrimination in Case C-237/94, </a:t>
            </a:r>
            <a:r>
              <a:rPr lang="en-US" sz="1800" b="1" i="1" dirty="0" err="1"/>
              <a:t>O’Flynn</a:t>
            </a:r>
            <a:r>
              <a:rPr lang="en-US" sz="1800" b="1" i="1" dirty="0"/>
              <a:t> [1996] </a:t>
            </a:r>
            <a:r>
              <a:rPr lang="en-US" sz="1800" dirty="0"/>
              <a:t>– all that needs to be shown is that the measure is </a:t>
            </a:r>
            <a:r>
              <a:rPr lang="en-US" sz="1800" i="1" dirty="0"/>
              <a:t>“intrinsically liable” </a:t>
            </a:r>
            <a:r>
              <a:rPr lang="en-US" sz="1800" dirty="0"/>
              <a:t>to affect migrant workers more than working nationals. Such indirect discriminatory rules would be a breach unless it could be </a:t>
            </a:r>
          </a:p>
          <a:p>
            <a:pPr marL="0" indent="0">
              <a:buNone/>
            </a:pPr>
            <a:r>
              <a:rPr lang="en-US" sz="1800" i="1" dirty="0"/>
              <a:t>“justified by objective considerations independent of the nationality of the workers concerned and if they are proportionate to the legitimate aim pursued by national law”</a:t>
            </a:r>
          </a:p>
          <a:p>
            <a:pPr marL="0" indent="0">
              <a:buNone/>
            </a:pPr>
            <a:r>
              <a:rPr lang="en-US" sz="1800" dirty="0"/>
              <a:t>So where as direct discrimination can only be justified by the limited derogations from </a:t>
            </a:r>
            <a:r>
              <a:rPr lang="en-US" sz="1800" b="1" dirty="0"/>
              <a:t>Art 45 TFEU </a:t>
            </a:r>
            <a:r>
              <a:rPr lang="en-US" sz="1800" dirty="0"/>
              <a:t>and </a:t>
            </a:r>
            <a:r>
              <a:rPr lang="en-US" sz="1800" b="1" dirty="0"/>
              <a:t>CRD</a:t>
            </a:r>
            <a:r>
              <a:rPr lang="en-US" sz="1800" dirty="0"/>
              <a:t>, indirect discrimination measures can be lawful if supported by an objective justification that is proportionate.</a:t>
            </a:r>
            <a:endParaRPr lang="en-GB" sz="1800" dirty="0"/>
          </a:p>
        </p:txBody>
      </p:sp>
    </p:spTree>
    <p:extLst>
      <p:ext uri="{BB962C8B-B14F-4D97-AF65-F5344CB8AC3E}">
        <p14:creationId xmlns:p14="http://schemas.microsoft.com/office/powerpoint/2010/main" val="1280288682"/>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5FD59-D327-4E61-9991-266937ADAE65}"/>
              </a:ext>
            </a:extLst>
          </p:cNvPr>
          <p:cNvSpPr>
            <a:spLocks noGrp="1"/>
          </p:cNvSpPr>
          <p:nvPr>
            <p:ph type="title"/>
          </p:nvPr>
        </p:nvSpPr>
        <p:spPr/>
        <p:txBody>
          <a:bodyPr/>
          <a:lstStyle/>
          <a:p>
            <a:r>
              <a:rPr lang="en-US" dirty="0"/>
              <a:t>Typical examples of indirect discrimination</a:t>
            </a:r>
            <a:endParaRPr lang="en-GB" dirty="0"/>
          </a:p>
        </p:txBody>
      </p:sp>
      <p:sp>
        <p:nvSpPr>
          <p:cNvPr id="3" name="Content Placeholder 2">
            <a:extLst>
              <a:ext uri="{FF2B5EF4-FFF2-40B4-BE49-F238E27FC236}">
                <a16:creationId xmlns:a16="http://schemas.microsoft.com/office/drawing/2014/main" id="{C51CDEA6-AD42-42C4-9324-4A880CB93E80}"/>
              </a:ext>
            </a:extLst>
          </p:cNvPr>
          <p:cNvSpPr>
            <a:spLocks noGrp="1"/>
          </p:cNvSpPr>
          <p:nvPr>
            <p:ph idx="1"/>
          </p:nvPr>
        </p:nvSpPr>
        <p:spPr/>
        <p:txBody>
          <a:bodyPr>
            <a:normAutofit/>
          </a:bodyPr>
          <a:lstStyle/>
          <a:p>
            <a:pPr marL="0" indent="0">
              <a:buNone/>
            </a:pPr>
            <a:r>
              <a:rPr lang="en-US" sz="1800" dirty="0"/>
              <a:t>Benefits that are available based on a period of residence, or being educated in the host MS.</a:t>
            </a:r>
          </a:p>
          <a:p>
            <a:pPr marL="0" indent="0">
              <a:buNone/>
            </a:pPr>
            <a:r>
              <a:rPr lang="en-US" sz="1800" dirty="0"/>
              <a:t>Case C15/69 </a:t>
            </a:r>
            <a:r>
              <a:rPr lang="en-US" sz="1800" b="1" i="1" dirty="0" err="1"/>
              <a:t>Ugliola</a:t>
            </a:r>
            <a:r>
              <a:rPr lang="en-US" sz="1800" b="1" i="1" dirty="0"/>
              <a:t> [1969]</a:t>
            </a:r>
          </a:p>
          <a:p>
            <a:pPr marL="0" indent="0">
              <a:buNone/>
            </a:pPr>
            <a:r>
              <a:rPr lang="en-US" sz="1800" dirty="0"/>
              <a:t>Language requirements are capable of amounting to indirect discrimination but </a:t>
            </a:r>
            <a:r>
              <a:rPr lang="en-US" sz="1800" b="1" dirty="0"/>
              <a:t>Art 3(1) Workers’ Regulation </a:t>
            </a:r>
            <a:r>
              <a:rPr lang="en-US" sz="1800" dirty="0"/>
              <a:t>states that these can be justified if they are required by reason of the nature of the post to be filled.</a:t>
            </a:r>
          </a:p>
          <a:p>
            <a:pPr marL="0" indent="0">
              <a:buNone/>
            </a:pPr>
            <a:r>
              <a:rPr lang="en-US" sz="1800" dirty="0"/>
              <a:t>Case 379/87, </a:t>
            </a:r>
            <a:r>
              <a:rPr lang="en-US" sz="1800" b="1" i="1" dirty="0"/>
              <a:t>Groener [1989]</a:t>
            </a:r>
          </a:p>
          <a:p>
            <a:pPr marL="0" indent="0">
              <a:buNone/>
            </a:pPr>
            <a:r>
              <a:rPr lang="en-US" sz="1800" dirty="0"/>
              <a:t>C-317/14, </a:t>
            </a:r>
            <a:r>
              <a:rPr lang="en-US" sz="1800" b="1" i="1" dirty="0"/>
              <a:t>Commission v Belgium [2015] </a:t>
            </a:r>
            <a:r>
              <a:rPr lang="en-US" sz="1800" dirty="0"/>
              <a:t>– a Belgian language requirement was applied in a manner that was a breach of </a:t>
            </a:r>
            <a:r>
              <a:rPr lang="en-US" sz="1800" b="1" dirty="0"/>
              <a:t>Art 45 TFEU </a:t>
            </a:r>
            <a:r>
              <a:rPr lang="en-US" sz="1800" dirty="0"/>
              <a:t>and </a:t>
            </a:r>
            <a:r>
              <a:rPr lang="en-US" sz="1800" b="1" dirty="0"/>
              <a:t>Workers’ Regulations </a:t>
            </a:r>
            <a:endParaRPr lang="en-GB" sz="1800" dirty="0"/>
          </a:p>
        </p:txBody>
      </p:sp>
    </p:spTree>
    <p:extLst>
      <p:ext uri="{BB962C8B-B14F-4D97-AF65-F5344CB8AC3E}">
        <p14:creationId xmlns:p14="http://schemas.microsoft.com/office/powerpoint/2010/main" val="3465758397"/>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98623-0EA8-49FD-AAFB-834938953530}"/>
              </a:ext>
            </a:extLst>
          </p:cNvPr>
          <p:cNvSpPr>
            <a:spLocks noGrp="1"/>
          </p:cNvSpPr>
          <p:nvPr>
            <p:ph type="title"/>
          </p:nvPr>
        </p:nvSpPr>
        <p:spPr/>
        <p:txBody>
          <a:bodyPr/>
          <a:lstStyle/>
          <a:p>
            <a:r>
              <a:rPr lang="en-US" dirty="0"/>
              <a:t>Restrictions on market access</a:t>
            </a:r>
            <a:endParaRPr lang="en-GB" dirty="0"/>
          </a:p>
        </p:txBody>
      </p:sp>
      <p:sp>
        <p:nvSpPr>
          <p:cNvPr id="3" name="Content Placeholder 2">
            <a:extLst>
              <a:ext uri="{FF2B5EF4-FFF2-40B4-BE49-F238E27FC236}">
                <a16:creationId xmlns:a16="http://schemas.microsoft.com/office/drawing/2014/main" id="{16D74D22-3F1D-44C4-ADE6-619E69E5F895}"/>
              </a:ext>
            </a:extLst>
          </p:cNvPr>
          <p:cNvSpPr>
            <a:spLocks noGrp="1"/>
          </p:cNvSpPr>
          <p:nvPr>
            <p:ph idx="1"/>
          </p:nvPr>
        </p:nvSpPr>
        <p:spPr/>
        <p:txBody>
          <a:bodyPr>
            <a:normAutofit/>
          </a:bodyPr>
          <a:lstStyle/>
          <a:p>
            <a:pPr marL="0" indent="0">
              <a:buNone/>
            </a:pPr>
            <a:r>
              <a:rPr lang="en-US" sz="2000" b="1" dirty="0"/>
              <a:t>Art 45 TFEU </a:t>
            </a:r>
            <a:r>
              <a:rPr lang="en-US" sz="2000" dirty="0"/>
              <a:t>states that free movement includes the abolition of discrimination based on nationality between workers of </a:t>
            </a:r>
            <a:r>
              <a:rPr lang="en-US" sz="2000" dirty="0" err="1"/>
              <a:t>MSs.</a:t>
            </a:r>
            <a:r>
              <a:rPr lang="en-US" sz="2000" dirty="0"/>
              <a:t>  This does not exclude the possibility of </a:t>
            </a:r>
            <a:r>
              <a:rPr lang="en-US" sz="2000" b="1" dirty="0"/>
              <a:t>Art 45 </a:t>
            </a:r>
            <a:r>
              <a:rPr lang="en-US" sz="2000" dirty="0"/>
              <a:t>applying to non-discriminatory measures that have the potential to restrict free movement of workers.  Such an approach would operate in the same way that </a:t>
            </a:r>
            <a:r>
              <a:rPr lang="en-US" sz="2000" b="1" dirty="0"/>
              <a:t>Art 34 TFEU </a:t>
            </a:r>
            <a:r>
              <a:rPr lang="en-US" sz="2000" dirty="0"/>
              <a:t>applies to non discriminatory (indistinctly applicable) measures that can restrict the free movement of goods.</a:t>
            </a:r>
          </a:p>
          <a:p>
            <a:pPr marL="0" indent="0">
              <a:buNone/>
            </a:pPr>
            <a:r>
              <a:rPr lang="en-US" sz="2000" dirty="0"/>
              <a:t>It was not until the early 1990’s that CJ confirmed this wider scope in </a:t>
            </a:r>
            <a:r>
              <a:rPr lang="en-US" sz="2000" b="1" i="1" dirty="0"/>
              <a:t>Bosman [1995] </a:t>
            </a:r>
            <a:r>
              <a:rPr lang="en-US" sz="2000" dirty="0"/>
              <a:t> and lead to the “Bosman free transfer” where players who are out of contract can move to another club without a transfer fee being paid.</a:t>
            </a:r>
            <a:endParaRPr lang="en-GB" sz="2000" dirty="0"/>
          </a:p>
        </p:txBody>
      </p:sp>
    </p:spTree>
    <p:extLst>
      <p:ext uri="{BB962C8B-B14F-4D97-AF65-F5344CB8AC3E}">
        <p14:creationId xmlns:p14="http://schemas.microsoft.com/office/powerpoint/2010/main" val="2003686307"/>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B558B-DBCA-401C-8647-8EE93CE3B1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C136C8-C679-4E2B-A253-B312F7BCCFE4}"/>
              </a:ext>
            </a:extLst>
          </p:cNvPr>
          <p:cNvSpPr>
            <a:spLocks noGrp="1"/>
          </p:cNvSpPr>
          <p:nvPr>
            <p:ph idx="1"/>
          </p:nvPr>
        </p:nvSpPr>
        <p:spPr/>
        <p:txBody>
          <a:bodyPr/>
          <a:lstStyle/>
          <a:p>
            <a:pPr marL="0" indent="0">
              <a:buNone/>
            </a:pPr>
            <a:r>
              <a:rPr lang="en-US" dirty="0"/>
              <a:t>A similar issue arose in Case C-325-08, </a:t>
            </a:r>
            <a:r>
              <a:rPr lang="en-US" b="1" i="1" dirty="0"/>
              <a:t>Bernard [2010] </a:t>
            </a:r>
            <a:endParaRPr lang="en-US" dirty="0"/>
          </a:p>
          <a:p>
            <a:pPr marL="0" indent="0">
              <a:buNone/>
            </a:pPr>
            <a:r>
              <a:rPr lang="en-US" dirty="0"/>
              <a:t>The approach based on restrictions to market access is consistent with the objectives of the </a:t>
            </a:r>
            <a:r>
              <a:rPr lang="en-US" b="1" dirty="0"/>
              <a:t>TFEU. </a:t>
            </a:r>
            <a:r>
              <a:rPr lang="en-US" dirty="0"/>
              <a:t>It is extremely wide because it does not require the restrictions to be based on nationality.  Instead, it applies to rules that have the potential to be an obstacle for a worker accessing the market of another MS.  The fact that such restrictions can be justified by public interest reasons and proportionality means that the scope of </a:t>
            </a:r>
            <a:r>
              <a:rPr lang="en-US" b="1" dirty="0"/>
              <a:t>Art 45 TFEU </a:t>
            </a:r>
            <a:r>
              <a:rPr lang="en-US" dirty="0"/>
              <a:t>is not too wide.</a:t>
            </a:r>
          </a:p>
          <a:p>
            <a:pPr marL="0" indent="0">
              <a:buNone/>
            </a:pPr>
            <a:r>
              <a:rPr lang="en-US" dirty="0"/>
              <a:t>Case C-40/05, </a:t>
            </a:r>
            <a:r>
              <a:rPr lang="en-US" b="1" i="1" dirty="0" err="1"/>
              <a:t>Lyyski</a:t>
            </a:r>
            <a:r>
              <a:rPr lang="en-US" b="1" i="1" dirty="0"/>
              <a:t> [2007] </a:t>
            </a:r>
            <a:r>
              <a:rPr lang="en-US" dirty="0"/>
              <a:t>concerned a Swedish rule that applied to anyone on a special teaching course in Sweden.  It required those on the course to be employed by a Swedish school for the practical element.  </a:t>
            </a:r>
            <a:r>
              <a:rPr lang="en-US" i="1" dirty="0" err="1"/>
              <a:t>Lyyski</a:t>
            </a:r>
            <a:r>
              <a:rPr lang="en-US" i="1" dirty="0"/>
              <a:t> </a:t>
            </a:r>
            <a:r>
              <a:rPr lang="en-US" dirty="0"/>
              <a:t>was employed at a Swedish speaking school in Finland and challenged the rule.  CJ said it put him at a disadvantage and could restrict free movement and so could be a breach of </a:t>
            </a:r>
            <a:r>
              <a:rPr lang="en-US" b="1" dirty="0"/>
              <a:t>Art 45</a:t>
            </a:r>
            <a:r>
              <a:rPr lang="en-US" dirty="0"/>
              <a:t>.  It then observed that the rule could be justified by the fact that the course was devised to address a shortage of teachers in Sweden.  It was also proportionate because it was necessary for the monitoring and assessment of that practical stage.</a:t>
            </a:r>
            <a:r>
              <a:rPr lang="en-US" b="1" dirty="0"/>
              <a:t> </a:t>
            </a:r>
            <a:endParaRPr lang="en-GB" dirty="0"/>
          </a:p>
        </p:txBody>
      </p:sp>
    </p:spTree>
    <p:extLst>
      <p:ext uri="{BB962C8B-B14F-4D97-AF65-F5344CB8AC3E}">
        <p14:creationId xmlns:p14="http://schemas.microsoft.com/office/powerpoint/2010/main" val="382857016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2FF49-CDB3-40C1-ACF7-B337A8A9C8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36DDB5-BCF4-4EA9-8644-FA2B158DACB5}"/>
              </a:ext>
            </a:extLst>
          </p:cNvPr>
          <p:cNvSpPr>
            <a:spLocks noGrp="1"/>
          </p:cNvSpPr>
          <p:nvPr>
            <p:ph idx="1"/>
          </p:nvPr>
        </p:nvSpPr>
        <p:spPr/>
        <p:txBody>
          <a:bodyPr/>
          <a:lstStyle/>
          <a:p>
            <a:endParaRPr lang="en-GB" dirty="0"/>
          </a:p>
        </p:txBody>
      </p:sp>
      <p:sp>
        <p:nvSpPr>
          <p:cNvPr id="4" name="Rectangle 3">
            <a:extLst>
              <a:ext uri="{FF2B5EF4-FFF2-40B4-BE49-F238E27FC236}">
                <a16:creationId xmlns:a16="http://schemas.microsoft.com/office/drawing/2014/main" id="{0DCDECDF-D9AC-4D83-AF4B-2B5419C8D293}"/>
              </a:ext>
            </a:extLst>
          </p:cNvPr>
          <p:cNvSpPr/>
          <p:nvPr/>
        </p:nvSpPr>
        <p:spPr>
          <a:xfrm>
            <a:off x="1182029" y="2207941"/>
            <a:ext cx="1817649" cy="1048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dirty="0"/>
              <a:t>Refusal to grant entry/expulsion</a:t>
            </a:r>
            <a:endParaRPr lang="en-GB" sz="1600" dirty="0"/>
          </a:p>
        </p:txBody>
      </p:sp>
      <p:sp>
        <p:nvSpPr>
          <p:cNvPr id="5" name="Rectangle 4">
            <a:extLst>
              <a:ext uri="{FF2B5EF4-FFF2-40B4-BE49-F238E27FC236}">
                <a16:creationId xmlns:a16="http://schemas.microsoft.com/office/drawing/2014/main" id="{2F1599B9-235A-4205-8735-1AD58D8E7436}"/>
              </a:ext>
            </a:extLst>
          </p:cNvPr>
          <p:cNvSpPr/>
          <p:nvPr/>
        </p:nvSpPr>
        <p:spPr>
          <a:xfrm>
            <a:off x="3289610" y="2207941"/>
            <a:ext cx="1717288" cy="1048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Direct discrimination</a:t>
            </a:r>
            <a:endParaRPr lang="en-GB" dirty="0"/>
          </a:p>
        </p:txBody>
      </p:sp>
      <p:sp>
        <p:nvSpPr>
          <p:cNvPr id="6" name="Rectangle 5">
            <a:extLst>
              <a:ext uri="{FF2B5EF4-FFF2-40B4-BE49-F238E27FC236}">
                <a16:creationId xmlns:a16="http://schemas.microsoft.com/office/drawing/2014/main" id="{846BAAF2-DEF2-4B64-84D9-5E1BC9BB4951}"/>
              </a:ext>
            </a:extLst>
          </p:cNvPr>
          <p:cNvSpPr/>
          <p:nvPr/>
        </p:nvSpPr>
        <p:spPr>
          <a:xfrm>
            <a:off x="5809785" y="2207941"/>
            <a:ext cx="1918010" cy="1048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Indirect discrimination</a:t>
            </a:r>
            <a:endParaRPr lang="en-GB" dirty="0"/>
          </a:p>
        </p:txBody>
      </p:sp>
      <p:sp>
        <p:nvSpPr>
          <p:cNvPr id="7" name="Rectangle 6">
            <a:extLst>
              <a:ext uri="{FF2B5EF4-FFF2-40B4-BE49-F238E27FC236}">
                <a16:creationId xmlns:a16="http://schemas.microsoft.com/office/drawing/2014/main" id="{CA1116C5-CA57-4E50-B692-8EC4DC66473F}"/>
              </a:ext>
            </a:extLst>
          </p:cNvPr>
          <p:cNvSpPr/>
          <p:nvPr/>
        </p:nvSpPr>
        <p:spPr>
          <a:xfrm>
            <a:off x="8062332" y="2207941"/>
            <a:ext cx="2419814" cy="1048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700" dirty="0"/>
              <a:t>Non-discriminatory measure that can hinder market access</a:t>
            </a:r>
            <a:endParaRPr lang="en-GB" sz="1700" dirty="0"/>
          </a:p>
        </p:txBody>
      </p:sp>
      <p:sp>
        <p:nvSpPr>
          <p:cNvPr id="8" name="Rectangle 7">
            <a:extLst>
              <a:ext uri="{FF2B5EF4-FFF2-40B4-BE49-F238E27FC236}">
                <a16:creationId xmlns:a16="http://schemas.microsoft.com/office/drawing/2014/main" id="{E9B456BB-7FDD-4040-B636-FF52BBC06F15}"/>
              </a:ext>
            </a:extLst>
          </p:cNvPr>
          <p:cNvSpPr/>
          <p:nvPr/>
        </p:nvSpPr>
        <p:spPr>
          <a:xfrm>
            <a:off x="1182029" y="3791415"/>
            <a:ext cx="3824869" cy="7917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Actual breach of </a:t>
            </a:r>
            <a:r>
              <a:rPr lang="en-US" b="1" dirty="0"/>
              <a:t>Art 21 </a:t>
            </a:r>
            <a:r>
              <a:rPr lang="en-US" dirty="0"/>
              <a:t>and </a:t>
            </a:r>
            <a:r>
              <a:rPr lang="en-US" b="1" dirty="0"/>
              <a:t>45 TFEU</a:t>
            </a:r>
            <a:endParaRPr lang="en-GB" dirty="0"/>
          </a:p>
        </p:txBody>
      </p:sp>
      <p:sp>
        <p:nvSpPr>
          <p:cNvPr id="9" name="Rectangle 8">
            <a:extLst>
              <a:ext uri="{FF2B5EF4-FFF2-40B4-BE49-F238E27FC236}">
                <a16:creationId xmlns:a16="http://schemas.microsoft.com/office/drawing/2014/main" id="{7CEBE1F0-BDF9-4A05-9A6E-040C8E928331}"/>
              </a:ext>
            </a:extLst>
          </p:cNvPr>
          <p:cNvSpPr/>
          <p:nvPr/>
        </p:nvSpPr>
        <p:spPr>
          <a:xfrm>
            <a:off x="1182029" y="5118410"/>
            <a:ext cx="3824869" cy="7917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Breach could be justified by the derogations</a:t>
            </a:r>
            <a:endParaRPr lang="en-GB" dirty="0"/>
          </a:p>
        </p:txBody>
      </p:sp>
      <p:sp>
        <p:nvSpPr>
          <p:cNvPr id="12" name="Rectangle 11">
            <a:extLst>
              <a:ext uri="{FF2B5EF4-FFF2-40B4-BE49-F238E27FC236}">
                <a16:creationId xmlns:a16="http://schemas.microsoft.com/office/drawing/2014/main" id="{32924C07-4841-4AE5-A8D4-33B599D1916D}"/>
              </a:ext>
            </a:extLst>
          </p:cNvPr>
          <p:cNvSpPr/>
          <p:nvPr/>
        </p:nvSpPr>
        <p:spPr>
          <a:xfrm>
            <a:off x="5898995" y="3791414"/>
            <a:ext cx="4583151" cy="211873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 breach of </a:t>
            </a:r>
            <a:r>
              <a:rPr lang="en-US" b="1" dirty="0"/>
              <a:t>Arts 21 </a:t>
            </a:r>
            <a:r>
              <a:rPr lang="en-US" dirty="0"/>
              <a:t>and </a:t>
            </a:r>
            <a:r>
              <a:rPr lang="en-US" b="1" dirty="0"/>
              <a:t>45 TFEU </a:t>
            </a:r>
            <a:r>
              <a:rPr lang="en-US" dirty="0"/>
              <a:t>unless the measure is justified by:</a:t>
            </a:r>
          </a:p>
          <a:p>
            <a:pPr algn="ctr"/>
            <a:endParaRPr lang="en-US" dirty="0"/>
          </a:p>
          <a:p>
            <a:pPr marL="285750" indent="-285750" algn="ctr">
              <a:buFont typeface="Arial" panose="020B0604020202020204" pitchFamily="34" charset="0"/>
              <a:buChar char="•"/>
            </a:pPr>
            <a:r>
              <a:rPr lang="en-US" dirty="0"/>
              <a:t>Objective public interest reasons and applied proportionately;</a:t>
            </a:r>
          </a:p>
          <a:p>
            <a:pPr algn="ctr"/>
            <a:endParaRPr lang="en-US" dirty="0"/>
          </a:p>
          <a:p>
            <a:pPr marL="285750" indent="-285750" algn="ctr">
              <a:buFont typeface="Arial" panose="020B0604020202020204" pitchFamily="34" charset="0"/>
              <a:buChar char="•"/>
            </a:pPr>
            <a:r>
              <a:rPr lang="en-US" dirty="0"/>
              <a:t>derogation</a:t>
            </a:r>
            <a:endParaRPr lang="en-GB" dirty="0"/>
          </a:p>
        </p:txBody>
      </p:sp>
      <p:cxnSp>
        <p:nvCxnSpPr>
          <p:cNvPr id="14" name="Straight Arrow Connector 13">
            <a:extLst>
              <a:ext uri="{FF2B5EF4-FFF2-40B4-BE49-F238E27FC236}">
                <a16:creationId xmlns:a16="http://schemas.microsoft.com/office/drawing/2014/main" id="{A9B4F7E0-F1F7-47FD-9372-592B1BFB266E}"/>
              </a:ext>
            </a:extLst>
          </p:cNvPr>
          <p:cNvCxnSpPr>
            <a:stCxn id="4" idx="2"/>
          </p:cNvCxnSpPr>
          <p:nvPr/>
        </p:nvCxnSpPr>
        <p:spPr>
          <a:xfrm flipH="1">
            <a:off x="2085278" y="3256156"/>
            <a:ext cx="5576" cy="53525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1A18D60-CC11-4A3F-8120-26E52239DA32}"/>
              </a:ext>
            </a:extLst>
          </p:cNvPr>
          <p:cNvCxnSpPr>
            <a:stCxn id="5" idx="2"/>
          </p:cNvCxnSpPr>
          <p:nvPr/>
        </p:nvCxnSpPr>
        <p:spPr>
          <a:xfrm>
            <a:off x="4148254" y="3256156"/>
            <a:ext cx="11151" cy="535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6BF70FB9-5734-47CB-A968-4502D583968A}"/>
              </a:ext>
            </a:extLst>
          </p:cNvPr>
          <p:cNvCxnSpPr>
            <a:stCxn id="6" idx="2"/>
          </p:cNvCxnSpPr>
          <p:nvPr/>
        </p:nvCxnSpPr>
        <p:spPr>
          <a:xfrm>
            <a:off x="6768790" y="3256156"/>
            <a:ext cx="11151" cy="535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043C6D8-1FF2-430D-8118-A08BE95BA121}"/>
              </a:ext>
            </a:extLst>
          </p:cNvPr>
          <p:cNvCxnSpPr>
            <a:stCxn id="7" idx="2"/>
          </p:cNvCxnSpPr>
          <p:nvPr/>
        </p:nvCxnSpPr>
        <p:spPr>
          <a:xfrm flipH="1">
            <a:off x="9233210" y="3256156"/>
            <a:ext cx="39029" cy="535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61CDFEAA-7931-46DC-94C0-35DD49A65740}"/>
              </a:ext>
            </a:extLst>
          </p:cNvPr>
          <p:cNvCxnSpPr/>
          <p:nvPr/>
        </p:nvCxnSpPr>
        <p:spPr>
          <a:xfrm>
            <a:off x="3100039" y="4581144"/>
            <a:ext cx="0" cy="537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77787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B679E-2CD6-40B0-9448-8A3C3793BA5A}"/>
              </a:ext>
            </a:extLst>
          </p:cNvPr>
          <p:cNvSpPr>
            <a:spLocks noGrp="1"/>
          </p:cNvSpPr>
          <p:nvPr>
            <p:ph type="title"/>
          </p:nvPr>
        </p:nvSpPr>
        <p:spPr/>
        <p:txBody>
          <a:bodyPr/>
          <a:lstStyle/>
          <a:p>
            <a:r>
              <a:rPr lang="en-US" dirty="0"/>
              <a:t>Additional residence rights for workers and their family members</a:t>
            </a:r>
            <a:endParaRPr lang="en-GB" dirty="0"/>
          </a:p>
        </p:txBody>
      </p:sp>
      <p:sp>
        <p:nvSpPr>
          <p:cNvPr id="3" name="Content Placeholder 2">
            <a:extLst>
              <a:ext uri="{FF2B5EF4-FFF2-40B4-BE49-F238E27FC236}">
                <a16:creationId xmlns:a16="http://schemas.microsoft.com/office/drawing/2014/main" id="{B9430D8B-3973-4894-9566-29F05031F59A}"/>
              </a:ext>
            </a:extLst>
          </p:cNvPr>
          <p:cNvSpPr>
            <a:spLocks noGrp="1"/>
          </p:cNvSpPr>
          <p:nvPr>
            <p:ph idx="1"/>
          </p:nvPr>
        </p:nvSpPr>
        <p:spPr/>
        <p:txBody>
          <a:bodyPr>
            <a:normAutofit/>
          </a:bodyPr>
          <a:lstStyle/>
          <a:p>
            <a:pPr marL="0" indent="0">
              <a:buNone/>
            </a:pPr>
            <a:r>
              <a:rPr lang="en-US" sz="1800" b="1" dirty="0"/>
              <a:t>TEMPORARY RESIDENCE (UP TO 3m)</a:t>
            </a:r>
          </a:p>
          <a:p>
            <a:pPr marL="0" indent="0">
              <a:buNone/>
            </a:pPr>
            <a:r>
              <a:rPr lang="en-US" sz="1800" dirty="0"/>
              <a:t>EU citizens and their family members are entitled to temporary residence up to 3m (</a:t>
            </a:r>
            <a:r>
              <a:rPr lang="en-US" sz="1800" b="1" dirty="0"/>
              <a:t>Art 6 CRD</a:t>
            </a:r>
            <a:r>
              <a:rPr lang="en-US" sz="1800" dirty="0"/>
              <a:t>) – on condition that they do not become an unreasonable burden on the MS (</a:t>
            </a:r>
            <a:r>
              <a:rPr lang="en-US" sz="1800" b="1" dirty="0"/>
              <a:t>Art 14(1) CRD</a:t>
            </a:r>
            <a:r>
              <a:rPr lang="en-US" sz="1800" dirty="0"/>
              <a:t>).</a:t>
            </a:r>
          </a:p>
          <a:p>
            <a:pPr marL="0" indent="0">
              <a:buNone/>
            </a:pPr>
            <a:r>
              <a:rPr lang="en-US" sz="1800" dirty="0"/>
              <a:t>If they do claim benefits expulsion cannot be automatic (</a:t>
            </a:r>
            <a:r>
              <a:rPr lang="en-US" sz="1800" b="1" dirty="0"/>
              <a:t>Art 14(3) CRD</a:t>
            </a:r>
            <a:r>
              <a:rPr lang="en-US" sz="1800" dirty="0"/>
              <a:t>).</a:t>
            </a:r>
          </a:p>
          <a:p>
            <a:pPr marL="0" indent="0">
              <a:buNone/>
            </a:pPr>
            <a:r>
              <a:rPr lang="en-US" sz="1800" dirty="0"/>
              <a:t>In the context of </a:t>
            </a:r>
            <a:r>
              <a:rPr lang="en-US" sz="1800" b="1" dirty="0"/>
              <a:t>workers </a:t>
            </a:r>
            <a:r>
              <a:rPr lang="en-US" sz="1800" dirty="0" err="1"/>
              <a:t>explusion</a:t>
            </a:r>
            <a:r>
              <a:rPr lang="en-US" sz="1800" dirty="0"/>
              <a:t> is not an option nor is it for EU workers who are looking for work and can show a genuine chance of getting a job (</a:t>
            </a:r>
            <a:r>
              <a:rPr lang="en-US" sz="1800" b="1" dirty="0"/>
              <a:t>Art 14(4)</a:t>
            </a:r>
            <a:r>
              <a:rPr lang="en-US" sz="1800" dirty="0"/>
              <a:t>) – Case C-292/89, </a:t>
            </a:r>
            <a:r>
              <a:rPr lang="en-US" sz="1800" b="1" i="1" dirty="0" err="1"/>
              <a:t>Antonissen</a:t>
            </a:r>
            <a:r>
              <a:rPr lang="en-US" sz="1800" b="1" i="1" dirty="0"/>
              <a:t> [1991] </a:t>
            </a:r>
            <a:r>
              <a:rPr lang="en-US" sz="1800" dirty="0"/>
              <a:t>about a UK rule that allowed work seekers to stay in UK for a maximum of 6m only. </a:t>
            </a:r>
          </a:p>
          <a:p>
            <a:pPr marL="0" indent="0">
              <a:buNone/>
            </a:pPr>
            <a:r>
              <a:rPr lang="en-US" sz="1800" dirty="0"/>
              <a:t>Workers and their family members are entitled to full equal treatment under </a:t>
            </a:r>
            <a:r>
              <a:rPr lang="en-US" sz="1800" b="1" dirty="0"/>
              <a:t>Art 24 CRD.</a:t>
            </a:r>
            <a:endParaRPr lang="en-GB" sz="1800" dirty="0"/>
          </a:p>
        </p:txBody>
      </p:sp>
    </p:spTree>
    <p:extLst>
      <p:ext uri="{BB962C8B-B14F-4D97-AF65-F5344CB8AC3E}">
        <p14:creationId xmlns:p14="http://schemas.microsoft.com/office/powerpoint/2010/main" val="141561588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B2541-BF47-4BCF-B755-7C45F869C8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B1BD31E-3EB8-45BC-A57B-78E32DB60A7C}"/>
              </a:ext>
            </a:extLst>
          </p:cNvPr>
          <p:cNvSpPr>
            <a:spLocks noGrp="1"/>
          </p:cNvSpPr>
          <p:nvPr>
            <p:ph idx="1"/>
          </p:nvPr>
        </p:nvSpPr>
        <p:spPr/>
        <p:txBody>
          <a:bodyPr>
            <a:normAutofit/>
          </a:bodyPr>
          <a:lstStyle/>
          <a:p>
            <a:pPr marL="0" indent="0">
              <a:buNone/>
            </a:pPr>
            <a:r>
              <a:rPr lang="en-US" sz="2400" b="1" dirty="0"/>
              <a:t>RESIDENCE BEYOND 3m</a:t>
            </a:r>
          </a:p>
          <a:p>
            <a:pPr marL="0" indent="0">
              <a:buNone/>
            </a:pPr>
            <a:r>
              <a:rPr lang="en-US" sz="2400" b="1" dirty="0"/>
              <a:t>CRD </a:t>
            </a:r>
            <a:r>
              <a:rPr lang="en-US" sz="2400" dirty="0"/>
              <a:t>provides a right of residence for more than 3m to EU citizens and their family members.  This is available to non-economic citizens in certain circumstances </a:t>
            </a:r>
            <a:r>
              <a:rPr lang="en-US" sz="2400" dirty="0" err="1"/>
              <a:t>eg</a:t>
            </a:r>
            <a:r>
              <a:rPr lang="en-US" sz="2400" dirty="0"/>
              <a:t> where the citizen is a worker/self-employed (</a:t>
            </a:r>
            <a:r>
              <a:rPr lang="en-US" sz="2400" b="1" dirty="0"/>
              <a:t>Art 7(1)(a) CRD</a:t>
            </a:r>
            <a:r>
              <a:rPr lang="en-US" sz="2400" dirty="0"/>
              <a:t>).</a:t>
            </a:r>
          </a:p>
          <a:p>
            <a:pPr marL="0" indent="0">
              <a:buNone/>
            </a:pPr>
            <a:r>
              <a:rPr lang="en-US" sz="2400" dirty="0"/>
              <a:t>Also in certain circumstances </a:t>
            </a:r>
            <a:r>
              <a:rPr lang="en-US" sz="2400" b="1" dirty="0"/>
              <a:t>CRD </a:t>
            </a:r>
            <a:r>
              <a:rPr lang="en-US" sz="2400" dirty="0"/>
              <a:t>allows for this status of worker to continue when the person is no longer working (</a:t>
            </a:r>
            <a:r>
              <a:rPr lang="en-US" sz="2400" b="1" dirty="0"/>
              <a:t>Art 7(3) CRD</a:t>
            </a:r>
            <a:r>
              <a:rPr lang="en-US" sz="2400" dirty="0"/>
              <a:t>).</a:t>
            </a:r>
            <a:endParaRPr lang="en-GB" sz="2400" dirty="0"/>
          </a:p>
        </p:txBody>
      </p:sp>
    </p:spTree>
    <p:extLst>
      <p:ext uri="{BB962C8B-B14F-4D97-AF65-F5344CB8AC3E}">
        <p14:creationId xmlns:p14="http://schemas.microsoft.com/office/powerpoint/2010/main" val="270416621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41557-0A9B-4D98-A637-A51DAE593D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4E22DB-E76F-4A46-9E5E-E66315C39B42}"/>
              </a:ext>
            </a:extLst>
          </p:cNvPr>
          <p:cNvSpPr>
            <a:spLocks noGrp="1"/>
          </p:cNvSpPr>
          <p:nvPr>
            <p:ph idx="1"/>
          </p:nvPr>
        </p:nvSpPr>
        <p:spPr/>
        <p:txBody>
          <a:bodyPr>
            <a:normAutofit/>
          </a:bodyPr>
          <a:lstStyle/>
          <a:p>
            <a:pPr marL="0" indent="0">
              <a:buNone/>
            </a:pPr>
            <a:r>
              <a:rPr lang="en-US" sz="1800" b="1" dirty="0"/>
              <a:t>PERMANENT RESIDENCE</a:t>
            </a:r>
          </a:p>
          <a:p>
            <a:pPr marL="0" indent="0">
              <a:buNone/>
            </a:pPr>
            <a:r>
              <a:rPr lang="en-US" sz="1800" dirty="0"/>
              <a:t>We looked at the basic rules for this previously.  </a:t>
            </a:r>
            <a:r>
              <a:rPr lang="en-US" sz="1800" b="1" dirty="0"/>
              <a:t>CRD </a:t>
            </a:r>
            <a:r>
              <a:rPr lang="en-US" sz="1800" dirty="0"/>
              <a:t>requires 5yrs of legal residence to qualify for permanent residence.  However, there are </a:t>
            </a:r>
            <a:r>
              <a:rPr lang="en-US" sz="1800" dirty="0" err="1"/>
              <a:t>favourable</a:t>
            </a:r>
            <a:r>
              <a:rPr lang="en-US" sz="1800" dirty="0"/>
              <a:t> exceptions for those who have been economically active in </a:t>
            </a:r>
            <a:r>
              <a:rPr lang="en-US" sz="1800" b="1" dirty="0"/>
              <a:t>Art 17(1) CRD.  </a:t>
            </a:r>
            <a:r>
              <a:rPr lang="en-US" sz="1800" dirty="0"/>
              <a:t>These allow for a right of permanent residence to be acquired before the standard 5yr period.  They apply to the following:-</a:t>
            </a:r>
          </a:p>
          <a:p>
            <a:r>
              <a:rPr lang="en-US" sz="1800" dirty="0"/>
              <a:t>Workers/self-employed who retire at MS pension age.  In the absence of such a retirement age, the age of 60 applies.  The person must have been resident in the host MS for more than 3yrs and been working or self-employed for the 12m before retirement;</a:t>
            </a:r>
            <a:endParaRPr lang="en-GB" sz="1800" dirty="0"/>
          </a:p>
        </p:txBody>
      </p:sp>
    </p:spTree>
    <p:extLst>
      <p:ext uri="{BB962C8B-B14F-4D97-AF65-F5344CB8AC3E}">
        <p14:creationId xmlns:p14="http://schemas.microsoft.com/office/powerpoint/2010/main" val="1506557509"/>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FA9DE-B8B0-42C1-93F8-8E8F442976C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DD93735-7C21-4AFB-9FEA-CB79968DA0AC}"/>
              </a:ext>
            </a:extLst>
          </p:cNvPr>
          <p:cNvSpPr>
            <a:spLocks noGrp="1"/>
          </p:cNvSpPr>
          <p:nvPr>
            <p:ph idx="1"/>
          </p:nvPr>
        </p:nvSpPr>
        <p:spPr/>
        <p:txBody>
          <a:bodyPr>
            <a:normAutofit/>
          </a:bodyPr>
          <a:lstStyle/>
          <a:p>
            <a:r>
              <a:rPr lang="en-US" sz="2400" dirty="0"/>
              <a:t>Those people who can longer work as a result of permanent incapacity.  They must have resided in the host MS for more than 2yrs.  However, this residency period requirement does not apply if the incapacity is from an occupational accident or disease that entitles the worker to a pension that the host state is fully or partially responsible for; and</a:t>
            </a:r>
          </a:p>
          <a:p>
            <a:r>
              <a:rPr lang="en-US" sz="2400" dirty="0"/>
              <a:t>Workers/self-employed who have lived and worked in the host MS for 3yrs but now work in another MS but remain a resident of the host MS and return at least once a week.</a:t>
            </a:r>
            <a:endParaRPr lang="en-GB" sz="2400" dirty="0"/>
          </a:p>
        </p:txBody>
      </p:sp>
    </p:spTree>
    <p:extLst>
      <p:ext uri="{BB962C8B-B14F-4D97-AF65-F5344CB8AC3E}">
        <p14:creationId xmlns:p14="http://schemas.microsoft.com/office/powerpoint/2010/main" val="144578942"/>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CD673-71FF-4AF7-A0CD-DB643E5F14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DA0AC0-146B-4865-B4E1-037758F37486}"/>
              </a:ext>
            </a:extLst>
          </p:cNvPr>
          <p:cNvSpPr>
            <a:spLocks noGrp="1"/>
          </p:cNvSpPr>
          <p:nvPr>
            <p:ph idx="1"/>
          </p:nvPr>
        </p:nvSpPr>
        <p:spPr/>
        <p:txBody>
          <a:bodyPr>
            <a:normAutofit/>
          </a:bodyPr>
          <a:lstStyle/>
          <a:p>
            <a:pPr marL="0" indent="0">
              <a:buNone/>
            </a:pPr>
            <a:r>
              <a:rPr lang="en-US" sz="1800" dirty="0"/>
              <a:t>Once permanent residence is granted on these grounds, the family members also gain permanent residence at the same time. </a:t>
            </a:r>
          </a:p>
          <a:p>
            <a:pPr marL="0" indent="0">
              <a:buNone/>
            </a:pPr>
            <a:r>
              <a:rPr lang="en-US" sz="1800" dirty="0"/>
              <a:t>What if the worker or self-employed person dies while working and before gaining permanent residence?</a:t>
            </a:r>
          </a:p>
          <a:p>
            <a:pPr marL="0" indent="0">
              <a:buNone/>
            </a:pPr>
            <a:r>
              <a:rPr lang="en-US" sz="1800" dirty="0"/>
              <a:t>Under </a:t>
            </a:r>
            <a:r>
              <a:rPr lang="en-US" sz="1800" b="1" dirty="0"/>
              <a:t>Art 17(4) </a:t>
            </a:r>
            <a:r>
              <a:rPr lang="en-US" sz="1800" dirty="0"/>
              <a:t>the family can gain early permanent residence if:-</a:t>
            </a:r>
          </a:p>
          <a:p>
            <a:r>
              <a:rPr lang="en-US" sz="1800" dirty="0"/>
              <a:t>At time of death, the worker/self-employed person resided in the host MS continuously for 2yrs; or</a:t>
            </a:r>
          </a:p>
          <a:p>
            <a:r>
              <a:rPr lang="en-US" sz="1800" dirty="0"/>
              <a:t>The death was from an occupational accident or disease; or</a:t>
            </a:r>
          </a:p>
          <a:p>
            <a:r>
              <a:rPr lang="en-US" sz="1800" dirty="0"/>
              <a:t>The surviving spouse had lost the nationality of the host MS following marriage of the worker or self-employed person.</a:t>
            </a:r>
            <a:endParaRPr lang="en-GB" sz="1800" dirty="0"/>
          </a:p>
        </p:txBody>
      </p:sp>
    </p:spTree>
    <p:extLst>
      <p:ext uri="{BB962C8B-B14F-4D97-AF65-F5344CB8AC3E}">
        <p14:creationId xmlns:p14="http://schemas.microsoft.com/office/powerpoint/2010/main" val="751780952"/>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35138-D8D9-4F25-80A7-9DA1614B65B2}"/>
              </a:ext>
            </a:extLst>
          </p:cNvPr>
          <p:cNvSpPr>
            <a:spLocks noGrp="1"/>
          </p:cNvSpPr>
          <p:nvPr>
            <p:ph type="title"/>
          </p:nvPr>
        </p:nvSpPr>
        <p:spPr/>
        <p:txBody>
          <a:bodyPr/>
          <a:lstStyle/>
          <a:p>
            <a:r>
              <a:rPr lang="en-US" dirty="0"/>
              <a:t>The right to access employment</a:t>
            </a:r>
            <a:endParaRPr lang="en-GB" dirty="0"/>
          </a:p>
        </p:txBody>
      </p:sp>
      <p:sp>
        <p:nvSpPr>
          <p:cNvPr id="3" name="Content Placeholder 2">
            <a:extLst>
              <a:ext uri="{FF2B5EF4-FFF2-40B4-BE49-F238E27FC236}">
                <a16:creationId xmlns:a16="http://schemas.microsoft.com/office/drawing/2014/main" id="{A802EBB6-1DFC-4365-9935-2A63AE967AA1}"/>
              </a:ext>
            </a:extLst>
          </p:cNvPr>
          <p:cNvSpPr>
            <a:spLocks noGrp="1"/>
          </p:cNvSpPr>
          <p:nvPr>
            <p:ph idx="1"/>
          </p:nvPr>
        </p:nvSpPr>
        <p:spPr/>
        <p:txBody>
          <a:bodyPr>
            <a:normAutofit/>
          </a:bodyPr>
          <a:lstStyle/>
          <a:p>
            <a:pPr marL="0" indent="0">
              <a:buNone/>
            </a:pPr>
            <a:r>
              <a:rPr lang="en-US" sz="2400" b="1" dirty="0"/>
              <a:t>Arts 1-6 Workers’ Regulation </a:t>
            </a:r>
            <a:r>
              <a:rPr lang="en-US" sz="2400" dirty="0"/>
              <a:t>elaborate on </a:t>
            </a:r>
            <a:r>
              <a:rPr lang="en-US" sz="2400" b="1" dirty="0"/>
              <a:t>Art 45 TFEU </a:t>
            </a:r>
            <a:r>
              <a:rPr lang="en-US" sz="2400" dirty="0"/>
              <a:t>by providing rules on access to employment showing that restrictions that are direct discrimination or indirect discrimination are prohibited.  Also non-discriminatory rules that restrict market access can also amount to a breach.</a:t>
            </a:r>
          </a:p>
          <a:p>
            <a:pPr marL="0" indent="0">
              <a:buNone/>
            </a:pPr>
            <a:r>
              <a:rPr lang="en-US" sz="2400" dirty="0"/>
              <a:t>BUT – an exception is </a:t>
            </a:r>
            <a:r>
              <a:rPr lang="en-US" sz="2400" b="1" dirty="0"/>
              <a:t>Art 45(4) TFEU </a:t>
            </a:r>
            <a:r>
              <a:rPr lang="en-US" sz="2400" dirty="0"/>
              <a:t>known as the </a:t>
            </a:r>
            <a:r>
              <a:rPr lang="en-US" sz="2400" b="1" dirty="0"/>
              <a:t>“public services proviso” </a:t>
            </a:r>
            <a:r>
              <a:rPr lang="en-US" sz="2400" dirty="0"/>
              <a:t>.  It states that </a:t>
            </a:r>
            <a:r>
              <a:rPr lang="en-US" sz="2400" b="1" dirty="0"/>
              <a:t>Art 45 </a:t>
            </a:r>
            <a:r>
              <a:rPr lang="en-US" sz="2400" dirty="0"/>
              <a:t>does not apply to </a:t>
            </a:r>
            <a:r>
              <a:rPr lang="en-US" sz="2400" i="1" dirty="0"/>
              <a:t>employment in the public service.  </a:t>
            </a:r>
            <a:r>
              <a:rPr lang="en-US" sz="2400" dirty="0"/>
              <a:t>As this is an exception to a fundamental right it has been interpreted restrictively.</a:t>
            </a:r>
            <a:endParaRPr lang="en-GB" sz="2400" dirty="0"/>
          </a:p>
        </p:txBody>
      </p:sp>
    </p:spTree>
    <p:extLst>
      <p:ext uri="{BB962C8B-B14F-4D97-AF65-F5344CB8AC3E}">
        <p14:creationId xmlns:p14="http://schemas.microsoft.com/office/powerpoint/2010/main" val="4166175479"/>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2F830-C519-423C-BDD1-72449641979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28EE1E-EC99-43A4-A100-5EEDC71DCDE0}"/>
              </a:ext>
            </a:extLst>
          </p:cNvPr>
          <p:cNvSpPr>
            <a:spLocks noGrp="1"/>
          </p:cNvSpPr>
          <p:nvPr>
            <p:ph idx="1"/>
          </p:nvPr>
        </p:nvSpPr>
        <p:spPr/>
        <p:txBody>
          <a:bodyPr>
            <a:normAutofit/>
          </a:bodyPr>
          <a:lstStyle/>
          <a:p>
            <a:pPr marL="0" indent="0">
              <a:buNone/>
            </a:pPr>
            <a:r>
              <a:rPr lang="en-US" sz="1800" dirty="0"/>
              <a:t>Case 149/79, </a:t>
            </a:r>
            <a:r>
              <a:rPr lang="en-US" sz="1800" b="1" i="1" dirty="0"/>
              <a:t>Commission v Belgium [1982] </a:t>
            </a:r>
            <a:r>
              <a:rPr lang="en-US" sz="1800" dirty="0"/>
              <a:t>defined the scope of the public services proviso.</a:t>
            </a:r>
          </a:p>
          <a:p>
            <a:pPr marL="0" indent="0">
              <a:buNone/>
            </a:pPr>
            <a:r>
              <a:rPr lang="en-US" sz="1800" dirty="0"/>
              <a:t>It includes:</a:t>
            </a:r>
          </a:p>
          <a:p>
            <a:pPr marL="0" indent="0">
              <a:buNone/>
            </a:pPr>
            <a:r>
              <a:rPr lang="en-US" sz="1800" dirty="0"/>
              <a:t>Posts which involve the exercise of public law powers to protect the general interests of the state – based on </a:t>
            </a:r>
            <a:r>
              <a:rPr lang="en-US" sz="1800" i="1" dirty="0"/>
              <a:t>special relationship allegiance to the State </a:t>
            </a:r>
            <a:r>
              <a:rPr lang="en-US" sz="1800" dirty="0"/>
              <a:t>which the bond of nationality ought to safeguard.</a:t>
            </a:r>
          </a:p>
          <a:p>
            <a:pPr marL="0" indent="0">
              <a:buNone/>
            </a:pPr>
            <a:r>
              <a:rPr lang="en-US" sz="1800" dirty="0"/>
              <a:t>Commission has listed some of these (</a:t>
            </a:r>
            <a:r>
              <a:rPr lang="en-US" sz="1800" b="1" dirty="0"/>
              <a:t>Notice on free movement of workers </a:t>
            </a:r>
            <a:r>
              <a:rPr lang="en-US" sz="1800" dirty="0"/>
              <a:t>COM(2002)694) – armed forces, police, judiciary, tax authorities and government posts.</a:t>
            </a:r>
          </a:p>
          <a:p>
            <a:pPr marL="0" indent="0">
              <a:buNone/>
            </a:pPr>
            <a:r>
              <a:rPr lang="en-US" sz="1800" dirty="0"/>
              <a:t>Not roles in these posts that simply require technical construction or maintenance.</a:t>
            </a:r>
            <a:endParaRPr lang="en-GB" sz="1800" dirty="0"/>
          </a:p>
        </p:txBody>
      </p:sp>
    </p:spTree>
    <p:extLst>
      <p:ext uri="{BB962C8B-B14F-4D97-AF65-F5344CB8AC3E}">
        <p14:creationId xmlns:p14="http://schemas.microsoft.com/office/powerpoint/2010/main" val="2925498861"/>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8AD73-27E1-4C23-8E0A-1473C313EF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B548D8-70E9-455A-A820-9FC7FD99A79A}"/>
              </a:ext>
            </a:extLst>
          </p:cNvPr>
          <p:cNvSpPr>
            <a:spLocks noGrp="1"/>
          </p:cNvSpPr>
          <p:nvPr>
            <p:ph idx="1"/>
          </p:nvPr>
        </p:nvSpPr>
        <p:spPr/>
        <p:txBody>
          <a:bodyPr/>
          <a:lstStyle/>
          <a:p>
            <a:pPr marL="0" indent="0">
              <a:buNone/>
            </a:pPr>
            <a:r>
              <a:rPr lang="en-US" dirty="0"/>
              <a:t>Case 152/73, </a:t>
            </a:r>
            <a:r>
              <a:rPr lang="en-US" b="1" i="1" dirty="0" err="1"/>
              <a:t>Sotgui</a:t>
            </a:r>
            <a:r>
              <a:rPr lang="en-US" b="1" i="1" dirty="0"/>
              <a:t> [1974]</a:t>
            </a:r>
          </a:p>
          <a:p>
            <a:pPr marL="0" indent="0">
              <a:buNone/>
            </a:pPr>
            <a:r>
              <a:rPr lang="en-US" dirty="0"/>
              <a:t>CJ said proviso applied to access to employment only – could not be used to deny equal treatment rights to workers once appointed.</a:t>
            </a:r>
          </a:p>
          <a:p>
            <a:pPr marL="0" indent="0">
              <a:buNone/>
            </a:pPr>
            <a:r>
              <a:rPr lang="en-US" dirty="0"/>
              <a:t>Proviso does not apply to:</a:t>
            </a:r>
          </a:p>
          <a:p>
            <a:pPr marL="0" indent="0">
              <a:buNone/>
            </a:pPr>
            <a:r>
              <a:rPr lang="en-US" dirty="0"/>
              <a:t>Researchers in a national </a:t>
            </a:r>
            <a:r>
              <a:rPr lang="en-US" dirty="0" err="1"/>
              <a:t>centre</a:t>
            </a:r>
            <a:r>
              <a:rPr lang="en-US" dirty="0"/>
              <a:t> (Case 225/85, </a:t>
            </a:r>
            <a:r>
              <a:rPr lang="en-US" b="1" i="1" dirty="0"/>
              <a:t>Commission v Italy [1987</a:t>
            </a:r>
            <a:r>
              <a:rPr lang="en-US" dirty="0"/>
              <a:t>]);</a:t>
            </a:r>
          </a:p>
          <a:p>
            <a:pPr marL="0" indent="0">
              <a:buNone/>
            </a:pPr>
            <a:r>
              <a:rPr lang="en-US" dirty="0"/>
              <a:t>Nurses in public sector hospitals (Case 307/84, </a:t>
            </a:r>
            <a:r>
              <a:rPr lang="en-US" b="1" i="1" dirty="0"/>
              <a:t>Commission v France [1986</a:t>
            </a:r>
            <a:r>
              <a:rPr lang="en-US" dirty="0"/>
              <a:t>]);</a:t>
            </a:r>
          </a:p>
          <a:p>
            <a:pPr marL="0" indent="0">
              <a:buNone/>
            </a:pPr>
            <a:r>
              <a:rPr lang="en-US" dirty="0"/>
              <a:t>Foreign language assistants at a public university, (Case 33/88, </a:t>
            </a:r>
            <a:r>
              <a:rPr lang="en-US" b="1" i="1" dirty="0" err="1"/>
              <a:t>Allue</a:t>
            </a:r>
            <a:r>
              <a:rPr lang="en-US" b="1" i="1" dirty="0"/>
              <a:t> and Coonan [1989]</a:t>
            </a:r>
            <a:r>
              <a:rPr lang="en-US" dirty="0"/>
              <a:t>);</a:t>
            </a:r>
          </a:p>
          <a:p>
            <a:pPr marL="0" indent="0">
              <a:buNone/>
            </a:pPr>
            <a:r>
              <a:rPr lang="en-US" dirty="0"/>
              <a:t>Case C-473/93, </a:t>
            </a:r>
            <a:r>
              <a:rPr lang="en-US" b="1" i="1" dirty="0"/>
              <a:t>Commission v Luxembourg [1996] </a:t>
            </a:r>
            <a:r>
              <a:rPr lang="en-US" dirty="0"/>
              <a:t>addressed a range of public sector posts outside of the proviso because of the absence of the exercise of public law powers protecting the interests of the state.  These posts included teaching, research, transport, telecommunications and utilities.</a:t>
            </a:r>
            <a:endParaRPr lang="en-GB" dirty="0"/>
          </a:p>
        </p:txBody>
      </p:sp>
    </p:spTree>
    <p:extLst>
      <p:ext uri="{BB962C8B-B14F-4D97-AF65-F5344CB8AC3E}">
        <p14:creationId xmlns:p14="http://schemas.microsoft.com/office/powerpoint/2010/main" val="143853357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17D2D-D78C-4152-98DB-BACEFFCF33A4}"/>
              </a:ext>
            </a:extLst>
          </p:cNvPr>
          <p:cNvSpPr>
            <a:spLocks noGrp="1"/>
          </p:cNvSpPr>
          <p:nvPr>
            <p:ph type="title"/>
          </p:nvPr>
        </p:nvSpPr>
        <p:spPr/>
        <p:txBody>
          <a:bodyPr/>
          <a:lstStyle/>
          <a:p>
            <a:r>
              <a:rPr lang="en-US" dirty="0"/>
              <a:t>The right to equal treatment</a:t>
            </a:r>
            <a:endParaRPr lang="en-GB" dirty="0"/>
          </a:p>
        </p:txBody>
      </p:sp>
      <p:sp>
        <p:nvSpPr>
          <p:cNvPr id="3" name="Content Placeholder 2">
            <a:extLst>
              <a:ext uri="{FF2B5EF4-FFF2-40B4-BE49-F238E27FC236}">
                <a16:creationId xmlns:a16="http://schemas.microsoft.com/office/drawing/2014/main" id="{D65E780E-5308-4164-BCCC-43215C8F7244}"/>
              </a:ext>
            </a:extLst>
          </p:cNvPr>
          <p:cNvSpPr>
            <a:spLocks noGrp="1"/>
          </p:cNvSpPr>
          <p:nvPr>
            <p:ph idx="1"/>
          </p:nvPr>
        </p:nvSpPr>
        <p:spPr/>
        <p:txBody>
          <a:bodyPr>
            <a:normAutofit/>
          </a:bodyPr>
          <a:lstStyle/>
          <a:p>
            <a:pPr marL="0" indent="0">
              <a:buNone/>
            </a:pPr>
            <a:r>
              <a:rPr lang="en-US" sz="2000" dirty="0"/>
              <a:t>Arts 7-9 </a:t>
            </a:r>
            <a:r>
              <a:rPr lang="en-US" sz="2000" dirty="0" err="1"/>
              <a:t>Wokers</a:t>
            </a:r>
            <a:r>
              <a:rPr lang="en-US" sz="2000" dirty="0"/>
              <a:t>’ Regulation (based on Art 45 TFEU) – range of rights so that workers from other MSs are treated in the same way as workers who are nationals.  Main rights are:-</a:t>
            </a:r>
          </a:p>
          <a:p>
            <a:pPr>
              <a:buFont typeface="Wingdings" panose="05000000000000000000" pitchFamily="2" charset="2"/>
              <a:buChar char="v"/>
            </a:pPr>
            <a:r>
              <a:rPr lang="en-US" sz="2000" dirty="0"/>
              <a:t> Equal treatment in relation to conditions of employment.  Specific reference is made to remuneration and dismissal as well as reinstatement (</a:t>
            </a:r>
            <a:r>
              <a:rPr lang="en-US" sz="2000" b="1" dirty="0"/>
              <a:t>Art 7(1)</a:t>
            </a:r>
            <a:r>
              <a:rPr lang="en-US" sz="2000" dirty="0"/>
              <a:t>);</a:t>
            </a:r>
          </a:p>
          <a:p>
            <a:pPr>
              <a:buFont typeface="Wingdings" panose="05000000000000000000" pitchFamily="2" charset="2"/>
              <a:buChar char="v"/>
            </a:pPr>
            <a:r>
              <a:rPr lang="en-US" sz="2000" dirty="0"/>
              <a:t>Equal treatment in relation to social and tax advantages (</a:t>
            </a:r>
            <a:r>
              <a:rPr lang="en-US" sz="2000" b="1" dirty="0"/>
              <a:t>Art 7(2)</a:t>
            </a:r>
            <a:r>
              <a:rPr lang="en-US" sz="2000" dirty="0"/>
              <a:t>).  This is a right that has been the subject of many cases (see below);</a:t>
            </a:r>
          </a:p>
          <a:p>
            <a:pPr>
              <a:buFont typeface="Wingdings" panose="05000000000000000000" pitchFamily="2" charset="2"/>
              <a:buChar char="v"/>
            </a:pPr>
            <a:r>
              <a:rPr lang="en-US" sz="2000" dirty="0"/>
              <a:t>Equal access to vocational training (</a:t>
            </a:r>
            <a:r>
              <a:rPr lang="en-US" sz="2000" b="1" dirty="0"/>
              <a:t>Art 7(3)</a:t>
            </a:r>
            <a:r>
              <a:rPr lang="en-US" sz="2000" dirty="0"/>
              <a:t>);</a:t>
            </a:r>
          </a:p>
          <a:p>
            <a:pPr>
              <a:buFont typeface="Wingdings" panose="05000000000000000000" pitchFamily="2" charset="2"/>
              <a:buChar char="v"/>
            </a:pPr>
            <a:r>
              <a:rPr lang="en-US" sz="2000" dirty="0"/>
              <a:t>Equal access to rights and benefits in relation to housing (</a:t>
            </a:r>
            <a:r>
              <a:rPr lang="en-US" sz="2000" b="1" dirty="0"/>
              <a:t>Art 9</a:t>
            </a:r>
            <a:r>
              <a:rPr lang="en-US" sz="2000" dirty="0"/>
              <a:t>).</a:t>
            </a:r>
            <a:endParaRPr lang="en-GB" sz="2000" dirty="0"/>
          </a:p>
        </p:txBody>
      </p:sp>
    </p:spTree>
    <p:extLst>
      <p:ext uri="{BB962C8B-B14F-4D97-AF65-F5344CB8AC3E}">
        <p14:creationId xmlns:p14="http://schemas.microsoft.com/office/powerpoint/2010/main" val="604595842"/>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CEA99-EEF1-46CC-9BF5-8D4F15AB4C81}"/>
              </a:ext>
            </a:extLst>
          </p:cNvPr>
          <p:cNvSpPr>
            <a:spLocks noGrp="1"/>
          </p:cNvSpPr>
          <p:nvPr>
            <p:ph type="title"/>
          </p:nvPr>
        </p:nvSpPr>
        <p:spPr/>
        <p:txBody>
          <a:bodyPr/>
          <a:lstStyle/>
          <a:p>
            <a:r>
              <a:rPr lang="en-US" dirty="0"/>
              <a:t>Conditions of employment</a:t>
            </a:r>
            <a:endParaRPr lang="en-GB" dirty="0"/>
          </a:p>
        </p:txBody>
      </p:sp>
      <p:sp>
        <p:nvSpPr>
          <p:cNvPr id="3" name="Content Placeholder 2">
            <a:extLst>
              <a:ext uri="{FF2B5EF4-FFF2-40B4-BE49-F238E27FC236}">
                <a16:creationId xmlns:a16="http://schemas.microsoft.com/office/drawing/2014/main" id="{F8D249CC-565E-4824-AEA3-3DE336528554}"/>
              </a:ext>
            </a:extLst>
          </p:cNvPr>
          <p:cNvSpPr>
            <a:spLocks noGrp="1"/>
          </p:cNvSpPr>
          <p:nvPr>
            <p:ph idx="1"/>
          </p:nvPr>
        </p:nvSpPr>
        <p:spPr/>
        <p:txBody>
          <a:bodyPr>
            <a:normAutofit/>
          </a:bodyPr>
          <a:lstStyle/>
          <a:p>
            <a:pPr marL="0" indent="0">
              <a:buNone/>
            </a:pPr>
            <a:r>
              <a:rPr lang="en-US" sz="2000" dirty="0"/>
              <a:t>A wide approach is adopted to ensure equal treatment in this context.  </a:t>
            </a:r>
          </a:p>
          <a:p>
            <a:pPr marL="0" indent="0">
              <a:buNone/>
            </a:pPr>
            <a:r>
              <a:rPr lang="en-US" sz="2000" dirty="0"/>
              <a:t>Case 33/38, </a:t>
            </a:r>
            <a:r>
              <a:rPr lang="en-US" sz="2000" b="1" i="1" dirty="0" err="1"/>
              <a:t>Allue</a:t>
            </a:r>
            <a:r>
              <a:rPr lang="en-US" sz="2000" b="1" i="1" dirty="0"/>
              <a:t> and Coonan [1989] </a:t>
            </a:r>
            <a:r>
              <a:rPr lang="en-US" sz="2000" dirty="0"/>
              <a:t>– an Italian rule limiting the duration of employment contracts for foreign language assistants when no such limits were imposed on other workers.  Only 25% of foreign language assistants were Italian so this was indirect discrimination.</a:t>
            </a:r>
          </a:p>
          <a:p>
            <a:pPr marL="0" indent="0">
              <a:buNone/>
            </a:pPr>
            <a:r>
              <a:rPr lang="en-US" sz="2000" dirty="0"/>
              <a:t>Case C-15/96, </a:t>
            </a:r>
            <a:r>
              <a:rPr lang="en-US" sz="2000" b="1" i="1" dirty="0" err="1"/>
              <a:t>Schoning-Kougebetopoulou</a:t>
            </a:r>
            <a:r>
              <a:rPr lang="en-US" sz="2000" b="1" i="1" dirty="0"/>
              <a:t> [1998].  </a:t>
            </a:r>
            <a:r>
              <a:rPr lang="en-US" sz="2000" dirty="0"/>
              <a:t>Concerned a collective agreement on promotions based on seniority but the process took no account of service completed in other MSs and so was a breach</a:t>
            </a:r>
            <a:endParaRPr lang="en-GB" sz="2000" dirty="0"/>
          </a:p>
        </p:txBody>
      </p:sp>
    </p:spTree>
    <p:extLst>
      <p:ext uri="{BB962C8B-B14F-4D97-AF65-F5344CB8AC3E}">
        <p14:creationId xmlns:p14="http://schemas.microsoft.com/office/powerpoint/2010/main" val="418003621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D092F-EF7C-493C-BBC5-C67314CEE367}"/>
              </a:ext>
            </a:extLst>
          </p:cNvPr>
          <p:cNvSpPr>
            <a:spLocks noGrp="1"/>
          </p:cNvSpPr>
          <p:nvPr>
            <p:ph type="title"/>
          </p:nvPr>
        </p:nvSpPr>
        <p:spPr/>
        <p:txBody>
          <a:bodyPr/>
          <a:lstStyle/>
          <a:p>
            <a:r>
              <a:rPr lang="en-US" dirty="0"/>
              <a:t>Social advantages</a:t>
            </a:r>
            <a:endParaRPr lang="en-GB" dirty="0"/>
          </a:p>
        </p:txBody>
      </p:sp>
      <p:sp>
        <p:nvSpPr>
          <p:cNvPr id="3" name="Content Placeholder 2">
            <a:extLst>
              <a:ext uri="{FF2B5EF4-FFF2-40B4-BE49-F238E27FC236}">
                <a16:creationId xmlns:a16="http://schemas.microsoft.com/office/drawing/2014/main" id="{3AFAFB66-428E-4D07-A7B4-2C9A6DE91CDA}"/>
              </a:ext>
            </a:extLst>
          </p:cNvPr>
          <p:cNvSpPr>
            <a:spLocks noGrp="1"/>
          </p:cNvSpPr>
          <p:nvPr>
            <p:ph idx="1"/>
          </p:nvPr>
        </p:nvSpPr>
        <p:spPr/>
        <p:txBody>
          <a:bodyPr/>
          <a:lstStyle/>
          <a:p>
            <a:pPr marL="0" indent="0">
              <a:buNone/>
            </a:pPr>
            <a:r>
              <a:rPr lang="en-US" dirty="0"/>
              <a:t>The reference to equal social advantages has proved to be a crucial aspect of the rights of workers and their family members because it has been given such a wide scope.</a:t>
            </a:r>
          </a:p>
          <a:p>
            <a:pPr marL="0" indent="0">
              <a:buNone/>
            </a:pPr>
            <a:r>
              <a:rPr lang="en-US" dirty="0"/>
              <a:t>Case C-207/78, </a:t>
            </a:r>
            <a:r>
              <a:rPr lang="en-US" b="1" i="1" dirty="0"/>
              <a:t>Even [1979] – </a:t>
            </a:r>
            <a:r>
              <a:rPr lang="en-US" dirty="0"/>
              <a:t>CJ defined “social advantages” as any advantage:</a:t>
            </a:r>
          </a:p>
          <a:p>
            <a:pPr marL="0" indent="0">
              <a:buNone/>
            </a:pPr>
            <a:r>
              <a:rPr lang="en-US" i="1" dirty="0"/>
              <a:t>“…whether or not linked to a contract of employment…generally granted to national workers primarily because of their objective status as workers or by virtue of the mere fact of their residence in the national territory.”</a:t>
            </a:r>
          </a:p>
          <a:p>
            <a:pPr marL="0" indent="0">
              <a:buNone/>
            </a:pPr>
            <a:r>
              <a:rPr lang="en-US" dirty="0"/>
              <a:t>The reference to residence means that both migrant workers and their families are entitled to the social advantages of a MS.  The court justified this on the basis of </a:t>
            </a:r>
            <a:r>
              <a:rPr lang="en-US" b="1" dirty="0"/>
              <a:t>Art 7(2) </a:t>
            </a:r>
            <a:r>
              <a:rPr lang="en-US" dirty="0"/>
              <a:t>was essential to encourage the free movement of workers as well as their family members.  In </a:t>
            </a:r>
            <a:r>
              <a:rPr lang="en-US" b="1" i="1" dirty="0" err="1"/>
              <a:t>Baumbast</a:t>
            </a:r>
            <a:r>
              <a:rPr lang="en-US" b="1" i="1" dirty="0"/>
              <a:t> and R [2002] </a:t>
            </a:r>
            <a:r>
              <a:rPr lang="en-US" dirty="0"/>
              <a:t>CJ added that </a:t>
            </a:r>
            <a:r>
              <a:rPr lang="en-US" b="1" dirty="0"/>
              <a:t>Art 7(2) </a:t>
            </a:r>
            <a:r>
              <a:rPr lang="en-US" dirty="0"/>
              <a:t>was also to ensure ‘</a:t>
            </a:r>
            <a:r>
              <a:rPr lang="en-US" i="1" dirty="0"/>
              <a:t>the best possible conditions for the integration of the Union worker’s family in the society of the MS.”</a:t>
            </a:r>
          </a:p>
          <a:p>
            <a:pPr marL="0" indent="0">
              <a:buNone/>
            </a:pPr>
            <a:r>
              <a:rPr lang="en-US" dirty="0"/>
              <a:t>This is now in the wording of </a:t>
            </a:r>
            <a:r>
              <a:rPr lang="en-US" b="1" dirty="0"/>
              <a:t>Art 24(1)CRD </a:t>
            </a:r>
            <a:r>
              <a:rPr lang="en-US" dirty="0"/>
              <a:t>on equal treatment which refers to family members with a right of residence </a:t>
            </a:r>
            <a:r>
              <a:rPr lang="en-US"/>
              <a:t>or permanent residence.</a:t>
            </a:r>
            <a:endParaRPr lang="en-GB"/>
          </a:p>
        </p:txBody>
      </p:sp>
    </p:spTree>
    <p:extLst>
      <p:ext uri="{BB962C8B-B14F-4D97-AF65-F5344CB8AC3E}">
        <p14:creationId xmlns:p14="http://schemas.microsoft.com/office/powerpoint/2010/main" val="140547196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C6AD7-4AE0-4749-8741-2294CCD294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21E4B2-7FBC-4DC3-A71B-A012E85D3A82}"/>
              </a:ext>
            </a:extLst>
          </p:cNvPr>
          <p:cNvSpPr>
            <a:spLocks noGrp="1"/>
          </p:cNvSpPr>
          <p:nvPr>
            <p:ph idx="1"/>
          </p:nvPr>
        </p:nvSpPr>
        <p:spPr/>
        <p:txBody>
          <a:bodyPr>
            <a:noAutofit/>
          </a:bodyPr>
          <a:lstStyle/>
          <a:p>
            <a:pPr marL="0" indent="0">
              <a:buNone/>
            </a:pPr>
            <a:r>
              <a:rPr lang="en-US" sz="2800" dirty="0"/>
              <a:t>Case 32/72, </a:t>
            </a:r>
            <a:r>
              <a:rPr lang="en-US" sz="2800" b="1" i="1" dirty="0" err="1"/>
              <a:t>Cristini</a:t>
            </a:r>
            <a:r>
              <a:rPr lang="en-US" sz="2800" b="1" i="1" dirty="0"/>
              <a:t> [1975] </a:t>
            </a:r>
            <a:r>
              <a:rPr lang="en-US" sz="2800" dirty="0"/>
              <a:t>– a concession was refused because it was thought that </a:t>
            </a:r>
            <a:r>
              <a:rPr lang="en-US" sz="2800" b="1" dirty="0"/>
              <a:t>Art 7(2) </a:t>
            </a:r>
            <a:r>
              <a:rPr lang="en-US" sz="2800" dirty="0"/>
              <a:t>applied to advantages linked with employment.  This was rejected by CJ.</a:t>
            </a:r>
          </a:p>
          <a:p>
            <a:pPr marL="0" indent="0">
              <a:buNone/>
            </a:pPr>
            <a:r>
              <a:rPr lang="en-US" sz="2800" dirty="0"/>
              <a:t>Case 261,83, </a:t>
            </a:r>
            <a:r>
              <a:rPr lang="en-US" sz="2800" b="1" i="1" dirty="0"/>
              <a:t>Castelli [1984] </a:t>
            </a:r>
            <a:r>
              <a:rPr lang="en-US" sz="2800" dirty="0"/>
              <a:t>– CJ observed that equal treatment intended for workers was also intended to prevent discrimination against a worker’s dependent relatives.</a:t>
            </a:r>
            <a:endParaRPr lang="en-GB" sz="2800" dirty="0"/>
          </a:p>
        </p:txBody>
      </p:sp>
    </p:spTree>
    <p:extLst>
      <p:ext uri="{BB962C8B-B14F-4D97-AF65-F5344CB8AC3E}">
        <p14:creationId xmlns:p14="http://schemas.microsoft.com/office/powerpoint/2010/main" val="283137422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2B504-3773-4091-8298-E563F112C758}"/>
              </a:ext>
            </a:extLst>
          </p:cNvPr>
          <p:cNvSpPr>
            <a:spLocks noGrp="1"/>
          </p:cNvSpPr>
          <p:nvPr>
            <p:ph type="title"/>
          </p:nvPr>
        </p:nvSpPr>
        <p:spPr/>
        <p:txBody>
          <a:bodyPr/>
          <a:lstStyle/>
          <a:p>
            <a:r>
              <a:rPr lang="en-US" dirty="0"/>
              <a:t>The wide scope of “social advantages” in </a:t>
            </a:r>
            <a:r>
              <a:rPr lang="en-US" b="1" dirty="0"/>
              <a:t>Art 7(2)</a:t>
            </a:r>
            <a:endParaRPr lang="en-GB" dirty="0"/>
          </a:p>
        </p:txBody>
      </p:sp>
      <p:sp>
        <p:nvSpPr>
          <p:cNvPr id="3" name="Content Placeholder 2">
            <a:extLst>
              <a:ext uri="{FF2B5EF4-FFF2-40B4-BE49-F238E27FC236}">
                <a16:creationId xmlns:a16="http://schemas.microsoft.com/office/drawing/2014/main" id="{62B5BC67-9088-43DA-8AC9-15D7E3C24EC6}"/>
              </a:ext>
            </a:extLst>
          </p:cNvPr>
          <p:cNvSpPr>
            <a:spLocks noGrp="1"/>
          </p:cNvSpPr>
          <p:nvPr>
            <p:ph idx="1"/>
          </p:nvPr>
        </p:nvSpPr>
        <p:spPr/>
        <p:txBody>
          <a:bodyPr>
            <a:normAutofit/>
          </a:bodyPr>
          <a:lstStyle/>
          <a:p>
            <a:pPr marL="0" indent="0">
              <a:buNone/>
            </a:pPr>
            <a:r>
              <a:rPr lang="en-US" sz="2000" dirty="0"/>
              <a:t>Particularly evident from Case 59/85, </a:t>
            </a:r>
            <a:r>
              <a:rPr lang="en-US" sz="2000" b="1" i="1" dirty="0"/>
              <a:t>Reed [1986]. </a:t>
            </a:r>
            <a:r>
              <a:rPr lang="en-US" sz="2000" dirty="0"/>
              <a:t>At the time of the case family members included spouses but not unmarried partners.  Reed, a British national sought work in the Netherlands.  After 5m she was refused residence because she had not found work.  However, she was cohabiting with her partner, a British national who had residence as a worker.</a:t>
            </a:r>
          </a:p>
          <a:p>
            <a:pPr marL="0" indent="0">
              <a:buNone/>
            </a:pPr>
            <a:r>
              <a:rPr lang="en-US" sz="2000" dirty="0"/>
              <a:t>It was observed that, under Dutch rules, Dutch nationals were entitled to live with their partners who were non-nationals.  This was classed as a social advantage with the result that Reed could reside with her partner who was entitled to the same social advantages as the nationals.</a:t>
            </a:r>
            <a:endParaRPr lang="en-GB" sz="2000" dirty="0"/>
          </a:p>
        </p:txBody>
      </p:sp>
    </p:spTree>
    <p:extLst>
      <p:ext uri="{BB962C8B-B14F-4D97-AF65-F5344CB8AC3E}">
        <p14:creationId xmlns:p14="http://schemas.microsoft.com/office/powerpoint/2010/main" val="2723505237"/>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42ED1-EC45-455B-983B-73CFAF37718A}"/>
              </a:ext>
            </a:extLst>
          </p:cNvPr>
          <p:cNvSpPr>
            <a:spLocks noGrp="1"/>
          </p:cNvSpPr>
          <p:nvPr>
            <p:ph type="title"/>
          </p:nvPr>
        </p:nvSpPr>
        <p:spPr/>
        <p:txBody>
          <a:bodyPr/>
          <a:lstStyle/>
          <a:p>
            <a:r>
              <a:rPr lang="en-US" dirty="0"/>
              <a:t>The “wide scope” challenged</a:t>
            </a:r>
            <a:endParaRPr lang="en-GB" dirty="0"/>
          </a:p>
        </p:txBody>
      </p:sp>
      <p:sp>
        <p:nvSpPr>
          <p:cNvPr id="3" name="Content Placeholder 2">
            <a:extLst>
              <a:ext uri="{FF2B5EF4-FFF2-40B4-BE49-F238E27FC236}">
                <a16:creationId xmlns:a16="http://schemas.microsoft.com/office/drawing/2014/main" id="{9B38347E-C03A-4205-95E4-BAA52FE4B918}"/>
              </a:ext>
            </a:extLst>
          </p:cNvPr>
          <p:cNvSpPr>
            <a:spLocks noGrp="1"/>
          </p:cNvSpPr>
          <p:nvPr>
            <p:ph idx="1"/>
          </p:nvPr>
        </p:nvSpPr>
        <p:spPr/>
        <p:txBody>
          <a:bodyPr>
            <a:normAutofit/>
          </a:bodyPr>
          <a:lstStyle/>
          <a:p>
            <a:pPr marL="0" indent="0">
              <a:buNone/>
            </a:pPr>
            <a:r>
              <a:rPr lang="en-US" sz="1600" dirty="0"/>
              <a:t>Case C-138/02, </a:t>
            </a:r>
            <a:r>
              <a:rPr lang="en-US" sz="1600" b="1" i="1" dirty="0"/>
              <a:t>Collins [2004]</a:t>
            </a:r>
            <a:r>
              <a:rPr lang="en-US" sz="1600" dirty="0"/>
              <a:t>, concerned a work seeker.  Came to the UK from Ireland and after 1wk claimed JSA.  This was refused on the basis that the benefit was only for those who were habitually resident in the UK.  </a:t>
            </a:r>
          </a:p>
          <a:p>
            <a:pPr marL="0" indent="0">
              <a:buNone/>
            </a:pPr>
            <a:r>
              <a:rPr lang="en-US" sz="1600" dirty="0"/>
              <a:t>CJ acknowledged the traditional position that under </a:t>
            </a:r>
            <a:r>
              <a:rPr lang="en-US" sz="1600" b="1" dirty="0"/>
              <a:t>Art 45 TFEU </a:t>
            </a:r>
            <a:r>
              <a:rPr lang="en-US" sz="1600" dirty="0"/>
              <a:t>and the </a:t>
            </a:r>
            <a:r>
              <a:rPr lang="en-US" sz="1600" b="1" dirty="0"/>
              <a:t>Worker’s Regulation</a:t>
            </a:r>
            <a:r>
              <a:rPr lang="en-US" sz="1600" dirty="0"/>
              <a:t>, work seekers are entitled to equal treatment in relation to access to employment only.  It then stated that in the light of citizenship, it was necessary to read into </a:t>
            </a:r>
            <a:r>
              <a:rPr lang="en-US" sz="1600" b="1" dirty="0"/>
              <a:t>Art 45 </a:t>
            </a:r>
            <a:r>
              <a:rPr lang="en-US" sz="1600" dirty="0"/>
              <a:t>social advantages such as financial benefits intended to facilitate access to employment.</a:t>
            </a:r>
          </a:p>
          <a:p>
            <a:pPr marL="0" indent="0">
              <a:buNone/>
            </a:pPr>
            <a:r>
              <a:rPr lang="en-US" sz="1600" dirty="0"/>
              <a:t>This importantly indicated that citizenship as a principle could unravel the established case law providing rights that were once unavailable.  CJ went on to say the residence requirement could be justified as necessary to ensure a real link between the applicant and the state, but that the requirement was proportionate because the aim of JSA was to reduce the number of long-term unemployed.  The need for a real or genuine link helps to protect MSs from “benefits tourists”.</a:t>
            </a:r>
            <a:endParaRPr lang="en-GB" sz="1600" dirty="0"/>
          </a:p>
        </p:txBody>
      </p:sp>
    </p:spTree>
    <p:extLst>
      <p:ext uri="{BB962C8B-B14F-4D97-AF65-F5344CB8AC3E}">
        <p14:creationId xmlns:p14="http://schemas.microsoft.com/office/powerpoint/2010/main" val="1609339214"/>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AAD3D-E90E-4850-868F-DF7E7060839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BE1854-528A-403D-A838-1248A882E9E5}"/>
              </a:ext>
            </a:extLst>
          </p:cNvPr>
          <p:cNvSpPr>
            <a:spLocks noGrp="1"/>
          </p:cNvSpPr>
          <p:nvPr>
            <p:ph idx="1"/>
          </p:nvPr>
        </p:nvSpPr>
        <p:spPr/>
        <p:txBody>
          <a:bodyPr>
            <a:normAutofit/>
          </a:bodyPr>
          <a:lstStyle/>
          <a:p>
            <a:pPr marL="0" indent="0">
              <a:buNone/>
            </a:pPr>
            <a:r>
              <a:rPr lang="en-US" sz="1800" dirty="0"/>
              <a:t>Whilst the residence requirement could be justified, the starting point in </a:t>
            </a:r>
            <a:r>
              <a:rPr lang="en-US" sz="1800" b="1" i="1" dirty="0"/>
              <a:t>Collins </a:t>
            </a:r>
            <a:r>
              <a:rPr lang="en-US" sz="1800" dirty="0"/>
              <a:t>was significant.  It stated that work seekers are entitled to benefits that facilitate access to employment.  This appears to be contrary to </a:t>
            </a:r>
            <a:r>
              <a:rPr lang="en-US" sz="1800" b="1" dirty="0"/>
              <a:t>Art 24(2) CRD </a:t>
            </a:r>
            <a:r>
              <a:rPr lang="en-US" sz="1800" dirty="0"/>
              <a:t>which says MSs are NOT obliged to provide “social assistance” to citizens and family members during 1</a:t>
            </a:r>
            <a:r>
              <a:rPr lang="en-US" sz="1800" baseline="30000" dirty="0"/>
              <a:t>st</a:t>
            </a:r>
            <a:r>
              <a:rPr lang="en-US" sz="1800" dirty="0"/>
              <a:t> 3m of residence or during the longer period given to find work (under </a:t>
            </a:r>
            <a:r>
              <a:rPr lang="en-US" sz="1800" b="1" dirty="0"/>
              <a:t>Art 14(4)(b) CRD</a:t>
            </a:r>
            <a:r>
              <a:rPr lang="en-US" sz="1800" dirty="0"/>
              <a:t>).</a:t>
            </a:r>
          </a:p>
          <a:p>
            <a:pPr marL="0" indent="0">
              <a:buNone/>
            </a:pPr>
            <a:r>
              <a:rPr lang="en-US" sz="1800" dirty="0"/>
              <a:t>However, an inconsistency would only exist if the term “social assistance” from </a:t>
            </a:r>
            <a:r>
              <a:rPr lang="en-US" sz="1800" b="1" dirty="0"/>
              <a:t>CRD </a:t>
            </a:r>
            <a:r>
              <a:rPr lang="en-US" sz="1800" dirty="0"/>
              <a:t>covered the kind of benefits within “social advantages” under </a:t>
            </a:r>
            <a:r>
              <a:rPr lang="en-US" sz="1800" b="1" dirty="0"/>
              <a:t>Art 7(2) Workers’ Regulation.  </a:t>
            </a:r>
            <a:r>
              <a:rPr lang="en-US" sz="1800" dirty="0"/>
              <a:t>That issue was settled by the court in C-22/08, </a:t>
            </a:r>
            <a:r>
              <a:rPr lang="en-US" sz="1800" b="1" i="1" dirty="0" err="1"/>
              <a:t>Vatsouras</a:t>
            </a:r>
            <a:r>
              <a:rPr lang="en-US" sz="1800" b="1" i="1" dirty="0"/>
              <a:t> [2009] </a:t>
            </a:r>
            <a:r>
              <a:rPr lang="en-US" sz="1800" dirty="0"/>
              <a:t>– benefits for access to employment are a social advantage,  but are not classed as “social assistance”. This means </a:t>
            </a:r>
            <a:r>
              <a:rPr lang="en-US" sz="1800" b="1" i="1" dirty="0"/>
              <a:t>Collins </a:t>
            </a:r>
            <a:r>
              <a:rPr lang="en-US" sz="1800" dirty="0"/>
              <a:t>is not inconsistent with </a:t>
            </a:r>
            <a:r>
              <a:rPr lang="en-US" sz="1800" b="1" dirty="0"/>
              <a:t>Art 24(2) CRD</a:t>
            </a:r>
            <a:r>
              <a:rPr lang="en-US" sz="1800" dirty="0"/>
              <a:t>, although a real link between the state and the applicant can be required in order to have such a social advantage.</a:t>
            </a:r>
            <a:endParaRPr lang="en-GB" sz="1800" dirty="0"/>
          </a:p>
        </p:txBody>
      </p:sp>
    </p:spTree>
    <p:extLst>
      <p:ext uri="{BB962C8B-B14F-4D97-AF65-F5344CB8AC3E}">
        <p14:creationId xmlns:p14="http://schemas.microsoft.com/office/powerpoint/2010/main" val="242237267"/>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2D1D-D3E0-4BEA-B8AA-833117099F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C0FFF96-E53B-4A9D-8F3B-EC9CFB2B273D}"/>
              </a:ext>
            </a:extLst>
          </p:cNvPr>
          <p:cNvSpPr>
            <a:spLocks noGrp="1"/>
          </p:cNvSpPr>
          <p:nvPr>
            <p:ph idx="1"/>
          </p:nvPr>
        </p:nvSpPr>
        <p:spPr/>
        <p:txBody>
          <a:bodyPr/>
          <a:lstStyle/>
          <a:p>
            <a:pPr marL="0" indent="0">
              <a:buNone/>
            </a:pPr>
            <a:r>
              <a:rPr lang="en-US" dirty="0"/>
              <a:t>Same approach in joined Cases C-523/11 and 585/11, </a:t>
            </a:r>
            <a:r>
              <a:rPr lang="en-US" b="1" i="1" dirty="0"/>
              <a:t>Prinz and </a:t>
            </a:r>
            <a:r>
              <a:rPr lang="en-US" b="1" i="1" dirty="0" err="1"/>
              <a:t>Seeberger</a:t>
            </a:r>
            <a:r>
              <a:rPr lang="en-US" b="1" i="1" dirty="0"/>
              <a:t> [2013] </a:t>
            </a:r>
            <a:r>
              <a:rPr lang="en-US" dirty="0"/>
              <a:t>was followed in Case C-20/21, </a:t>
            </a:r>
            <a:r>
              <a:rPr lang="en-US" b="1" i="1" dirty="0" err="1"/>
              <a:t>Geirsch</a:t>
            </a:r>
            <a:r>
              <a:rPr lang="en-US" b="1" i="1" dirty="0"/>
              <a:t> and Others [2013] </a:t>
            </a:r>
            <a:r>
              <a:rPr lang="en-US" dirty="0"/>
              <a:t>in the context of “social advantages”.</a:t>
            </a:r>
          </a:p>
          <a:p>
            <a:pPr marL="0" indent="0">
              <a:buNone/>
            </a:pPr>
            <a:r>
              <a:rPr lang="en-US" dirty="0"/>
              <a:t>See Facts</a:t>
            </a:r>
          </a:p>
          <a:p>
            <a:pPr marL="0" indent="0">
              <a:buNone/>
            </a:pPr>
            <a:r>
              <a:rPr lang="en-US" dirty="0"/>
              <a:t>The restriction was not direct discrimination and so could be justified by a legitimate public interest aim – which here was the need to increase the number in Luxembourg with a higher degree qualification. Luxembourg said the requirement was necessary to establish a genuine link  between the state and the applicant for this purpose.  CJ rejected it as disproportionate because the requirement only considered residence when there were additional factors (one being the fact that the applicants had parents working in the MS) relevant to establishing a link.</a:t>
            </a:r>
          </a:p>
          <a:p>
            <a:pPr marL="0" indent="0">
              <a:buNone/>
            </a:pPr>
            <a:r>
              <a:rPr lang="en-US" dirty="0"/>
              <a:t>Case is a signal to MSs that impose restrictions that are not directly discriminatory and can be justified – any assessment to establish a genuine link must be comprehensive and widely relevant rather than focused on residence.</a:t>
            </a:r>
            <a:endParaRPr lang="en-GB" dirty="0"/>
          </a:p>
        </p:txBody>
      </p:sp>
    </p:spTree>
    <p:extLst>
      <p:ext uri="{BB962C8B-B14F-4D97-AF65-F5344CB8AC3E}">
        <p14:creationId xmlns:p14="http://schemas.microsoft.com/office/powerpoint/2010/main" val="20732567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D6262-E2DB-407A-96A6-932E28EB74BB}"/>
              </a:ext>
            </a:extLst>
          </p:cNvPr>
          <p:cNvSpPr>
            <a:spLocks noGrp="1"/>
          </p:cNvSpPr>
          <p:nvPr>
            <p:ph type="title"/>
          </p:nvPr>
        </p:nvSpPr>
        <p:spPr/>
        <p:txBody>
          <a:bodyPr>
            <a:normAutofit fontScale="90000"/>
          </a:bodyPr>
          <a:lstStyle/>
          <a:p>
            <a:r>
              <a:rPr lang="en-US" dirty="0"/>
              <a:t>A ruling on equal treatment in social advantages and extent to which indirect discrimination is permitted.</a:t>
            </a:r>
            <a:endParaRPr lang="en-GB" dirty="0"/>
          </a:p>
        </p:txBody>
      </p:sp>
      <p:sp>
        <p:nvSpPr>
          <p:cNvPr id="3" name="Content Placeholder 2">
            <a:extLst>
              <a:ext uri="{FF2B5EF4-FFF2-40B4-BE49-F238E27FC236}">
                <a16:creationId xmlns:a16="http://schemas.microsoft.com/office/drawing/2014/main" id="{C34B9CB4-1CE8-45B1-8890-17512E1E3D31}"/>
              </a:ext>
            </a:extLst>
          </p:cNvPr>
          <p:cNvSpPr>
            <a:spLocks noGrp="1"/>
          </p:cNvSpPr>
          <p:nvPr>
            <p:ph idx="1"/>
          </p:nvPr>
        </p:nvSpPr>
        <p:spPr/>
        <p:txBody>
          <a:bodyPr>
            <a:normAutofit/>
          </a:bodyPr>
          <a:lstStyle/>
          <a:p>
            <a:pPr marL="0" indent="0">
              <a:buNone/>
            </a:pPr>
            <a:r>
              <a:rPr lang="en-US" sz="2000" dirty="0"/>
              <a:t>CJ gave ruling on this is Case C-238/15, </a:t>
            </a:r>
            <a:r>
              <a:rPr lang="en-US" sz="2000" b="1" i="1" dirty="0"/>
              <a:t>Verruga &amp; Others [2016] </a:t>
            </a:r>
          </a:p>
          <a:p>
            <a:pPr marL="0" indent="0">
              <a:buNone/>
            </a:pPr>
            <a:r>
              <a:rPr lang="en-US" sz="2000" dirty="0"/>
              <a:t>See facts</a:t>
            </a:r>
          </a:p>
          <a:p>
            <a:pPr marL="0" indent="0">
              <a:buNone/>
            </a:pPr>
            <a:r>
              <a:rPr lang="en-US" sz="2000" dirty="0"/>
              <a:t>Case arose when L’s application for the grant was rejected.  Both parents had worked in Luxembourg for 8yrs but it had not been continuous and so according to the MS, the parents had not met the requirements of the legislation.</a:t>
            </a:r>
          </a:p>
          <a:p>
            <a:pPr marL="0" indent="0">
              <a:buNone/>
            </a:pPr>
            <a:r>
              <a:rPr lang="en-US" sz="2000" dirty="0"/>
              <a:t>Eventually a question was referred to CJ about whether the rules on grants were compatible with the </a:t>
            </a:r>
            <a:r>
              <a:rPr lang="en-US" sz="2000" b="1" dirty="0"/>
              <a:t>Workers’ Regulation.</a:t>
            </a:r>
            <a:endParaRPr lang="en-GB" sz="2000" dirty="0"/>
          </a:p>
        </p:txBody>
      </p:sp>
    </p:spTree>
    <p:extLst>
      <p:ext uri="{BB962C8B-B14F-4D97-AF65-F5344CB8AC3E}">
        <p14:creationId xmlns:p14="http://schemas.microsoft.com/office/powerpoint/2010/main" val="1014532018"/>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A4ED8-DA9D-4E97-8BC3-6736CF900664}"/>
              </a:ext>
            </a:extLst>
          </p:cNvPr>
          <p:cNvSpPr>
            <a:spLocks noGrp="1"/>
          </p:cNvSpPr>
          <p:nvPr>
            <p:ph type="title"/>
          </p:nvPr>
        </p:nvSpPr>
        <p:spPr/>
        <p:txBody>
          <a:bodyPr/>
          <a:lstStyle/>
          <a:p>
            <a:r>
              <a:rPr lang="en-US" dirty="0"/>
              <a:t>With reference to earlier case law, CJ confirmed:-</a:t>
            </a:r>
            <a:endParaRPr lang="en-GB" dirty="0"/>
          </a:p>
        </p:txBody>
      </p:sp>
      <p:sp>
        <p:nvSpPr>
          <p:cNvPr id="3" name="Content Placeholder 2">
            <a:extLst>
              <a:ext uri="{FF2B5EF4-FFF2-40B4-BE49-F238E27FC236}">
                <a16:creationId xmlns:a16="http://schemas.microsoft.com/office/drawing/2014/main" id="{81B424DC-C98C-423C-BE88-F90E5818D29C}"/>
              </a:ext>
            </a:extLst>
          </p:cNvPr>
          <p:cNvSpPr>
            <a:spLocks noGrp="1"/>
          </p:cNvSpPr>
          <p:nvPr>
            <p:ph idx="1"/>
          </p:nvPr>
        </p:nvSpPr>
        <p:spPr/>
        <p:txBody>
          <a:bodyPr>
            <a:noAutofit/>
          </a:bodyPr>
          <a:lstStyle/>
          <a:p>
            <a:pPr>
              <a:buFont typeface="Wingdings" panose="05000000000000000000" pitchFamily="2" charset="2"/>
              <a:buChar char="§"/>
            </a:pPr>
            <a:r>
              <a:rPr lang="en-US" sz="1800" dirty="0"/>
              <a:t>The student grant as a “social advantage” within </a:t>
            </a:r>
            <a:r>
              <a:rPr lang="en-US" sz="1800" b="1" dirty="0"/>
              <a:t>Art 7(2) Workers’ Regulation</a:t>
            </a:r>
            <a:r>
              <a:rPr lang="en-US" sz="1800" dirty="0"/>
              <a:t>;</a:t>
            </a:r>
          </a:p>
          <a:p>
            <a:pPr>
              <a:buFont typeface="Wingdings" panose="05000000000000000000" pitchFamily="2" charset="2"/>
              <a:buChar char="§"/>
            </a:pPr>
            <a:r>
              <a:rPr lang="en-US" sz="1800" dirty="0"/>
              <a:t>In addition, that such an advantage applies to EU workers residing in Luxembourg but also, to those working in Luxembourg but living in another MS.</a:t>
            </a:r>
          </a:p>
          <a:p>
            <a:pPr marL="0" indent="0">
              <a:buNone/>
            </a:pPr>
            <a:r>
              <a:rPr lang="en-US" sz="1800" dirty="0"/>
              <a:t>It then addressed the requirement of EU citizens working for a minimum continuous period.  Observed that even if the same rule applied to nationals living in another MS, it was still indirect discrimination. Such indirect discrimination could be objectively justified if the rule is proportionate.</a:t>
            </a:r>
          </a:p>
          <a:p>
            <a:pPr marL="0" indent="0">
              <a:buNone/>
            </a:pPr>
            <a:r>
              <a:rPr lang="en-US" sz="1800" dirty="0"/>
              <a:t>On the justification, CJ accepted that a minimum period of employment or self-employment could be used to establish a link with the MS.  This could be necessary where the aim of the grant was to increase number of graduates working in Luxembourg.  The idea was that if the parents have worked in Luxembourg long enough, then there is a greater chance of their children wanting to work there.</a:t>
            </a:r>
            <a:endParaRPr lang="en-GB" sz="1800" dirty="0"/>
          </a:p>
        </p:txBody>
      </p:sp>
    </p:spTree>
    <p:extLst>
      <p:ext uri="{BB962C8B-B14F-4D97-AF65-F5344CB8AC3E}">
        <p14:creationId xmlns:p14="http://schemas.microsoft.com/office/powerpoint/2010/main" val="274208018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E647F-AA17-45CE-86AF-5DD8E36D9F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409BF9-0A88-4F70-84F0-38D9743EA61D}"/>
              </a:ext>
            </a:extLst>
          </p:cNvPr>
          <p:cNvSpPr>
            <a:spLocks noGrp="1"/>
          </p:cNvSpPr>
          <p:nvPr>
            <p:ph idx="1"/>
          </p:nvPr>
        </p:nvSpPr>
        <p:spPr/>
        <p:txBody>
          <a:bodyPr/>
          <a:lstStyle/>
          <a:p>
            <a:pPr marL="0" indent="0">
              <a:buNone/>
            </a:pPr>
            <a:r>
              <a:rPr lang="en-US" dirty="0"/>
              <a:t>But the rule was not proportionate.  It excluded the parents who were working in Luxembourg (and had done for 8yrs) just because there was a break in the 5yrs leading to the application. The other key points are as follows:-</a:t>
            </a:r>
          </a:p>
          <a:p>
            <a:r>
              <a:rPr lang="en-US" dirty="0"/>
              <a:t>The min period of employment was indirect discrimination.</a:t>
            </a:r>
          </a:p>
          <a:p>
            <a:r>
              <a:rPr lang="en-US" dirty="0"/>
              <a:t>Indirect discrimination in relation to social advantages from being an EU worker can be objectively justified with a public interest reason.</a:t>
            </a:r>
          </a:p>
          <a:p>
            <a:r>
              <a:rPr lang="en-US" dirty="0"/>
              <a:t>Increasing the number of graduates working in the state can be such a justification.</a:t>
            </a:r>
          </a:p>
          <a:p>
            <a:r>
              <a:rPr lang="en-US" dirty="0"/>
              <a:t>Rule has to be proportionate to the objective justification.  A min period of employment (contributing to the state through national insurance and income tax) can be a way of achieving such an objective.  However, requiring it to be continuous is beyond what is necessary for that particular objective.  This is because it overlooks other factors that show a close enough link to meet the objectives.</a:t>
            </a:r>
            <a:endParaRPr lang="en-GB" dirty="0"/>
          </a:p>
        </p:txBody>
      </p:sp>
    </p:spTree>
    <p:extLst>
      <p:ext uri="{BB962C8B-B14F-4D97-AF65-F5344CB8AC3E}">
        <p14:creationId xmlns:p14="http://schemas.microsoft.com/office/powerpoint/2010/main" val="263487372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83E70-6295-4A7E-9C4D-A59660A818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9630B8-E6B2-49AC-B2F8-43956048B14C}"/>
              </a:ext>
            </a:extLst>
          </p:cNvPr>
          <p:cNvSpPr>
            <a:spLocks noGrp="1"/>
          </p:cNvSpPr>
          <p:nvPr>
            <p:ph idx="1"/>
          </p:nvPr>
        </p:nvSpPr>
        <p:spPr/>
        <p:txBody>
          <a:bodyPr/>
          <a:lstStyle/>
          <a:p>
            <a:pPr marL="0" indent="0">
              <a:buNone/>
            </a:pPr>
            <a:r>
              <a:rPr lang="en-US" dirty="0"/>
              <a:t>After the application by L was rejected but before the ruling, Luxembourg changed its rule so it required 5yrs of employment within the 7yrs before the application.  That approach is more proportionate.</a:t>
            </a:r>
          </a:p>
          <a:p>
            <a:pPr marL="0" indent="0">
              <a:buNone/>
            </a:pPr>
            <a:r>
              <a:rPr lang="en-US" dirty="0"/>
              <a:t>In joined cases C-401/15-C-403/15, </a:t>
            </a:r>
            <a:r>
              <a:rPr lang="en-US" b="1" i="1" dirty="0" err="1"/>
              <a:t>Depesme</a:t>
            </a:r>
            <a:r>
              <a:rPr lang="en-US" b="1" i="1" dirty="0"/>
              <a:t> [2016] </a:t>
            </a:r>
            <a:r>
              <a:rPr lang="en-US" dirty="0"/>
              <a:t>CJ ruled on the application of social advantages to a stepchild of an EU Worker.</a:t>
            </a:r>
          </a:p>
          <a:p>
            <a:pPr marL="0" indent="0">
              <a:buNone/>
            </a:pPr>
            <a:r>
              <a:rPr lang="en-US" dirty="0"/>
              <a:t>See facts</a:t>
            </a:r>
          </a:p>
          <a:p>
            <a:pPr marL="0" indent="0">
              <a:buNone/>
            </a:pPr>
            <a:r>
              <a:rPr lang="en-US" dirty="0"/>
              <a:t>Luxembourg refused the grant on the basis that the applicants were only stepchildren.</a:t>
            </a:r>
          </a:p>
          <a:p>
            <a:pPr marL="0" indent="0">
              <a:buNone/>
            </a:pPr>
            <a:r>
              <a:rPr lang="en-US" dirty="0"/>
              <a:t>The matter went to a preliminary ruling.  The key question was whether “child” in the context of social advantages in </a:t>
            </a:r>
            <a:r>
              <a:rPr lang="en-US" b="1" dirty="0"/>
              <a:t>Workers’ Regulation </a:t>
            </a:r>
            <a:r>
              <a:rPr lang="en-US" dirty="0"/>
              <a:t>also included stepchildren.</a:t>
            </a:r>
          </a:p>
          <a:p>
            <a:pPr marL="0" indent="0">
              <a:buNone/>
            </a:pPr>
            <a:r>
              <a:rPr lang="en-US" dirty="0"/>
              <a:t>CJ – re-emphasized that EU workers are entitled to the same social and tax advantages enjoyed by nationals and also referred to how family members are defined by </a:t>
            </a:r>
            <a:r>
              <a:rPr lang="en-US" b="1" dirty="0"/>
              <a:t>CRD.  </a:t>
            </a:r>
            <a:r>
              <a:rPr lang="en-US" dirty="0"/>
              <a:t>That includes dependent descendants of the spouse or partner.  Such children are entitled to equal treatment under </a:t>
            </a:r>
            <a:r>
              <a:rPr lang="en-US" b="1" dirty="0"/>
              <a:t>CRD.</a:t>
            </a:r>
            <a:endParaRPr lang="en-GB" dirty="0"/>
          </a:p>
        </p:txBody>
      </p:sp>
    </p:spTree>
    <p:extLst>
      <p:ext uri="{BB962C8B-B14F-4D97-AF65-F5344CB8AC3E}">
        <p14:creationId xmlns:p14="http://schemas.microsoft.com/office/powerpoint/2010/main" val="1916359351"/>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8A3B6-A79E-4E44-B44B-247CE7CE1C7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9092972-6572-4418-A312-41834DFF1628}"/>
              </a:ext>
            </a:extLst>
          </p:cNvPr>
          <p:cNvSpPr>
            <a:spLocks noGrp="1"/>
          </p:cNvSpPr>
          <p:nvPr>
            <p:ph idx="1"/>
          </p:nvPr>
        </p:nvSpPr>
        <p:spPr/>
        <p:txBody>
          <a:bodyPr>
            <a:normAutofit/>
          </a:bodyPr>
          <a:lstStyle/>
          <a:p>
            <a:pPr marL="0" indent="0">
              <a:buNone/>
            </a:pPr>
            <a:r>
              <a:rPr lang="en-US" sz="1800" dirty="0"/>
              <a:t>The CJ then observed:</a:t>
            </a:r>
          </a:p>
          <a:p>
            <a:r>
              <a:rPr lang="en-US" sz="1800" dirty="0"/>
              <a:t>That the same equal treatment for such family members under </a:t>
            </a:r>
            <a:r>
              <a:rPr lang="en-US" sz="1800" b="1" dirty="0"/>
              <a:t>CRD </a:t>
            </a:r>
            <a:r>
              <a:rPr lang="en-US" sz="1800" dirty="0"/>
              <a:t>should apply to the </a:t>
            </a:r>
            <a:r>
              <a:rPr lang="en-US" sz="1800" b="1" dirty="0"/>
              <a:t>Workers’ Regulation</a:t>
            </a:r>
            <a:r>
              <a:rPr lang="en-US" sz="1800" dirty="0"/>
              <a:t>;</a:t>
            </a:r>
          </a:p>
          <a:p>
            <a:r>
              <a:rPr lang="en-US" sz="1800" dirty="0"/>
              <a:t>On that basis, the stepchildren should be regarded as children of the EU worker for the purposes of the </a:t>
            </a:r>
            <a:r>
              <a:rPr lang="en-US" sz="1800" b="1" dirty="0"/>
              <a:t>Regulation</a:t>
            </a:r>
            <a:r>
              <a:rPr lang="en-US" sz="1800" dirty="0"/>
              <a:t>;</a:t>
            </a:r>
          </a:p>
          <a:p>
            <a:r>
              <a:rPr lang="en-US" sz="1800" dirty="0"/>
              <a:t>Just like with </a:t>
            </a:r>
            <a:r>
              <a:rPr lang="en-US" sz="1800" b="1" dirty="0"/>
              <a:t>CRD </a:t>
            </a:r>
            <a:r>
              <a:rPr lang="en-US" sz="1800" dirty="0"/>
              <a:t>the CJ also recognized that the dependency can be from a link such as marriage or partnership with the parent of the child or even joint household.</a:t>
            </a:r>
          </a:p>
          <a:p>
            <a:pPr marL="0" indent="0">
              <a:buNone/>
            </a:pPr>
            <a:r>
              <a:rPr lang="en-US" sz="1800" dirty="0"/>
              <a:t>Also it is not necessary to assess the reasons why and what extent the worker is contributing to the child’s maintenance.  What matters is that the child would be considered a “family member” under </a:t>
            </a:r>
            <a:r>
              <a:rPr lang="en-US" sz="1800" b="1" dirty="0"/>
              <a:t>CRD.</a:t>
            </a:r>
            <a:endParaRPr lang="en-GB" sz="1800" dirty="0"/>
          </a:p>
        </p:txBody>
      </p:sp>
    </p:spTree>
    <p:extLst>
      <p:ext uri="{BB962C8B-B14F-4D97-AF65-F5344CB8AC3E}">
        <p14:creationId xmlns:p14="http://schemas.microsoft.com/office/powerpoint/2010/main" val="58409491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2342C-8BC7-4D2F-ABA2-92E31906A966}"/>
              </a:ext>
            </a:extLst>
          </p:cNvPr>
          <p:cNvSpPr>
            <a:spLocks noGrp="1"/>
          </p:cNvSpPr>
          <p:nvPr>
            <p:ph type="title"/>
          </p:nvPr>
        </p:nvSpPr>
        <p:spPr/>
        <p:txBody>
          <a:bodyPr/>
          <a:lstStyle/>
          <a:p>
            <a:r>
              <a:rPr lang="en-US" dirty="0"/>
              <a:t>Equal treatment in vocational training and education</a:t>
            </a:r>
            <a:endParaRPr lang="en-GB" dirty="0"/>
          </a:p>
        </p:txBody>
      </p:sp>
      <p:sp>
        <p:nvSpPr>
          <p:cNvPr id="3" name="Content Placeholder 2">
            <a:extLst>
              <a:ext uri="{FF2B5EF4-FFF2-40B4-BE49-F238E27FC236}">
                <a16:creationId xmlns:a16="http://schemas.microsoft.com/office/drawing/2014/main" id="{21D14916-A5A5-4DB3-B2FA-463B1E75FF5B}"/>
              </a:ext>
            </a:extLst>
          </p:cNvPr>
          <p:cNvSpPr>
            <a:spLocks noGrp="1"/>
          </p:cNvSpPr>
          <p:nvPr>
            <p:ph idx="1"/>
          </p:nvPr>
        </p:nvSpPr>
        <p:spPr/>
        <p:txBody>
          <a:bodyPr>
            <a:normAutofit/>
          </a:bodyPr>
          <a:lstStyle/>
          <a:p>
            <a:pPr marL="0" indent="0">
              <a:buNone/>
            </a:pPr>
            <a:r>
              <a:rPr lang="en-US" sz="2000" b="1" dirty="0"/>
              <a:t>Art 7(3) Workers’ Regulation – </a:t>
            </a:r>
            <a:r>
              <a:rPr lang="en-US" sz="2000" dirty="0"/>
              <a:t>a worker has the same access to vocational training under the same conditions as nationals.  A wide approach to this is also taken.</a:t>
            </a:r>
          </a:p>
          <a:p>
            <a:pPr marL="0" indent="0">
              <a:buNone/>
            </a:pPr>
            <a:r>
              <a:rPr lang="en-US" sz="2000" dirty="0"/>
              <a:t>In Case 293/83, </a:t>
            </a:r>
            <a:r>
              <a:rPr lang="en-US" sz="2000" b="1" i="1" dirty="0" err="1"/>
              <a:t>Gravier</a:t>
            </a:r>
            <a:r>
              <a:rPr lang="en-US" sz="2000" b="1" i="1" dirty="0"/>
              <a:t> [1985]</a:t>
            </a:r>
            <a:r>
              <a:rPr lang="en-US" sz="2000" dirty="0"/>
              <a:t>, “vocational training” was defined to cover:</a:t>
            </a:r>
          </a:p>
          <a:p>
            <a:pPr marL="0" indent="0">
              <a:buNone/>
            </a:pPr>
            <a:r>
              <a:rPr lang="en-US" sz="2000" i="1" dirty="0"/>
              <a:t>“…any form of education which prepares for qualification for a particular profession, trade or employment or which provides the necessary training and skills for such profession, trade or employment…even if the training </a:t>
            </a:r>
            <a:r>
              <a:rPr lang="en-US" sz="2000" i="1" dirty="0" err="1"/>
              <a:t>programme</a:t>
            </a:r>
            <a:r>
              <a:rPr lang="en-US" sz="2000" i="1" dirty="0"/>
              <a:t> includes an element of general education.”</a:t>
            </a:r>
            <a:endParaRPr lang="en-GB" sz="2000" i="1" dirty="0"/>
          </a:p>
        </p:txBody>
      </p:sp>
    </p:spTree>
    <p:extLst>
      <p:ext uri="{BB962C8B-B14F-4D97-AF65-F5344CB8AC3E}">
        <p14:creationId xmlns:p14="http://schemas.microsoft.com/office/powerpoint/2010/main" val="398654044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C9C0E-A2BF-465B-B1DD-6983749299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676D48B-AF8E-496E-BF46-FDE815C4A09E}"/>
              </a:ext>
            </a:extLst>
          </p:cNvPr>
          <p:cNvSpPr>
            <a:spLocks noGrp="1"/>
          </p:cNvSpPr>
          <p:nvPr>
            <p:ph idx="1"/>
          </p:nvPr>
        </p:nvSpPr>
        <p:spPr/>
        <p:txBody>
          <a:bodyPr>
            <a:normAutofit/>
          </a:bodyPr>
          <a:lstStyle/>
          <a:p>
            <a:pPr marL="0" indent="0">
              <a:buNone/>
            </a:pPr>
            <a:r>
              <a:rPr lang="en-US" sz="2000" dirty="0"/>
              <a:t>A 4yr course on strip cartoon art was “vocational training” for the purposes of </a:t>
            </a:r>
            <a:r>
              <a:rPr lang="en-US" sz="2000" b="1" dirty="0"/>
              <a:t>Art 7(3).</a:t>
            </a:r>
          </a:p>
          <a:p>
            <a:pPr marL="0" indent="0">
              <a:buNone/>
            </a:pPr>
            <a:r>
              <a:rPr lang="en-US" sz="2000" dirty="0"/>
              <a:t>Different fees from those imposed on nationals would be a breach of </a:t>
            </a:r>
            <a:r>
              <a:rPr lang="en-US" sz="2000" b="1" dirty="0"/>
              <a:t>Art 18 TFEU </a:t>
            </a:r>
            <a:r>
              <a:rPr lang="en-US" sz="2000" dirty="0"/>
              <a:t>– since training and education facilitate the free movement of persons.</a:t>
            </a:r>
          </a:p>
          <a:p>
            <a:pPr marL="0" indent="0">
              <a:buNone/>
            </a:pPr>
            <a:r>
              <a:rPr lang="en-US" sz="2000" b="1" dirty="0"/>
              <a:t>Art 24(2) CRD </a:t>
            </a:r>
            <a:r>
              <a:rPr lang="en-US" sz="2000" dirty="0"/>
              <a:t>covered access to grants to fund courses.  This limits access to funding to those with permanent residence or citizens who are economically active as well as their family members. (Cases such as </a:t>
            </a:r>
            <a:r>
              <a:rPr lang="en-US" sz="2000" b="1" i="1" dirty="0"/>
              <a:t>Bidar </a:t>
            </a:r>
            <a:r>
              <a:rPr lang="en-US" sz="2000" dirty="0"/>
              <a:t>and </a:t>
            </a:r>
            <a:r>
              <a:rPr lang="en-US" sz="2000" b="1" i="1" dirty="0" err="1"/>
              <a:t>D’Hoop</a:t>
            </a:r>
            <a:r>
              <a:rPr lang="en-US" sz="2000" b="1" i="1" dirty="0"/>
              <a:t> </a:t>
            </a:r>
            <a:r>
              <a:rPr lang="en-US" sz="2000" dirty="0"/>
              <a:t>would also be relevant).</a:t>
            </a:r>
            <a:endParaRPr lang="en-GB" sz="2000" b="1" dirty="0"/>
          </a:p>
        </p:txBody>
      </p:sp>
    </p:spTree>
    <p:extLst>
      <p:ext uri="{BB962C8B-B14F-4D97-AF65-F5344CB8AC3E}">
        <p14:creationId xmlns:p14="http://schemas.microsoft.com/office/powerpoint/2010/main" val="2208708141"/>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CEA0B-5CDD-449D-B372-C81E8E3F575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DA80DC1-3490-4605-A313-13C86C348BE4}"/>
              </a:ext>
            </a:extLst>
          </p:cNvPr>
          <p:cNvSpPr>
            <a:spLocks noGrp="1"/>
          </p:cNvSpPr>
          <p:nvPr>
            <p:ph idx="1"/>
          </p:nvPr>
        </p:nvSpPr>
        <p:spPr/>
        <p:txBody>
          <a:bodyPr>
            <a:noAutofit/>
          </a:bodyPr>
          <a:lstStyle/>
          <a:p>
            <a:pPr marL="0" indent="0">
              <a:buNone/>
            </a:pPr>
            <a:r>
              <a:rPr lang="en-US" sz="1800" b="1" dirty="0"/>
              <a:t>Art 10 Workers’ Regulation </a:t>
            </a:r>
            <a:r>
              <a:rPr lang="en-US" sz="1800" dirty="0"/>
              <a:t>gives the children of a worker the same right to education, apprenticeships and vocational training as that of nationals.  It does not refer to “family members” just children.  However, family members should be entitled as “social advantage” of the worker under </a:t>
            </a:r>
            <a:r>
              <a:rPr lang="en-US" sz="1800" b="1" dirty="0"/>
              <a:t>Art 7(2) </a:t>
            </a:r>
            <a:r>
              <a:rPr lang="en-US" sz="1800" dirty="0"/>
              <a:t>or even under equal treatment provision under </a:t>
            </a:r>
            <a:r>
              <a:rPr lang="en-US" sz="1800" b="1" dirty="0"/>
              <a:t>Art 24 CRD.</a:t>
            </a:r>
          </a:p>
          <a:p>
            <a:pPr marL="0" indent="0">
              <a:buNone/>
            </a:pPr>
            <a:r>
              <a:rPr lang="en-US" sz="1800" dirty="0"/>
              <a:t>In C-115/15, </a:t>
            </a:r>
            <a:r>
              <a:rPr lang="en-US" sz="1800" b="1" i="1" dirty="0"/>
              <a:t>NA [2016] </a:t>
            </a:r>
            <a:r>
              <a:rPr lang="en-US" sz="1800" dirty="0"/>
              <a:t>CJ used </a:t>
            </a:r>
            <a:r>
              <a:rPr lang="en-US" sz="1800" b="1" dirty="0"/>
              <a:t>Art 10 Workers’ Regulation </a:t>
            </a:r>
            <a:r>
              <a:rPr lang="en-US" sz="1800" dirty="0"/>
              <a:t>to recognize residence rights.  Under </a:t>
            </a:r>
            <a:r>
              <a:rPr lang="en-US" sz="1800" b="1" dirty="0"/>
              <a:t>Art 10 </a:t>
            </a:r>
            <a:r>
              <a:rPr lang="en-US" sz="1800" dirty="0"/>
              <a:t>children of an EU worker are entitled to </a:t>
            </a:r>
            <a:r>
              <a:rPr lang="en-US" sz="1800" dirty="0" err="1"/>
              <a:t>enrol</a:t>
            </a:r>
            <a:r>
              <a:rPr lang="en-US" sz="1800" dirty="0"/>
              <a:t> on school and educational courses in the same way as nationals.  CJ confirmed the previous case law which provides such children with the right to continue their education even after the EU citizen is no longer working.</a:t>
            </a:r>
          </a:p>
          <a:p>
            <a:pPr marL="0" indent="0">
              <a:buNone/>
            </a:pPr>
            <a:r>
              <a:rPr lang="en-US" sz="1800" dirty="0"/>
              <a:t>This right was treated as independent from the parents’ residence rights and did not rely on the EU working residing in the host state.</a:t>
            </a:r>
            <a:endParaRPr lang="en-GB" sz="1800" dirty="0"/>
          </a:p>
        </p:txBody>
      </p:sp>
    </p:spTree>
    <p:extLst>
      <p:ext uri="{BB962C8B-B14F-4D97-AF65-F5344CB8AC3E}">
        <p14:creationId xmlns:p14="http://schemas.microsoft.com/office/powerpoint/2010/main" val="398908456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A1F17-D9A0-44F6-95D4-65DFC405FB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095AB0-87E8-43D4-A429-3F69954C60DB}"/>
              </a:ext>
            </a:extLst>
          </p:cNvPr>
          <p:cNvSpPr>
            <a:spLocks noGrp="1"/>
          </p:cNvSpPr>
          <p:nvPr>
            <p:ph idx="1"/>
          </p:nvPr>
        </p:nvSpPr>
        <p:spPr/>
        <p:txBody>
          <a:bodyPr>
            <a:normAutofit/>
          </a:bodyPr>
          <a:lstStyle/>
          <a:p>
            <a:pPr marL="0" indent="0">
              <a:buNone/>
            </a:pPr>
            <a:r>
              <a:rPr lang="en-US" sz="1800" dirty="0"/>
              <a:t>Then using </a:t>
            </a:r>
            <a:r>
              <a:rPr lang="en-US" sz="1800" b="1" i="1" dirty="0" err="1"/>
              <a:t>Baumbast</a:t>
            </a:r>
            <a:r>
              <a:rPr lang="en-US" sz="1800" b="1" i="1" dirty="0"/>
              <a:t> [2002] </a:t>
            </a:r>
            <a:r>
              <a:rPr lang="en-US" sz="1800" dirty="0"/>
              <a:t>CJ confirmed a non-EU parent would be allowed to care for such children because otherwise the children would be unable to continue their education.  This meant NA had a right of residence as </a:t>
            </a:r>
            <a:r>
              <a:rPr lang="en-US" sz="1800" dirty="0" err="1"/>
              <a:t>carer</a:t>
            </a:r>
            <a:r>
              <a:rPr lang="en-US" sz="1800" dirty="0"/>
              <a:t> of a child in education because their father had been an EU worker.</a:t>
            </a:r>
          </a:p>
          <a:p>
            <a:pPr marL="0" indent="0">
              <a:buNone/>
            </a:pPr>
            <a:r>
              <a:rPr lang="en-US" sz="1800" dirty="0"/>
              <a:t>The fact that the oldest child had only started school 3yrs after the EU worker father had left the host state did not seem to matter.</a:t>
            </a:r>
            <a:endParaRPr lang="en-GB" sz="1800" dirty="0"/>
          </a:p>
        </p:txBody>
      </p:sp>
    </p:spTree>
    <p:extLst>
      <p:ext uri="{BB962C8B-B14F-4D97-AF65-F5344CB8AC3E}">
        <p14:creationId xmlns:p14="http://schemas.microsoft.com/office/powerpoint/2010/main" val="2245186177"/>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E8D3-777F-4344-8374-4B18082E3B0F}"/>
              </a:ext>
            </a:extLst>
          </p:cNvPr>
          <p:cNvSpPr>
            <a:spLocks noGrp="1"/>
          </p:cNvSpPr>
          <p:nvPr>
            <p:ph type="title"/>
          </p:nvPr>
        </p:nvSpPr>
        <p:spPr/>
        <p:txBody>
          <a:bodyPr/>
          <a:lstStyle/>
          <a:p>
            <a:r>
              <a:rPr lang="en-US" dirty="0"/>
              <a:t>Uniform application and enforcement of rights of EU workers</a:t>
            </a:r>
            <a:endParaRPr lang="en-GB" dirty="0"/>
          </a:p>
        </p:txBody>
      </p:sp>
      <p:sp>
        <p:nvSpPr>
          <p:cNvPr id="3" name="Content Placeholder 2">
            <a:extLst>
              <a:ext uri="{FF2B5EF4-FFF2-40B4-BE49-F238E27FC236}">
                <a16:creationId xmlns:a16="http://schemas.microsoft.com/office/drawing/2014/main" id="{0BD6830E-59E8-455C-94B4-9234695C0DAE}"/>
              </a:ext>
            </a:extLst>
          </p:cNvPr>
          <p:cNvSpPr>
            <a:spLocks noGrp="1"/>
          </p:cNvSpPr>
          <p:nvPr>
            <p:ph idx="1"/>
          </p:nvPr>
        </p:nvSpPr>
        <p:spPr/>
        <p:txBody>
          <a:bodyPr>
            <a:noAutofit/>
          </a:bodyPr>
          <a:lstStyle/>
          <a:p>
            <a:pPr marL="0" indent="0">
              <a:buNone/>
            </a:pPr>
            <a:r>
              <a:rPr lang="en-US" sz="2000" dirty="0"/>
              <a:t>Free movement = economic factor.</a:t>
            </a:r>
          </a:p>
          <a:p>
            <a:pPr marL="0" indent="0">
              <a:buNone/>
            </a:pPr>
            <a:r>
              <a:rPr lang="en-US" sz="2000" dirty="0"/>
              <a:t>Only works if migrant EU workers have the same treatment as nationals in host </a:t>
            </a:r>
            <a:r>
              <a:rPr lang="en-US" sz="2000" dirty="0" err="1"/>
              <a:t>MSs.</a:t>
            </a:r>
            <a:endParaRPr lang="en-US" sz="2000" dirty="0"/>
          </a:p>
          <a:p>
            <a:pPr marL="0" indent="0">
              <a:buNone/>
            </a:pPr>
            <a:r>
              <a:rPr lang="en-US" sz="2000" b="1" dirty="0"/>
              <a:t>TFEU </a:t>
            </a:r>
            <a:r>
              <a:rPr lang="en-US" sz="2000" dirty="0"/>
              <a:t>and secondary legislation provide these rights that bind MSs and private parties such as employers.</a:t>
            </a:r>
          </a:p>
          <a:p>
            <a:pPr marL="0" indent="0">
              <a:buNone/>
            </a:pPr>
            <a:r>
              <a:rPr lang="en-US" sz="2000" b="1" dirty="0"/>
              <a:t>BUT </a:t>
            </a:r>
            <a:r>
              <a:rPr lang="en-US" sz="2000" dirty="0"/>
              <a:t>a criticism has been that there is a gap between the law and its application in practice; so while the rights are binding there is insufficient enforcement within </a:t>
            </a:r>
            <a:r>
              <a:rPr lang="en-US" sz="2000" dirty="0" err="1"/>
              <a:t>MSs.</a:t>
            </a:r>
            <a:endParaRPr lang="en-US" sz="2000" dirty="0"/>
          </a:p>
          <a:p>
            <a:pPr marL="0" indent="0">
              <a:buNone/>
            </a:pPr>
            <a:r>
              <a:rPr lang="en-US" sz="2000" dirty="0"/>
              <a:t>This failure to ensure the full application of the rules is a barrier to free movement and limits the internal market.</a:t>
            </a:r>
            <a:endParaRPr lang="en-GB" sz="2000" dirty="0"/>
          </a:p>
        </p:txBody>
      </p:sp>
    </p:spTree>
    <p:extLst>
      <p:ext uri="{BB962C8B-B14F-4D97-AF65-F5344CB8AC3E}">
        <p14:creationId xmlns:p14="http://schemas.microsoft.com/office/powerpoint/2010/main" val="168257727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91282-F040-4533-B9BD-39E10639A0B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DDA89D-EECF-4973-80E2-BC8B1FCF2368}"/>
              </a:ext>
            </a:extLst>
          </p:cNvPr>
          <p:cNvSpPr>
            <a:spLocks noGrp="1"/>
          </p:cNvSpPr>
          <p:nvPr>
            <p:ph idx="1"/>
          </p:nvPr>
        </p:nvSpPr>
        <p:spPr/>
        <p:txBody>
          <a:bodyPr>
            <a:normAutofit/>
          </a:bodyPr>
          <a:lstStyle/>
          <a:p>
            <a:pPr marL="0" indent="0">
              <a:buNone/>
            </a:pPr>
            <a:r>
              <a:rPr lang="en-US" sz="2000" dirty="0"/>
              <a:t>Only 3.3% of EU workforce (8m) live and work in another MS.  Also 1.2m live in one MS but work in another.</a:t>
            </a:r>
          </a:p>
          <a:p>
            <a:pPr marL="0" indent="0">
              <a:buNone/>
            </a:pPr>
            <a:r>
              <a:rPr lang="en-US" sz="2000" dirty="0"/>
              <a:t>According to the Commission, out of the 4 freedoms, free movement of workers is the least used.  </a:t>
            </a:r>
          </a:p>
          <a:p>
            <a:pPr marL="0" indent="0">
              <a:buNone/>
            </a:pPr>
            <a:r>
              <a:rPr lang="en-US" sz="2000" dirty="0"/>
              <a:t>That fact on its own isn’t a problem but it must be recognized that certain factors limit the movement of workers </a:t>
            </a:r>
            <a:r>
              <a:rPr lang="en-US" sz="2000" dirty="0" err="1"/>
              <a:t>eg</a:t>
            </a:r>
            <a:r>
              <a:rPr lang="en-US" sz="2000" dirty="0"/>
              <a:t> lack of information about the rights and social advantages in MSs and ltd awareness of EU worker’s rights by employers and public authorities.</a:t>
            </a:r>
          </a:p>
          <a:p>
            <a:pPr marL="0" indent="0">
              <a:buNone/>
            </a:pPr>
            <a:r>
              <a:rPr lang="en-US" sz="2000" dirty="0"/>
              <a:t>This results in discriminatory practices such as the following:-</a:t>
            </a:r>
            <a:endParaRPr lang="en-GB" sz="2000" dirty="0"/>
          </a:p>
        </p:txBody>
      </p:sp>
    </p:spTree>
    <p:extLst>
      <p:ext uri="{BB962C8B-B14F-4D97-AF65-F5344CB8AC3E}">
        <p14:creationId xmlns:p14="http://schemas.microsoft.com/office/powerpoint/2010/main" val="2825307610"/>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36B2E-F262-4D4E-A989-451E0FD121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185EF0-8313-4C31-8382-F30E58EC7EC3}"/>
              </a:ext>
            </a:extLst>
          </p:cNvPr>
          <p:cNvSpPr>
            <a:spLocks noGrp="1"/>
          </p:cNvSpPr>
          <p:nvPr>
            <p:ph idx="1"/>
          </p:nvPr>
        </p:nvSpPr>
        <p:spPr/>
        <p:txBody>
          <a:bodyPr>
            <a:normAutofit/>
          </a:bodyPr>
          <a:lstStyle/>
          <a:p>
            <a:pPr>
              <a:buFont typeface="Wingdings" panose="05000000000000000000" pitchFamily="2" charset="2"/>
              <a:buChar char="Ø"/>
            </a:pPr>
            <a:r>
              <a:rPr lang="en-US" sz="2000" dirty="0"/>
              <a:t>Different working conditions such as career prospects and pay;</a:t>
            </a:r>
          </a:p>
          <a:p>
            <a:pPr>
              <a:buFont typeface="Wingdings" panose="05000000000000000000" pitchFamily="2" charset="2"/>
              <a:buChar char="Ø"/>
            </a:pPr>
            <a:r>
              <a:rPr lang="en-US" sz="2000" dirty="0"/>
              <a:t>Social benefits that are more accessible by nationals;</a:t>
            </a:r>
          </a:p>
          <a:p>
            <a:pPr>
              <a:buFont typeface="Wingdings" panose="05000000000000000000" pitchFamily="2" charset="2"/>
              <a:buChar char="Ø"/>
            </a:pPr>
            <a:r>
              <a:rPr lang="en-US" sz="2000" dirty="0"/>
              <a:t>Professional qualifications and experience in other MSs being considered in a different way or not at all;</a:t>
            </a:r>
          </a:p>
          <a:p>
            <a:pPr>
              <a:buFont typeface="Wingdings" panose="05000000000000000000" pitchFamily="2" charset="2"/>
              <a:buChar char="Ø"/>
            </a:pPr>
            <a:r>
              <a:rPr lang="en-US" sz="2000" dirty="0"/>
              <a:t>Nationality requirements for certain jobs;</a:t>
            </a:r>
          </a:p>
          <a:p>
            <a:pPr>
              <a:buFont typeface="Wingdings" panose="05000000000000000000" pitchFamily="2" charset="2"/>
              <a:buChar char="Ø"/>
            </a:pPr>
            <a:r>
              <a:rPr lang="en-US" sz="2000" dirty="0"/>
              <a:t>Recruitment conditions being different in relation to the EU migrant workers.</a:t>
            </a:r>
          </a:p>
          <a:p>
            <a:pPr marL="0" indent="0">
              <a:buNone/>
            </a:pPr>
            <a:r>
              <a:rPr lang="en-GB" sz="2000" dirty="0"/>
              <a:t>The legal rules are there but lack of awareness and ltd enforcement are the main weaknesses and cause of these barriers.</a:t>
            </a:r>
            <a:endParaRPr lang="en-US" sz="2000" dirty="0"/>
          </a:p>
        </p:txBody>
      </p:sp>
    </p:spTree>
    <p:extLst>
      <p:ext uri="{BB962C8B-B14F-4D97-AF65-F5344CB8AC3E}">
        <p14:creationId xmlns:p14="http://schemas.microsoft.com/office/powerpoint/2010/main" val="988254557"/>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33638-E731-4803-BA9D-A6B8B4A8678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79559F1-587E-4018-A07E-66ECC87C6F1C}"/>
              </a:ext>
            </a:extLst>
          </p:cNvPr>
          <p:cNvSpPr>
            <a:spLocks noGrp="1"/>
          </p:cNvSpPr>
          <p:nvPr>
            <p:ph idx="1"/>
          </p:nvPr>
        </p:nvSpPr>
        <p:spPr/>
        <p:txBody>
          <a:bodyPr>
            <a:normAutofit/>
          </a:bodyPr>
          <a:lstStyle/>
          <a:p>
            <a:pPr marL="0" indent="0">
              <a:buNone/>
            </a:pPr>
            <a:r>
              <a:rPr lang="en-US" sz="1800" dirty="0"/>
              <a:t>In response – EU adopted </a:t>
            </a:r>
            <a:r>
              <a:rPr lang="en-US" sz="1800" b="1" dirty="0"/>
              <a:t>Directive 2014/54 on measures facilitating the exercise of rights conferred on workers in the context of freedom of movement for workers – </a:t>
            </a:r>
            <a:r>
              <a:rPr lang="en-US" sz="1800" dirty="0"/>
              <a:t>a short and simple piece of legislation.</a:t>
            </a:r>
          </a:p>
          <a:p>
            <a:pPr marL="0" indent="0">
              <a:buNone/>
            </a:pPr>
            <a:r>
              <a:rPr lang="en-US" sz="1800" dirty="0"/>
              <a:t>It requires MSs to put in place the following measures:-</a:t>
            </a:r>
          </a:p>
          <a:p>
            <a:r>
              <a:rPr lang="en-US" sz="1800" dirty="0"/>
              <a:t>Ensure that bodies exist at a national level to support EU migrant workers with legal advice and enforcement of their rights (</a:t>
            </a:r>
            <a:r>
              <a:rPr lang="en-US" sz="1800" b="1" dirty="0"/>
              <a:t>Art 3(1) </a:t>
            </a:r>
            <a:r>
              <a:rPr lang="en-US" sz="1800" dirty="0"/>
              <a:t>and </a:t>
            </a:r>
            <a:r>
              <a:rPr lang="en-US" sz="1800" b="1" dirty="0"/>
              <a:t>(2)</a:t>
            </a:r>
            <a:r>
              <a:rPr lang="en-US" sz="1800" dirty="0"/>
              <a:t>; </a:t>
            </a:r>
            <a:r>
              <a:rPr lang="en-US" sz="1800" b="1" dirty="0"/>
              <a:t>Art 4</a:t>
            </a:r>
            <a:r>
              <a:rPr lang="en-US" sz="1800" dirty="0"/>
              <a:t>);</a:t>
            </a:r>
          </a:p>
          <a:p>
            <a:r>
              <a:rPr lang="en-US" sz="1800" dirty="0"/>
              <a:t>Provide effective legal protections of rights.  This includes protecting </a:t>
            </a:r>
            <a:r>
              <a:rPr lang="en-US" sz="1800" dirty="0" err="1"/>
              <a:t>wokers</a:t>
            </a:r>
            <a:r>
              <a:rPr lang="en-US" sz="1800" dirty="0"/>
              <a:t> from victimization when they complain and try to enforce their rights (</a:t>
            </a:r>
            <a:r>
              <a:rPr lang="en-US" sz="1800" b="1" dirty="0"/>
              <a:t>Art 3(6)</a:t>
            </a:r>
            <a:r>
              <a:rPr lang="en-US" sz="1800" dirty="0"/>
              <a:t>);</a:t>
            </a:r>
          </a:p>
          <a:p>
            <a:r>
              <a:rPr lang="en-US" sz="1800" dirty="0"/>
              <a:t>Make information about the rights of workers and work seekers accessible and in more than one official EU language (</a:t>
            </a:r>
            <a:r>
              <a:rPr lang="en-US" sz="1800" b="1" dirty="0"/>
              <a:t>Art 6</a:t>
            </a:r>
            <a:r>
              <a:rPr lang="en-US" sz="1800" dirty="0"/>
              <a:t>)</a:t>
            </a:r>
            <a:endParaRPr lang="en-GB" sz="1800" dirty="0"/>
          </a:p>
        </p:txBody>
      </p:sp>
    </p:spTree>
    <p:extLst>
      <p:ext uri="{BB962C8B-B14F-4D97-AF65-F5344CB8AC3E}">
        <p14:creationId xmlns:p14="http://schemas.microsoft.com/office/powerpoint/2010/main" val="167360257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479F-D590-4AF9-9D93-8EB6BE5FD223}"/>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81D05C90-F217-45C0-AA76-A9558E408893}"/>
              </a:ext>
            </a:extLst>
          </p:cNvPr>
          <p:cNvSpPr>
            <a:spLocks noGrp="1"/>
          </p:cNvSpPr>
          <p:nvPr>
            <p:ph idx="1"/>
          </p:nvPr>
        </p:nvSpPr>
        <p:spPr/>
        <p:txBody>
          <a:bodyPr/>
          <a:lstStyle/>
          <a:p>
            <a:pPr marL="342900" indent="-342900">
              <a:buAutoNum type="arabicPeriod"/>
            </a:pPr>
            <a:r>
              <a:rPr lang="en-US" b="1" dirty="0"/>
              <a:t>Art 20 TFEU </a:t>
            </a:r>
            <a:r>
              <a:rPr lang="en-US" dirty="0"/>
              <a:t>introduces EU citizenship, and </a:t>
            </a:r>
            <a:r>
              <a:rPr lang="en-US" b="1" dirty="0"/>
              <a:t>Art 21 TFEU </a:t>
            </a:r>
            <a:r>
              <a:rPr lang="en-US" dirty="0"/>
              <a:t>(subject to conditions) provides EU citizens with the following rights:</a:t>
            </a:r>
          </a:p>
          <a:p>
            <a:pPr marL="0" indent="0">
              <a:buNone/>
            </a:pPr>
            <a:r>
              <a:rPr lang="en-US" dirty="0"/>
              <a:t>Right to enter another MS; a directly effective right to reside in another MS and the right to the same treatment enjoyed by nationals where the EU citizen is lawfully resident in another MS.</a:t>
            </a:r>
          </a:p>
          <a:p>
            <a:pPr marL="0" indent="0">
              <a:buNone/>
            </a:pPr>
            <a:r>
              <a:rPr lang="en-US" dirty="0"/>
              <a:t>Non-EU parents can gain a right to reside based on the EU citizenship of a dependent child.</a:t>
            </a:r>
          </a:p>
          <a:p>
            <a:pPr marL="0" indent="0">
              <a:buNone/>
            </a:pPr>
            <a:r>
              <a:rPr lang="en-US" b="1" dirty="0"/>
              <a:t>2</a:t>
            </a:r>
            <a:r>
              <a:rPr lang="en-US" dirty="0"/>
              <a:t>. Rights of citizens are developed by </a:t>
            </a:r>
            <a:r>
              <a:rPr lang="en-US" b="1" dirty="0"/>
              <a:t>Citizen’s Rights Directive 2004/38 (CRD))</a:t>
            </a:r>
            <a:r>
              <a:rPr lang="en-US" dirty="0"/>
              <a:t>, in particular residence, equal treatment and the derogations.</a:t>
            </a:r>
          </a:p>
          <a:p>
            <a:pPr marL="0" indent="0">
              <a:buNone/>
            </a:pPr>
            <a:r>
              <a:rPr lang="en-US" b="1" dirty="0"/>
              <a:t>3</a:t>
            </a:r>
            <a:r>
              <a:rPr lang="en-US" dirty="0"/>
              <a:t>. Under </a:t>
            </a:r>
            <a:r>
              <a:rPr lang="en-US" b="1" dirty="0"/>
              <a:t>CRD </a:t>
            </a:r>
            <a:r>
              <a:rPr lang="en-US" dirty="0"/>
              <a:t>family members include</a:t>
            </a:r>
          </a:p>
          <a:p>
            <a:pPr marL="0" indent="0">
              <a:buNone/>
            </a:pPr>
            <a:r>
              <a:rPr lang="en-US" dirty="0"/>
              <a:t>Spouse; registered partner recognized by the host MS; direct descendants or dependents of the citizen or </a:t>
            </a:r>
            <a:r>
              <a:rPr lang="en-US" dirty="0" err="1"/>
              <a:t>spuse</a:t>
            </a:r>
            <a:r>
              <a:rPr lang="en-US" dirty="0"/>
              <a:t>/partner; direct relatives from the ascending line of the citizen or spouse/partner.</a:t>
            </a:r>
          </a:p>
          <a:p>
            <a:pPr marL="0" indent="0">
              <a:buNone/>
            </a:pPr>
            <a:r>
              <a:rPr lang="en-US" dirty="0"/>
              <a:t>They all have the right to enter a MS.</a:t>
            </a:r>
            <a:endParaRPr lang="en-GB" dirty="0"/>
          </a:p>
        </p:txBody>
      </p:sp>
    </p:spTree>
    <p:extLst>
      <p:ext uri="{BB962C8B-B14F-4D97-AF65-F5344CB8AC3E}">
        <p14:creationId xmlns:p14="http://schemas.microsoft.com/office/powerpoint/2010/main" val="3226467026"/>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88966-8A19-4617-BB12-1A169C5F2A3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18031F-974C-4467-A827-124ACD6B2611}"/>
              </a:ext>
            </a:extLst>
          </p:cNvPr>
          <p:cNvSpPr>
            <a:spLocks noGrp="1"/>
          </p:cNvSpPr>
          <p:nvPr>
            <p:ph idx="1"/>
          </p:nvPr>
        </p:nvSpPr>
        <p:spPr/>
        <p:txBody>
          <a:bodyPr>
            <a:normAutofit lnSpcReduction="10000"/>
          </a:bodyPr>
          <a:lstStyle/>
          <a:p>
            <a:pPr marL="0" indent="0">
              <a:buNone/>
            </a:pPr>
            <a:r>
              <a:rPr lang="en-US" dirty="0"/>
              <a:t>4. Entry must be “facilitated” for:</a:t>
            </a:r>
          </a:p>
          <a:p>
            <a:pPr marL="0" indent="0">
              <a:buNone/>
            </a:pPr>
            <a:r>
              <a:rPr lang="en-US" dirty="0"/>
              <a:t>A partner with whom the EU citizen has a “durable relationship, duly attested”; family members who are dependents or members of the household of the EU citizen; or where serious health grounds require personal care of the family member.</a:t>
            </a:r>
          </a:p>
          <a:p>
            <a:pPr marL="0" indent="0">
              <a:buNone/>
            </a:pPr>
            <a:r>
              <a:rPr lang="en-US" dirty="0"/>
              <a:t>5. </a:t>
            </a:r>
            <a:r>
              <a:rPr lang="en-US" b="1" dirty="0"/>
              <a:t>CRD </a:t>
            </a:r>
            <a:r>
              <a:rPr lang="en-US" dirty="0"/>
              <a:t>identifies 3 levels of residence for citizens:</a:t>
            </a:r>
          </a:p>
          <a:p>
            <a:pPr marL="0" indent="0">
              <a:buNone/>
            </a:pPr>
            <a:r>
              <a:rPr lang="en-US" dirty="0"/>
              <a:t>Up to 3m; 3m to 5yrs; and beyond 5yrs.</a:t>
            </a:r>
          </a:p>
          <a:p>
            <a:pPr marL="0" indent="0">
              <a:buNone/>
            </a:pPr>
            <a:r>
              <a:rPr lang="en-US" dirty="0"/>
              <a:t>Up until permanent residence, workers and self-employed people have a stronger right of equal treatment under </a:t>
            </a:r>
            <a:r>
              <a:rPr lang="en-US" b="1" dirty="0"/>
              <a:t>Art 24 CRD </a:t>
            </a:r>
            <a:r>
              <a:rPr lang="en-US" dirty="0"/>
              <a:t>than citizens who are not economically active.</a:t>
            </a:r>
          </a:p>
          <a:p>
            <a:pPr marL="0" indent="0">
              <a:buNone/>
            </a:pPr>
            <a:r>
              <a:rPr lang="en-US" dirty="0"/>
              <a:t>6. EU law does not apply to situations that are purely internal.  This means rights from citizenship under </a:t>
            </a:r>
            <a:r>
              <a:rPr lang="en-US" b="1" dirty="0"/>
              <a:t>Art 21 TFEU </a:t>
            </a:r>
            <a:r>
              <a:rPr lang="en-US" dirty="0"/>
              <a:t>and </a:t>
            </a:r>
            <a:r>
              <a:rPr lang="en-US" b="1" dirty="0"/>
              <a:t>CRD </a:t>
            </a:r>
            <a:r>
              <a:rPr lang="en-US" dirty="0"/>
              <a:t>as well as rights under </a:t>
            </a:r>
            <a:r>
              <a:rPr lang="en-US" b="1" dirty="0"/>
              <a:t>Art 45 TFEU </a:t>
            </a:r>
            <a:r>
              <a:rPr lang="en-US" dirty="0"/>
              <a:t>as developed by the </a:t>
            </a:r>
            <a:r>
              <a:rPr lang="en-US" b="1" dirty="0"/>
              <a:t>Workers’ Regulation</a:t>
            </a:r>
            <a:r>
              <a:rPr lang="en-US" dirty="0"/>
              <a:t>, all require an EU element.  This is usually from cross-border activity.  However, in the context of citizenship rights, it is not an internal situation if a citizen could be denied the “</a:t>
            </a:r>
            <a:r>
              <a:rPr lang="en-US" i="1" dirty="0"/>
              <a:t>genuine enjoyment of the substance of the rights” </a:t>
            </a:r>
            <a:r>
              <a:rPr lang="en-US" dirty="0"/>
              <a:t>(</a:t>
            </a:r>
            <a:r>
              <a:rPr lang="en-US" b="1" i="1" dirty="0"/>
              <a:t>Zambrano [2011]; McCarthy [2011].</a:t>
            </a:r>
            <a:endParaRPr lang="en-GB" dirty="0"/>
          </a:p>
        </p:txBody>
      </p:sp>
    </p:spTree>
    <p:extLst>
      <p:ext uri="{BB962C8B-B14F-4D97-AF65-F5344CB8AC3E}">
        <p14:creationId xmlns:p14="http://schemas.microsoft.com/office/powerpoint/2010/main" val="7974742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8EA3D-FD51-413B-8494-7E3B59CC1ED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7E74952-2EE7-461A-BF4C-E21975E8456F}"/>
              </a:ext>
            </a:extLst>
          </p:cNvPr>
          <p:cNvSpPr>
            <a:spLocks noGrp="1"/>
          </p:cNvSpPr>
          <p:nvPr>
            <p:ph idx="1"/>
          </p:nvPr>
        </p:nvSpPr>
        <p:spPr/>
        <p:txBody>
          <a:bodyPr>
            <a:normAutofit fontScale="92500"/>
          </a:bodyPr>
          <a:lstStyle/>
          <a:p>
            <a:pPr marL="0" indent="0">
              <a:buNone/>
            </a:pPr>
            <a:r>
              <a:rPr lang="en-US" b="1" dirty="0"/>
              <a:t>7</a:t>
            </a:r>
            <a:r>
              <a:rPr lang="en-US" sz="1800" dirty="0"/>
              <a:t>. Rights of entry and residence for citizens, including the economically active, are subject to derogations from </a:t>
            </a:r>
            <a:r>
              <a:rPr lang="en-US" sz="1800" b="1" dirty="0"/>
              <a:t>Arts 27-33 CRD.  </a:t>
            </a:r>
            <a:r>
              <a:rPr lang="en-US" sz="1800" dirty="0"/>
              <a:t>The derogations of public policy, public security and public health are interpreted restrictively.  In addition, the more integrated the person is in the host MS, the more rights he/she has to remain.</a:t>
            </a:r>
          </a:p>
          <a:p>
            <a:pPr marL="0" indent="0">
              <a:buNone/>
            </a:pPr>
            <a:r>
              <a:rPr lang="en-US" sz="1800" b="1" dirty="0"/>
              <a:t>8</a:t>
            </a:r>
            <a:r>
              <a:rPr lang="en-US" sz="1800" dirty="0"/>
              <a:t>. The principle of EU citizenship has resulted in the development of further equal treatment rights (</a:t>
            </a:r>
            <a:r>
              <a:rPr lang="en-US" sz="1800" b="1" i="1" dirty="0"/>
              <a:t>Sala (Maria)[1998]; </a:t>
            </a:r>
            <a:r>
              <a:rPr lang="en-US" sz="1800" b="1" i="1" dirty="0" err="1"/>
              <a:t>Grzelczyk</a:t>
            </a:r>
            <a:r>
              <a:rPr lang="en-US" sz="1800" b="1" i="1" dirty="0"/>
              <a:t> v CPAS [2001]; Bidar[2005]; </a:t>
            </a:r>
            <a:r>
              <a:rPr lang="en-US" sz="1800" b="1" i="1" dirty="0" err="1"/>
              <a:t>Grunkin</a:t>
            </a:r>
            <a:r>
              <a:rPr lang="en-US" sz="1800" b="1" i="1" dirty="0"/>
              <a:t>-Paul [2008]; </a:t>
            </a:r>
            <a:r>
              <a:rPr lang="en-US" sz="1800" b="1" i="1" dirty="0" err="1"/>
              <a:t>Sayn-Wittenstein</a:t>
            </a:r>
            <a:r>
              <a:rPr lang="en-US" sz="1800" b="1" i="1" dirty="0"/>
              <a:t> [2010]; </a:t>
            </a:r>
            <a:r>
              <a:rPr lang="en-US" sz="1800" b="1" i="1" dirty="0" err="1"/>
              <a:t>Elrick</a:t>
            </a:r>
            <a:r>
              <a:rPr lang="en-US" sz="1800" b="1" i="1" dirty="0"/>
              <a:t> [2013].  </a:t>
            </a:r>
            <a:r>
              <a:rPr lang="en-US" sz="1800" dirty="0"/>
              <a:t>However, indirect discrimination and non-discriminatory restrictions can be justified objectively and the rule needs to be proportionate.  In some instances, a MS can require a real link to be shown from a period of residence.</a:t>
            </a:r>
          </a:p>
          <a:p>
            <a:pPr marL="0" indent="0">
              <a:buNone/>
            </a:pPr>
            <a:r>
              <a:rPr lang="en-US" sz="1800" b="1" dirty="0"/>
              <a:t>9</a:t>
            </a:r>
            <a:r>
              <a:rPr lang="en-US" sz="1800" dirty="0"/>
              <a:t>. While equal treatment is a general requirement, </a:t>
            </a:r>
            <a:r>
              <a:rPr lang="en-US" sz="1800" b="1" dirty="0"/>
              <a:t>CRD </a:t>
            </a:r>
            <a:r>
              <a:rPr lang="en-US" sz="1800" dirty="0"/>
              <a:t>has exceptions to protect MSs from “benefits tourism” (</a:t>
            </a:r>
            <a:r>
              <a:rPr lang="en-US" sz="1800" b="1" dirty="0"/>
              <a:t>Art 24(2) CRD, Art 14(4)(b); </a:t>
            </a:r>
            <a:r>
              <a:rPr lang="en-US" sz="1800" b="1" i="1" dirty="0" err="1"/>
              <a:t>Dano</a:t>
            </a:r>
            <a:r>
              <a:rPr lang="en-US" sz="1800" b="1" i="1" dirty="0"/>
              <a:t> [2014]; </a:t>
            </a:r>
            <a:r>
              <a:rPr lang="en-US" sz="1800" b="1" i="1" dirty="0" err="1"/>
              <a:t>Alimanovic</a:t>
            </a:r>
            <a:r>
              <a:rPr lang="en-US" sz="1800" b="1" i="1" dirty="0"/>
              <a:t> [2015]; Garcia-Nieto [2016].</a:t>
            </a:r>
            <a:endParaRPr lang="en-GB" sz="1800" dirty="0"/>
          </a:p>
        </p:txBody>
      </p:sp>
    </p:spTree>
    <p:extLst>
      <p:ext uri="{BB962C8B-B14F-4D97-AF65-F5344CB8AC3E}">
        <p14:creationId xmlns:p14="http://schemas.microsoft.com/office/powerpoint/2010/main" val="62727580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0F2-DF84-46D2-A348-57A15ECEC2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45A662-05C4-4FB7-AC5B-99E7D2814F6A}"/>
              </a:ext>
            </a:extLst>
          </p:cNvPr>
          <p:cNvSpPr>
            <a:spLocks noGrp="1"/>
          </p:cNvSpPr>
          <p:nvPr>
            <p:ph idx="1"/>
          </p:nvPr>
        </p:nvSpPr>
        <p:spPr/>
        <p:txBody>
          <a:bodyPr>
            <a:normAutofit/>
          </a:bodyPr>
          <a:lstStyle/>
          <a:p>
            <a:pPr marL="0" indent="0">
              <a:buNone/>
            </a:pPr>
            <a:r>
              <a:rPr lang="en-US" sz="1800" b="1" dirty="0"/>
              <a:t>10</a:t>
            </a:r>
            <a:r>
              <a:rPr lang="en-US" sz="1800" dirty="0"/>
              <a:t>. Workers have additional rights of equal treatment in relation to their access to and conditions of employment from </a:t>
            </a:r>
            <a:r>
              <a:rPr lang="en-US" sz="1800" b="1" dirty="0"/>
              <a:t>Art 45 </a:t>
            </a:r>
            <a:r>
              <a:rPr lang="en-US" sz="1800" dirty="0"/>
              <a:t>and </a:t>
            </a:r>
            <a:r>
              <a:rPr lang="en-US" sz="1800" b="1" dirty="0"/>
              <a:t>Regulation 492/2011.</a:t>
            </a:r>
          </a:p>
          <a:p>
            <a:pPr marL="0" indent="0">
              <a:buNone/>
            </a:pPr>
            <a:r>
              <a:rPr lang="en-US" sz="1800" b="1" dirty="0"/>
              <a:t>11</a:t>
            </a:r>
            <a:r>
              <a:rPr lang="en-US" sz="1800" dirty="0"/>
              <a:t>. According to </a:t>
            </a:r>
            <a:r>
              <a:rPr lang="en-US" sz="1800" b="1" i="1" dirty="0"/>
              <a:t>Lawrie-Blum [1986]</a:t>
            </a:r>
            <a:r>
              <a:rPr lang="en-US" sz="1800" dirty="0"/>
              <a:t>, a worker;</a:t>
            </a:r>
          </a:p>
          <a:p>
            <a:pPr marL="0" indent="0">
              <a:buNone/>
            </a:pPr>
            <a:r>
              <a:rPr lang="en-US" sz="1800" dirty="0"/>
              <a:t>Is under an obligation to work for another person; for monetary reward; and is subject to the direction of another.</a:t>
            </a:r>
          </a:p>
          <a:p>
            <a:pPr marL="0" indent="0">
              <a:buNone/>
            </a:pPr>
            <a:r>
              <a:rPr lang="en-US" sz="1800" dirty="0"/>
              <a:t>All that is required is economic activity that is </a:t>
            </a:r>
            <a:r>
              <a:rPr lang="en-US" sz="1800" b="1" dirty="0"/>
              <a:t>“genuine and effective” </a:t>
            </a:r>
            <a:r>
              <a:rPr lang="en-US" sz="1800" dirty="0"/>
              <a:t>rather than activity which is only “marginal and ancillary” (</a:t>
            </a:r>
            <a:r>
              <a:rPr lang="en-US" sz="1800" b="1" i="1" dirty="0" err="1"/>
              <a:t>Kempf</a:t>
            </a:r>
            <a:r>
              <a:rPr lang="en-US" sz="1800" b="1" i="1" dirty="0"/>
              <a:t> [1986]; </a:t>
            </a:r>
            <a:r>
              <a:rPr lang="en-US" sz="1800" b="1" i="1" dirty="0" err="1"/>
              <a:t>Steymann</a:t>
            </a:r>
            <a:r>
              <a:rPr lang="en-US" sz="1800" b="1" i="1" dirty="0"/>
              <a:t> [1988]; </a:t>
            </a:r>
            <a:r>
              <a:rPr lang="en-US" sz="1800" b="1" i="1" dirty="0" err="1"/>
              <a:t>Bettray</a:t>
            </a:r>
            <a:r>
              <a:rPr lang="en-US" sz="1800" b="1" i="1" dirty="0"/>
              <a:t> [1989].</a:t>
            </a:r>
          </a:p>
          <a:p>
            <a:pPr marL="0" indent="0">
              <a:buNone/>
            </a:pPr>
            <a:r>
              <a:rPr lang="en-US" sz="1800" b="1" dirty="0"/>
              <a:t>12</a:t>
            </a:r>
            <a:r>
              <a:rPr lang="en-US" sz="1800" dirty="0"/>
              <a:t>. In relation to discrimination on grounds of nationality, </a:t>
            </a:r>
            <a:r>
              <a:rPr lang="en-US" sz="1800" b="1" dirty="0"/>
              <a:t>Art 45 TFEU </a:t>
            </a:r>
            <a:r>
              <a:rPr lang="en-US" sz="1800" dirty="0"/>
              <a:t>is capable of horizontal direct effect (</a:t>
            </a:r>
            <a:r>
              <a:rPr lang="en-US" sz="1800" b="1" i="1" dirty="0" err="1"/>
              <a:t>Angonese</a:t>
            </a:r>
            <a:r>
              <a:rPr lang="en-US" sz="1800" b="1" i="1" dirty="0"/>
              <a:t> [2000]</a:t>
            </a:r>
            <a:r>
              <a:rPr lang="en-US" sz="1800" dirty="0"/>
              <a:t>).  This is justified as necessary to prevent the resulting inequality to workers if </a:t>
            </a:r>
            <a:r>
              <a:rPr lang="en-US" sz="1800" b="1" dirty="0"/>
              <a:t>Art 45 </a:t>
            </a:r>
            <a:r>
              <a:rPr lang="en-US" sz="1800" dirty="0"/>
              <a:t>only</a:t>
            </a:r>
            <a:r>
              <a:rPr lang="en-US" sz="1800" b="1" dirty="0"/>
              <a:t> </a:t>
            </a:r>
            <a:r>
              <a:rPr lang="en-US" sz="1800" dirty="0"/>
              <a:t>applied to actions by public authorities</a:t>
            </a:r>
            <a:r>
              <a:rPr lang="en-US" sz="1800" b="1" dirty="0"/>
              <a:t>.</a:t>
            </a:r>
            <a:endParaRPr lang="en-GB" sz="1800" dirty="0"/>
          </a:p>
        </p:txBody>
      </p:sp>
    </p:spTree>
    <p:extLst>
      <p:ext uri="{BB962C8B-B14F-4D97-AF65-F5344CB8AC3E}">
        <p14:creationId xmlns:p14="http://schemas.microsoft.com/office/powerpoint/2010/main" val="1270542273"/>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0EBD-7529-4083-BF53-0CE87145D37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71267E3-F5A4-4572-BC14-4FF25770B53B}"/>
              </a:ext>
            </a:extLst>
          </p:cNvPr>
          <p:cNvSpPr>
            <a:spLocks noGrp="1"/>
          </p:cNvSpPr>
          <p:nvPr>
            <p:ph idx="1"/>
          </p:nvPr>
        </p:nvSpPr>
        <p:spPr/>
        <p:txBody>
          <a:bodyPr>
            <a:normAutofit/>
          </a:bodyPr>
          <a:lstStyle/>
          <a:p>
            <a:pPr marL="0" indent="0">
              <a:buNone/>
            </a:pPr>
            <a:r>
              <a:rPr lang="en-US" sz="2000" dirty="0"/>
              <a:t>13. A wide approach has been adopted within </a:t>
            </a:r>
            <a:r>
              <a:rPr lang="en-US" sz="2000" b="1" dirty="0"/>
              <a:t>Art 45 TFEU </a:t>
            </a:r>
            <a:r>
              <a:rPr lang="en-US" sz="2000" dirty="0"/>
              <a:t>so that it applies to indirect discrimination as well as non-discriminatory measures that restrict market access (</a:t>
            </a:r>
            <a:r>
              <a:rPr lang="en-US" sz="2000" b="1" i="1" dirty="0" err="1"/>
              <a:t>Lyyski</a:t>
            </a:r>
            <a:r>
              <a:rPr lang="en-US" sz="2000" b="1" i="1" dirty="0"/>
              <a:t> [2007]; Bosman [1995]</a:t>
            </a:r>
            <a:r>
              <a:rPr lang="en-US" sz="2000" dirty="0"/>
              <a:t>).</a:t>
            </a:r>
          </a:p>
          <a:p>
            <a:pPr marL="0" indent="0">
              <a:buNone/>
            </a:pPr>
            <a:r>
              <a:rPr lang="en-US" sz="2000" dirty="0"/>
              <a:t>14. </a:t>
            </a:r>
            <a:r>
              <a:rPr lang="en-US" sz="2000" b="1" dirty="0"/>
              <a:t>Arts 7-10 Workers’ Regulation </a:t>
            </a:r>
            <a:r>
              <a:rPr lang="en-US" sz="2000" dirty="0"/>
              <a:t>provide additional rights for workers and family members.  Beyond conditions of employment, the right to equal social and tax advantages has proved useful for enhanced rights (</a:t>
            </a:r>
            <a:r>
              <a:rPr lang="en-US" sz="2000" b="1" i="1" dirty="0"/>
              <a:t>Even [1979]; </a:t>
            </a:r>
            <a:r>
              <a:rPr lang="en-US" sz="2000" b="1" i="1" dirty="0" err="1"/>
              <a:t>Cristini</a:t>
            </a:r>
            <a:r>
              <a:rPr lang="en-US" sz="2000" b="1" i="1" dirty="0"/>
              <a:t> [1975]; Reed [1986]; Collins [2004]</a:t>
            </a:r>
            <a:r>
              <a:rPr lang="en-US" sz="2000" dirty="0"/>
              <a:t>).</a:t>
            </a:r>
          </a:p>
          <a:p>
            <a:pPr marL="0" indent="0">
              <a:buNone/>
            </a:pPr>
            <a:r>
              <a:rPr lang="en-US" sz="2000" dirty="0"/>
              <a:t>15. </a:t>
            </a:r>
            <a:r>
              <a:rPr lang="en-US" sz="2000" b="1" dirty="0"/>
              <a:t>Directive 2014/54 </a:t>
            </a:r>
            <a:r>
              <a:rPr lang="en-US" sz="2000" dirty="0"/>
              <a:t>seeks to bridge the gap between the law and the application in practice of the rights of EU workers.</a:t>
            </a:r>
            <a:endParaRPr lang="en-GB" sz="2000" dirty="0"/>
          </a:p>
        </p:txBody>
      </p:sp>
    </p:spTree>
    <p:extLst>
      <p:ext uri="{BB962C8B-B14F-4D97-AF65-F5344CB8AC3E}">
        <p14:creationId xmlns:p14="http://schemas.microsoft.com/office/powerpoint/2010/main" val="386686922"/>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A93F-FC42-4287-B1DE-AD11C506073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C21312-740B-4B79-B281-D5B58C4992B4}"/>
              </a:ext>
            </a:extLst>
          </p:cNvPr>
          <p:cNvSpPr>
            <a:spLocks noGrp="1"/>
          </p:cNvSpPr>
          <p:nvPr>
            <p:ph idx="1"/>
          </p:nvPr>
        </p:nvSpPr>
        <p:spPr/>
        <p:txBody>
          <a:bodyPr>
            <a:normAutofit/>
          </a:bodyPr>
          <a:lstStyle/>
          <a:p>
            <a:pPr marL="0" indent="0" algn="ctr">
              <a:buNone/>
            </a:pPr>
            <a:r>
              <a:rPr lang="en-US" sz="7200" dirty="0">
                <a:latin typeface="Algerian" panose="04020705040A02060702" pitchFamily="82" charset="0"/>
              </a:rPr>
              <a:t>THE END</a:t>
            </a:r>
            <a:endParaRPr lang="en-GB" sz="7200" dirty="0">
              <a:latin typeface="Algerian" panose="04020705040A02060702" pitchFamily="82" charset="0"/>
            </a:endParaRPr>
          </a:p>
        </p:txBody>
      </p:sp>
    </p:spTree>
    <p:extLst>
      <p:ext uri="{BB962C8B-B14F-4D97-AF65-F5344CB8AC3E}">
        <p14:creationId xmlns:p14="http://schemas.microsoft.com/office/powerpoint/2010/main" val="1712305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{CC215E57-D949-4E21-98BB-0BF8F6002837}tf78438558_win32</Template>
  <TotalTime>0</TotalTime>
  <Words>16869</Words>
  <Application>Microsoft Office PowerPoint</Application>
  <PresentationFormat>Widescreen</PresentationFormat>
  <Paragraphs>555</Paragraphs>
  <Slides>121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121</vt:i4>
      </vt:variant>
    </vt:vector>
  </HeadingPairs>
  <TitlesOfParts>
    <vt:vector size="127" baseType="lpstr">
      <vt:lpstr>Algerian</vt:lpstr>
      <vt:lpstr>Arial</vt:lpstr>
      <vt:lpstr>Century Gothic</vt:lpstr>
      <vt:lpstr>Garamond</vt:lpstr>
      <vt:lpstr>Wingdings</vt:lpstr>
      <vt:lpstr>SavonVTI</vt:lpstr>
      <vt:lpstr>Free movement of persons</vt:lpstr>
      <vt:lpstr>Aims</vt:lpstr>
      <vt:lpstr>PowerPoint Presentation</vt:lpstr>
      <vt:lpstr>Treaty on European Union (TEU)</vt:lpstr>
      <vt:lpstr>Background and development of EU citizenship</vt:lpstr>
      <vt:lpstr>EU Citizenship and MS nationality</vt:lpstr>
      <vt:lpstr>The initial development of the rights from EU citizenship.</vt:lpstr>
      <vt:lpstr>CJ addressed these issues in cases:-</vt:lpstr>
      <vt:lpstr>PowerPoint Presentation</vt:lpstr>
      <vt:lpstr>Case C-184/99, Grzelczyk v CPAS [2011]</vt:lpstr>
      <vt:lpstr>PowerPoint Presentation</vt:lpstr>
      <vt:lpstr>PowerPoint Presentation</vt:lpstr>
      <vt:lpstr> C-413/99 Baumbast and R [2002]</vt:lpstr>
      <vt:lpstr>PowerPoint Presentation</vt:lpstr>
      <vt:lpstr>PowerPoint Presentation</vt:lpstr>
      <vt:lpstr>Art 21 TFEU (subject to conditions from the Treaties or secondary legislation)</vt:lpstr>
      <vt:lpstr>Entry and residence rights from the CRD 2004/38</vt:lpstr>
      <vt:lpstr>Personal scope of CRD</vt:lpstr>
      <vt:lpstr>PowerPoint Presentation</vt:lpstr>
      <vt:lpstr>PowerPoint Presentation</vt:lpstr>
      <vt:lpstr>PowerPoint Presentation</vt:lpstr>
      <vt:lpstr>PowerPoint Presentation</vt:lpstr>
      <vt:lpstr>The right to leave and enter</vt:lpstr>
      <vt:lpstr>The right of residence</vt:lpstr>
      <vt:lpstr>PowerPoint Presentation</vt:lpstr>
      <vt:lpstr>PowerPoint Presentation</vt:lpstr>
      <vt:lpstr>PowerPoint Presentation</vt:lpstr>
      <vt:lpstr>PowerPoint Presentation</vt:lpstr>
      <vt:lpstr>PowerPoint Presentation</vt:lpstr>
      <vt:lpstr>PowerPoint Presentation</vt:lpstr>
      <vt:lpstr>Case C-218/14, Kuldip Singh [2015]</vt:lpstr>
      <vt:lpstr>PowerPoint Presentation</vt:lpstr>
      <vt:lpstr>Permanent residence</vt:lpstr>
      <vt:lpstr>Internal situations; the “substance of the rights” test</vt:lpstr>
      <vt:lpstr>Case C-434/09 McCarthy [2011]</vt:lpstr>
      <vt:lpstr>PowerPoint Presentation</vt:lpstr>
      <vt:lpstr>PowerPoint Presentation</vt:lpstr>
      <vt:lpstr>PowerPoint Presentation</vt:lpstr>
      <vt:lpstr>Internal situations: the “Surinder Singh route”</vt:lpstr>
      <vt:lpstr>C-456/12 O&amp;B v Netherlands [2014]</vt:lpstr>
      <vt:lpstr>PowerPoint Presentation</vt:lpstr>
      <vt:lpstr>Derogations on the right of entry and residence</vt:lpstr>
      <vt:lpstr>Public policy and public security</vt:lpstr>
      <vt:lpstr>Personal conduct</vt:lpstr>
      <vt:lpstr>PowerPoint Presentation</vt:lpstr>
      <vt:lpstr>Art 28 CRD</vt:lpstr>
      <vt:lpstr>PowerPoint Presentation</vt:lpstr>
      <vt:lpstr>PowerPoint Presentation</vt:lpstr>
      <vt:lpstr>PowerPoint Presentation</vt:lpstr>
      <vt:lpstr>PowerPoint Presentation</vt:lpstr>
      <vt:lpstr>The cases are significant for the following reasons:</vt:lpstr>
      <vt:lpstr>Public health</vt:lpstr>
      <vt:lpstr>Procedural safeguards</vt:lpstr>
      <vt:lpstr>PowerPoint Presentation</vt:lpstr>
      <vt:lpstr>The right to equal treatment based on citizenship</vt:lpstr>
      <vt:lpstr>PowerPoint Presentation</vt:lpstr>
      <vt:lpstr>Case C-275/12, Elrick [2013]</vt:lpstr>
      <vt:lpstr>PowerPoint Presentation</vt:lpstr>
      <vt:lpstr>Case 353/06, Grunkin-Paul [2008]</vt:lpstr>
      <vt:lpstr>Equal treatment and the CRD</vt:lpstr>
      <vt:lpstr>Case C-333/13 Dano [2014]</vt:lpstr>
      <vt:lpstr>Case C-67/14, Jobcenter Berlin Neukolln v Alimanovic [2015] (Alimanovic)</vt:lpstr>
      <vt:lpstr>PowerPoint Presentation</vt:lpstr>
      <vt:lpstr>Case C-299/14, Vestische Arbeit Jobcentre Kreis Recklinghausen v Garcia-Nieto[2016] (Garcia-Nieto)</vt:lpstr>
      <vt:lpstr>Recent CJ rulings confirm the following key points from CRD</vt:lpstr>
      <vt:lpstr>C-233/14, Commission v Netherlands [2016]</vt:lpstr>
      <vt:lpstr>PowerPoint Presentation</vt:lpstr>
      <vt:lpstr>PowerPoint Presentation</vt:lpstr>
      <vt:lpstr>Additional rights for citizens who are workers</vt:lpstr>
      <vt:lpstr>Who is a “worker”?</vt:lpstr>
      <vt:lpstr>Case 66/85, Lawrie-Blum [1986]</vt:lpstr>
      <vt:lpstr>PowerPoint Presentation</vt:lpstr>
      <vt:lpstr>Case 139/85, Kempf [1986]</vt:lpstr>
      <vt:lpstr>Could housing, food and pocket money be classed as ‘remuneration’?</vt:lpstr>
      <vt:lpstr>Marginal and ancillary</vt:lpstr>
      <vt:lpstr>Art 7(3)CRD</vt:lpstr>
      <vt:lpstr>Case C-507/12, Saint Prix v Secretary of State for Work and Pensions [2014]</vt:lpstr>
      <vt:lpstr>Cross-border economic activity</vt:lpstr>
      <vt:lpstr>Direct effect</vt:lpstr>
      <vt:lpstr>Case C-281/98, Agonese [2000]</vt:lpstr>
      <vt:lpstr>Discrimination and restrictions to market access</vt:lpstr>
      <vt:lpstr>PowerPoint Presentation</vt:lpstr>
      <vt:lpstr>Typical examples of indirect discrimination</vt:lpstr>
      <vt:lpstr>Restrictions on market access</vt:lpstr>
      <vt:lpstr>PowerPoint Presentation</vt:lpstr>
      <vt:lpstr>PowerPoint Presentation</vt:lpstr>
      <vt:lpstr>Additional residence rights for workers and their family members</vt:lpstr>
      <vt:lpstr>PowerPoint Presentation</vt:lpstr>
      <vt:lpstr>PowerPoint Presentation</vt:lpstr>
      <vt:lpstr>PowerPoint Presentation</vt:lpstr>
      <vt:lpstr>PowerPoint Presentation</vt:lpstr>
      <vt:lpstr>The right to access employment</vt:lpstr>
      <vt:lpstr>PowerPoint Presentation</vt:lpstr>
      <vt:lpstr>PowerPoint Presentation</vt:lpstr>
      <vt:lpstr>The right to equal treatment</vt:lpstr>
      <vt:lpstr>Conditions of employment</vt:lpstr>
      <vt:lpstr>Social advantages</vt:lpstr>
      <vt:lpstr>PowerPoint Presentation</vt:lpstr>
      <vt:lpstr>The wide scope of “social advantages” in Art 7(2)</vt:lpstr>
      <vt:lpstr>The “wide scope” challenged</vt:lpstr>
      <vt:lpstr>PowerPoint Presentation</vt:lpstr>
      <vt:lpstr>PowerPoint Presentation</vt:lpstr>
      <vt:lpstr>A ruling on equal treatment in social advantages and extent to which indirect discrimination is permitted.</vt:lpstr>
      <vt:lpstr>With reference to earlier case law, CJ confirmed:-</vt:lpstr>
      <vt:lpstr>PowerPoint Presentation</vt:lpstr>
      <vt:lpstr>PowerPoint Presentation</vt:lpstr>
      <vt:lpstr>PowerPoint Presentation</vt:lpstr>
      <vt:lpstr>Equal treatment in vocational training and education</vt:lpstr>
      <vt:lpstr>PowerPoint Presentation</vt:lpstr>
      <vt:lpstr>PowerPoint Presentation</vt:lpstr>
      <vt:lpstr>PowerPoint Presentation</vt:lpstr>
      <vt:lpstr>Uniform application and enforcement of rights of EU workers</vt:lpstr>
      <vt:lpstr>PowerPoint Presentation</vt:lpstr>
      <vt:lpstr>PowerPoint Presentation</vt:lpstr>
      <vt:lpstr>PowerPoint Presentation</vt:lpstr>
      <vt:lpstr>Summary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movement of persons</dc:title>
  <dc:creator>Louise Holmes</dc:creator>
  <cp:lastModifiedBy>Louise Holmes</cp:lastModifiedBy>
  <cp:revision>108</cp:revision>
  <dcterms:created xsi:type="dcterms:W3CDTF">2021-03-12T15:52:09Z</dcterms:created>
  <dcterms:modified xsi:type="dcterms:W3CDTF">2021-03-21T11:05:23Z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