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1" r:id="rId2"/>
    <p:sldId id="257" r:id="rId3"/>
    <p:sldId id="258" r:id="rId4"/>
    <p:sldId id="260" r:id="rId5"/>
    <p:sldId id="266" r:id="rId6"/>
    <p:sldId id="259" r:id="rId7"/>
    <p:sldId id="263" r:id="rId8"/>
    <p:sldId id="264"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84C5C6-B1B0-4CD3-8CEA-1459008AC32F}" v="12" dt="2022-04-10T16:58:29.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autoAdjust="0"/>
  </p:normalViewPr>
  <p:slideViewPr>
    <p:cSldViewPr snapToGrid="0">
      <p:cViewPr>
        <p:scale>
          <a:sx n="79" d="100"/>
          <a:sy n="79" d="100"/>
        </p:scale>
        <p:origin x="850" y="14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ndai dzitiro" userId="bb72c81391f3e3ef" providerId="LiveId" clId="{9F84C5C6-B1B0-4CD3-8CEA-1459008AC32F}"/>
    <pc:docChg chg="undo custSel addSld modSld">
      <pc:chgData name="tendai dzitiro" userId="bb72c81391f3e3ef" providerId="LiveId" clId="{9F84C5C6-B1B0-4CD3-8CEA-1459008AC32F}" dt="2022-04-10T16:59:37.422" v="1553" actId="20577"/>
      <pc:docMkLst>
        <pc:docMk/>
      </pc:docMkLst>
      <pc:sldChg chg="modSp mod">
        <pc:chgData name="tendai dzitiro" userId="bb72c81391f3e3ef" providerId="LiveId" clId="{9F84C5C6-B1B0-4CD3-8CEA-1459008AC32F}" dt="2022-04-10T15:45:47.093" v="89" actId="20577"/>
        <pc:sldMkLst>
          <pc:docMk/>
          <pc:sldMk cId="1512845258" sldId="257"/>
        </pc:sldMkLst>
        <pc:spChg chg="mod">
          <ac:chgData name="tendai dzitiro" userId="bb72c81391f3e3ef" providerId="LiveId" clId="{9F84C5C6-B1B0-4CD3-8CEA-1459008AC32F}" dt="2022-04-10T15:45:47.093" v="89" actId="20577"/>
          <ac:spMkLst>
            <pc:docMk/>
            <pc:sldMk cId="1512845258" sldId="257"/>
            <ac:spMk id="3" creationId="{7C55405F-B1B5-4DEF-B747-6D8A425C7DED}"/>
          </ac:spMkLst>
        </pc:spChg>
      </pc:sldChg>
      <pc:sldChg chg="modSp">
        <pc:chgData name="tendai dzitiro" userId="bb72c81391f3e3ef" providerId="LiveId" clId="{9F84C5C6-B1B0-4CD3-8CEA-1459008AC32F}" dt="2022-04-10T15:46:56.765" v="92" actId="14100"/>
        <pc:sldMkLst>
          <pc:docMk/>
          <pc:sldMk cId="2274947693" sldId="258"/>
        </pc:sldMkLst>
        <pc:picChg chg="mod">
          <ac:chgData name="tendai dzitiro" userId="bb72c81391f3e3ef" providerId="LiveId" clId="{9F84C5C6-B1B0-4CD3-8CEA-1459008AC32F}" dt="2022-04-10T15:46:56.765" v="92" actId="14100"/>
          <ac:picMkLst>
            <pc:docMk/>
            <pc:sldMk cId="2274947693" sldId="258"/>
            <ac:picMk id="4" creationId="{34DE8191-F0EB-46A6-892F-78C2B89B0396}"/>
          </ac:picMkLst>
        </pc:picChg>
      </pc:sldChg>
      <pc:sldChg chg="modSp mod">
        <pc:chgData name="tendai dzitiro" userId="bb72c81391f3e3ef" providerId="LiveId" clId="{9F84C5C6-B1B0-4CD3-8CEA-1459008AC32F}" dt="2022-04-10T16:26:54.663" v="326" actId="20577"/>
        <pc:sldMkLst>
          <pc:docMk/>
          <pc:sldMk cId="42112689" sldId="259"/>
        </pc:sldMkLst>
        <pc:spChg chg="mod">
          <ac:chgData name="tendai dzitiro" userId="bb72c81391f3e3ef" providerId="LiveId" clId="{9F84C5C6-B1B0-4CD3-8CEA-1459008AC32F}" dt="2022-04-10T16:26:54.663" v="326" actId="20577"/>
          <ac:spMkLst>
            <pc:docMk/>
            <pc:sldMk cId="42112689" sldId="259"/>
            <ac:spMk id="3" creationId="{7D0CCD17-28FE-496A-8B33-DCC80EBEBEEF}"/>
          </ac:spMkLst>
        </pc:spChg>
      </pc:sldChg>
      <pc:sldChg chg="modSp mod">
        <pc:chgData name="tendai dzitiro" userId="bb72c81391f3e3ef" providerId="LiveId" clId="{9F84C5C6-B1B0-4CD3-8CEA-1459008AC32F}" dt="2022-04-10T16:13:59.002" v="226" actId="20577"/>
        <pc:sldMkLst>
          <pc:docMk/>
          <pc:sldMk cId="999340479" sldId="260"/>
        </pc:sldMkLst>
        <pc:spChg chg="mod">
          <ac:chgData name="tendai dzitiro" userId="bb72c81391f3e3ef" providerId="LiveId" clId="{9F84C5C6-B1B0-4CD3-8CEA-1459008AC32F}" dt="2022-04-04T13:46:23.263" v="2" actId="14100"/>
          <ac:spMkLst>
            <pc:docMk/>
            <pc:sldMk cId="999340479" sldId="260"/>
            <ac:spMk id="2" creationId="{84C0EAA8-394C-495A-8ADE-02A487113AED}"/>
          </ac:spMkLst>
        </pc:spChg>
        <pc:graphicFrameChg chg="mod modGraphic">
          <ac:chgData name="tendai dzitiro" userId="bb72c81391f3e3ef" providerId="LiveId" clId="{9F84C5C6-B1B0-4CD3-8CEA-1459008AC32F}" dt="2022-04-10T16:13:59.002" v="226" actId="20577"/>
          <ac:graphicFrameMkLst>
            <pc:docMk/>
            <pc:sldMk cId="999340479" sldId="260"/>
            <ac:graphicFrameMk id="6" creationId="{4E015688-109E-44EE-8228-480161D6B8B2}"/>
          </ac:graphicFrameMkLst>
        </pc:graphicFrameChg>
      </pc:sldChg>
      <pc:sldChg chg="modSp mod">
        <pc:chgData name="tendai dzitiro" userId="bb72c81391f3e3ef" providerId="LiveId" clId="{9F84C5C6-B1B0-4CD3-8CEA-1459008AC32F}" dt="2022-04-10T16:59:37.422" v="1553" actId="20577"/>
        <pc:sldMkLst>
          <pc:docMk/>
          <pc:sldMk cId="2004148177" sldId="262"/>
        </pc:sldMkLst>
        <pc:spChg chg="mod">
          <ac:chgData name="tendai dzitiro" userId="bb72c81391f3e3ef" providerId="LiveId" clId="{9F84C5C6-B1B0-4CD3-8CEA-1459008AC32F}" dt="2022-04-10T16:59:37.422" v="1553" actId="20577"/>
          <ac:spMkLst>
            <pc:docMk/>
            <pc:sldMk cId="2004148177" sldId="262"/>
            <ac:spMk id="3" creationId="{75495F6A-65A2-4AA0-99F0-C1CE50AECCD5}"/>
          </ac:spMkLst>
        </pc:spChg>
      </pc:sldChg>
      <pc:sldChg chg="modSp">
        <pc:chgData name="tendai dzitiro" userId="bb72c81391f3e3ef" providerId="LiveId" clId="{9F84C5C6-B1B0-4CD3-8CEA-1459008AC32F}" dt="2022-04-04T13:48:39.500" v="7" actId="14100"/>
        <pc:sldMkLst>
          <pc:docMk/>
          <pc:sldMk cId="1687209664" sldId="263"/>
        </pc:sldMkLst>
        <pc:picChg chg="mod">
          <ac:chgData name="tendai dzitiro" userId="bb72c81391f3e3ef" providerId="LiveId" clId="{9F84C5C6-B1B0-4CD3-8CEA-1459008AC32F}" dt="2022-04-04T13:48:39.500" v="7" actId="14100"/>
          <ac:picMkLst>
            <pc:docMk/>
            <pc:sldMk cId="1687209664" sldId="263"/>
            <ac:picMk id="4" creationId="{296339EE-0839-46FA-9187-43E08E1A74D5}"/>
          </ac:picMkLst>
        </pc:picChg>
      </pc:sldChg>
      <pc:sldChg chg="modSp mod">
        <pc:chgData name="tendai dzitiro" userId="bb72c81391f3e3ef" providerId="LiveId" clId="{9F84C5C6-B1B0-4CD3-8CEA-1459008AC32F}" dt="2022-04-10T16:37:54.381" v="347" actId="20577"/>
        <pc:sldMkLst>
          <pc:docMk/>
          <pc:sldMk cId="312729849" sldId="264"/>
        </pc:sldMkLst>
        <pc:spChg chg="mod">
          <ac:chgData name="tendai dzitiro" userId="bb72c81391f3e3ef" providerId="LiveId" clId="{9F84C5C6-B1B0-4CD3-8CEA-1459008AC32F}" dt="2022-04-10T16:37:54.381" v="347" actId="20577"/>
          <ac:spMkLst>
            <pc:docMk/>
            <pc:sldMk cId="312729849" sldId="264"/>
            <ac:spMk id="3" creationId="{AA95E790-DB23-4A3D-ABAC-1F7706960BAE}"/>
          </ac:spMkLst>
        </pc:spChg>
      </pc:sldChg>
      <pc:sldChg chg="modSp mod">
        <pc:chgData name="tendai dzitiro" userId="bb72c81391f3e3ef" providerId="LiveId" clId="{9F84C5C6-B1B0-4CD3-8CEA-1459008AC32F}" dt="2022-04-10T16:54:57.440" v="412" actId="20577"/>
        <pc:sldMkLst>
          <pc:docMk/>
          <pc:sldMk cId="2200420308" sldId="266"/>
        </pc:sldMkLst>
        <pc:graphicFrameChg chg="modGraphic">
          <ac:chgData name="tendai dzitiro" userId="bb72c81391f3e3ef" providerId="LiveId" clId="{9F84C5C6-B1B0-4CD3-8CEA-1459008AC32F}" dt="2022-04-10T16:54:57.440" v="412" actId="20577"/>
          <ac:graphicFrameMkLst>
            <pc:docMk/>
            <pc:sldMk cId="2200420308" sldId="266"/>
            <ac:graphicFrameMk id="6" creationId="{4E015688-109E-44EE-8228-480161D6B8B2}"/>
          </ac:graphicFrameMkLst>
        </pc:graphicFrameChg>
      </pc:sldChg>
      <pc:sldChg chg="modSp add mod">
        <pc:chgData name="tendai dzitiro" userId="bb72c81391f3e3ef" providerId="LiveId" clId="{9F84C5C6-B1B0-4CD3-8CEA-1459008AC32F}" dt="2022-04-10T16:58:38.439" v="1552" actId="27636"/>
        <pc:sldMkLst>
          <pc:docMk/>
          <pc:sldMk cId="3707611426" sldId="267"/>
        </pc:sldMkLst>
        <pc:spChg chg="mod">
          <ac:chgData name="tendai dzitiro" userId="bb72c81391f3e3ef" providerId="LiveId" clId="{9F84C5C6-B1B0-4CD3-8CEA-1459008AC32F}" dt="2022-04-10T16:58:38.439" v="1552" actId="27636"/>
          <ac:spMkLst>
            <pc:docMk/>
            <pc:sldMk cId="3707611426" sldId="267"/>
            <ac:spMk id="3" creationId="{75495F6A-65A2-4AA0-99F0-C1CE50AECCD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01A496-1F80-48D8-B419-C14451A3E403}" type="datetimeFigureOut">
              <a:rPr lang="en-US" smtClean="0"/>
              <a:pPr/>
              <a:t>4/4/2022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737101-3749-45B6-B235-B21BD09AD07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presentation has focused on discussing about the strategies that can be developed to tackle obesity in the young adults in the UK. However, the literature review is conducted in the first assignment and the summary of its key findings has been discussed in this presentation appropriately.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secondary research has been conducted focusing on the research aim that has evaluated the strategies adopted by health professionals and NHS to deal with the problems affecting the young adults of the UK due to obesity and being overweight.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B737101-3749-45B6-B235-B21BD09AD076}"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Data can be collected for research using primary and secondary data collection methods. In this project, the secondary data collection method has been chosen to obtain information from articles, journals and websites appropriately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Lemamsha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Furthermore, the secondary data has been collected in the form of themes developed using the aim and objectives of the research. Moreover, the content analysis technique has been used for extracting information from the data collected using secondary sources.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B737101-3749-45B6-B235-B21BD09AD076}"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secondary data resources are used such as articles, journals and websites to discuss about the problems causing obesity and the risks affecting the young adults due to obesity appropriately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Kennedy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B737101-3749-45B6-B235-B21BD09AD076}"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has been found that the NHS digital has reported about obesity being an important issue among the young adults based on the data obtained from France and the UK respectively. The key findings have stated that two-thirds of the adults located in the UK are tested as obese leading to increased risks of health problems such as high blood pressure and heart diseases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Jääskeläinen</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 changes that have been observed in the last ten years in the UK lead to decreased consumption of alcohol among the young adults, which has helped in tackling the obesity issues. Furthermore, it has been obtained that obesity can be caused due to increased eating habits and the current pandemic, which has made the world a standstill.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B737101-3749-45B6-B235-B21BD09AD076}"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research has been conducted to summarise the information acquired from the different secondary sources in the written assignment and showcase that information in the presentation. </a:t>
            </a:r>
            <a:r>
              <a:rPr lang="en-GB" sz="1200" dirty="0">
                <a:effectLst/>
                <a:latin typeface="Times New Roman" panose="02020603050405020304" pitchFamily="18" charset="0"/>
                <a:ea typeface="Calibri" panose="020F0502020204030204" pitchFamily="34" charset="0"/>
              </a:rPr>
              <a:t>Some recommendations have been provided for health and social care research policy</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B737101-3749-45B6-B235-B21BD09AD076}"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ounded Rectangle 9"/>
          <p:cNvSpPr/>
          <p:nvPr/>
        </p:nvSpPr>
        <p:spPr>
          <a:xfrm>
            <a:off x="558129" y="434162"/>
            <a:ext cx="11075745"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4"/>
          <p:cNvSpPr>
            <a:spLocks noGrp="1"/>
          </p:cNvSpPr>
          <p:nvPr>
            <p:ph type="ctrTitle"/>
          </p:nvPr>
        </p:nvSpPr>
        <p:spPr>
          <a:xfrm>
            <a:off x="963168" y="1820206"/>
            <a:ext cx="103632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a:t>Click to edit Master title style</a:t>
            </a:r>
          </a:p>
        </p:txBody>
      </p:sp>
      <p:sp>
        <p:nvSpPr>
          <p:cNvPr id="20" name="Subtitle 19"/>
          <p:cNvSpPr>
            <a:spLocks noGrp="1"/>
          </p:cNvSpPr>
          <p:nvPr>
            <p:ph type="subTitle" idx="1"/>
          </p:nvPr>
        </p:nvSpPr>
        <p:spPr>
          <a:xfrm>
            <a:off x="963168" y="3685032"/>
            <a:ext cx="103632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9" name="Date Placeholder 18"/>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1" name="Slide Number Placeholder 10"/>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p>
            <a:r>
              <a:rPr kumimoji="0" lang="en-US"/>
              <a:t>Click to edit Master title style</a:t>
            </a:r>
          </a:p>
        </p:txBody>
      </p:sp>
      <p:sp>
        <p:nvSpPr>
          <p:cNvPr id="3" name="Content Placeholder 2"/>
          <p:cNvSpPr>
            <a:spLocks noGrp="1"/>
          </p:cNvSpPr>
          <p:nvPr>
            <p:ph idx="1"/>
          </p:nvPr>
        </p:nvSpPr>
        <p:spPr>
          <a:xfrm>
            <a:off x="670560" y="530352"/>
            <a:ext cx="10911840" cy="41879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ed Rectangle 10"/>
          <p:cNvSpPr/>
          <p:nvPr/>
        </p:nvSpPr>
        <p:spPr>
          <a:xfrm>
            <a:off x="558129" y="434163"/>
            <a:ext cx="11075745"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24459" y="4928616"/>
            <a:ext cx="10911840" cy="676656"/>
          </a:xfrm>
        </p:spPr>
        <p:txBody>
          <a:bodyPr lIns="91440" bIns="0" anchor="b"/>
          <a:lstStyle>
            <a:lvl1pPr algn="l">
              <a:buNone/>
              <a:defRPr sz="3600" b="0" cap="none" baseline="0">
                <a:solidFill>
                  <a:schemeClr val="bg2">
                    <a:shade val="25000"/>
                  </a:schemeClr>
                </a:solidFill>
                <a:effectLst/>
              </a:defRPr>
            </a:lvl1pPr>
            <a:extLst/>
          </a:lstStyle>
          <a:p>
            <a:r>
              <a:rPr kumimoji="0" lang="en-US"/>
              <a:t>Click to edit Master title style</a:t>
            </a:r>
          </a:p>
        </p:txBody>
      </p:sp>
      <p:sp>
        <p:nvSpPr>
          <p:cNvPr id="3" name="Text Placeholder 2"/>
          <p:cNvSpPr>
            <a:spLocks noGrp="1"/>
          </p:cNvSpPr>
          <p:nvPr>
            <p:ph type="body" idx="1"/>
          </p:nvPr>
        </p:nvSpPr>
        <p:spPr>
          <a:xfrm>
            <a:off x="624459" y="5624484"/>
            <a:ext cx="1091184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85803" y="530352"/>
            <a:ext cx="524256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340480" y="530352"/>
            <a:ext cx="524256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nchor="b"/>
          <a:lstStyle>
            <a:lvl1pPr>
              <a:defRPr b="1"/>
            </a:lvl1pPr>
            <a:extLst/>
          </a:lstStyle>
          <a:p>
            <a:r>
              <a:rPr kumimoji="0" lang="en-US"/>
              <a:t>Click to edit Master title style</a:t>
            </a:r>
          </a:p>
        </p:txBody>
      </p:sp>
      <p:sp>
        <p:nvSpPr>
          <p:cNvPr id="3" name="Text Placeholder 2"/>
          <p:cNvSpPr>
            <a:spLocks noGrp="1"/>
          </p:cNvSpPr>
          <p:nvPr>
            <p:ph type="body" idx="1"/>
          </p:nvPr>
        </p:nvSpPr>
        <p:spPr>
          <a:xfrm>
            <a:off x="809632" y="579438"/>
            <a:ext cx="524256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202892" y="579438"/>
            <a:ext cx="524256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809632" y="1447800"/>
            <a:ext cx="524256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202892" y="1447800"/>
            <a:ext cx="524256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85045" y="533400"/>
            <a:ext cx="3962400" cy="914400"/>
          </a:xfrm>
        </p:spPr>
        <p:txBody>
          <a:bodyPr anchor="b"/>
          <a:lstStyle>
            <a:lvl1pPr algn="l">
              <a:buNone/>
              <a:defRPr sz="2200" b="1">
                <a:solidFill>
                  <a:schemeClr val="accent1"/>
                </a:solidFill>
              </a:defRPr>
            </a:lvl1pPr>
            <a:extLst/>
          </a:lstStyle>
          <a:p>
            <a:r>
              <a:rPr kumimoji="0" lang="en-US"/>
              <a:t>Click to edit Master title style</a:t>
            </a:r>
          </a:p>
        </p:txBody>
      </p:sp>
      <p:sp>
        <p:nvSpPr>
          <p:cNvPr id="3" name="Text Placeholder 2"/>
          <p:cNvSpPr>
            <a:spLocks noGrp="1"/>
          </p:cNvSpPr>
          <p:nvPr>
            <p:ph type="body" idx="2"/>
          </p:nvPr>
        </p:nvSpPr>
        <p:spPr>
          <a:xfrm>
            <a:off x="7385129" y="1447802"/>
            <a:ext cx="39624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1"/>
          </p:nvPr>
        </p:nvSpPr>
        <p:spPr>
          <a:xfrm>
            <a:off x="1015163" y="930144"/>
            <a:ext cx="6168212"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 Single Corner Rectangle 10"/>
          <p:cNvSpPr/>
          <p:nvPr/>
        </p:nvSpPr>
        <p:spPr>
          <a:xfrm>
            <a:off x="8534401" y="434162"/>
            <a:ext cx="3099473"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09600" y="5012056"/>
            <a:ext cx="10972800" cy="1051560"/>
          </a:xfrm>
        </p:spPr>
        <p:txBody>
          <a:bodyPr anchor="t"/>
          <a:lstStyle>
            <a:lvl1pPr algn="l">
              <a:buNone/>
              <a:defRPr sz="3600" b="0">
                <a:solidFill>
                  <a:schemeClr val="bg2">
                    <a:shade val="25000"/>
                  </a:schemeClr>
                </a:solidFill>
                <a:effectLst/>
              </a:defRPr>
            </a:lvl1pPr>
            <a:extLst/>
          </a:lstStyle>
          <a:p>
            <a:r>
              <a:rPr kumimoji="0" lang="en-US"/>
              <a:t>Click to edit Master title style</a:t>
            </a:r>
          </a:p>
        </p:txBody>
      </p:sp>
      <p:sp>
        <p:nvSpPr>
          <p:cNvPr id="4" name="Text Placeholder 3"/>
          <p:cNvSpPr>
            <a:spLocks noGrp="1"/>
          </p:cNvSpPr>
          <p:nvPr>
            <p:ph type="body" sz="half" idx="2"/>
          </p:nvPr>
        </p:nvSpPr>
        <p:spPr bwMode="grayWhite">
          <a:xfrm>
            <a:off x="8616949" y="533400"/>
            <a:ext cx="298704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pPr/>
              <a:t>‹#›</a:t>
            </a:fld>
            <a:endParaRPr lang="en-GB" dirty="0"/>
          </a:p>
        </p:txBody>
      </p:sp>
      <p:sp>
        <p:nvSpPr>
          <p:cNvPr id="3" name="Picture Placeholder 2"/>
          <p:cNvSpPr>
            <a:spLocks noGrp="1"/>
          </p:cNvSpPr>
          <p:nvPr>
            <p:ph type="pic" idx="1"/>
          </p:nvPr>
        </p:nvSpPr>
        <p:spPr>
          <a:xfrm>
            <a:off x="561973" y="435768"/>
            <a:ext cx="7900416"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p>
            <a:r>
              <a:rPr kumimoji="0" lang="en-US"/>
              <a:t>Click to edit Master title style</a:t>
            </a:r>
          </a:p>
        </p:txBody>
      </p:sp>
      <p:sp>
        <p:nvSpPr>
          <p:cNvPr id="3" name="Vertical Text Placeholder 2"/>
          <p:cNvSpPr>
            <a:spLocks noGrp="1"/>
          </p:cNvSpPr>
          <p:nvPr>
            <p:ph type="body" orient="vert" idx="1"/>
          </p:nvPr>
        </p:nvSpPr>
        <p:spPr>
          <a:xfrm>
            <a:off x="670560" y="530352"/>
            <a:ext cx="10911840" cy="418795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533405"/>
            <a:ext cx="2641600" cy="5257799"/>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711200" y="533403"/>
            <a:ext cx="7924800" cy="525780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811222D-1497-48C5-AB7E-D38FF1BE8D50}" type="datetimeFigureOut">
              <a:rPr lang="en-GB" smtClean="0"/>
              <a:pPr/>
              <a:t>04/04/2022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ounded Rectangle 8"/>
          <p:cNvSpPr/>
          <p:nvPr/>
        </p:nvSpPr>
        <p:spPr>
          <a:xfrm>
            <a:off x="558129" y="434162"/>
            <a:ext cx="11075745"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Title Placeholder 12"/>
          <p:cNvSpPr>
            <a:spLocks noGrp="1"/>
          </p:cNvSpPr>
          <p:nvPr>
            <p:ph type="title"/>
          </p:nvPr>
        </p:nvSpPr>
        <p:spPr>
          <a:xfrm>
            <a:off x="670560" y="4985590"/>
            <a:ext cx="10911840" cy="1051560"/>
          </a:xfrm>
          <a:prstGeom prst="rect">
            <a:avLst/>
          </a:prstGeom>
        </p:spPr>
        <p:txBody>
          <a:bodyPr vert="horz" anchor="b">
            <a:normAutofit/>
          </a:bodyPr>
          <a:lstStyle/>
          <a:p>
            <a:r>
              <a:rPr kumimoji="0" lang="en-US"/>
              <a:t>Click to edit Master title style</a:t>
            </a:r>
          </a:p>
        </p:txBody>
      </p:sp>
      <p:sp>
        <p:nvSpPr>
          <p:cNvPr id="4" name="Text Placeholder 3"/>
          <p:cNvSpPr>
            <a:spLocks noGrp="1"/>
          </p:cNvSpPr>
          <p:nvPr>
            <p:ph type="body" idx="1"/>
          </p:nvPr>
        </p:nvSpPr>
        <p:spPr>
          <a:xfrm>
            <a:off x="670560" y="530352"/>
            <a:ext cx="10911840" cy="4187952"/>
          </a:xfrm>
          <a:prstGeom prst="rect">
            <a:avLst/>
          </a:prstGeom>
        </p:spPr>
        <p:txBody>
          <a:bodyPr vert="horz" lIns="182880" tIns="9144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5" name="Date Placeholder 24"/>
          <p:cNvSpPr>
            <a:spLocks noGrp="1"/>
          </p:cNvSpPr>
          <p:nvPr>
            <p:ph type="dt" sz="half" idx="2"/>
          </p:nvPr>
        </p:nvSpPr>
        <p:spPr>
          <a:xfrm>
            <a:off x="5035104" y="6111876"/>
            <a:ext cx="3048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7811222D-1497-48C5-AB7E-D38FF1BE8D50}" type="datetimeFigureOut">
              <a:rPr lang="en-GB" smtClean="0"/>
              <a:pPr/>
              <a:t>04/04/2022</a:t>
            </a:fld>
            <a:endParaRPr lang="en-GB" dirty="0"/>
          </a:p>
        </p:txBody>
      </p:sp>
      <p:sp>
        <p:nvSpPr>
          <p:cNvPr id="18" name="Footer Placeholder 17"/>
          <p:cNvSpPr>
            <a:spLocks noGrp="1"/>
          </p:cNvSpPr>
          <p:nvPr>
            <p:ph type="ftr" sz="quarter" idx="3"/>
          </p:nvPr>
        </p:nvSpPr>
        <p:spPr>
          <a:xfrm>
            <a:off x="8083104" y="6111876"/>
            <a:ext cx="3048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dirty="0"/>
          </a:p>
        </p:txBody>
      </p:sp>
      <p:sp>
        <p:nvSpPr>
          <p:cNvPr id="5" name="Slide Number Placeholder 4"/>
          <p:cNvSpPr>
            <a:spLocks noGrp="1"/>
          </p:cNvSpPr>
          <p:nvPr>
            <p:ph type="sldNum" sz="quarter" idx="4"/>
          </p:nvPr>
        </p:nvSpPr>
        <p:spPr>
          <a:xfrm>
            <a:off x="11131104" y="6111876"/>
            <a:ext cx="6096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B029412C-A950-4FEA-8934-3DE23815A09E}"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617066" y="1367182"/>
            <a:ext cx="10668000" cy="1935162"/>
          </a:xfrm>
        </p:spPr>
        <p:txBody>
          <a:bodyPr>
            <a:normAutofit fontScale="90000"/>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t>Student Name:  TENDAI DZITIRO </a:t>
            </a:r>
          </a:p>
          <a:p>
            <a:pPr algn="l"/>
            <a:endParaRPr lang="en-GB" sz="2800" dirty="0"/>
          </a:p>
          <a:p>
            <a:pPr algn="l"/>
            <a:r>
              <a:rPr lang="en-GB" sz="2800" dirty="0"/>
              <a:t>Student Number:  2011634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1280160" y="584474"/>
            <a:ext cx="10911840" cy="1051560"/>
          </a:xfrm>
        </p:spPr>
        <p:txBody>
          <a:bodyPr/>
          <a:lstStyle/>
          <a:p>
            <a:r>
              <a:rPr lang="en-GB" b="1" dirty="0"/>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630881" y="1902512"/>
            <a:ext cx="6387757" cy="4351338"/>
          </a:xfrm>
        </p:spPr>
        <p:txBody>
          <a:bodyPr>
            <a:normAutofit fontScale="55000" lnSpcReduction="20000"/>
          </a:bodyPr>
          <a:lstStyle/>
          <a:p>
            <a:pPr lvl="0"/>
            <a:r>
              <a:rPr lang="en-GB" dirty="0"/>
              <a:t>The research focused on strategies to tackle obesity in young adults of the UK</a:t>
            </a:r>
            <a:endParaRPr lang="en-US" dirty="0"/>
          </a:p>
          <a:p>
            <a:pPr lvl="0"/>
            <a:r>
              <a:rPr lang="en-GB" dirty="0"/>
              <a:t>The way the project has been designed using different data collection methods is focused</a:t>
            </a:r>
            <a:endParaRPr lang="en-US" dirty="0"/>
          </a:p>
          <a:p>
            <a:pPr lvl="0"/>
            <a:r>
              <a:rPr lang="en-GB" dirty="0"/>
              <a:t>The aim and objectives of the secondary research have been stated </a:t>
            </a:r>
            <a:endParaRPr lang="en-US" dirty="0"/>
          </a:p>
          <a:p>
            <a:pPr lvl="0"/>
            <a:r>
              <a:rPr lang="en-GB" dirty="0"/>
              <a:t>The main findings of the literature review have been analysed and evaluated</a:t>
            </a:r>
            <a:endParaRPr lang="en-US" dirty="0"/>
          </a:p>
          <a:p>
            <a:pPr marL="0" indent="0">
              <a:lnSpc>
                <a:spcPct val="100000"/>
              </a:lnSpc>
              <a:spcBef>
                <a:spcPts val="0"/>
              </a:spcBef>
              <a:buNone/>
            </a:pPr>
            <a:endParaRPr lang="en-US" dirty="0"/>
          </a:p>
          <a:p>
            <a:r>
              <a:rPr lang="en-GB" b="1" dirty="0"/>
              <a:t>Aim</a:t>
            </a:r>
            <a:r>
              <a:rPr lang="en-GB" dirty="0"/>
              <a:t>:</a:t>
            </a:r>
            <a:endParaRPr lang="en-US" dirty="0"/>
          </a:p>
          <a:p>
            <a:pPr lvl="0"/>
            <a:r>
              <a:rPr lang="en-GB" dirty="0"/>
              <a:t>The aim focused on evaluating strategies to tackle obesity in young adults of the UK</a:t>
            </a:r>
            <a:endParaRPr lang="en-US" dirty="0"/>
          </a:p>
          <a:p>
            <a:r>
              <a:rPr lang="en-GB" b="1" dirty="0"/>
              <a:t>Objectives</a:t>
            </a:r>
            <a:r>
              <a:rPr lang="en-GB" dirty="0"/>
              <a:t>:</a:t>
            </a:r>
            <a:endParaRPr lang="en-US" dirty="0"/>
          </a:p>
          <a:p>
            <a:pPr lvl="0"/>
            <a:r>
              <a:rPr lang="en-GB" dirty="0"/>
              <a:t>To identify relevant studies of published obese people in the UK, especially within young groups</a:t>
            </a:r>
            <a:endParaRPr lang="en-US" dirty="0"/>
          </a:p>
          <a:p>
            <a:pPr lvl="0"/>
            <a:r>
              <a:rPr lang="en-GB" dirty="0"/>
              <a:t>To analyse current strategies used by NHS and other health professionals in tackling obesity</a:t>
            </a:r>
            <a:endParaRPr lang="en-US" dirty="0"/>
          </a:p>
          <a:p>
            <a:pPr lvl="0"/>
            <a:r>
              <a:rPr lang="en-GB" dirty="0"/>
              <a:t>To provide recommendations appropriate strategy for a long-term policy to manage the growing obese ratio </a:t>
            </a:r>
            <a:endParaRPr lang="en-US" dirty="0"/>
          </a:p>
        </p:txBody>
      </p:sp>
      <p:pic>
        <p:nvPicPr>
          <p:cNvPr id="4" name="Picture 2" descr="Obesity: Causes, Symptoms and Treatment">
            <a:extLst>
              <a:ext uri="{FF2B5EF4-FFF2-40B4-BE49-F238E27FC236}">
                <a16:creationId xmlns:a16="http://schemas.microsoft.com/office/drawing/2014/main" id="{42E2D753-3291-45CA-9443-BB6738583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1631" y="2049734"/>
            <a:ext cx="4583095" cy="341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794128" y="535047"/>
            <a:ext cx="10911840" cy="1051560"/>
          </a:xfrm>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497565" y="1617747"/>
            <a:ext cx="7089484" cy="4187952"/>
          </a:xfrm>
        </p:spPr>
        <p:txBody>
          <a:bodyPr>
            <a:normAutofit fontScale="92500" lnSpcReduction="20000"/>
          </a:bodyPr>
          <a:lstStyle/>
          <a:p>
            <a:pPr lvl="0"/>
            <a:r>
              <a:rPr lang="en-GB" dirty="0"/>
              <a:t>Data has been collected using the secondary data collection method</a:t>
            </a:r>
            <a:endParaRPr lang="en-US" dirty="0"/>
          </a:p>
          <a:p>
            <a:pPr lvl="0"/>
            <a:r>
              <a:rPr lang="en-GB" dirty="0"/>
              <a:t>The literature review has been followed with themes designed to obtain the information</a:t>
            </a:r>
            <a:endParaRPr lang="en-US" dirty="0"/>
          </a:p>
          <a:p>
            <a:pPr lvl="0"/>
            <a:r>
              <a:rPr lang="en-GB" dirty="0"/>
              <a:t>Different articles, journals and websites are researched to acquire data for the research(</a:t>
            </a:r>
            <a:r>
              <a:rPr lang="en-GB" dirty="0" err="1"/>
              <a:t>Lemamsha</a:t>
            </a:r>
            <a:r>
              <a:rPr lang="en-GB" i="1" dirty="0" err="1"/>
              <a:t>et</a:t>
            </a:r>
            <a:r>
              <a:rPr lang="en-GB" i="1" dirty="0"/>
              <a:t> al.,</a:t>
            </a:r>
            <a:r>
              <a:rPr lang="en-GB" dirty="0"/>
              <a:t> 2022)</a:t>
            </a:r>
            <a:endParaRPr lang="en-US" dirty="0"/>
          </a:p>
          <a:p>
            <a:pPr lvl="0"/>
            <a:r>
              <a:rPr lang="en-GB" dirty="0"/>
              <a:t>Content analysis technique has been used to extract information from the collected data</a:t>
            </a:r>
            <a:endParaRPr lang="en-US" dirty="0"/>
          </a:p>
        </p:txBody>
      </p:sp>
      <p:pic>
        <p:nvPicPr>
          <p:cNvPr id="4" name="Picture 2" descr="Secondary Research Guide: Uncover secondary research with Voxco - Voxco">
            <a:extLst>
              <a:ext uri="{FF2B5EF4-FFF2-40B4-BE49-F238E27FC236}">
                <a16:creationId xmlns:a16="http://schemas.microsoft.com/office/drawing/2014/main" id="{34DE8191-F0EB-46A6-892F-78C2B89B03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3838" y="535047"/>
            <a:ext cx="4140400" cy="5447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393357" y="1"/>
            <a:ext cx="10515600" cy="970384"/>
          </a:xfrm>
        </p:spPr>
        <p:txBody>
          <a:bodyPr/>
          <a:lstStyle/>
          <a:p>
            <a:r>
              <a:rPr lang="en-GB" b="1" dirty="0"/>
              <a:t>                    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2846450944"/>
              </p:ext>
            </p:extLst>
          </p:nvPr>
        </p:nvGraphicFramePr>
        <p:xfrm>
          <a:off x="550506" y="970385"/>
          <a:ext cx="11075437" cy="5542381"/>
        </p:xfrm>
        <a:graphic>
          <a:graphicData uri="http://schemas.openxmlformats.org/drawingml/2006/table">
            <a:tbl>
              <a:tblPr firstRow="1" firstCol="1" bandRow="1"/>
              <a:tblGrid>
                <a:gridCol w="1759041">
                  <a:extLst>
                    <a:ext uri="{9D8B030D-6E8A-4147-A177-3AD203B41FA5}">
                      <a16:colId xmlns:a16="http://schemas.microsoft.com/office/drawing/2014/main" val="2791120806"/>
                    </a:ext>
                  </a:extLst>
                </a:gridCol>
                <a:gridCol w="2590899">
                  <a:extLst>
                    <a:ext uri="{9D8B030D-6E8A-4147-A177-3AD203B41FA5}">
                      <a16:colId xmlns:a16="http://schemas.microsoft.com/office/drawing/2014/main" val="3589850242"/>
                    </a:ext>
                  </a:extLst>
                </a:gridCol>
                <a:gridCol w="2797466">
                  <a:extLst>
                    <a:ext uri="{9D8B030D-6E8A-4147-A177-3AD203B41FA5}">
                      <a16:colId xmlns:a16="http://schemas.microsoft.com/office/drawing/2014/main" val="2229489048"/>
                    </a:ext>
                  </a:extLst>
                </a:gridCol>
                <a:gridCol w="3928031">
                  <a:extLst>
                    <a:ext uri="{9D8B030D-6E8A-4147-A177-3AD203B41FA5}">
                      <a16:colId xmlns:a16="http://schemas.microsoft.com/office/drawing/2014/main" val="2241838310"/>
                    </a:ext>
                  </a:extLst>
                </a:gridCol>
              </a:tblGrid>
              <a:tr h="1161877">
                <a:tc>
                  <a:txBody>
                    <a:bodyPr/>
                    <a:lstStyle/>
                    <a:p>
                      <a:pPr algn="l" fontAlgn="t">
                        <a:spcBef>
                          <a:spcPts val="0"/>
                        </a:spcBef>
                        <a:spcAft>
                          <a:spcPts val="0"/>
                        </a:spcAft>
                      </a:pPr>
                      <a:r>
                        <a:rPr lang="en-GB" sz="1600" b="1" i="0" u="none" strike="noStrike" dirty="0">
                          <a:effectLst/>
                          <a:latin typeface="+mn-lt"/>
                          <a:cs typeface="Times New Roman" panose="02020603050405020304" pitchFamily="18" charset="0"/>
                        </a:rPr>
                        <a:t>Author(s), title, and year of publication</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cs typeface="Times New Roman" panose="02020603050405020304" pitchFamily="18" charset="0"/>
                        </a:rPr>
                        <a:t>Aim of study</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Summary of main findings</a:t>
                      </a:r>
                      <a:endParaRPr lang="en-GB" sz="1600" b="0" i="0" u="none" strike="noStrike" dirty="0">
                        <a:effectLst/>
                        <a:latin typeface="+mn-lt"/>
                      </a:endParaRPr>
                    </a:p>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2082955">
                <a:tc>
                  <a:txBody>
                    <a:bodyPr/>
                    <a:lstStyle/>
                    <a:p>
                      <a:pPr marL="0" marR="0" indent="0" algn="l" defTabSz="914400" rtl="0" eaLnBrk="1" fontAlgn="t"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Abeysekera, K.W., Fernandes, G.S., Hammerton, G., Portal, A.J., Gordon, F.H., Heron, J. and Hickman, M., (2020). </a:t>
                      </a:r>
                      <a:r>
                        <a:rPr lang="en-GB" sz="1200" i="1" kern="1200" dirty="0">
                          <a:solidFill>
                            <a:schemeClr val="tx1"/>
                          </a:solidFill>
                          <a:latin typeface="+mn-lt"/>
                          <a:ea typeface="+mn-ea"/>
                          <a:cs typeface="+mn-cs"/>
                        </a:rPr>
                        <a:t>The lancet Gastroenterology &amp; hepatology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5</a:t>
                      </a:r>
                      <a:r>
                        <a:rPr lang="en-GB" sz="1200" kern="1200" dirty="0">
                          <a:solidFill>
                            <a:schemeClr val="tx1"/>
                          </a:solidFill>
                          <a:latin typeface="+mn-lt"/>
                          <a:ea typeface="+mn-ea"/>
                          <a:cs typeface="+mn-cs"/>
                        </a:rPr>
                        <a:t>(3), pp.295-305</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rPr>
                        <a:t>The study aims to</a:t>
                      </a:r>
                      <a:r>
                        <a:rPr lang="en-GB" sz="1600" b="0" i="0" u="none" strike="noStrike" baseline="0" dirty="0">
                          <a:effectLst/>
                          <a:latin typeface="Arial" panose="020B0604020202020204" pitchFamily="34" charset="0"/>
                        </a:rPr>
                        <a:t> discuss the prevalent behaviour of fibrosis in young adults in the UK region</a:t>
                      </a:r>
                      <a:r>
                        <a:rPr lang="en-GB" sz="900" b="0" i="0" u="none" strike="noStrike" baseline="0" dirty="0">
                          <a:effectLst/>
                          <a:latin typeface="Arial" panose="020B0604020202020204" pitchFamily="34" charset="0"/>
                        </a:rPr>
                        <a:t>. </a:t>
                      </a:r>
                      <a:endParaRPr lang="en-GB" sz="9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rPr>
                        <a:t>The sample is collected from 10 018 UK participants of young adults. </a:t>
                      </a:r>
                      <a:r>
                        <a:rPr lang="en-GB" sz="1600" kern="1200" dirty="0">
                          <a:solidFill>
                            <a:schemeClr val="tx1"/>
                          </a:solidFill>
                          <a:latin typeface="+mn-lt"/>
                          <a:ea typeface="+mn-ea"/>
                          <a:cs typeface="+mn-cs"/>
                        </a:rPr>
                        <a:t>“Prevalence of steatosis and fibrosis in young adults in the UK: a population-based study”</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baseline="0" dirty="0">
                          <a:effectLst/>
                          <a:latin typeface="Arial" panose="020B0604020202020204" pitchFamily="34" charset="0"/>
                        </a:rPr>
                        <a:t>The paper has discussed the relevant behaviour of fibrosis in young adults in the UK region. </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297549">
                <a:tc>
                  <a:txBody>
                    <a:bodyPr/>
                    <a:lstStyle/>
                    <a:p>
                      <a:pPr algn="l" fontAlgn="t">
                        <a:spcBef>
                          <a:spcPts val="0"/>
                        </a:spcBef>
                        <a:spcAft>
                          <a:spcPts val="0"/>
                        </a:spcAft>
                      </a:pPr>
                      <a:r>
                        <a:rPr lang="en-GB" sz="1200" kern="1200" dirty="0">
                          <a:solidFill>
                            <a:schemeClr val="tx1"/>
                          </a:solidFill>
                          <a:latin typeface="+mn-lt"/>
                          <a:ea typeface="+mn-ea"/>
                          <a:cs typeface="+mn-cs"/>
                        </a:rPr>
                        <a:t>Bellew, W., Bauman, A., Kite, J., Foley, B., Reece, L., Thomas, M., Mihrshahi, S. and King, L., (2019). Obesity prevention in children and young people: what policy actions are needed?. </a:t>
                      </a:r>
                      <a:r>
                        <a:rPr lang="en-GB" sz="1200" i="1" kern="1200" dirty="0">
                          <a:solidFill>
                            <a:schemeClr val="tx1"/>
                          </a:solidFill>
                          <a:latin typeface="+mn-lt"/>
                          <a:ea typeface="+mn-ea"/>
                          <a:cs typeface="+mn-cs"/>
                        </a:rPr>
                        <a:t>Public health research &amp; practice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29</a:t>
                      </a:r>
                      <a:r>
                        <a:rPr lang="en-GB" sz="1200" kern="1200" dirty="0">
                          <a:solidFill>
                            <a:schemeClr val="tx1"/>
                          </a:solidFill>
                          <a:latin typeface="+mn-lt"/>
                          <a:ea typeface="+mn-ea"/>
                          <a:cs typeface="+mn-cs"/>
                        </a:rPr>
                        <a:t>(1).</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rPr>
                        <a:t>The study</a:t>
                      </a:r>
                      <a:r>
                        <a:rPr lang="en-GB" sz="1600" b="0" i="0" u="none" strike="noStrike" baseline="0" dirty="0">
                          <a:effectLst/>
                          <a:latin typeface="Arial" panose="020B0604020202020204" pitchFamily="34" charset="0"/>
                        </a:rPr>
                        <a:t> aims to discuss the prevention techniques of obesity in young adults based on policies developed. </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rPr>
                        <a:t>The young people of UK are targeted for</a:t>
                      </a:r>
                      <a:r>
                        <a:rPr lang="en-GB" sz="1600" b="0" i="0" u="none" strike="noStrike" baseline="0" dirty="0">
                          <a:effectLst/>
                          <a:latin typeface="Arial" panose="020B0604020202020204" pitchFamily="34" charset="0"/>
                        </a:rPr>
                        <a:t> this study. Adolescents who are obese are 5 times more likely to be obese in adulthood than those who were not.</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baseline="0" dirty="0">
                          <a:effectLst/>
                          <a:latin typeface="Arial" panose="020B0604020202020204" pitchFamily="34" charset="0"/>
                        </a:rPr>
                        <a:t>The prevention techniques of obesity in young adults based on policies developed have been obtained from the study. </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393357" y="0"/>
            <a:ext cx="10515600" cy="1325563"/>
          </a:xfrm>
        </p:spPr>
        <p:txBody>
          <a:bodyPr/>
          <a:lstStyle/>
          <a:p>
            <a:r>
              <a:rPr lang="en-GB" b="1" dirty="0"/>
              <a:t>                   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567918828"/>
              </p:ext>
            </p:extLst>
          </p:nvPr>
        </p:nvGraphicFramePr>
        <p:xfrm>
          <a:off x="569167" y="1451681"/>
          <a:ext cx="11047444" cy="4445265"/>
        </p:xfrm>
        <a:graphic>
          <a:graphicData uri="http://schemas.openxmlformats.org/drawingml/2006/table">
            <a:tbl>
              <a:tblPr firstRow="1" firstCol="1" bandRow="1"/>
              <a:tblGrid>
                <a:gridCol w="1747477">
                  <a:extLst>
                    <a:ext uri="{9D8B030D-6E8A-4147-A177-3AD203B41FA5}">
                      <a16:colId xmlns:a16="http://schemas.microsoft.com/office/drawing/2014/main" val="2791120806"/>
                    </a:ext>
                  </a:extLst>
                </a:gridCol>
                <a:gridCol w="2586330">
                  <a:extLst>
                    <a:ext uri="{9D8B030D-6E8A-4147-A177-3AD203B41FA5}">
                      <a16:colId xmlns:a16="http://schemas.microsoft.com/office/drawing/2014/main" val="3589850242"/>
                    </a:ext>
                  </a:extLst>
                </a:gridCol>
                <a:gridCol w="2792533">
                  <a:extLst>
                    <a:ext uri="{9D8B030D-6E8A-4147-A177-3AD203B41FA5}">
                      <a16:colId xmlns:a16="http://schemas.microsoft.com/office/drawing/2014/main" val="2229489048"/>
                    </a:ext>
                  </a:extLst>
                </a:gridCol>
                <a:gridCol w="3921104">
                  <a:extLst>
                    <a:ext uri="{9D8B030D-6E8A-4147-A177-3AD203B41FA5}">
                      <a16:colId xmlns:a16="http://schemas.microsoft.com/office/drawing/2014/main" val="2241838310"/>
                    </a:ext>
                  </a:extLst>
                </a:gridCol>
              </a:tblGrid>
              <a:tr h="1449112">
                <a:tc>
                  <a:txBody>
                    <a:bodyPr/>
                    <a:lstStyle/>
                    <a:p>
                      <a:pPr algn="l" fontAlgn="t">
                        <a:spcBef>
                          <a:spcPts val="0"/>
                        </a:spcBef>
                        <a:spcAft>
                          <a:spcPts val="0"/>
                        </a:spcAft>
                      </a:pPr>
                      <a:r>
                        <a:rPr lang="en-GB" sz="1600" b="1" i="0" u="none" strike="noStrike" dirty="0">
                          <a:effectLst/>
                          <a:latin typeface="+mn-lt"/>
                          <a:cs typeface="Times New Roman" panose="02020603050405020304" pitchFamily="18" charset="0"/>
                        </a:rPr>
                        <a:t>Author(s), title, and year of publication</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cs typeface="Times New Roman" panose="02020603050405020304" pitchFamily="18" charset="0"/>
                        </a:rPr>
                        <a:t>Aim of study</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Summary of main findings</a:t>
                      </a:r>
                      <a:endParaRPr lang="en-GB" sz="1600" b="0" i="0" u="none" strike="noStrike" dirty="0">
                        <a:effectLst/>
                        <a:latin typeface="+mn-lt"/>
                      </a:endParaRPr>
                    </a:p>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2996153">
                <a:tc>
                  <a:txBody>
                    <a:bodyPr/>
                    <a:lstStyle/>
                    <a:p>
                      <a:pPr marL="0" marR="0" indent="0" algn="l" defTabSz="914400" rtl="0" eaLnBrk="1" fontAlgn="t" latinLnBrk="0" hangingPunct="1">
                        <a:lnSpc>
                          <a:spcPct val="100000"/>
                        </a:lnSpc>
                        <a:spcBef>
                          <a:spcPts val="0"/>
                        </a:spcBef>
                        <a:spcAft>
                          <a:spcPts val="0"/>
                        </a:spcAft>
                        <a:buClrTx/>
                        <a:buSzTx/>
                        <a:buFontTx/>
                        <a:buNone/>
                        <a:tabLst/>
                        <a:defRPr/>
                      </a:pPr>
                      <a:r>
                        <a:rPr lang="en-GB" sz="1400" kern="1200" dirty="0">
                          <a:solidFill>
                            <a:schemeClr val="tx1"/>
                          </a:solidFill>
                          <a:latin typeface="+mn-lt"/>
                          <a:ea typeface="+mn-ea"/>
                          <a:cs typeface="+mn-cs"/>
                        </a:rPr>
                        <a:t>Burgoine, T., Sarkar, C., Webster, C.J. and Monsivais, P., (2018). “</a:t>
                      </a:r>
                      <a:r>
                        <a:rPr lang="en-GB" sz="1400" i="1" kern="1200" dirty="0">
                          <a:solidFill>
                            <a:schemeClr val="tx1"/>
                          </a:solidFill>
                          <a:latin typeface="+mn-lt"/>
                          <a:ea typeface="+mn-ea"/>
                          <a:cs typeface="+mn-cs"/>
                        </a:rPr>
                        <a:t>International Journal of Behavioral Nutrition and Physical Activity</a:t>
                      </a:r>
                      <a:r>
                        <a:rPr lang="en-GB" sz="1400" kern="1200" dirty="0">
                          <a:solidFill>
                            <a:schemeClr val="tx1"/>
                          </a:solidFill>
                          <a:latin typeface="+mn-lt"/>
                          <a:ea typeface="+mn-ea"/>
                          <a:cs typeface="+mn-cs"/>
                        </a:rPr>
                        <a:t>, </a:t>
                      </a:r>
                      <a:r>
                        <a:rPr lang="en-GB" sz="1400" i="1" kern="1200" dirty="0">
                          <a:solidFill>
                            <a:schemeClr val="tx1"/>
                          </a:solidFill>
                          <a:latin typeface="+mn-lt"/>
                          <a:ea typeface="+mn-ea"/>
                          <a:cs typeface="+mn-cs"/>
                        </a:rPr>
                        <a:t>15</a:t>
                      </a:r>
                      <a:r>
                        <a:rPr lang="en-GB" sz="1400" kern="1200" dirty="0">
                          <a:solidFill>
                            <a:schemeClr val="tx1"/>
                          </a:solidFill>
                          <a:latin typeface="+mn-lt"/>
                          <a:ea typeface="+mn-ea"/>
                          <a:cs typeface="+mn-cs"/>
                        </a:rPr>
                        <a:t>(1), pp.1-12.  </a:t>
                      </a:r>
                      <a:endParaRPr lang="en-US" sz="1400" kern="1200" dirty="0">
                        <a:solidFill>
                          <a:schemeClr val="tx1"/>
                        </a:solidFill>
                        <a:latin typeface="+mn-lt"/>
                        <a:ea typeface="+mn-ea"/>
                        <a:cs typeface="+mn-cs"/>
                      </a:endParaRPr>
                    </a:p>
                    <a:p>
                      <a:pPr algn="l" fontAlgn="t">
                        <a:spcBef>
                          <a:spcPts val="0"/>
                        </a:spcBef>
                        <a:spcAft>
                          <a:spcPts val="0"/>
                        </a:spcAft>
                      </a:pPr>
                      <a:endParaRPr lang="en-GB" sz="9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rPr>
                        <a:t>The study focuses on</a:t>
                      </a:r>
                      <a:r>
                        <a:rPr lang="en-GB" sz="1600" b="0" i="0" u="none" strike="noStrike" baseline="0" dirty="0">
                          <a:effectLst/>
                          <a:latin typeface="Arial" panose="020B0604020202020204" pitchFamily="34" charset="0"/>
                        </a:rPr>
                        <a:t> examining the communication developed between fast food centres and exposure to unhealthy food habits of the young adults. </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kern="1200" dirty="0">
                          <a:solidFill>
                            <a:schemeClr val="tx1"/>
                          </a:solidFill>
                          <a:latin typeface="+mn-lt"/>
                          <a:ea typeface="+mn-ea"/>
                          <a:cs typeface="+mn-cs"/>
                        </a:rPr>
                        <a:t>Examining the interaction of fast-food outlet exposure and income on diet and obesity. </a:t>
                      </a:r>
                      <a:r>
                        <a:rPr lang="en-GB" sz="1600" b="0" i="0" u="none" strike="noStrike" dirty="0">
                          <a:effectLst/>
                          <a:latin typeface="Arial" panose="020B0604020202020204" pitchFamily="34" charset="0"/>
                        </a:rPr>
                        <a:t>The sample</a:t>
                      </a:r>
                      <a:r>
                        <a:rPr lang="en-GB" sz="1600" b="0" i="0" u="none" strike="noStrike" baseline="0" dirty="0">
                          <a:effectLst/>
                          <a:latin typeface="Arial" panose="020B0604020202020204" pitchFamily="34" charset="0"/>
                        </a:rPr>
                        <a:t> of fast food restaurants have been collected for the research. </a:t>
                      </a:r>
                      <a:r>
                        <a:rPr lang="en-GB" sz="1400" b="0" i="0" u="none" strike="noStrike" kern="1200" baseline="0" dirty="0">
                          <a:solidFill>
                            <a:schemeClr val="tx1"/>
                          </a:solidFill>
                          <a:effectLst/>
                          <a:latin typeface="+mn-lt"/>
                          <a:ea typeface="+mn-ea"/>
                          <a:cs typeface="+mn-cs"/>
                        </a:rPr>
                        <a:t>E</a:t>
                      </a:r>
                      <a:r>
                        <a:rPr lang="en-GB" sz="1400" kern="1200" dirty="0">
                          <a:solidFill>
                            <a:schemeClr val="tx1"/>
                          </a:solidFill>
                          <a:latin typeface="+mn-lt"/>
                          <a:ea typeface="+mn-ea"/>
                          <a:cs typeface="+mn-cs"/>
                        </a:rPr>
                        <a:t>vidence from 51,361 UK Biobank participants.</a:t>
                      </a:r>
                      <a:r>
                        <a:rPr lang="en-GB" sz="1400" b="0" i="0" u="none" strike="noStrike" baseline="0" dirty="0">
                          <a:effectLst/>
                          <a:latin typeface="Arial" panose="020B0604020202020204" pitchFamily="34" charset="0"/>
                        </a:rPr>
                        <a:t> </a:t>
                      </a:r>
                      <a:endParaRPr lang="en-GB" sz="14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rPr>
                        <a:t>It</a:t>
                      </a:r>
                      <a:r>
                        <a:rPr lang="en-GB" sz="1600" b="0" i="0" u="none" strike="noStrike" baseline="0" dirty="0">
                          <a:effectLst/>
                          <a:latin typeface="Arial" panose="020B0604020202020204" pitchFamily="34" charset="0"/>
                        </a:rPr>
                        <a:t> has been found that young people are inclined towards the fast food intake that affects the health problems and obesity increase among them. </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2200420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769414" y="436194"/>
            <a:ext cx="10911840" cy="1051560"/>
          </a:xfrm>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373998" y="1593032"/>
            <a:ext cx="7015343" cy="4187952"/>
          </a:xfrm>
        </p:spPr>
        <p:txBody>
          <a:bodyPr>
            <a:normAutofit fontScale="85000" lnSpcReduction="20000"/>
          </a:bodyPr>
          <a:lstStyle/>
          <a:p>
            <a:pPr marL="0" lvl="0" indent="0">
              <a:buNone/>
            </a:pPr>
            <a:r>
              <a:rPr lang="en-GB" dirty="0"/>
              <a:t>Identifying the increasing ratio of obese people in the UK within young groups. Analysing current strategies used by NHS in tackling obesity. Strategies during Covid-19 pandemic tackling increasing obesity.</a:t>
            </a:r>
            <a:r>
              <a:rPr lang="en-US" dirty="0"/>
              <a:t> </a:t>
            </a:r>
            <a:r>
              <a:rPr lang="en-GB" dirty="0"/>
              <a:t>Changes observed in 10years of obesity management in the UK</a:t>
            </a:r>
            <a:r>
              <a:rPr lang="en-GB" sz="2100" dirty="0"/>
              <a:t>(</a:t>
            </a:r>
            <a:r>
              <a:rPr lang="en-GB" sz="2100" dirty="0" err="1"/>
              <a:t>Jääskeläinen</a:t>
            </a:r>
            <a:r>
              <a:rPr lang="en-GB" sz="2100" i="1" dirty="0" err="1"/>
              <a:t>et</a:t>
            </a:r>
            <a:r>
              <a:rPr lang="en-GB" sz="2100" i="1" dirty="0"/>
              <a:t> al.,</a:t>
            </a:r>
            <a:r>
              <a:rPr lang="en-GB" sz="2100" dirty="0"/>
              <a:t> 2022)</a:t>
            </a:r>
            <a:r>
              <a:rPr lang="en-US" dirty="0"/>
              <a:t>. </a:t>
            </a:r>
            <a:r>
              <a:rPr lang="en-GB" dirty="0"/>
              <a:t>Constructing appropriate strategy for long-term policy managing obese ratio. Aetiology of Obesity among young people of UK. Need for a new strategy for obesity management in young people across the UK.</a:t>
            </a:r>
            <a:endParaRPr lang="en-US" dirty="0"/>
          </a:p>
          <a:p>
            <a:pPr>
              <a:lnSpc>
                <a:spcPct val="100000"/>
              </a:lnSpc>
              <a:spcBef>
                <a:spcPts val="0"/>
              </a:spcBef>
            </a:pPr>
            <a:endParaRPr lang="en-GB" dirty="0"/>
          </a:p>
        </p:txBody>
      </p:sp>
      <p:pic>
        <p:nvPicPr>
          <p:cNvPr id="4" name="Picture 2" descr="The Telegraph ar Twitter: &amp;amp;quot;🔴 Before the pandemic, the UK was already in  the grip of a childhood obesity crisis, with the latest data showing that  nearly a third of children aged">
            <a:extLst>
              <a:ext uri="{FF2B5EF4-FFF2-40B4-BE49-F238E27FC236}">
                <a16:creationId xmlns:a16="http://schemas.microsoft.com/office/drawing/2014/main" id="{2A35CDEB-5CAA-471A-95B4-DD9BA884BB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5657" y="2079597"/>
            <a:ext cx="3976213" cy="2788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769414" y="411480"/>
            <a:ext cx="10911840" cy="1051560"/>
          </a:xfrm>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621133" y="1790740"/>
            <a:ext cx="6150370" cy="4511205"/>
          </a:xfrm>
        </p:spPr>
        <p:txBody>
          <a:bodyPr>
            <a:normAutofit fontScale="62500" lnSpcReduction="20000"/>
          </a:bodyPr>
          <a:lstStyle/>
          <a:p>
            <a:r>
              <a:rPr lang="en-GB" dirty="0"/>
              <a:t>Obesity became a threat for the people having co-morbidity and it has triggered the risks associated with obesity in the pandemic era </a:t>
            </a:r>
          </a:p>
          <a:p>
            <a:r>
              <a:rPr lang="en-IN" dirty="0"/>
              <a:t>Strategies such as local administration, public health guidance, and obesity empowerment trainings UK</a:t>
            </a:r>
          </a:p>
          <a:p>
            <a:r>
              <a:rPr lang="en-GB" dirty="0"/>
              <a:t>The UK government emphasised monitoring and scheduling the obese population in the country beneficial of securing a plan </a:t>
            </a:r>
          </a:p>
          <a:p>
            <a:r>
              <a:rPr lang="en-GB" dirty="0"/>
              <a:t>Educating youth within the age of 18 to 30 within the UK has been the strategy in favour of addressing the obesity root causes.</a:t>
            </a:r>
          </a:p>
          <a:p>
            <a:r>
              <a:rPr lang="en-GB" dirty="0"/>
              <a:t>Unhealthy food habits has been the main issue for obesity generation within the range of young adults</a:t>
            </a:r>
          </a:p>
        </p:txBody>
      </p:sp>
      <p:pic>
        <p:nvPicPr>
          <p:cNvPr id="4" name="Picture 2" descr="Practical Strategies for Engaging Individuals With Obesity in Primary Care  - Mayo Clinic Proceedings">
            <a:extLst>
              <a:ext uri="{FF2B5EF4-FFF2-40B4-BE49-F238E27FC236}">
                <a16:creationId xmlns:a16="http://schemas.microsoft.com/office/drawing/2014/main" id="{296339EE-0839-46FA-9187-43E08E1A74D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1540819"/>
            <a:ext cx="3618654" cy="3666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942409" y="485621"/>
            <a:ext cx="10911840" cy="1051560"/>
          </a:xfrm>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596419" y="1691886"/>
            <a:ext cx="6471646" cy="4486491"/>
          </a:xfrm>
        </p:spPr>
        <p:txBody>
          <a:bodyPr>
            <a:normAutofit fontScale="70000" lnSpcReduction="20000"/>
          </a:bodyPr>
          <a:lstStyle/>
          <a:p>
            <a:pPr marL="0" lvl="0" indent="0">
              <a:buNone/>
            </a:pPr>
            <a:r>
              <a:rPr lang="en-GB" dirty="0"/>
              <a:t>The topic of focus along with the aim and objectives for secondary research has been discussed.</a:t>
            </a:r>
            <a:endParaRPr lang="en-US" dirty="0"/>
          </a:p>
          <a:p>
            <a:pPr marL="0" lvl="0" indent="0">
              <a:buNone/>
            </a:pPr>
            <a:r>
              <a:rPr lang="en-GB" dirty="0"/>
              <a:t>The methods used for the collection and analysis of data have been determined as well.</a:t>
            </a:r>
            <a:endParaRPr lang="en-US" dirty="0"/>
          </a:p>
          <a:p>
            <a:pPr marL="0" lvl="0" indent="0">
              <a:buNone/>
            </a:pPr>
            <a:r>
              <a:rPr lang="en-GB" dirty="0"/>
              <a:t>The articles included in the systematic literature review have been identified and summarised</a:t>
            </a:r>
            <a:endParaRPr lang="en-US" dirty="0"/>
          </a:p>
          <a:p>
            <a:pPr marL="0" lvl="0" indent="0">
              <a:buNone/>
            </a:pPr>
            <a:r>
              <a:rPr lang="en-GB" dirty="0"/>
              <a:t>Also, key findings along with themes of the literature review are discussed.</a:t>
            </a:r>
            <a:endParaRPr lang="en-US" dirty="0"/>
          </a:p>
          <a:p>
            <a:pPr marL="0" lvl="0" indent="0">
              <a:buNone/>
            </a:pPr>
            <a:r>
              <a:rPr lang="en-GB" dirty="0"/>
              <a:t>The strengths and limitations of secondary research have been analysed in the paper.</a:t>
            </a:r>
            <a:endParaRPr lang="en-US" dirty="0"/>
          </a:p>
          <a:p>
            <a:pPr marL="0" lvl="0" indent="0">
              <a:buNone/>
            </a:pPr>
            <a:r>
              <a:rPr lang="en-GB" dirty="0"/>
              <a:t>Some recommendations have been provided for health and social care research policy</a:t>
            </a:r>
            <a:endParaRPr lang="en-US" dirty="0"/>
          </a:p>
        </p:txBody>
      </p:sp>
      <p:pic>
        <p:nvPicPr>
          <p:cNvPr id="4" name="Picture 2" descr="Clinical Problems Caused by Obesity - Endotext - NCBI Bookshelf">
            <a:extLst>
              <a:ext uri="{FF2B5EF4-FFF2-40B4-BE49-F238E27FC236}">
                <a16:creationId xmlns:a16="http://schemas.microsoft.com/office/drawing/2014/main" id="{876481A5-C3D5-421B-8A15-7E15615A3D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9961" y="1924307"/>
            <a:ext cx="3810000" cy="2600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892981" y="510334"/>
            <a:ext cx="10911840" cy="1051560"/>
          </a:xfrm>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645847" y="1864882"/>
            <a:ext cx="10911840" cy="4187952"/>
          </a:xfrm>
        </p:spPr>
        <p:txBody>
          <a:bodyPr>
            <a:normAutofit fontScale="62500" lnSpcReduction="20000"/>
          </a:bodyPr>
          <a:lstStyle/>
          <a:p>
            <a:r>
              <a:rPr lang="en-GB" sz="2800" kern="1200" dirty="0">
                <a:solidFill>
                  <a:schemeClr val="tx1"/>
                </a:solidFill>
                <a:latin typeface="+mn-lt"/>
                <a:ea typeface="+mn-ea"/>
                <a:cs typeface="+mn-cs"/>
              </a:rPr>
              <a:t>Abeysekera, K.W., Fernandes, G.S., Hammerton, G., Portal, A.J., Gordon, F.H., Heron, J. and Hickman, M., (2020). </a:t>
            </a:r>
            <a:r>
              <a:rPr lang="en-GB" sz="2800" i="1" kern="1200" dirty="0">
                <a:solidFill>
                  <a:schemeClr val="tx1"/>
                </a:solidFill>
                <a:latin typeface="+mn-lt"/>
                <a:ea typeface="+mn-ea"/>
                <a:cs typeface="+mn-cs"/>
              </a:rPr>
              <a:t>The lancet Gastroenterology &amp; hepatology</a:t>
            </a:r>
            <a:r>
              <a:rPr lang="en-GB" sz="2800" kern="1200" dirty="0">
                <a:solidFill>
                  <a:schemeClr val="tx1"/>
                </a:solidFill>
                <a:latin typeface="+mn-lt"/>
                <a:ea typeface="+mn-ea"/>
                <a:cs typeface="+mn-cs"/>
              </a:rPr>
              <a:t>, </a:t>
            </a:r>
            <a:r>
              <a:rPr lang="en-GB" sz="2800" i="1" kern="1200" dirty="0">
                <a:solidFill>
                  <a:schemeClr val="tx1"/>
                </a:solidFill>
                <a:latin typeface="+mn-lt"/>
                <a:ea typeface="+mn-ea"/>
                <a:cs typeface="+mn-cs"/>
              </a:rPr>
              <a:t>5</a:t>
            </a:r>
            <a:r>
              <a:rPr lang="en-GB" sz="2800" kern="1200" dirty="0">
                <a:solidFill>
                  <a:schemeClr val="tx1"/>
                </a:solidFill>
                <a:latin typeface="+mn-lt"/>
                <a:ea typeface="+mn-ea"/>
                <a:cs typeface="+mn-cs"/>
              </a:rPr>
              <a:t>(3), pp.295-305</a:t>
            </a:r>
            <a:endParaRPr lang="en-GB" sz="2800" b="0" i="0" u="none" strike="noStrike" dirty="0">
              <a:effectLst/>
              <a:latin typeface="Arial" panose="020B0604020202020204" pitchFamily="34" charset="0"/>
            </a:endParaRPr>
          </a:p>
          <a:p>
            <a:r>
              <a:rPr lang="en-GB" sz="2800" kern="1200" dirty="0">
                <a:solidFill>
                  <a:schemeClr val="tx1"/>
                </a:solidFill>
                <a:latin typeface="+mn-lt"/>
                <a:ea typeface="+mn-ea"/>
                <a:cs typeface="+mn-cs"/>
              </a:rPr>
              <a:t>Burgoine, T., Sarkar, C., Webster, C.J. and Monsivais, P., (2018</a:t>
            </a:r>
            <a:r>
              <a:rPr lang="en-GB" sz="2800" kern="1200">
                <a:solidFill>
                  <a:schemeClr val="tx1"/>
                </a:solidFill>
                <a:latin typeface="+mn-lt"/>
                <a:ea typeface="+mn-ea"/>
                <a:cs typeface="+mn-cs"/>
              </a:rPr>
              <a:t>). </a:t>
            </a:r>
            <a:r>
              <a:rPr lang="en-GB" sz="2800" i="1" kern="1200">
                <a:solidFill>
                  <a:schemeClr val="tx1"/>
                </a:solidFill>
                <a:latin typeface="+mn-lt"/>
                <a:ea typeface="+mn-ea"/>
                <a:cs typeface="+mn-cs"/>
              </a:rPr>
              <a:t>International </a:t>
            </a:r>
            <a:r>
              <a:rPr lang="en-GB" sz="2800" i="1" kern="1200" dirty="0">
                <a:solidFill>
                  <a:schemeClr val="tx1"/>
                </a:solidFill>
                <a:latin typeface="+mn-lt"/>
                <a:ea typeface="+mn-ea"/>
                <a:cs typeface="+mn-cs"/>
              </a:rPr>
              <a:t>Journal of Behavioral Nutrition and Physical Activity</a:t>
            </a:r>
            <a:r>
              <a:rPr lang="en-GB" sz="2800" kern="1200" dirty="0">
                <a:solidFill>
                  <a:schemeClr val="tx1"/>
                </a:solidFill>
                <a:latin typeface="+mn-lt"/>
                <a:ea typeface="+mn-ea"/>
                <a:cs typeface="+mn-cs"/>
              </a:rPr>
              <a:t>, </a:t>
            </a:r>
            <a:r>
              <a:rPr lang="en-GB" sz="2800" i="1" kern="1200" dirty="0">
                <a:solidFill>
                  <a:schemeClr val="tx1"/>
                </a:solidFill>
                <a:latin typeface="+mn-lt"/>
                <a:ea typeface="+mn-ea"/>
                <a:cs typeface="+mn-cs"/>
              </a:rPr>
              <a:t>15</a:t>
            </a:r>
            <a:r>
              <a:rPr lang="en-GB" sz="2800" kern="1200" dirty="0">
                <a:solidFill>
                  <a:schemeClr val="tx1"/>
                </a:solidFill>
                <a:latin typeface="+mn-lt"/>
                <a:ea typeface="+mn-ea"/>
                <a:cs typeface="+mn-cs"/>
              </a:rPr>
              <a:t>(1), pp.1-12.  </a:t>
            </a:r>
            <a:endParaRPr lang="en-US" sz="2800" kern="1200" dirty="0">
              <a:solidFill>
                <a:schemeClr val="tx1"/>
              </a:solidFill>
              <a:latin typeface="+mn-lt"/>
              <a:ea typeface="+mn-ea"/>
              <a:cs typeface="+mn-cs"/>
            </a:endParaRPr>
          </a:p>
          <a:p>
            <a:r>
              <a:rPr lang="en-GB" sz="2800" kern="1200" dirty="0">
                <a:solidFill>
                  <a:schemeClr val="tx1"/>
                </a:solidFill>
                <a:latin typeface="+mn-lt"/>
                <a:ea typeface="+mn-ea"/>
                <a:cs typeface="+mn-cs"/>
              </a:rPr>
              <a:t>Bellew, W., Bauman, A., Kite, J., Foley, B., Reece, L., Thomas, M., Mihrshahi, S. and King, L., (2019). Obesity prevention in children and young people: what policy actions are needed?. </a:t>
            </a:r>
            <a:r>
              <a:rPr lang="en-GB" sz="2800" i="1" kern="1200" dirty="0">
                <a:solidFill>
                  <a:schemeClr val="tx1"/>
                </a:solidFill>
                <a:latin typeface="+mn-lt"/>
                <a:ea typeface="+mn-ea"/>
                <a:cs typeface="+mn-cs"/>
              </a:rPr>
              <a:t>Public health research &amp; practice</a:t>
            </a:r>
            <a:r>
              <a:rPr lang="en-GB" sz="2800" kern="1200" dirty="0">
                <a:solidFill>
                  <a:schemeClr val="tx1"/>
                </a:solidFill>
                <a:latin typeface="+mn-lt"/>
                <a:ea typeface="+mn-ea"/>
                <a:cs typeface="+mn-cs"/>
              </a:rPr>
              <a:t>, </a:t>
            </a:r>
            <a:r>
              <a:rPr lang="en-GB" sz="2800" i="1" kern="1200" dirty="0">
                <a:solidFill>
                  <a:schemeClr val="tx1"/>
                </a:solidFill>
                <a:latin typeface="+mn-lt"/>
                <a:ea typeface="+mn-ea"/>
                <a:cs typeface="+mn-cs"/>
              </a:rPr>
              <a:t>29</a:t>
            </a:r>
            <a:r>
              <a:rPr lang="en-GB" sz="2800" kern="1200" dirty="0">
                <a:solidFill>
                  <a:schemeClr val="tx1"/>
                </a:solidFill>
                <a:latin typeface="+mn-lt"/>
                <a:ea typeface="+mn-ea"/>
                <a:cs typeface="+mn-cs"/>
              </a:rPr>
              <a:t>(1).</a:t>
            </a:r>
            <a:endParaRPr lang="en-GB" sz="2800" b="0" i="0" u="none" strike="noStrike" dirty="0">
              <a:effectLst/>
              <a:latin typeface="Arial" panose="020B0604020202020204" pitchFamily="34" charset="0"/>
            </a:endParaRPr>
          </a:p>
          <a:p>
            <a:r>
              <a:rPr lang="en-GB" dirty="0"/>
              <a:t>Daley, A.J., (2022). Time to get our teeth into reducing obesity: should dentists screen and deliver interventions to reduce obesity in the population?. </a:t>
            </a:r>
            <a:r>
              <a:rPr lang="en-GB" i="1" dirty="0"/>
              <a:t>British Dental Journal</a:t>
            </a:r>
            <a:r>
              <a:rPr lang="en-GB" dirty="0"/>
              <a:t>, </a:t>
            </a:r>
            <a:r>
              <a:rPr lang="en-GB" i="1" dirty="0"/>
              <a:t>232</a:t>
            </a:r>
            <a:r>
              <a:rPr lang="en-GB" dirty="0"/>
              <a:t>(2), pp.78-79. </a:t>
            </a:r>
          </a:p>
          <a:p>
            <a:r>
              <a:rPr lang="en-GB" dirty="0" err="1"/>
              <a:t>Jääskeläinen</a:t>
            </a:r>
            <a:r>
              <a:rPr lang="en-GB" dirty="0"/>
              <a:t>, T., </a:t>
            </a:r>
            <a:r>
              <a:rPr lang="en-GB" dirty="0" err="1"/>
              <a:t>Koponen</a:t>
            </a:r>
            <a:r>
              <a:rPr lang="en-GB" dirty="0"/>
              <a:t>, P., Lundqvist, A. and Koskinen, S., (2022). Lifestyle factors and obesity in young adults–changes in the 2000s in Finland. </a:t>
            </a:r>
            <a:r>
              <a:rPr lang="en-GB" i="1" dirty="0"/>
              <a:t>Scandinavian Journal of Public Health</a:t>
            </a:r>
            <a:r>
              <a:rPr lang="en-GB" dirty="0"/>
              <a:t>, p.14.</a:t>
            </a:r>
          </a:p>
          <a:p>
            <a:r>
              <a:rPr lang="en-GB" dirty="0"/>
              <a:t>Kennedy, C., Ali, O., </a:t>
            </a:r>
            <a:r>
              <a:rPr lang="en-GB" dirty="0" err="1"/>
              <a:t>Farnan</a:t>
            </a:r>
            <a:r>
              <a:rPr lang="en-GB" dirty="0"/>
              <a:t>, R., Stinson, J., </a:t>
            </a:r>
            <a:r>
              <a:rPr lang="en-GB" dirty="0" err="1"/>
              <a:t>Gabr</a:t>
            </a:r>
            <a:r>
              <a:rPr lang="en-GB" dirty="0"/>
              <a:t>, A., Hall, M., O’Connor, P., Hennessy, M. and Barry, M., (2022). Clinical characteristics of two groups commonly referred to an Irish hypertension service—patients with resistant hypertension and young adults with hypertension. </a:t>
            </a:r>
            <a:r>
              <a:rPr lang="en-GB" i="1" dirty="0"/>
              <a:t>Irish Journal of Medical Science (1971-)</a:t>
            </a:r>
            <a:r>
              <a:rPr lang="en-GB" dirty="0"/>
              <a:t>, pp.1-9. </a:t>
            </a:r>
          </a:p>
        </p:txBody>
      </p:sp>
    </p:spTree>
    <p:extLst>
      <p:ext uri="{BB962C8B-B14F-4D97-AF65-F5344CB8AC3E}">
        <p14:creationId xmlns:p14="http://schemas.microsoft.com/office/powerpoint/2010/main" val="2004148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892981" y="510334"/>
            <a:ext cx="10911840" cy="1051560"/>
          </a:xfrm>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645847" y="1864882"/>
            <a:ext cx="10911840" cy="4187952"/>
          </a:xfrm>
        </p:spPr>
        <p:txBody>
          <a:bodyPr>
            <a:normAutofit fontScale="70000" lnSpcReduction="20000"/>
          </a:bodyPr>
          <a:lstStyle/>
          <a:p>
            <a:pPr marL="0" indent="0">
              <a:buNone/>
            </a:pPr>
            <a:endParaRPr lang="en-GB" dirty="0"/>
          </a:p>
          <a:p>
            <a:r>
              <a:rPr lang="en-GB" dirty="0"/>
              <a:t>Kennedy, C., Ali, O., </a:t>
            </a:r>
            <a:r>
              <a:rPr lang="en-GB" dirty="0" err="1"/>
              <a:t>Farnan</a:t>
            </a:r>
            <a:r>
              <a:rPr lang="en-GB" dirty="0"/>
              <a:t>, R., Stinson, J., </a:t>
            </a:r>
            <a:r>
              <a:rPr lang="en-GB" dirty="0" err="1"/>
              <a:t>Gabr</a:t>
            </a:r>
            <a:r>
              <a:rPr lang="en-GB" dirty="0"/>
              <a:t>, A., Hall, M., O’Connor, P., Hennessy, M. and Barry, M., (2022). Clinical characteristics of two groups commonly referred to an Irish hypertension service—patients with resistant hypertension and young adults with hypertension. </a:t>
            </a:r>
            <a:r>
              <a:rPr lang="en-GB" i="1" dirty="0"/>
              <a:t>Irish Journal of Medical Science (1971-)</a:t>
            </a:r>
            <a:r>
              <a:rPr lang="en-GB" dirty="0"/>
              <a:t>, pp.1-9. </a:t>
            </a:r>
          </a:p>
          <a:p>
            <a:r>
              <a:rPr lang="en-GB" dirty="0"/>
              <a:t>Lemamsha, H., Randhawa, G. and Papadopoulos, C., (2022). Investigating the Association between Unhealthy Dietary Habits and Obesity among Libyan Adults. </a:t>
            </a:r>
            <a:r>
              <a:rPr lang="en-GB" i="1" dirty="0"/>
              <a:t>International Journal of Environmental Research and Public Health</a:t>
            </a:r>
            <a:r>
              <a:rPr lang="en-GB" dirty="0"/>
              <a:t>, </a:t>
            </a:r>
            <a:r>
              <a:rPr lang="en-GB" i="1" dirty="0"/>
              <a:t>19</a:t>
            </a:r>
            <a:r>
              <a:rPr lang="en-GB" dirty="0"/>
              <a:t>(3), p.1076. </a:t>
            </a:r>
            <a:endParaRPr lang="en-US" dirty="0"/>
          </a:p>
          <a:p>
            <a:r>
              <a:rPr lang="en-GB" dirty="0" err="1"/>
              <a:t>Saeed</a:t>
            </a:r>
            <a:r>
              <a:rPr lang="en-GB" dirty="0"/>
              <a:t>, S., </a:t>
            </a:r>
            <a:r>
              <a:rPr lang="en-GB" dirty="0" err="1"/>
              <a:t>Janjua</a:t>
            </a:r>
            <a:r>
              <a:rPr lang="en-GB" dirty="0"/>
              <a:t>, Q.M., </a:t>
            </a:r>
            <a:r>
              <a:rPr lang="en-GB" dirty="0" err="1"/>
              <a:t>Haseeb</a:t>
            </a:r>
            <a:r>
              <a:rPr lang="en-GB" dirty="0"/>
              <a:t>, A., </a:t>
            </a:r>
            <a:r>
              <a:rPr lang="en-GB" dirty="0" err="1"/>
              <a:t>Khanam</a:t>
            </a:r>
            <a:r>
              <a:rPr lang="en-GB" dirty="0"/>
              <a:t>, R., Durand, E., </a:t>
            </a:r>
            <a:r>
              <a:rPr lang="en-GB" dirty="0" err="1"/>
              <a:t>Vaillant</a:t>
            </a:r>
            <a:r>
              <a:rPr lang="en-GB" dirty="0"/>
              <a:t>, E., </a:t>
            </a:r>
            <a:r>
              <a:rPr lang="en-GB" dirty="0" err="1"/>
              <a:t>Ning</a:t>
            </a:r>
            <a:r>
              <a:rPr lang="en-GB" dirty="0"/>
              <a:t>, L., </a:t>
            </a:r>
            <a:r>
              <a:rPr lang="en-GB" dirty="0" err="1"/>
              <a:t>Badreddine</a:t>
            </a:r>
            <a:r>
              <a:rPr lang="en-GB" dirty="0"/>
              <a:t>, A., </a:t>
            </a:r>
            <a:r>
              <a:rPr lang="en-GB" dirty="0" err="1"/>
              <a:t>Berberian</a:t>
            </a:r>
            <a:r>
              <a:rPr lang="en-GB" dirty="0"/>
              <a:t>, L., </a:t>
            </a:r>
            <a:r>
              <a:rPr lang="en-GB" dirty="0" err="1"/>
              <a:t>Boissel</a:t>
            </a:r>
            <a:r>
              <a:rPr lang="en-GB" dirty="0"/>
              <a:t>, M. and </a:t>
            </a:r>
            <a:r>
              <a:rPr lang="en-GB" dirty="0" err="1"/>
              <a:t>Amanzougarene</a:t>
            </a:r>
            <a:r>
              <a:rPr lang="en-GB" dirty="0"/>
              <a:t>, S., (2022). Rare Variant Analysis of Obesity-Associated Genes in Young Adults With Severe Obesity From a Consanguineous Population of Pakistan. </a:t>
            </a:r>
            <a:r>
              <a:rPr lang="en-GB" i="1" dirty="0"/>
              <a:t>Diabetes</a:t>
            </a:r>
            <a:r>
              <a:rPr lang="en-GB" dirty="0"/>
              <a:t>, 10.2337/db21-0373</a:t>
            </a:r>
            <a:endParaRPr lang="en-US" dirty="0"/>
          </a:p>
          <a:p>
            <a:endParaRPr lang="en-GB" dirty="0"/>
          </a:p>
        </p:txBody>
      </p:sp>
    </p:spTree>
    <p:extLst>
      <p:ext uri="{BB962C8B-B14F-4D97-AF65-F5344CB8AC3E}">
        <p14:creationId xmlns:p14="http://schemas.microsoft.com/office/powerpoint/2010/main" val="3707611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19195</TotalTime>
  <Words>1778</Words>
  <Application>Microsoft Office PowerPoint</Application>
  <PresentationFormat>Widescreen</PresentationFormat>
  <Paragraphs>83</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Verdana</vt:lpstr>
      <vt:lpstr>Wingdings 2</vt:lpstr>
      <vt:lpstr>Aspect</vt:lpstr>
      <vt:lpstr>Module: Introduction to Research (BMHP5005)  Assessment 2: Viva Voce</vt:lpstr>
      <vt:lpstr>Introduction</vt:lpstr>
      <vt:lpstr>Methods</vt:lpstr>
      <vt:lpstr>                    Literature Review</vt:lpstr>
      <vt:lpstr>                   Literature Review</vt:lpstr>
      <vt:lpstr>Results </vt:lpstr>
      <vt:lpstr>Discussion</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tendai dzitiro</dc:creator>
  <cp:lastModifiedBy>tendai dzitiro</cp:lastModifiedBy>
  <cp:revision>2</cp:revision>
  <dcterms:created xsi:type="dcterms:W3CDTF">2020-04-30T09:56:57Z</dcterms:created>
  <dcterms:modified xsi:type="dcterms:W3CDTF">2022-04-10T16:59:46Z</dcterms:modified>
</cp:coreProperties>
</file>