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68" r:id="rId3"/>
    <p:sldId id="257" r:id="rId4"/>
    <p:sldId id="258" r:id="rId5"/>
    <p:sldId id="259" r:id="rId6"/>
    <p:sldId id="260" r:id="rId7"/>
    <p:sldId id="261" r:id="rId8"/>
    <p:sldId id="262" r:id="rId9"/>
    <p:sldId id="263" r:id="rId10"/>
    <p:sldId id="264" r:id="rId11"/>
    <p:sldId id="265" r:id="rId12"/>
    <p:sldId id="269"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9" autoAdjust="0"/>
    <p:restoredTop sz="94660"/>
  </p:normalViewPr>
  <p:slideViewPr>
    <p:cSldViewPr snapToGrid="0">
      <p:cViewPr varScale="1">
        <p:scale>
          <a:sx n="89" d="100"/>
          <a:sy n="89" d="100"/>
        </p:scale>
        <p:origin x="1216"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1F9259A-1FE3-4FF9-8A07-BDD8177164ED}" type="datetime4">
              <a:rPr lang="en-US" smtClean="0"/>
              <a:t>February 6, 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9D4AEF59-F28E-467C-9EA3-92D1CFAD475A}" type="slidenum">
              <a:rPr lang="en-US" smtClean="0"/>
              <a:t>‹#›</a:t>
            </a:fld>
            <a:endParaRPr lang="en-US"/>
          </a:p>
        </p:txBody>
      </p:sp>
    </p:spTree>
    <p:extLst>
      <p:ext uri="{BB962C8B-B14F-4D97-AF65-F5344CB8AC3E}">
        <p14:creationId xmlns:p14="http://schemas.microsoft.com/office/powerpoint/2010/main" val="2784259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D340FED-6E95-4177-A7EF-CD303B9E611D}" type="datetime4">
              <a:rPr lang="en-US" smtClean="0"/>
              <a:t>February 6, 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5816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77962CB-39AD-45A9-800F-54DAB53D6021}" type="datetime4">
              <a:rPr lang="en-US" smtClean="0"/>
              <a:t>February 6, 2023</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9D4AEF59-F28E-467C-9EA3-92D1CFAD475A}" type="slidenum">
              <a:rPr lang="en-US" smtClean="0"/>
              <a:t>‹#›</a:t>
            </a:fld>
            <a:endParaRPr lang="en-US"/>
          </a:p>
        </p:txBody>
      </p:sp>
    </p:spTree>
    <p:extLst>
      <p:ext uri="{BB962C8B-B14F-4D97-AF65-F5344CB8AC3E}">
        <p14:creationId xmlns:p14="http://schemas.microsoft.com/office/powerpoint/2010/main" val="417422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DEDF93D-55AB-4606-B9D7-742F1FC51983}" type="datetime4">
              <a:rPr lang="en-US" smtClean="0"/>
              <a:t>February 6, 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619219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DF2841D-FB5C-47AB-B2FF-32E855C1EA71}" type="datetime4">
              <a:rPr lang="en-US" smtClean="0"/>
              <a:t>February 6, 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4AEF59-F28E-467C-9EA3-92D1CFAD475A}"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884776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8537E9-D174-424D-BEE8-AFC4CA5F9F97}" type="datetime4">
              <a:rPr lang="en-US" smtClean="0"/>
              <a:t>February 6, 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D4AEF59-F28E-467C-9EA3-92D1CFAD475A}"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784775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7A44C0-F7AC-49C2-8289-1E7A86D9FB50}" type="datetime4">
              <a:rPr lang="en-US" smtClean="0"/>
              <a:t>February 6, 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025998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3BB84BC-6E78-40D1-8831-40AB1F596614}" type="datetime4">
              <a:rPr lang="en-US" smtClean="0"/>
              <a:t>February 6, 2023</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624111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DFA080F-3961-4D42-BEDE-84A1FED032F1}" type="datetime4">
              <a:rPr lang="en-US" smtClean="0"/>
              <a:t>February 6, 2023</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170114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CC3C8F-D4A7-4EAD-92AD-82C91CB8BB85}" type="datetime4">
              <a:rPr lang="en-US" smtClean="0"/>
              <a:t>February 6, 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83450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011D41-E33C-4BC7-8272-37E8417FD097}" type="datetime4">
              <a:rPr lang="en-US" smtClean="0"/>
              <a:t>February 6, 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418314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A33960BD-7AC1-4217-9611-AAA56D3EE38F}" type="datetime4">
              <a:rPr lang="en-US" smtClean="0"/>
              <a:pPr/>
              <a:t>February 6, 2023</a:t>
            </a:fld>
            <a:endParaRPr lang="en-US" dirty="0">
              <a:latin typeface="+mn-lt"/>
            </a:endParaRPr>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latin typeface="+mn-lt"/>
            </a:endParaRPr>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9D4AEF59-F28E-467C-9EA3-92D1CFAD475A}" type="slidenum">
              <a:rPr lang="en-US" smtClean="0"/>
              <a:pPr/>
              <a:t>‹#›</a:t>
            </a:fld>
            <a:endParaRPr lang="en-US">
              <a:latin typeface="+mn-lt"/>
            </a:endParaRPr>
          </a:p>
        </p:txBody>
      </p:sp>
    </p:spTree>
    <p:extLst>
      <p:ext uri="{BB962C8B-B14F-4D97-AF65-F5344CB8AC3E}">
        <p14:creationId xmlns:p14="http://schemas.microsoft.com/office/powerpoint/2010/main" val="2151681503"/>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vdocuments.mx/le-meridien-project.html" TargetMode="External"/><Relationship Id="rId2" Type="http://schemas.openxmlformats.org/officeDocument/2006/relationships/hyperlink" Target="https://news.marriott.com/brands/le-meridien" TargetMode="External"/><Relationship Id="rId1" Type="http://schemas.openxmlformats.org/officeDocument/2006/relationships/slideLayout" Target="../slideLayouts/slideLayout7.xml"/><Relationship Id="rId5" Type="http://schemas.openxmlformats.org/officeDocument/2006/relationships/hyperlink" Target="https://worknola.com/job/330452/guest-service-agent---le-meridien-hotel" TargetMode="External"/><Relationship Id="rId4" Type="http://schemas.openxmlformats.org/officeDocument/2006/relationships/hyperlink" Target="https://le-meridien-mexico-city.h-rez.com/"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ta3mal.com/main/ar/job/detail/assistant-event-planning-manager-67446" TargetMode="External"/><Relationship Id="rId2" Type="http://schemas.openxmlformats.org/officeDocument/2006/relationships/hyperlink" Target="https://odiengroup.com/le-meridien-lav/" TargetMode="External"/><Relationship Id="rId1" Type="http://schemas.openxmlformats.org/officeDocument/2006/relationships/slideLayout" Target="../slideLayouts/slideLayout7.xml"/><Relationship Id="rId4" Type="http://schemas.openxmlformats.org/officeDocument/2006/relationships/hyperlink" Target="https://jobs.marriott.com/marriott/jobs/23004599?lang=en-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103B881-568E-0A6A-1091-97FD96EFE853}"/>
              </a:ext>
            </a:extLst>
          </p:cNvPr>
          <p:cNvSpPr txBox="1"/>
          <p:nvPr/>
        </p:nvSpPr>
        <p:spPr>
          <a:xfrm>
            <a:off x="976105" y="2675841"/>
            <a:ext cx="10239790" cy="2133599"/>
          </a:xfrm>
          <a:prstGeom prst="rect">
            <a:avLst/>
          </a:prstGeom>
        </p:spPr>
        <p:txBody>
          <a:bodyPr vert="horz" lIns="91440" tIns="45720" rIns="91440" bIns="45720" rtlCol="0" anchor="b">
            <a:noAutofit/>
          </a:bodyPr>
          <a:lstStyle/>
          <a:p>
            <a:pPr algn="ctr">
              <a:spcBef>
                <a:spcPct val="0"/>
              </a:spcBef>
              <a:spcAft>
                <a:spcPts val="600"/>
              </a:spcAft>
            </a:pPr>
            <a:r>
              <a:rPr lang="en-US" sz="3600" cap="all" spc="600" dirty="0">
                <a:latin typeface="Phosphate Inline" panose="02000506050000020004" pitchFamily="2" charset="77"/>
                <a:ea typeface="Batang" panose="02030600000101010101" pitchFamily="18" charset="-127"/>
                <a:cs typeface="Phosphate Inline" panose="02000506050000020004" pitchFamily="2" charset="77"/>
              </a:rPr>
              <a:t>The role and importance of quality service,</a:t>
            </a:r>
          </a:p>
          <a:p>
            <a:pPr algn="ctr">
              <a:spcBef>
                <a:spcPct val="0"/>
              </a:spcBef>
              <a:spcAft>
                <a:spcPts val="600"/>
              </a:spcAft>
            </a:pPr>
            <a:r>
              <a:rPr lang="en-US" sz="3600" cap="all" spc="600" dirty="0">
                <a:latin typeface="Phosphate Inline" panose="02000506050000020004" pitchFamily="2" charset="77"/>
                <a:ea typeface="Batang" panose="02030600000101010101" pitchFamily="18" charset="-127"/>
                <a:cs typeface="Phosphate Inline" panose="02000506050000020004" pitchFamily="2" charset="77"/>
              </a:rPr>
              <a:t>hospitality and guest services in </a:t>
            </a:r>
          </a:p>
          <a:p>
            <a:pPr algn="ctr">
              <a:spcBef>
                <a:spcPct val="0"/>
              </a:spcBef>
              <a:spcAft>
                <a:spcPts val="600"/>
              </a:spcAft>
            </a:pPr>
            <a:r>
              <a:rPr lang="en-US" sz="3200" cap="all" spc="600" dirty="0">
                <a:solidFill>
                  <a:schemeClr val="accent1">
                    <a:lumMod val="50000"/>
                  </a:schemeClr>
                </a:solidFill>
                <a:latin typeface="Zapfino" panose="03030300040707070C03" pitchFamily="66" charset="77"/>
                <a:ea typeface="Batang" panose="02030600000101010101" pitchFamily="18" charset="-127"/>
                <a:cs typeface="+mj-cs"/>
              </a:rPr>
              <a:t>Le Meridien </a:t>
            </a:r>
          </a:p>
        </p:txBody>
      </p:sp>
      <p:sp>
        <p:nvSpPr>
          <p:cNvPr id="2" name="TextBox 1">
            <a:extLst>
              <a:ext uri="{FF2B5EF4-FFF2-40B4-BE49-F238E27FC236}">
                <a16:creationId xmlns:a16="http://schemas.microsoft.com/office/drawing/2014/main" id="{7DAB33E7-3BFC-CB20-3009-CC684A865C0B}"/>
              </a:ext>
            </a:extLst>
          </p:cNvPr>
          <p:cNvSpPr txBox="1"/>
          <p:nvPr/>
        </p:nvSpPr>
        <p:spPr>
          <a:xfrm>
            <a:off x="3214687" y="4486274"/>
            <a:ext cx="7472363" cy="646331"/>
          </a:xfrm>
          <a:prstGeom prst="rect">
            <a:avLst/>
          </a:prstGeom>
          <a:noFill/>
        </p:spPr>
        <p:txBody>
          <a:bodyPr wrap="square" rtlCol="0">
            <a:spAutoFit/>
          </a:bodyPr>
          <a:lstStyle/>
          <a:p>
            <a:pPr algn="ctr"/>
            <a:r>
              <a:rPr lang="en-GB" sz="3600" dirty="0">
                <a:solidFill>
                  <a:schemeClr val="accent1">
                    <a:lumMod val="50000"/>
                  </a:schemeClr>
                </a:solidFill>
              </a:rPr>
              <a:t>Khalada Akther. 2209626</a:t>
            </a:r>
          </a:p>
        </p:txBody>
      </p:sp>
    </p:spTree>
    <p:extLst>
      <p:ext uri="{BB962C8B-B14F-4D97-AF65-F5344CB8AC3E}">
        <p14:creationId xmlns:p14="http://schemas.microsoft.com/office/powerpoint/2010/main" val="1071999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77E44-B6A7-BF69-94E5-A7071C514EBC}"/>
              </a:ext>
            </a:extLst>
          </p:cNvPr>
          <p:cNvSpPr>
            <a:spLocks noGrp="1"/>
          </p:cNvSpPr>
          <p:nvPr>
            <p:ph type="title"/>
          </p:nvPr>
        </p:nvSpPr>
        <p:spPr>
          <a:xfrm>
            <a:off x="522242" y="152401"/>
            <a:ext cx="9810604" cy="1216024"/>
          </a:xfrm>
        </p:spPr>
        <p:txBody>
          <a:bodyPr/>
          <a:lstStyle/>
          <a:p>
            <a:r>
              <a:rPr lang="en-GB" dirty="0"/>
              <a:t>Table of contents</a:t>
            </a:r>
          </a:p>
        </p:txBody>
      </p:sp>
      <p:graphicFrame>
        <p:nvGraphicFramePr>
          <p:cNvPr id="3" name="Table 3">
            <a:extLst>
              <a:ext uri="{FF2B5EF4-FFF2-40B4-BE49-F238E27FC236}">
                <a16:creationId xmlns:a16="http://schemas.microsoft.com/office/drawing/2014/main" id="{62C16DFF-6D8F-5F67-C840-2546BBD3CC7D}"/>
              </a:ext>
            </a:extLst>
          </p:cNvPr>
          <p:cNvGraphicFramePr>
            <a:graphicFrameLocks noGrp="1"/>
          </p:cNvGraphicFramePr>
          <p:nvPr>
            <p:extLst>
              <p:ext uri="{D42A27DB-BD31-4B8C-83A1-F6EECF244321}">
                <p14:modId xmlns:p14="http://schemas.microsoft.com/office/powerpoint/2010/main" val="3895956392"/>
              </p:ext>
            </p:extLst>
          </p:nvPr>
        </p:nvGraphicFramePr>
        <p:xfrm>
          <a:off x="522242" y="1368425"/>
          <a:ext cx="9921922" cy="5350096"/>
        </p:xfrm>
        <a:graphic>
          <a:graphicData uri="http://schemas.openxmlformats.org/drawingml/2006/table">
            <a:tbl>
              <a:tblPr firstRow="1" bandRow="1">
                <a:tableStyleId>{BC89EF96-8CEA-46FF-86C4-4CE0E7609802}</a:tableStyleId>
              </a:tblPr>
              <a:tblGrid>
                <a:gridCol w="719280">
                  <a:extLst>
                    <a:ext uri="{9D8B030D-6E8A-4147-A177-3AD203B41FA5}">
                      <a16:colId xmlns:a16="http://schemas.microsoft.com/office/drawing/2014/main" val="470894919"/>
                    </a:ext>
                  </a:extLst>
                </a:gridCol>
                <a:gridCol w="9202642">
                  <a:extLst>
                    <a:ext uri="{9D8B030D-6E8A-4147-A177-3AD203B41FA5}">
                      <a16:colId xmlns:a16="http://schemas.microsoft.com/office/drawing/2014/main" val="218245414"/>
                    </a:ext>
                  </a:extLst>
                </a:gridCol>
              </a:tblGrid>
              <a:tr h="595216">
                <a:tc>
                  <a:txBody>
                    <a:bodyPr/>
                    <a:lstStyle/>
                    <a:p>
                      <a:r>
                        <a:rPr lang="en-GB" sz="1800" b="1" dirty="0">
                          <a:solidFill>
                            <a:schemeClr val="tx1">
                              <a:lumMod val="95000"/>
                              <a:lumOff val="5000"/>
                            </a:schemeClr>
                          </a:solidFill>
                        </a:rPr>
                        <a:t>1.</a:t>
                      </a:r>
                      <a:endParaRPr lang="en-GB" sz="1800" b="1" dirty="0">
                        <a:solidFill>
                          <a:schemeClr val="tx1">
                            <a:lumMod val="95000"/>
                            <a:lumOff val="5000"/>
                          </a:schemeClr>
                        </a:solidFill>
                        <a:latin typeface="Abadi MT Condensed Light" panose="020B0306030101010103" pitchFamily="34" charset="77"/>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spc="50" dirty="0">
                          <a:solidFill>
                            <a:schemeClr val="tx1">
                              <a:lumMod val="95000"/>
                              <a:lumOff val="5000"/>
                            </a:schemeClr>
                          </a:solidFill>
                        </a:rPr>
                        <a:t>Introduction of Le Meridien </a:t>
                      </a:r>
                    </a:p>
                    <a:p>
                      <a:endParaRPr lang="en-GB" sz="1800" b="1" dirty="0">
                        <a:solidFill>
                          <a:schemeClr val="tx1">
                            <a:lumMod val="95000"/>
                            <a:lumOff val="5000"/>
                          </a:schemeClr>
                        </a:solidFill>
                        <a:latin typeface="Abadi MT Condensed Light" panose="020B0306030101010103" pitchFamily="34" charset="77"/>
                      </a:endParaRPr>
                    </a:p>
                  </a:txBody>
                  <a:tcPr/>
                </a:tc>
                <a:extLst>
                  <a:ext uri="{0D108BD9-81ED-4DB2-BD59-A6C34878D82A}">
                    <a16:rowId xmlns:a16="http://schemas.microsoft.com/office/drawing/2014/main" val="3586221909"/>
                  </a:ext>
                </a:extLst>
              </a:tr>
              <a:tr h="595216">
                <a:tc>
                  <a:txBody>
                    <a:bodyPr/>
                    <a:lstStyle/>
                    <a:p>
                      <a:r>
                        <a:rPr lang="en-GB" sz="1800" b="1" dirty="0">
                          <a:solidFill>
                            <a:schemeClr val="tx1">
                              <a:lumMod val="95000"/>
                              <a:lumOff val="5000"/>
                            </a:schemeClr>
                          </a:solidFill>
                        </a:rPr>
                        <a:t>2.</a:t>
                      </a:r>
                      <a:endParaRPr lang="en-GB" sz="1800" b="1" dirty="0">
                        <a:solidFill>
                          <a:schemeClr val="tx1">
                            <a:lumMod val="95000"/>
                            <a:lumOff val="5000"/>
                          </a:schemeClr>
                        </a:solidFill>
                        <a:latin typeface="Abadi MT Condensed Light" panose="020B0306030101010103" pitchFamily="34" charset="77"/>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spc="50" dirty="0">
                          <a:solidFill>
                            <a:schemeClr val="tx1">
                              <a:lumMod val="95000"/>
                              <a:lumOff val="5000"/>
                            </a:schemeClr>
                          </a:solidFill>
                        </a:rPr>
                        <a:t>Le Meridien's Main Consumers</a:t>
                      </a:r>
                    </a:p>
                    <a:p>
                      <a:endParaRPr lang="en-GB" sz="1800" b="1" dirty="0">
                        <a:solidFill>
                          <a:schemeClr val="tx1">
                            <a:lumMod val="95000"/>
                            <a:lumOff val="5000"/>
                          </a:schemeClr>
                        </a:solidFill>
                        <a:latin typeface="Abadi MT Condensed Light" panose="020B0306030101010103" pitchFamily="34" charset="77"/>
                      </a:endParaRPr>
                    </a:p>
                  </a:txBody>
                  <a:tcPr/>
                </a:tc>
                <a:extLst>
                  <a:ext uri="{0D108BD9-81ED-4DB2-BD59-A6C34878D82A}">
                    <a16:rowId xmlns:a16="http://schemas.microsoft.com/office/drawing/2014/main" val="486398589"/>
                  </a:ext>
                </a:extLst>
              </a:tr>
              <a:tr h="595216">
                <a:tc>
                  <a:txBody>
                    <a:bodyPr/>
                    <a:lstStyle/>
                    <a:p>
                      <a:r>
                        <a:rPr lang="en-GB" sz="1800" b="1" dirty="0">
                          <a:solidFill>
                            <a:schemeClr val="tx1">
                              <a:lumMod val="95000"/>
                              <a:lumOff val="5000"/>
                            </a:schemeClr>
                          </a:solidFill>
                        </a:rPr>
                        <a:t>3.</a:t>
                      </a:r>
                      <a:endParaRPr lang="en-GB" sz="1800" b="1" dirty="0">
                        <a:solidFill>
                          <a:schemeClr val="tx1">
                            <a:lumMod val="95000"/>
                            <a:lumOff val="5000"/>
                          </a:schemeClr>
                        </a:solidFill>
                        <a:latin typeface="Abadi MT Condensed Light" panose="020B0306030101010103" pitchFamily="34" charset="77"/>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spc="50" dirty="0">
                          <a:solidFill>
                            <a:schemeClr val="tx1">
                              <a:lumMod val="95000"/>
                              <a:lumOff val="5000"/>
                            </a:schemeClr>
                          </a:solidFill>
                        </a:rPr>
                        <a:t>Nature, Scope and Role of Guest Services and Facilities Provided by Le Meridien </a:t>
                      </a:r>
                    </a:p>
                    <a:p>
                      <a:endParaRPr lang="en-GB" sz="1800" b="1" dirty="0">
                        <a:solidFill>
                          <a:schemeClr val="tx1">
                            <a:lumMod val="95000"/>
                            <a:lumOff val="5000"/>
                          </a:schemeClr>
                        </a:solidFill>
                        <a:latin typeface="Abadi MT Condensed Light" panose="020B0306030101010103" pitchFamily="34" charset="77"/>
                      </a:endParaRPr>
                    </a:p>
                  </a:txBody>
                  <a:tcPr/>
                </a:tc>
                <a:extLst>
                  <a:ext uri="{0D108BD9-81ED-4DB2-BD59-A6C34878D82A}">
                    <a16:rowId xmlns:a16="http://schemas.microsoft.com/office/drawing/2014/main" val="843486987"/>
                  </a:ext>
                </a:extLst>
              </a:tr>
              <a:tr h="595216">
                <a:tc>
                  <a:txBody>
                    <a:bodyPr/>
                    <a:lstStyle/>
                    <a:p>
                      <a:r>
                        <a:rPr lang="en-GB" sz="1800" b="1" dirty="0">
                          <a:solidFill>
                            <a:schemeClr val="tx1">
                              <a:lumMod val="95000"/>
                              <a:lumOff val="5000"/>
                            </a:schemeClr>
                          </a:solidFill>
                        </a:rPr>
                        <a:t>4.</a:t>
                      </a:r>
                      <a:endParaRPr lang="en-GB" sz="1800" b="1" dirty="0">
                        <a:solidFill>
                          <a:schemeClr val="tx1">
                            <a:lumMod val="95000"/>
                            <a:lumOff val="5000"/>
                          </a:schemeClr>
                        </a:solidFill>
                        <a:latin typeface="Abadi MT Condensed Light" panose="020B0306030101010103" pitchFamily="34" charset="77"/>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spc="50" dirty="0">
                          <a:solidFill>
                            <a:schemeClr val="tx1">
                              <a:lumMod val="95000"/>
                              <a:lumOff val="5000"/>
                            </a:schemeClr>
                          </a:solidFill>
                        </a:rPr>
                        <a:t>The Need to Consider the Role and Function of Guest Services in Le Meridien </a:t>
                      </a:r>
                    </a:p>
                    <a:p>
                      <a:endParaRPr lang="en-GB" sz="1800" b="1" dirty="0">
                        <a:solidFill>
                          <a:schemeClr val="tx1">
                            <a:lumMod val="95000"/>
                            <a:lumOff val="5000"/>
                          </a:schemeClr>
                        </a:solidFill>
                        <a:latin typeface="Abadi MT Condensed Light" panose="020B0306030101010103" pitchFamily="34" charset="77"/>
                      </a:endParaRPr>
                    </a:p>
                  </a:txBody>
                  <a:tcPr/>
                </a:tc>
                <a:extLst>
                  <a:ext uri="{0D108BD9-81ED-4DB2-BD59-A6C34878D82A}">
                    <a16:rowId xmlns:a16="http://schemas.microsoft.com/office/drawing/2014/main" val="3850712993"/>
                  </a:ext>
                </a:extLst>
              </a:tr>
              <a:tr h="595216">
                <a:tc>
                  <a:txBody>
                    <a:bodyPr/>
                    <a:lstStyle/>
                    <a:p>
                      <a:r>
                        <a:rPr lang="en-GB" sz="1800" b="1" dirty="0">
                          <a:solidFill>
                            <a:schemeClr val="tx1">
                              <a:lumMod val="95000"/>
                              <a:lumOff val="5000"/>
                            </a:schemeClr>
                          </a:solidFill>
                        </a:rPr>
                        <a:t>5.</a:t>
                      </a:r>
                      <a:endParaRPr lang="en-GB" sz="1800" b="1" dirty="0">
                        <a:solidFill>
                          <a:schemeClr val="tx1">
                            <a:lumMod val="95000"/>
                            <a:lumOff val="5000"/>
                          </a:schemeClr>
                        </a:solidFill>
                        <a:latin typeface="Abadi MT Condensed Light" panose="020B0306030101010103" pitchFamily="34" charset="77"/>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spc="50" dirty="0">
                          <a:solidFill>
                            <a:schemeClr val="tx1">
                              <a:lumMod val="95000"/>
                              <a:lumOff val="5000"/>
                            </a:schemeClr>
                          </a:solidFill>
                        </a:rPr>
                        <a:t>Importance of Hospitality in Le Meridien </a:t>
                      </a:r>
                    </a:p>
                    <a:p>
                      <a:endParaRPr lang="en-GB" sz="1800" b="1" dirty="0">
                        <a:solidFill>
                          <a:schemeClr val="tx1">
                            <a:lumMod val="95000"/>
                            <a:lumOff val="5000"/>
                          </a:schemeClr>
                        </a:solidFill>
                        <a:latin typeface="Abadi MT Condensed Light" panose="020B0306030101010103" pitchFamily="34" charset="77"/>
                      </a:endParaRPr>
                    </a:p>
                  </a:txBody>
                  <a:tcPr/>
                </a:tc>
                <a:extLst>
                  <a:ext uri="{0D108BD9-81ED-4DB2-BD59-A6C34878D82A}">
                    <a16:rowId xmlns:a16="http://schemas.microsoft.com/office/drawing/2014/main" val="3832251662"/>
                  </a:ext>
                </a:extLst>
              </a:tr>
              <a:tr h="595216">
                <a:tc>
                  <a:txBody>
                    <a:bodyPr/>
                    <a:lstStyle/>
                    <a:p>
                      <a:r>
                        <a:rPr lang="en-GB" sz="1800" b="1" dirty="0">
                          <a:solidFill>
                            <a:schemeClr val="tx1">
                              <a:lumMod val="95000"/>
                              <a:lumOff val="5000"/>
                            </a:schemeClr>
                          </a:solidFill>
                        </a:rPr>
                        <a:t>6.</a:t>
                      </a:r>
                      <a:endParaRPr lang="en-GB" sz="1800" b="1" dirty="0">
                        <a:solidFill>
                          <a:schemeClr val="tx1">
                            <a:lumMod val="95000"/>
                            <a:lumOff val="5000"/>
                          </a:schemeClr>
                        </a:solidFill>
                        <a:latin typeface="Abadi MT Condensed Light" panose="020B0306030101010103" pitchFamily="34" charset="77"/>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spc="50" dirty="0">
                          <a:solidFill>
                            <a:schemeClr val="tx1">
                              <a:lumMod val="95000"/>
                              <a:lumOff val="5000"/>
                            </a:schemeClr>
                          </a:solidFill>
                        </a:rPr>
                        <a:t>Meeting/Exceeding Guest Expectations in Le Meridien </a:t>
                      </a:r>
                    </a:p>
                    <a:p>
                      <a:endParaRPr lang="en-GB" sz="1800" b="1" dirty="0">
                        <a:solidFill>
                          <a:schemeClr val="tx1">
                            <a:lumMod val="95000"/>
                            <a:lumOff val="5000"/>
                          </a:schemeClr>
                        </a:solidFill>
                        <a:latin typeface="Abadi MT Condensed Light" panose="020B0306030101010103" pitchFamily="34" charset="77"/>
                      </a:endParaRPr>
                    </a:p>
                  </a:txBody>
                  <a:tcPr/>
                </a:tc>
                <a:extLst>
                  <a:ext uri="{0D108BD9-81ED-4DB2-BD59-A6C34878D82A}">
                    <a16:rowId xmlns:a16="http://schemas.microsoft.com/office/drawing/2014/main" val="2556282698"/>
                  </a:ext>
                </a:extLst>
              </a:tr>
              <a:tr h="344847">
                <a:tc>
                  <a:txBody>
                    <a:bodyPr/>
                    <a:lstStyle/>
                    <a:p>
                      <a:r>
                        <a:rPr lang="en-GB" sz="1800" b="1" dirty="0">
                          <a:solidFill>
                            <a:schemeClr val="tx1">
                              <a:lumMod val="95000"/>
                              <a:lumOff val="5000"/>
                            </a:schemeClr>
                          </a:solidFill>
                        </a:rPr>
                        <a:t>7.</a:t>
                      </a:r>
                      <a:endParaRPr lang="en-GB" sz="1800" b="1" dirty="0">
                        <a:solidFill>
                          <a:schemeClr val="tx1">
                            <a:lumMod val="95000"/>
                            <a:lumOff val="5000"/>
                          </a:schemeClr>
                        </a:solidFill>
                        <a:latin typeface="Abadi MT Condensed Light" panose="020B0306030101010103" pitchFamily="34" charset="77"/>
                      </a:endParaRPr>
                    </a:p>
                  </a:txBody>
                  <a:tcPr/>
                </a:tc>
                <a:tc>
                  <a:txBody>
                    <a:bodyPr/>
                    <a:lstStyle/>
                    <a:p>
                      <a:endParaRPr lang="en-GB" sz="1800" b="1" dirty="0">
                        <a:solidFill>
                          <a:schemeClr val="tx1">
                            <a:lumMod val="95000"/>
                            <a:lumOff val="5000"/>
                          </a:schemeClr>
                        </a:solidFill>
                        <a:latin typeface="Abadi MT Condensed Light" panose="020B0306030101010103" pitchFamily="34" charset="77"/>
                      </a:endParaRPr>
                    </a:p>
                  </a:txBody>
                  <a:tcPr/>
                </a:tc>
                <a:extLst>
                  <a:ext uri="{0D108BD9-81ED-4DB2-BD59-A6C34878D82A}">
                    <a16:rowId xmlns:a16="http://schemas.microsoft.com/office/drawing/2014/main" val="204870488"/>
                  </a:ext>
                </a:extLst>
              </a:tr>
              <a:tr h="5952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solidFill>
                            <a:schemeClr val="tx1">
                              <a:lumMod val="95000"/>
                              <a:lumOff val="5000"/>
                            </a:schemeClr>
                          </a:solidFill>
                        </a:rPr>
                        <a:t>8.</a:t>
                      </a:r>
                      <a:endParaRPr lang="en-US" sz="1800" b="1" dirty="0">
                        <a:solidFill>
                          <a:schemeClr val="tx1">
                            <a:lumMod val="95000"/>
                            <a:lumOff val="5000"/>
                          </a:schemeClr>
                        </a:solidFill>
                        <a:latin typeface="Abadi MT Condensed Light" panose="020B0306030101010103" pitchFamily="34" charset="77"/>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solidFill>
                            <a:schemeClr val="tx1">
                              <a:lumMod val="95000"/>
                              <a:lumOff val="5000"/>
                            </a:schemeClr>
                          </a:solidFill>
                        </a:rPr>
                        <a:t>References</a:t>
                      </a:r>
                      <a:endParaRPr lang="en-US" sz="1800" b="1" dirty="0">
                        <a:solidFill>
                          <a:schemeClr val="tx1">
                            <a:lumMod val="95000"/>
                            <a:lumOff val="5000"/>
                          </a:schemeClr>
                        </a:solidFill>
                        <a:latin typeface="Abadi MT Condensed Light" panose="020B0306030101010103" pitchFamily="34" charset="77"/>
                      </a:endParaRPr>
                    </a:p>
                  </a:txBody>
                  <a:tcPr/>
                </a:tc>
                <a:extLst>
                  <a:ext uri="{0D108BD9-81ED-4DB2-BD59-A6C34878D82A}">
                    <a16:rowId xmlns:a16="http://schemas.microsoft.com/office/drawing/2014/main" val="2926776077"/>
                  </a:ext>
                </a:extLst>
              </a:tr>
            </a:tbl>
          </a:graphicData>
        </a:graphic>
      </p:graphicFrame>
    </p:spTree>
    <p:extLst>
      <p:ext uri="{BB962C8B-B14F-4D97-AF65-F5344CB8AC3E}">
        <p14:creationId xmlns:p14="http://schemas.microsoft.com/office/powerpoint/2010/main" val="2927337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urious Case of Hotel Le Meridien's Dues | NewsClick">
            <a:extLst>
              <a:ext uri="{FF2B5EF4-FFF2-40B4-BE49-F238E27FC236}">
                <a16:creationId xmlns:a16="http://schemas.microsoft.com/office/drawing/2014/main" id="{D89A22AD-0029-2438-1C1C-39BC6CBCDC6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3900" y="2545568"/>
            <a:ext cx="3391756" cy="217072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4A1227E-B823-EA7C-3CD8-65E54047538A}"/>
              </a:ext>
            </a:extLst>
          </p:cNvPr>
          <p:cNvSpPr txBox="1"/>
          <p:nvPr/>
        </p:nvSpPr>
        <p:spPr>
          <a:xfrm>
            <a:off x="4683760" y="590843"/>
            <a:ext cx="7034627" cy="5663533"/>
          </a:xfrm>
          <a:prstGeom prst="rect">
            <a:avLst/>
          </a:prstGeom>
        </p:spPr>
        <p:txBody>
          <a:bodyPr vert="horz" lIns="91440" tIns="45720" rIns="91440" bIns="45720" rtlCol="0">
            <a:normAutofit/>
          </a:bodyPr>
          <a:lstStyle/>
          <a:p>
            <a:pPr>
              <a:spcAft>
                <a:spcPts val="600"/>
              </a:spcAft>
            </a:pPr>
            <a:r>
              <a:rPr lang="en-US" sz="3200" spc="50" dirty="0">
                <a:solidFill>
                  <a:schemeClr val="tx1">
                    <a:lumMod val="85000"/>
                    <a:lumOff val="15000"/>
                  </a:schemeClr>
                </a:solidFill>
                <a:ea typeface="Batang" panose="02030600000101010101" pitchFamily="18" charset="-127"/>
              </a:rPr>
              <a:t> </a:t>
            </a:r>
            <a:r>
              <a:rPr lang="en-US" sz="3200" b="1" i="1" spc="50" dirty="0">
                <a:solidFill>
                  <a:schemeClr val="tx1">
                    <a:lumMod val="85000"/>
                    <a:lumOff val="15000"/>
                  </a:schemeClr>
                </a:solidFill>
                <a:ea typeface="Batang" panose="02030600000101010101" pitchFamily="18" charset="-127"/>
              </a:rPr>
              <a:t>Introduction of Le Meridien </a:t>
            </a:r>
          </a:p>
          <a:p>
            <a:pPr>
              <a:spcAft>
                <a:spcPts val="600"/>
              </a:spcAft>
            </a:pPr>
            <a:r>
              <a:rPr lang="en-US" sz="2400" spc="50" dirty="0">
                <a:solidFill>
                  <a:schemeClr val="tx1">
                    <a:lumMod val="85000"/>
                    <a:lumOff val="15000"/>
                  </a:schemeClr>
                </a:solidFill>
                <a:ea typeface="Batang" panose="02030600000101010101" pitchFamily="18" charset="-127"/>
              </a:rPr>
              <a:t>Le Meridien is a luxury hotel brand that is part of Marriott International. The brand offers a sophisticated, cosmopolitan experience for guests, with a focus on design, culture, and cuisine. </a:t>
            </a:r>
          </a:p>
          <a:p>
            <a:pPr>
              <a:spcAft>
                <a:spcPts val="600"/>
              </a:spcAft>
            </a:pPr>
            <a:r>
              <a:rPr lang="en-US" sz="2400" spc="50" dirty="0">
                <a:solidFill>
                  <a:schemeClr val="tx1">
                    <a:lumMod val="85000"/>
                    <a:lumOff val="15000"/>
                  </a:schemeClr>
                </a:solidFill>
                <a:ea typeface="Batang" panose="02030600000101010101" pitchFamily="18" charset="-127"/>
              </a:rPr>
              <a:t>Le Meridien hotels are located in some of the world's most exciting destinations, and offer a range of accommodation options, dining experiences, and wellness facilities. The brand is known for its innovative approach to hospitality, and its commitment to delivering exceptional guest experiences. (Marriott International </a:t>
            </a:r>
            <a:r>
              <a:rPr lang="en-US" sz="2400" spc="50" dirty="0" err="1">
                <a:solidFill>
                  <a:schemeClr val="tx1">
                    <a:lumMod val="85000"/>
                    <a:lumOff val="15000"/>
                  </a:schemeClr>
                </a:solidFill>
                <a:ea typeface="Batang" panose="02030600000101010101" pitchFamily="18" charset="-127"/>
              </a:rPr>
              <a:t>Newscenter</a:t>
            </a:r>
            <a:r>
              <a:rPr lang="en-US" sz="2400" spc="50" dirty="0">
                <a:solidFill>
                  <a:schemeClr val="tx1">
                    <a:lumMod val="85000"/>
                    <a:lumOff val="15000"/>
                  </a:schemeClr>
                </a:solidFill>
                <a:ea typeface="Batang" panose="02030600000101010101" pitchFamily="18" charset="-127"/>
              </a:rPr>
              <a:t> (US), n.d.)</a:t>
            </a:r>
          </a:p>
        </p:txBody>
      </p:sp>
    </p:spTree>
    <p:extLst>
      <p:ext uri="{BB962C8B-B14F-4D97-AF65-F5344CB8AC3E}">
        <p14:creationId xmlns:p14="http://schemas.microsoft.com/office/powerpoint/2010/main" val="2781397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Le Méridien Paro, Riverfront opens in Bhutan - Insights">
            <a:extLst>
              <a:ext uri="{FF2B5EF4-FFF2-40B4-BE49-F238E27FC236}">
                <a16:creationId xmlns:a16="http://schemas.microsoft.com/office/drawing/2014/main" id="{175CB9DF-2406-4AC6-F97B-BA30593DD4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03" r="10608"/>
          <a:stretch/>
        </p:blipFill>
        <p:spPr bwMode="auto">
          <a:xfrm>
            <a:off x="4279569" y="114300"/>
            <a:ext cx="7912431" cy="662939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772E785-BC58-1311-A74D-8AFF31EEBCA6}"/>
              </a:ext>
            </a:extLst>
          </p:cNvPr>
          <p:cNvSpPr txBox="1"/>
          <p:nvPr/>
        </p:nvSpPr>
        <p:spPr>
          <a:xfrm>
            <a:off x="942535" y="734633"/>
            <a:ext cx="4754880" cy="4566238"/>
          </a:xfrm>
          <a:prstGeom prst="rect">
            <a:avLst/>
          </a:prstGeom>
        </p:spPr>
        <p:txBody>
          <a:bodyPr vert="horz" lIns="91440" tIns="45720" rIns="91440" bIns="45720" rtlCol="0" anchor="ctr">
            <a:noAutofit/>
          </a:bodyPr>
          <a:lstStyle/>
          <a:p>
            <a:pPr>
              <a:spcAft>
                <a:spcPts val="600"/>
              </a:spcAft>
            </a:pPr>
            <a:r>
              <a:rPr lang="en-US" sz="3200" b="1" spc="50" dirty="0">
                <a:solidFill>
                  <a:schemeClr val="tx1">
                    <a:lumMod val="85000"/>
                    <a:lumOff val="15000"/>
                  </a:schemeClr>
                </a:solidFill>
                <a:ea typeface="Batang" panose="02030600000101010101" pitchFamily="18" charset="-127"/>
              </a:rPr>
              <a:t>Le Meridien's Main Consumers</a:t>
            </a:r>
          </a:p>
          <a:p>
            <a:pPr>
              <a:spcAft>
                <a:spcPts val="600"/>
              </a:spcAft>
            </a:pPr>
            <a:endParaRPr lang="en-US" sz="2800" b="1" spc="50" dirty="0">
              <a:solidFill>
                <a:schemeClr val="tx1">
                  <a:lumMod val="85000"/>
                  <a:lumOff val="15000"/>
                </a:schemeClr>
              </a:solidFill>
              <a:ea typeface="Batang" panose="02030600000101010101" pitchFamily="18" charset="-127"/>
            </a:endParaRPr>
          </a:p>
          <a:p>
            <a:pPr marL="457200" indent="-457200">
              <a:spcAft>
                <a:spcPts val="600"/>
              </a:spcAft>
              <a:buFont typeface="Arial" panose="020B0604020202020204" pitchFamily="34" charset="0"/>
              <a:buChar char="•"/>
            </a:pPr>
            <a:r>
              <a:rPr lang="en-US" sz="2800" spc="50" dirty="0">
                <a:solidFill>
                  <a:schemeClr val="tx1">
                    <a:lumMod val="85000"/>
                    <a:lumOff val="15000"/>
                  </a:schemeClr>
                </a:solidFill>
                <a:ea typeface="Batang" panose="02030600000101010101" pitchFamily="18" charset="-127"/>
              </a:rPr>
              <a:t>High-end travelers</a:t>
            </a:r>
          </a:p>
          <a:p>
            <a:pPr marL="457200" indent="-457200">
              <a:spcAft>
                <a:spcPts val="600"/>
              </a:spcAft>
              <a:buFont typeface="Arial" panose="020B0604020202020204" pitchFamily="34" charset="0"/>
              <a:buChar char="•"/>
            </a:pPr>
            <a:r>
              <a:rPr lang="en-US" sz="2800" spc="50" dirty="0">
                <a:solidFill>
                  <a:schemeClr val="tx1">
                    <a:lumMod val="85000"/>
                    <a:lumOff val="15000"/>
                  </a:schemeClr>
                </a:solidFill>
                <a:ea typeface="Batang" panose="02030600000101010101" pitchFamily="18" charset="-127"/>
              </a:rPr>
              <a:t>Business travelers</a:t>
            </a:r>
          </a:p>
          <a:p>
            <a:pPr marL="457200" indent="-457200">
              <a:spcAft>
                <a:spcPts val="600"/>
              </a:spcAft>
              <a:buFont typeface="Arial" panose="020B0604020202020204" pitchFamily="34" charset="0"/>
              <a:buChar char="•"/>
            </a:pPr>
            <a:r>
              <a:rPr lang="en-US" sz="2800" spc="50" dirty="0">
                <a:solidFill>
                  <a:schemeClr val="tx1">
                    <a:lumMod val="85000"/>
                    <a:lumOff val="15000"/>
                  </a:schemeClr>
                </a:solidFill>
                <a:ea typeface="Batang" panose="02030600000101010101" pitchFamily="18" charset="-127"/>
              </a:rPr>
              <a:t>Culture and design enthusiasts</a:t>
            </a:r>
          </a:p>
          <a:p>
            <a:pPr marL="457200" indent="-457200">
              <a:spcAft>
                <a:spcPts val="600"/>
              </a:spcAft>
              <a:buFont typeface="Arial" panose="020B0604020202020204" pitchFamily="34" charset="0"/>
              <a:buChar char="•"/>
            </a:pPr>
            <a:r>
              <a:rPr lang="en-US" sz="2800" spc="50" dirty="0">
                <a:solidFill>
                  <a:schemeClr val="tx1">
                    <a:lumMod val="85000"/>
                    <a:lumOff val="15000"/>
                  </a:schemeClr>
                </a:solidFill>
                <a:ea typeface="Batang" panose="02030600000101010101" pitchFamily="18" charset="-127"/>
              </a:rPr>
              <a:t>Foodies</a:t>
            </a:r>
          </a:p>
          <a:p>
            <a:pPr marL="457200" indent="-457200">
              <a:spcAft>
                <a:spcPts val="600"/>
              </a:spcAft>
              <a:buFont typeface="Arial" panose="020B0604020202020204" pitchFamily="34" charset="0"/>
              <a:buChar char="•"/>
            </a:pPr>
            <a:r>
              <a:rPr lang="en-US" sz="2800" spc="50" dirty="0">
                <a:solidFill>
                  <a:schemeClr val="tx1">
                    <a:lumMod val="85000"/>
                    <a:lumOff val="15000"/>
                  </a:schemeClr>
                </a:solidFill>
                <a:ea typeface="Batang" panose="02030600000101010101" pitchFamily="18" charset="-127"/>
              </a:rPr>
              <a:t>Couples and families looking for luxury experiences</a:t>
            </a:r>
          </a:p>
        </p:txBody>
      </p:sp>
    </p:spTree>
    <p:extLst>
      <p:ext uri="{BB962C8B-B14F-4D97-AF65-F5344CB8AC3E}">
        <p14:creationId xmlns:p14="http://schemas.microsoft.com/office/powerpoint/2010/main" val="1666545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5081486-15A7-BC8D-AA5D-77F1D476077A}"/>
              </a:ext>
            </a:extLst>
          </p:cNvPr>
          <p:cNvSpPr txBox="1"/>
          <p:nvPr/>
        </p:nvSpPr>
        <p:spPr>
          <a:xfrm>
            <a:off x="5359790" y="112542"/>
            <a:ext cx="6625883" cy="6157739"/>
          </a:xfrm>
          <a:prstGeom prst="rect">
            <a:avLst/>
          </a:prstGeom>
        </p:spPr>
        <p:txBody>
          <a:bodyPr vert="horz" lIns="91440" tIns="45720" rIns="91440" bIns="45720" rtlCol="0" anchor="ctr">
            <a:noAutofit/>
          </a:bodyPr>
          <a:lstStyle/>
          <a:p>
            <a:pPr>
              <a:spcAft>
                <a:spcPts val="600"/>
              </a:spcAft>
            </a:pPr>
            <a:r>
              <a:rPr lang="en-US" sz="2800" b="1" i="1" spc="50" dirty="0">
                <a:solidFill>
                  <a:schemeClr val="tx1">
                    <a:lumMod val="85000"/>
                    <a:lumOff val="15000"/>
                  </a:schemeClr>
                </a:solidFill>
                <a:ea typeface="Batang" panose="02030600000101010101" pitchFamily="18" charset="-127"/>
              </a:rPr>
              <a:t>Nature, Scope and Role of Guest Services and Facilities Provided by Le Meridien </a:t>
            </a:r>
          </a:p>
          <a:p>
            <a:pPr>
              <a:spcAft>
                <a:spcPts val="600"/>
              </a:spcAft>
            </a:pPr>
            <a:endParaRPr lang="en-US" sz="2400" spc="50" dirty="0">
              <a:solidFill>
                <a:schemeClr val="tx1">
                  <a:lumMod val="85000"/>
                  <a:lumOff val="15000"/>
                </a:schemeClr>
              </a:solidFill>
              <a:ea typeface="Batang" panose="02030600000101010101" pitchFamily="18" charset="-127"/>
            </a:endParaRPr>
          </a:p>
          <a:p>
            <a:pPr>
              <a:spcAft>
                <a:spcPts val="600"/>
              </a:spcAft>
            </a:pPr>
            <a:r>
              <a:rPr lang="en-US" sz="2400" b="1" i="1" spc="50" dirty="0">
                <a:solidFill>
                  <a:schemeClr val="tx1">
                    <a:lumMod val="85000"/>
                    <a:lumOff val="15000"/>
                  </a:schemeClr>
                </a:solidFill>
                <a:ea typeface="Batang" panose="02030600000101010101" pitchFamily="18" charset="-127"/>
              </a:rPr>
              <a:t>Accommodation: </a:t>
            </a:r>
            <a:r>
              <a:rPr lang="en-US" sz="2400" spc="50" dirty="0">
                <a:solidFill>
                  <a:schemeClr val="tx1">
                    <a:lumMod val="85000"/>
                    <a:lumOff val="15000"/>
                  </a:schemeClr>
                </a:solidFill>
                <a:ea typeface="Batang" panose="02030600000101010101" pitchFamily="18" charset="-127"/>
              </a:rPr>
              <a:t>A wide range of luxurious room types, including standard rooms, suites, and serviced apartments.</a:t>
            </a:r>
          </a:p>
          <a:p>
            <a:pPr>
              <a:spcAft>
                <a:spcPts val="600"/>
              </a:spcAft>
            </a:pPr>
            <a:r>
              <a:rPr lang="en-US" sz="2400" b="1" i="1" spc="50" dirty="0">
                <a:solidFill>
                  <a:schemeClr val="tx1">
                    <a:lumMod val="85000"/>
                    <a:lumOff val="15000"/>
                  </a:schemeClr>
                </a:solidFill>
                <a:ea typeface="Batang" panose="02030600000101010101" pitchFamily="18" charset="-127"/>
              </a:rPr>
              <a:t>Dining: </a:t>
            </a:r>
            <a:r>
              <a:rPr lang="en-US" sz="2400" spc="50" dirty="0">
                <a:solidFill>
                  <a:schemeClr val="tx1">
                    <a:lumMod val="85000"/>
                    <a:lumOff val="15000"/>
                  </a:schemeClr>
                </a:solidFill>
                <a:ea typeface="Batang" panose="02030600000101010101" pitchFamily="18" charset="-127"/>
              </a:rPr>
              <a:t>One side restaurant with local products.</a:t>
            </a:r>
          </a:p>
          <a:p>
            <a:pPr>
              <a:spcAft>
                <a:spcPts val="600"/>
              </a:spcAft>
            </a:pPr>
            <a:r>
              <a:rPr lang="en-US" sz="2400" b="1" i="1" spc="50" dirty="0">
                <a:solidFill>
                  <a:schemeClr val="tx1">
                    <a:lumMod val="85000"/>
                    <a:lumOff val="15000"/>
                  </a:schemeClr>
                </a:solidFill>
                <a:ea typeface="Batang" panose="02030600000101010101" pitchFamily="18" charset="-127"/>
              </a:rPr>
              <a:t>Wellness: </a:t>
            </a:r>
            <a:r>
              <a:rPr lang="en-US" sz="2400" spc="50" dirty="0">
                <a:solidFill>
                  <a:schemeClr val="tx1">
                    <a:lumMod val="85000"/>
                    <a:lumOff val="15000"/>
                  </a:schemeClr>
                </a:solidFill>
                <a:ea typeface="Batang" panose="02030600000101010101" pitchFamily="18" charset="-127"/>
              </a:rPr>
              <a:t>Health and fitness facilities including gyms, spas, and outdoor recreation areas. </a:t>
            </a:r>
          </a:p>
          <a:p>
            <a:pPr>
              <a:spcAft>
                <a:spcPts val="600"/>
              </a:spcAft>
            </a:pPr>
            <a:r>
              <a:rPr lang="en-US" sz="2400" b="1" i="1" spc="50" dirty="0">
                <a:solidFill>
                  <a:schemeClr val="tx1">
                    <a:lumMod val="85000"/>
                    <a:lumOff val="15000"/>
                  </a:schemeClr>
                </a:solidFill>
                <a:ea typeface="Batang" panose="02030600000101010101" pitchFamily="18" charset="-127"/>
              </a:rPr>
              <a:t>Art and Culture: </a:t>
            </a:r>
            <a:r>
              <a:rPr lang="en-US" sz="2400" spc="50" dirty="0">
                <a:solidFill>
                  <a:schemeClr val="tx1">
                    <a:lumMod val="85000"/>
                    <a:lumOff val="15000"/>
                  </a:schemeClr>
                </a:solidFill>
                <a:ea typeface="Batang" panose="02030600000101010101" pitchFamily="18" charset="-127"/>
              </a:rPr>
              <a:t>Le Meridien hotels offer a unique cultural experience, with art installations, exhibitions, and cultural events. (vdocuments.mx, n.d.)</a:t>
            </a:r>
          </a:p>
        </p:txBody>
      </p:sp>
      <p:pic>
        <p:nvPicPr>
          <p:cNvPr id="3074" name="Picture 2" descr="Le Méridien Panama, Panama City | 2023 Updated Prices, Deals">
            <a:extLst>
              <a:ext uri="{FF2B5EF4-FFF2-40B4-BE49-F238E27FC236}">
                <a16:creationId xmlns:a16="http://schemas.microsoft.com/office/drawing/2014/main" id="{E4EB6A3D-7BAA-5580-F44C-778F024B78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716" r="70" b="-5"/>
          <a:stretch/>
        </p:blipFill>
        <p:spPr bwMode="auto">
          <a:xfrm>
            <a:off x="1398929" y="3555468"/>
            <a:ext cx="3434234" cy="2287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277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768BF86-86CE-0E93-5BA0-2D2906A490DC}"/>
              </a:ext>
            </a:extLst>
          </p:cNvPr>
          <p:cNvSpPr txBox="1"/>
          <p:nvPr/>
        </p:nvSpPr>
        <p:spPr>
          <a:xfrm>
            <a:off x="239151" y="365761"/>
            <a:ext cx="6028154" cy="5486400"/>
          </a:xfrm>
          <a:prstGeom prst="rect">
            <a:avLst/>
          </a:prstGeom>
        </p:spPr>
        <p:txBody>
          <a:bodyPr vert="horz" lIns="91440" tIns="45720" rIns="91440" bIns="45720" rtlCol="0">
            <a:normAutofit lnSpcReduction="10000"/>
          </a:bodyPr>
          <a:lstStyle/>
          <a:p>
            <a:pPr>
              <a:spcAft>
                <a:spcPts val="600"/>
              </a:spcAft>
            </a:pPr>
            <a:r>
              <a:rPr lang="en-US" sz="2800" b="1" i="1" spc="50" dirty="0">
                <a:solidFill>
                  <a:schemeClr val="tx1">
                    <a:lumMod val="85000"/>
                    <a:lumOff val="15000"/>
                  </a:schemeClr>
                </a:solidFill>
                <a:ea typeface="Batang" panose="02030600000101010101" pitchFamily="18" charset="-127"/>
              </a:rPr>
              <a:t>Amenities: </a:t>
            </a:r>
            <a:r>
              <a:rPr lang="en-US" sz="2800" spc="50" dirty="0">
                <a:solidFill>
                  <a:schemeClr val="tx1">
                    <a:lumMod val="85000"/>
                    <a:lumOff val="15000"/>
                  </a:schemeClr>
                </a:solidFill>
                <a:ea typeface="Batang" panose="02030600000101010101" pitchFamily="18" charset="-127"/>
              </a:rPr>
              <a:t>Convenient on-site services such as laundry, currency exchange, and 24-hour front desk.</a:t>
            </a:r>
          </a:p>
          <a:p>
            <a:pPr>
              <a:spcAft>
                <a:spcPts val="600"/>
              </a:spcAft>
            </a:pPr>
            <a:r>
              <a:rPr lang="en-US" sz="2800" b="1" i="1" spc="50" dirty="0">
                <a:solidFill>
                  <a:schemeClr val="tx1">
                    <a:lumMod val="85000"/>
                    <a:lumOff val="15000"/>
                  </a:schemeClr>
                </a:solidFill>
                <a:ea typeface="Batang" panose="02030600000101010101" pitchFamily="18" charset="-127"/>
              </a:rPr>
              <a:t>Entertainment: </a:t>
            </a:r>
            <a:r>
              <a:rPr lang="en-US" sz="2800" spc="50" dirty="0">
                <a:solidFill>
                  <a:schemeClr val="tx1">
                    <a:lumMod val="85000"/>
                    <a:lumOff val="15000"/>
                  </a:schemeClr>
                </a:solidFill>
                <a:ea typeface="Batang" panose="02030600000101010101" pitchFamily="18" charset="-127"/>
              </a:rPr>
              <a:t>In-room entertainment options such as TV, high-speed internet, and entertainment systems.</a:t>
            </a:r>
          </a:p>
          <a:p>
            <a:pPr>
              <a:spcAft>
                <a:spcPts val="600"/>
              </a:spcAft>
            </a:pPr>
            <a:r>
              <a:rPr lang="en-US" sz="2800" b="1" i="1" spc="50" dirty="0">
                <a:solidFill>
                  <a:schemeClr val="tx1">
                    <a:lumMod val="85000"/>
                    <a:lumOff val="15000"/>
                  </a:schemeClr>
                </a:solidFill>
                <a:ea typeface="Batang" panose="02030600000101010101" pitchFamily="18" charset="-127"/>
              </a:rPr>
              <a:t>Guest Services: </a:t>
            </a:r>
            <a:r>
              <a:rPr lang="en-US" sz="2800" spc="50" dirty="0">
                <a:solidFill>
                  <a:schemeClr val="tx1">
                    <a:lumMod val="85000"/>
                    <a:lumOff val="15000"/>
                  </a:schemeClr>
                </a:solidFill>
                <a:ea typeface="Batang" panose="02030600000101010101" pitchFamily="18" charset="-127"/>
              </a:rPr>
              <a:t>Dedicated and professional staff providing personalized service, including concierge and guest services teams. (le-meridien-mexico-city.h-rez.com, n.d.)</a:t>
            </a:r>
          </a:p>
        </p:txBody>
      </p:sp>
      <p:pic>
        <p:nvPicPr>
          <p:cNvPr id="4098" name="Picture 2" descr="Gorgeous bathroom amenities - Picture of Le Meridien Kota Kinabalu -  Tripadvisor">
            <a:extLst>
              <a:ext uri="{FF2B5EF4-FFF2-40B4-BE49-F238E27FC236}">
                <a16:creationId xmlns:a16="http://schemas.microsoft.com/office/drawing/2014/main" id="{CE48C876-C70E-A42A-1DFD-FDD3B43930D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53784" y="1954811"/>
            <a:ext cx="3951737" cy="29638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232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Le Meridien by Ileana Quiroz">
            <a:extLst>
              <a:ext uri="{FF2B5EF4-FFF2-40B4-BE49-F238E27FC236}">
                <a16:creationId xmlns:a16="http://schemas.microsoft.com/office/drawing/2014/main" id="{C5DAC6F6-4ECF-C63D-453D-1AF82DDA417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4260" y="2249089"/>
            <a:ext cx="4195241" cy="23598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D31848E-31BF-80A9-48E5-2951A0F038FF}"/>
              </a:ext>
            </a:extLst>
          </p:cNvPr>
          <p:cNvSpPr txBox="1"/>
          <p:nvPr/>
        </p:nvSpPr>
        <p:spPr>
          <a:xfrm>
            <a:off x="4439501" y="767979"/>
            <a:ext cx="7304824" cy="5486398"/>
          </a:xfrm>
          <a:prstGeom prst="rect">
            <a:avLst/>
          </a:prstGeom>
        </p:spPr>
        <p:txBody>
          <a:bodyPr vert="horz" lIns="91440" tIns="45720" rIns="91440" bIns="45720" rtlCol="0">
            <a:noAutofit/>
          </a:bodyPr>
          <a:lstStyle/>
          <a:p>
            <a:pPr>
              <a:spcAft>
                <a:spcPts val="600"/>
              </a:spcAft>
            </a:pPr>
            <a:r>
              <a:rPr lang="en-US" sz="3200" b="1" spc="50" dirty="0">
                <a:solidFill>
                  <a:schemeClr val="tx1">
                    <a:lumMod val="85000"/>
                    <a:lumOff val="15000"/>
                  </a:schemeClr>
                </a:solidFill>
                <a:ea typeface="Batang" panose="02030600000101010101" pitchFamily="18" charset="-127"/>
              </a:rPr>
              <a:t>The Need to Consider the Role and Function of Guest Services in </a:t>
            </a:r>
            <a:r>
              <a:rPr lang="en-US" sz="3200" b="1" i="1" spc="50" dirty="0">
                <a:solidFill>
                  <a:schemeClr val="tx1">
                    <a:lumMod val="85000"/>
                    <a:lumOff val="15000"/>
                  </a:schemeClr>
                </a:solidFill>
                <a:ea typeface="Batang" panose="02030600000101010101" pitchFamily="18" charset="-127"/>
              </a:rPr>
              <a:t>Le Meridien </a:t>
            </a:r>
            <a:endParaRPr lang="en-US" sz="3200" b="1" spc="50" dirty="0">
              <a:solidFill>
                <a:schemeClr val="tx1">
                  <a:lumMod val="85000"/>
                  <a:lumOff val="15000"/>
                </a:schemeClr>
              </a:solidFill>
              <a:ea typeface="Batang" panose="02030600000101010101" pitchFamily="18" charset="-127"/>
            </a:endParaRPr>
          </a:p>
          <a:p>
            <a:pPr>
              <a:spcAft>
                <a:spcPts val="600"/>
              </a:spcAft>
            </a:pPr>
            <a:r>
              <a:rPr lang="en-US" sz="2400" b="1" i="1" spc="50" dirty="0">
                <a:solidFill>
                  <a:schemeClr val="tx1">
                    <a:lumMod val="85000"/>
                    <a:lumOff val="15000"/>
                  </a:schemeClr>
                </a:solidFill>
                <a:ea typeface="Batang" panose="02030600000101010101" pitchFamily="18" charset="-127"/>
              </a:rPr>
              <a:t>Guest Satisfaction: </a:t>
            </a:r>
            <a:r>
              <a:rPr lang="en-US" sz="2400" spc="50" dirty="0">
                <a:solidFill>
                  <a:schemeClr val="tx1">
                    <a:lumMod val="85000"/>
                    <a:lumOff val="15000"/>
                  </a:schemeClr>
                </a:solidFill>
                <a:ea typeface="Batang" panose="02030600000101010101" pitchFamily="18" charset="-127"/>
              </a:rPr>
              <a:t>High-quality guest services play a crucial role in ensuring guest satisfaction and creating a positive image of the brand(Lashly,2015).</a:t>
            </a:r>
          </a:p>
          <a:p>
            <a:pPr>
              <a:spcAft>
                <a:spcPts val="600"/>
              </a:spcAft>
            </a:pPr>
            <a:r>
              <a:rPr lang="en-US" sz="2400" b="1" i="1" spc="50" dirty="0">
                <a:solidFill>
                  <a:schemeClr val="tx1">
                    <a:lumMod val="85000"/>
                    <a:lumOff val="15000"/>
                  </a:schemeClr>
                </a:solidFill>
                <a:ea typeface="Batang" panose="02030600000101010101" pitchFamily="18" charset="-127"/>
              </a:rPr>
              <a:t>Competitive Advantage: </a:t>
            </a:r>
            <a:r>
              <a:rPr lang="en-US" sz="2400" spc="50" dirty="0">
                <a:solidFill>
                  <a:schemeClr val="tx1">
                    <a:lumMod val="85000"/>
                    <a:lumOff val="15000"/>
                  </a:schemeClr>
                </a:solidFill>
                <a:ea typeface="Batang" panose="02030600000101010101" pitchFamily="18" charset="-127"/>
              </a:rPr>
              <a:t>Offering exceptional guest services can give Le Meridien a competitive advantage over other luxury hotel brands.</a:t>
            </a:r>
          </a:p>
          <a:p>
            <a:pPr>
              <a:spcAft>
                <a:spcPts val="600"/>
              </a:spcAft>
            </a:pPr>
            <a:r>
              <a:rPr lang="en-US" sz="2400" b="1" i="1" spc="50" dirty="0">
                <a:solidFill>
                  <a:schemeClr val="tx1">
                    <a:lumMod val="85000"/>
                    <a:lumOff val="15000"/>
                  </a:schemeClr>
                </a:solidFill>
                <a:ea typeface="Batang" panose="02030600000101010101" pitchFamily="18" charset="-127"/>
              </a:rPr>
              <a:t>Repeat Business: </a:t>
            </a:r>
            <a:r>
              <a:rPr lang="en-US" sz="2400" spc="50" dirty="0">
                <a:solidFill>
                  <a:schemeClr val="tx1">
                    <a:lumMod val="85000"/>
                    <a:lumOff val="15000"/>
                  </a:schemeClr>
                </a:solidFill>
                <a:ea typeface="Batang" panose="02030600000101010101" pitchFamily="18" charset="-127"/>
              </a:rPr>
              <a:t>Providing excellent guest services can increase the likelihood of repeat. (worknola.com, n.d.)</a:t>
            </a:r>
          </a:p>
        </p:txBody>
      </p:sp>
    </p:spTree>
    <p:extLst>
      <p:ext uri="{BB962C8B-B14F-4D97-AF65-F5344CB8AC3E}">
        <p14:creationId xmlns:p14="http://schemas.microsoft.com/office/powerpoint/2010/main" val="3807358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Modern Hotel in Philadelphia | Le Méridien Philadelphia">
            <a:extLst>
              <a:ext uri="{FF2B5EF4-FFF2-40B4-BE49-F238E27FC236}">
                <a16:creationId xmlns:a16="http://schemas.microsoft.com/office/drawing/2014/main" id="{31155558-7083-438C-1C5A-AE3142107B2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3900" y="2363372"/>
            <a:ext cx="3391756" cy="194590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3A54EDF-C7E1-3BAA-00AB-ABD21A2BFBBE}"/>
              </a:ext>
            </a:extLst>
          </p:cNvPr>
          <p:cNvSpPr txBox="1"/>
          <p:nvPr/>
        </p:nvSpPr>
        <p:spPr>
          <a:xfrm>
            <a:off x="4683760" y="2225039"/>
            <a:ext cx="7315982" cy="3936609"/>
          </a:xfrm>
          <a:prstGeom prst="rect">
            <a:avLst/>
          </a:prstGeom>
        </p:spPr>
        <p:txBody>
          <a:bodyPr vert="horz" lIns="91440" tIns="45720" rIns="91440" bIns="45720" rtlCol="0">
            <a:noAutofit/>
          </a:bodyPr>
          <a:lstStyle/>
          <a:p>
            <a:pPr>
              <a:spcAft>
                <a:spcPts val="600"/>
              </a:spcAft>
            </a:pPr>
            <a:r>
              <a:rPr lang="en-US" sz="2800" b="1" spc="50" dirty="0">
                <a:solidFill>
                  <a:schemeClr val="tx1">
                    <a:lumMod val="85000"/>
                    <a:lumOff val="15000"/>
                  </a:schemeClr>
                </a:solidFill>
                <a:ea typeface="Batang" panose="02030600000101010101" pitchFamily="18" charset="-127"/>
              </a:rPr>
              <a:t>Differentiation: </a:t>
            </a:r>
            <a:r>
              <a:rPr lang="en-US" sz="2800" spc="50" dirty="0">
                <a:solidFill>
                  <a:schemeClr val="tx1">
                    <a:lumMod val="85000"/>
                    <a:lumOff val="15000"/>
                  </a:schemeClr>
                </a:solidFill>
                <a:ea typeface="Batang" panose="02030600000101010101" pitchFamily="18" charset="-127"/>
              </a:rPr>
              <a:t>Unique and innovative guest services can differentiate Le Meridien from other hotels, making it stand out in a crowded market.</a:t>
            </a:r>
          </a:p>
          <a:p>
            <a:pPr>
              <a:spcAft>
                <a:spcPts val="600"/>
              </a:spcAft>
            </a:pPr>
            <a:r>
              <a:rPr lang="en-US" sz="2800" b="1" spc="50" dirty="0">
                <a:solidFill>
                  <a:schemeClr val="tx1">
                    <a:lumMod val="85000"/>
                    <a:lumOff val="15000"/>
                  </a:schemeClr>
                </a:solidFill>
                <a:ea typeface="Batang" panose="02030600000101010101" pitchFamily="18" charset="-127"/>
              </a:rPr>
              <a:t>Revenue Generation: </a:t>
            </a:r>
            <a:r>
              <a:rPr lang="en-US" sz="2800" spc="50" dirty="0">
                <a:solidFill>
                  <a:schemeClr val="tx1">
                    <a:lumMod val="85000"/>
                    <a:lumOff val="15000"/>
                  </a:schemeClr>
                </a:solidFill>
                <a:ea typeface="Batang" panose="02030600000101010101" pitchFamily="18" charset="-127"/>
              </a:rPr>
              <a:t>Attractive guest services that covers a range of quality.</a:t>
            </a:r>
          </a:p>
        </p:txBody>
      </p:sp>
    </p:spTree>
    <p:extLst>
      <p:ext uri="{BB962C8B-B14F-4D97-AF65-F5344CB8AC3E}">
        <p14:creationId xmlns:p14="http://schemas.microsoft.com/office/powerpoint/2010/main" val="495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C9DC72-A939-694F-FC25-57E09ED9399D}"/>
              </a:ext>
            </a:extLst>
          </p:cNvPr>
          <p:cNvPicPr>
            <a:picLocks noChangeAspect="1"/>
          </p:cNvPicPr>
          <p:nvPr/>
        </p:nvPicPr>
        <p:blipFill>
          <a:blip r:embed="rId2"/>
          <a:stretch>
            <a:fillRect/>
          </a:stretch>
        </p:blipFill>
        <p:spPr>
          <a:xfrm>
            <a:off x="723900" y="2833867"/>
            <a:ext cx="3391756" cy="1594125"/>
          </a:xfrm>
          <a:prstGeom prst="rect">
            <a:avLst/>
          </a:prstGeom>
        </p:spPr>
      </p:pic>
      <p:sp>
        <p:nvSpPr>
          <p:cNvPr id="5" name="TextBox 4">
            <a:extLst>
              <a:ext uri="{FF2B5EF4-FFF2-40B4-BE49-F238E27FC236}">
                <a16:creationId xmlns:a16="http://schemas.microsoft.com/office/drawing/2014/main" id="{73D7830A-931E-D96A-9BCD-6EDF5D3F2FF0}"/>
              </a:ext>
            </a:extLst>
          </p:cNvPr>
          <p:cNvSpPr txBox="1"/>
          <p:nvPr/>
        </p:nvSpPr>
        <p:spPr>
          <a:xfrm>
            <a:off x="5235566" y="570683"/>
            <a:ext cx="6331686" cy="5654270"/>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3200" b="1" spc="50" dirty="0">
                <a:solidFill>
                  <a:schemeClr val="tx1">
                    <a:lumMod val="85000"/>
                    <a:lumOff val="15000"/>
                  </a:schemeClr>
                </a:solidFill>
                <a:ea typeface="Batang" panose="02030600000101010101" pitchFamily="18" charset="-127"/>
              </a:rPr>
              <a:t>Importance of Hospitality in </a:t>
            </a:r>
            <a:r>
              <a:rPr lang="en-US" sz="3200" b="1" i="1" spc="50" dirty="0">
                <a:solidFill>
                  <a:schemeClr val="tx1">
                    <a:lumMod val="85000"/>
                    <a:lumOff val="15000"/>
                  </a:schemeClr>
                </a:solidFill>
                <a:ea typeface="Batang" panose="02030600000101010101" pitchFamily="18" charset="-127"/>
              </a:rPr>
              <a:t>Le Meridien </a:t>
            </a:r>
            <a:endParaRPr lang="en-US" sz="3200" b="1" spc="50" dirty="0">
              <a:solidFill>
                <a:schemeClr val="tx1">
                  <a:lumMod val="85000"/>
                  <a:lumOff val="15000"/>
                </a:schemeClr>
              </a:solidFill>
              <a:ea typeface="Batang" panose="02030600000101010101" pitchFamily="18" charset="-127"/>
            </a:endParaRPr>
          </a:p>
          <a:p>
            <a:pPr>
              <a:lnSpc>
                <a:spcPct val="90000"/>
              </a:lnSpc>
              <a:spcAft>
                <a:spcPts val="600"/>
              </a:spcAft>
            </a:pPr>
            <a:endParaRPr lang="en-US" sz="2000" spc="50" dirty="0">
              <a:solidFill>
                <a:schemeClr val="tx1">
                  <a:lumMod val="85000"/>
                  <a:lumOff val="15000"/>
                </a:schemeClr>
              </a:solidFill>
              <a:ea typeface="Batang" panose="02030600000101010101" pitchFamily="18" charset="-127"/>
            </a:endParaRPr>
          </a:p>
          <a:p>
            <a:pPr>
              <a:lnSpc>
                <a:spcPct val="90000"/>
              </a:lnSpc>
              <a:spcAft>
                <a:spcPts val="600"/>
              </a:spcAft>
            </a:pPr>
            <a:r>
              <a:rPr lang="en-US" sz="2400" b="1" spc="50" dirty="0">
                <a:solidFill>
                  <a:schemeClr val="tx1">
                    <a:lumMod val="85000"/>
                    <a:lumOff val="15000"/>
                  </a:schemeClr>
                </a:solidFill>
                <a:ea typeface="Batang" panose="02030600000101010101" pitchFamily="18" charset="-127"/>
              </a:rPr>
              <a:t>Building Relationships: </a:t>
            </a:r>
            <a:r>
              <a:rPr lang="en-US" sz="2400" spc="50" dirty="0">
                <a:solidFill>
                  <a:schemeClr val="tx1">
                    <a:lumMod val="85000"/>
                    <a:lumOff val="15000"/>
                  </a:schemeClr>
                </a:solidFill>
                <a:ea typeface="Batang" panose="02030600000101010101" pitchFamily="18" charset="-127"/>
              </a:rPr>
              <a:t>Hospitality plays a critical role in building strong relationships with guests and creating a welcoming and comfortable atmosphere.</a:t>
            </a:r>
          </a:p>
          <a:p>
            <a:pPr>
              <a:lnSpc>
                <a:spcPct val="90000"/>
              </a:lnSpc>
              <a:spcAft>
                <a:spcPts val="600"/>
              </a:spcAft>
            </a:pPr>
            <a:r>
              <a:rPr lang="en-US" sz="2400" b="1" spc="50" dirty="0">
                <a:solidFill>
                  <a:schemeClr val="tx1">
                    <a:lumMod val="85000"/>
                    <a:lumOff val="15000"/>
                  </a:schemeClr>
                </a:solidFill>
                <a:ea typeface="Batang" panose="02030600000101010101" pitchFamily="18" charset="-127"/>
              </a:rPr>
              <a:t>Enhancing Guest Experience: </a:t>
            </a:r>
            <a:r>
              <a:rPr lang="en-US" sz="2400" spc="50" dirty="0">
                <a:solidFill>
                  <a:schemeClr val="tx1">
                    <a:lumMod val="85000"/>
                    <a:lumOff val="15000"/>
                  </a:schemeClr>
                </a:solidFill>
                <a:ea typeface="Batang" panose="02030600000101010101" pitchFamily="18" charset="-127"/>
              </a:rPr>
              <a:t>Providing exceptional hospitality services helps to enhance the guest experience, leading to increased guest satisfaction and loyalty(Solomon,2019).</a:t>
            </a:r>
          </a:p>
          <a:p>
            <a:pPr>
              <a:lnSpc>
                <a:spcPct val="90000"/>
              </a:lnSpc>
              <a:spcAft>
                <a:spcPts val="600"/>
              </a:spcAft>
            </a:pPr>
            <a:r>
              <a:rPr lang="en-US" sz="2400" b="1" spc="50" dirty="0">
                <a:solidFill>
                  <a:schemeClr val="tx1">
                    <a:lumMod val="85000"/>
                    <a:lumOff val="15000"/>
                  </a:schemeClr>
                </a:solidFill>
                <a:ea typeface="Batang" panose="02030600000101010101" pitchFamily="18" charset="-127"/>
              </a:rPr>
              <a:t>Driving Revenue: </a:t>
            </a:r>
            <a:r>
              <a:rPr lang="en-US" sz="2400" spc="50" dirty="0">
                <a:solidFill>
                  <a:schemeClr val="tx1">
                    <a:lumMod val="85000"/>
                    <a:lumOff val="15000"/>
                  </a:schemeClr>
                </a:solidFill>
                <a:ea typeface="Batang" panose="02030600000101010101" pitchFamily="18" charset="-127"/>
              </a:rPr>
              <a:t>By delivering high-quality hospitality, Le Meridien can attract guests who are willing to pay a premium, ultimately leading to increased revenue.</a:t>
            </a:r>
          </a:p>
          <a:p>
            <a:pPr>
              <a:lnSpc>
                <a:spcPct val="90000"/>
              </a:lnSpc>
              <a:spcAft>
                <a:spcPts val="600"/>
              </a:spcAft>
            </a:pPr>
            <a:r>
              <a:rPr lang="en-US" sz="2400" b="1" spc="50" dirty="0">
                <a:solidFill>
                  <a:schemeClr val="tx1">
                    <a:lumMod val="85000"/>
                    <a:lumOff val="15000"/>
                  </a:schemeClr>
                </a:solidFill>
                <a:ea typeface="Batang" panose="02030600000101010101" pitchFamily="18" charset="-127"/>
              </a:rPr>
              <a:t>Reputation Management: </a:t>
            </a:r>
            <a:r>
              <a:rPr lang="en-US" sz="2400" spc="50" dirty="0">
                <a:solidFill>
                  <a:schemeClr val="tx1">
                    <a:lumMod val="85000"/>
                    <a:lumOff val="15000"/>
                  </a:schemeClr>
                </a:solidFill>
                <a:ea typeface="Batang" panose="02030600000101010101" pitchFamily="18" charset="-127"/>
              </a:rPr>
              <a:t>Consistently delivering exceptional hospitality can help to maintain and enhance the brand's reputation and positive image. (Anon, n.d.)</a:t>
            </a:r>
          </a:p>
        </p:txBody>
      </p:sp>
    </p:spTree>
    <p:extLst>
      <p:ext uri="{BB962C8B-B14F-4D97-AF65-F5344CB8AC3E}">
        <p14:creationId xmlns:p14="http://schemas.microsoft.com/office/powerpoint/2010/main" val="303033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Le Meridien Hotel Boosting Its Bottom Line and Personalizing Service With  AVaStar – Hotel-Online">
            <a:extLst>
              <a:ext uri="{FF2B5EF4-FFF2-40B4-BE49-F238E27FC236}">
                <a16:creationId xmlns:a16="http://schemas.microsoft.com/office/drawing/2014/main" id="{60C8472A-29B4-BB2E-DE85-7F539192C7C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3900" y="2498931"/>
            <a:ext cx="3391756" cy="226399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AC385D6-7CC3-2DA6-3BF2-EF241E2EB84B}"/>
              </a:ext>
            </a:extLst>
          </p:cNvPr>
          <p:cNvSpPr txBox="1"/>
          <p:nvPr/>
        </p:nvSpPr>
        <p:spPr>
          <a:xfrm>
            <a:off x="4698609" y="1055077"/>
            <a:ext cx="6162874" cy="5199299"/>
          </a:xfrm>
          <a:prstGeom prst="rect">
            <a:avLst/>
          </a:prstGeom>
        </p:spPr>
        <p:txBody>
          <a:bodyPr vert="horz" lIns="91440" tIns="45720" rIns="91440" bIns="45720" rtlCol="0">
            <a:normAutofit fontScale="92500"/>
          </a:bodyPr>
          <a:lstStyle/>
          <a:p>
            <a:pPr>
              <a:spcAft>
                <a:spcPts val="600"/>
              </a:spcAft>
            </a:pPr>
            <a:r>
              <a:rPr lang="en-US" sz="3200" b="1" i="1" spc="50" dirty="0">
                <a:solidFill>
                  <a:schemeClr val="tx1">
                    <a:lumMod val="85000"/>
                    <a:lumOff val="15000"/>
                  </a:schemeClr>
                </a:solidFill>
                <a:ea typeface="Batang" panose="02030600000101010101" pitchFamily="18" charset="-127"/>
              </a:rPr>
              <a:t>Meeting/Exceeding Guest Expectations in Le Meridien </a:t>
            </a:r>
          </a:p>
          <a:p>
            <a:pPr>
              <a:spcAft>
                <a:spcPts val="600"/>
              </a:spcAft>
            </a:pPr>
            <a:endParaRPr lang="en-US" sz="2400" b="1" i="1" spc="50" dirty="0">
              <a:solidFill>
                <a:schemeClr val="tx1">
                  <a:lumMod val="85000"/>
                  <a:lumOff val="15000"/>
                </a:schemeClr>
              </a:solidFill>
              <a:ea typeface="Batang" panose="02030600000101010101" pitchFamily="18" charset="-127"/>
            </a:endParaRPr>
          </a:p>
          <a:p>
            <a:pPr>
              <a:spcAft>
                <a:spcPts val="600"/>
              </a:spcAft>
            </a:pPr>
            <a:r>
              <a:rPr lang="en-US" sz="2400" b="1" spc="50" dirty="0">
                <a:solidFill>
                  <a:schemeClr val="tx1">
                    <a:lumMod val="85000"/>
                    <a:lumOff val="15000"/>
                  </a:schemeClr>
                </a:solidFill>
                <a:ea typeface="Batang" panose="02030600000101010101" pitchFamily="18" charset="-127"/>
              </a:rPr>
              <a:t>Personalized Service: </a:t>
            </a:r>
            <a:r>
              <a:rPr lang="en-US" sz="2400" spc="50" dirty="0">
                <a:solidFill>
                  <a:schemeClr val="tx1">
                    <a:lumMod val="85000"/>
                    <a:lumOff val="15000"/>
                  </a:schemeClr>
                </a:solidFill>
                <a:ea typeface="Batang" panose="02030600000101010101" pitchFamily="18" charset="-127"/>
              </a:rPr>
              <a:t>Providing personalized and tailored services that cater to individual guest needs and preferences.</a:t>
            </a:r>
          </a:p>
          <a:p>
            <a:pPr>
              <a:spcAft>
                <a:spcPts val="600"/>
              </a:spcAft>
            </a:pPr>
            <a:r>
              <a:rPr lang="en-US" sz="2400" b="1" spc="50" dirty="0">
                <a:solidFill>
                  <a:schemeClr val="tx1">
                    <a:lumMod val="85000"/>
                    <a:lumOff val="15000"/>
                  </a:schemeClr>
                </a:solidFill>
                <a:ea typeface="Batang" panose="02030600000101010101" pitchFamily="18" charset="-127"/>
              </a:rPr>
              <a:t>Anticipating Needs: </a:t>
            </a:r>
            <a:r>
              <a:rPr lang="en-US" sz="2400" spc="50" dirty="0">
                <a:solidFill>
                  <a:schemeClr val="tx1">
                    <a:lumMod val="85000"/>
                    <a:lumOff val="15000"/>
                  </a:schemeClr>
                </a:solidFill>
                <a:ea typeface="Batang" panose="02030600000101010101" pitchFamily="18" charset="-127"/>
              </a:rPr>
              <a:t>Anticipating and addressing guest needs proactively, offering solutions before they even ask.</a:t>
            </a:r>
          </a:p>
          <a:p>
            <a:pPr>
              <a:spcAft>
                <a:spcPts val="600"/>
              </a:spcAft>
            </a:pPr>
            <a:r>
              <a:rPr lang="en-US" sz="2400" b="1" spc="50" dirty="0">
                <a:solidFill>
                  <a:schemeClr val="tx1">
                    <a:lumMod val="85000"/>
                    <a:lumOff val="15000"/>
                  </a:schemeClr>
                </a:solidFill>
                <a:ea typeface="Batang" panose="02030600000101010101" pitchFamily="18" charset="-127"/>
              </a:rPr>
              <a:t>Quality Amenities: </a:t>
            </a:r>
            <a:r>
              <a:rPr lang="en-US" sz="2400" spc="50" dirty="0">
                <a:solidFill>
                  <a:schemeClr val="tx1">
                    <a:lumMod val="85000"/>
                    <a:lumOff val="15000"/>
                  </a:schemeClr>
                </a:solidFill>
                <a:ea typeface="Batang" panose="02030600000101010101" pitchFamily="18" charset="-127"/>
              </a:rPr>
              <a:t>Providing high-quality amenities and facilities that meet or exceed guest expectations. (Systems Ltd, 2021)</a:t>
            </a:r>
          </a:p>
        </p:txBody>
      </p:sp>
    </p:spTree>
    <p:extLst>
      <p:ext uri="{BB962C8B-B14F-4D97-AF65-F5344CB8AC3E}">
        <p14:creationId xmlns:p14="http://schemas.microsoft.com/office/powerpoint/2010/main" val="3919955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E6B82D7-EC17-E23E-949F-93092F353B75}"/>
              </a:ext>
            </a:extLst>
          </p:cNvPr>
          <p:cNvSpPr txBox="1"/>
          <p:nvPr/>
        </p:nvSpPr>
        <p:spPr>
          <a:xfrm>
            <a:off x="393895" y="225083"/>
            <a:ext cx="6621268" cy="6117569"/>
          </a:xfrm>
          <a:prstGeom prst="rect">
            <a:avLst/>
          </a:prstGeom>
        </p:spPr>
        <p:txBody>
          <a:bodyPr vert="horz" lIns="91440" tIns="45720" rIns="91440" bIns="45720" rtlCol="0">
            <a:noAutofit/>
          </a:bodyPr>
          <a:lstStyle/>
          <a:p>
            <a:pPr>
              <a:lnSpc>
                <a:spcPct val="90000"/>
              </a:lnSpc>
              <a:spcAft>
                <a:spcPts val="600"/>
              </a:spcAft>
            </a:pPr>
            <a:r>
              <a:rPr lang="en-US" sz="2400" b="1" spc="50" dirty="0">
                <a:solidFill>
                  <a:schemeClr val="tx1">
                    <a:lumMod val="85000"/>
                    <a:lumOff val="15000"/>
                  </a:schemeClr>
                </a:solidFill>
                <a:ea typeface="Batang" panose="02030600000101010101" pitchFamily="18" charset="-127"/>
              </a:rPr>
              <a:t>Innovative Experiences: </a:t>
            </a:r>
            <a:r>
              <a:rPr lang="en-US" sz="2400" spc="50" dirty="0">
                <a:solidFill>
                  <a:schemeClr val="tx1">
                    <a:lumMod val="85000"/>
                    <a:lumOff val="15000"/>
                  </a:schemeClr>
                </a:solidFill>
                <a:ea typeface="Batang" panose="02030600000101010101" pitchFamily="18" charset="-127"/>
              </a:rPr>
              <a:t>Offering unique and innovative experiences that differentiate Le Meridien from other luxury hotels.</a:t>
            </a:r>
          </a:p>
          <a:p>
            <a:pPr>
              <a:lnSpc>
                <a:spcPct val="90000"/>
              </a:lnSpc>
              <a:spcAft>
                <a:spcPts val="600"/>
              </a:spcAft>
            </a:pPr>
            <a:r>
              <a:rPr lang="en-US" sz="2400" b="1" spc="50" dirty="0">
                <a:solidFill>
                  <a:schemeClr val="tx1">
                    <a:lumMod val="85000"/>
                    <a:lumOff val="15000"/>
                  </a:schemeClr>
                </a:solidFill>
                <a:ea typeface="Batang" panose="02030600000101010101" pitchFamily="18" charset="-127"/>
              </a:rPr>
              <a:t>Exceptional Staff: </a:t>
            </a:r>
            <a:r>
              <a:rPr lang="en-US" sz="2400" spc="50" dirty="0">
                <a:solidFill>
                  <a:schemeClr val="tx1">
                    <a:lumMod val="85000"/>
                    <a:lumOff val="15000"/>
                  </a:schemeClr>
                </a:solidFill>
                <a:ea typeface="Batang" panose="02030600000101010101" pitchFamily="18" charset="-127"/>
              </a:rPr>
              <a:t>Ensuring that staff are trained, professional, and dedicated to delivering exceptional guest experiences(TEDxtalks,2013).</a:t>
            </a:r>
          </a:p>
          <a:p>
            <a:pPr>
              <a:lnSpc>
                <a:spcPct val="90000"/>
              </a:lnSpc>
              <a:spcAft>
                <a:spcPts val="600"/>
              </a:spcAft>
            </a:pPr>
            <a:r>
              <a:rPr lang="en-US" sz="2400" b="1" spc="50" dirty="0">
                <a:solidFill>
                  <a:schemeClr val="tx1">
                    <a:lumMod val="85000"/>
                    <a:lumOff val="15000"/>
                  </a:schemeClr>
                </a:solidFill>
                <a:ea typeface="Batang" panose="02030600000101010101" pitchFamily="18" charset="-127"/>
              </a:rPr>
              <a:t>Consistent Experience: </a:t>
            </a:r>
            <a:r>
              <a:rPr lang="en-US" sz="2400" spc="50" dirty="0">
                <a:solidFill>
                  <a:schemeClr val="tx1">
                    <a:lumMod val="85000"/>
                    <a:lumOff val="15000"/>
                  </a:schemeClr>
                </a:solidFill>
                <a:ea typeface="Batang" panose="02030600000101010101" pitchFamily="18" charset="-127"/>
              </a:rPr>
              <a:t>Providing a consistent and high-quality experience across all Le Meridien hotels, regardless of location.</a:t>
            </a:r>
          </a:p>
          <a:p>
            <a:pPr>
              <a:lnSpc>
                <a:spcPct val="90000"/>
              </a:lnSpc>
              <a:spcAft>
                <a:spcPts val="600"/>
              </a:spcAft>
            </a:pPr>
            <a:r>
              <a:rPr lang="en-US" sz="2400" b="1" spc="50" dirty="0">
                <a:solidFill>
                  <a:schemeClr val="tx1">
                    <a:lumMod val="85000"/>
                    <a:lumOff val="15000"/>
                  </a:schemeClr>
                </a:solidFill>
                <a:ea typeface="Batang" panose="02030600000101010101" pitchFamily="18" charset="-127"/>
              </a:rPr>
              <a:t>Solving Problems Quickly: </a:t>
            </a:r>
            <a:r>
              <a:rPr lang="en-US" sz="2400" spc="50" dirty="0">
                <a:solidFill>
                  <a:schemeClr val="tx1">
                    <a:lumMod val="85000"/>
                    <a:lumOff val="15000"/>
                  </a:schemeClr>
                </a:solidFill>
                <a:ea typeface="Batang" panose="02030600000101010101" pitchFamily="18" charset="-127"/>
              </a:rPr>
              <a:t>Responding quickly and efficiently to any guest issues or complaints, to minimize inconvenience and maximize guest satisfaction. (Food &amp; Beverage Manager in Multiple Locations | Le Méridien, n.d.)</a:t>
            </a:r>
          </a:p>
        </p:txBody>
      </p:sp>
      <p:pic>
        <p:nvPicPr>
          <p:cNvPr id="5122" name="Picture 2" descr="How Le Méridien Hotels Pivoted to Attract the Global Creative Class">
            <a:extLst>
              <a:ext uri="{FF2B5EF4-FFF2-40B4-BE49-F238E27FC236}">
                <a16:creationId xmlns:a16="http://schemas.microsoft.com/office/drawing/2014/main" id="{4481D20E-DF08-2772-020F-DAB1C7DAE8C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53784" y="2112880"/>
            <a:ext cx="3951737" cy="2647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7331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725A5-C200-895A-60E7-EA76E4B9EDED}"/>
              </a:ext>
            </a:extLst>
          </p:cNvPr>
          <p:cNvSpPr>
            <a:spLocks noGrp="1"/>
          </p:cNvSpPr>
          <p:nvPr>
            <p:ph type="title"/>
          </p:nvPr>
        </p:nvSpPr>
        <p:spPr/>
        <p:txBody>
          <a:bodyPr/>
          <a:lstStyle/>
          <a:p>
            <a:r>
              <a:rPr lang="en-GB" dirty="0"/>
              <a:t>conclusion</a:t>
            </a:r>
          </a:p>
        </p:txBody>
      </p:sp>
      <p:sp>
        <p:nvSpPr>
          <p:cNvPr id="4" name="TextBox 3">
            <a:extLst>
              <a:ext uri="{FF2B5EF4-FFF2-40B4-BE49-F238E27FC236}">
                <a16:creationId xmlns:a16="http://schemas.microsoft.com/office/drawing/2014/main" id="{2F6297B5-6CA0-D6E4-EBAE-C526F6904F45}"/>
              </a:ext>
            </a:extLst>
          </p:cNvPr>
          <p:cNvSpPr txBox="1"/>
          <p:nvPr/>
        </p:nvSpPr>
        <p:spPr>
          <a:xfrm>
            <a:off x="642939" y="1589088"/>
            <a:ext cx="10031690" cy="4154984"/>
          </a:xfrm>
          <a:prstGeom prst="rect">
            <a:avLst/>
          </a:prstGeom>
          <a:noFill/>
        </p:spPr>
        <p:txBody>
          <a:bodyPr wrap="square">
            <a:spAutoFit/>
          </a:bodyPr>
          <a:lstStyle/>
          <a:p>
            <a:r>
              <a:rPr lang="en-GB" sz="2400" dirty="0"/>
              <a:t>In conclusion, hospitality is the only way to advance the hotel sector. In accordance with their ideals and expectations, one may offer the guests a great stay at the hotel. </a:t>
            </a:r>
          </a:p>
          <a:p>
            <a:r>
              <a:rPr lang="en-GB" sz="2400" dirty="0"/>
              <a:t>The main responsibilities of the guest customer care and hospitality are to help visitors with the check-in and check-out procedures, advise them about the hotel's amenities, and give them with attentive, polite, and cheerful service throughout their stay. </a:t>
            </a:r>
          </a:p>
          <a:p>
            <a:r>
              <a:rPr lang="en-GB" sz="2400" dirty="0"/>
              <a:t>A top-notch customer service experience will strengthen the bond between hotels like Le Meridian and its visitors. Additionally, pleased visitors are more likely to remain loyal to the hotel and return since they will act as real brand advocates.</a:t>
            </a:r>
          </a:p>
        </p:txBody>
      </p:sp>
    </p:spTree>
    <p:extLst>
      <p:ext uri="{BB962C8B-B14F-4D97-AF65-F5344CB8AC3E}">
        <p14:creationId xmlns:p14="http://schemas.microsoft.com/office/powerpoint/2010/main" val="4158898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DFC54E-B6D1-0E25-0BD1-D661705419D3}"/>
              </a:ext>
            </a:extLst>
          </p:cNvPr>
          <p:cNvSpPr txBox="1"/>
          <p:nvPr/>
        </p:nvSpPr>
        <p:spPr>
          <a:xfrm>
            <a:off x="361536" y="240196"/>
            <a:ext cx="11211339" cy="6678751"/>
          </a:xfrm>
          <a:prstGeom prst="rect">
            <a:avLst/>
          </a:prstGeom>
          <a:noFill/>
        </p:spPr>
        <p:txBody>
          <a:bodyPr wrap="square">
            <a:spAutoFit/>
          </a:bodyPr>
          <a:lstStyle/>
          <a:p>
            <a:r>
              <a:rPr lang="en-US" sz="3200" b="1" i="1" dirty="0"/>
              <a:t>References</a:t>
            </a:r>
          </a:p>
          <a:p>
            <a:r>
              <a:rPr lang="en-US" sz="2400" b="1" dirty="0"/>
              <a:t>Marriott International </a:t>
            </a:r>
            <a:r>
              <a:rPr lang="en-US" sz="2400" b="1" dirty="0" err="1"/>
              <a:t>Newscenter</a:t>
            </a:r>
            <a:r>
              <a:rPr lang="en-US" sz="2400" b="1" dirty="0"/>
              <a:t> </a:t>
            </a:r>
            <a:r>
              <a:rPr lang="en-US" sz="2400" dirty="0"/>
              <a:t>(US). (n.d.). Le MERIDIEN | Marriott News Center. [online] Available at: </a:t>
            </a:r>
            <a:r>
              <a:rPr lang="en-US" sz="2400" dirty="0">
                <a:hlinkClick r:id="rId2"/>
              </a:rPr>
              <a:t>https://news.marriott.com/brands/le-meridien</a:t>
            </a:r>
            <a:r>
              <a:rPr lang="en-US" sz="2400" dirty="0"/>
              <a:t>.</a:t>
            </a:r>
          </a:p>
          <a:p>
            <a:r>
              <a:rPr lang="en-US" sz="2400" b="1" dirty="0"/>
              <a:t>vdocuments.mx. </a:t>
            </a:r>
            <a:r>
              <a:rPr lang="en-US" sz="2400" dirty="0"/>
              <a:t>(n.d.). Le Meridien Project - [PDF Document]. [online] Available at: </a:t>
            </a:r>
            <a:r>
              <a:rPr lang="en-US" sz="2400" dirty="0">
                <a:hlinkClick r:id="rId3"/>
              </a:rPr>
              <a:t>https://vdocuments.mx/le-meridien-project.html</a:t>
            </a:r>
            <a:r>
              <a:rPr lang="en-US" sz="2400" dirty="0"/>
              <a:t> [Accessed 29 Jan. 2023].</a:t>
            </a:r>
          </a:p>
          <a:p>
            <a:r>
              <a:rPr lang="en-US" sz="2400" b="1" dirty="0"/>
              <a:t>le-meridien-mexico-city.h-rez.com. </a:t>
            </a:r>
            <a:r>
              <a:rPr lang="en-US" sz="2400" dirty="0"/>
              <a:t>(n.d.). Le Meridien Mexico City, Mexico. Rates from MXN1,373. [online] Available at: </a:t>
            </a:r>
            <a:r>
              <a:rPr lang="en-US" sz="2400" dirty="0">
                <a:hlinkClick r:id="rId4"/>
              </a:rPr>
              <a:t>https://le-meridien-mexico-city.h-rez.com/</a:t>
            </a:r>
            <a:r>
              <a:rPr lang="en-US" sz="2400" dirty="0"/>
              <a:t> [Accessed 29 Jan. 2023].</a:t>
            </a:r>
          </a:p>
          <a:p>
            <a:r>
              <a:rPr lang="en-GB" sz="2400" b="1" dirty="0"/>
              <a:t>Lashley, C., 2015. </a:t>
            </a:r>
            <a:r>
              <a:rPr lang="en-GB" sz="2400" dirty="0"/>
              <a:t>Hospitality and hospitableness. Research in hospitality Management, 5(1), pp.1-7.</a:t>
            </a:r>
            <a:endParaRPr lang="en-US" sz="2400" dirty="0"/>
          </a:p>
          <a:p>
            <a:r>
              <a:rPr lang="en-US" sz="2400" b="1" dirty="0" err="1"/>
              <a:t>worknola.com</a:t>
            </a:r>
            <a:r>
              <a:rPr lang="en-US" sz="2400" b="1" dirty="0"/>
              <a:t>. </a:t>
            </a:r>
            <a:r>
              <a:rPr lang="en-US" sz="2400" dirty="0"/>
              <a:t>(n.d.). Guest Service Agent - Le Meridien Hotel | </a:t>
            </a:r>
            <a:r>
              <a:rPr lang="en-US" sz="2400" dirty="0" err="1"/>
              <a:t>WorkNOLA</a:t>
            </a:r>
            <a:r>
              <a:rPr lang="en-US" sz="2400" dirty="0"/>
              <a:t>. [online] Available at: </a:t>
            </a:r>
            <a:r>
              <a:rPr lang="en-US" sz="2400" dirty="0">
                <a:hlinkClick r:id="rId5"/>
              </a:rPr>
              <a:t>https://worknola.com/job/330452/guest-service-agent---le-meridien-hotel</a:t>
            </a:r>
            <a:endParaRPr lang="en-US" sz="2400" dirty="0"/>
          </a:p>
          <a:p>
            <a:r>
              <a:rPr lang="en-US" sz="2400" dirty="0"/>
              <a:t> [Accessed 29 Jan. 2023].</a:t>
            </a:r>
          </a:p>
          <a:p>
            <a:endParaRPr lang="en-US" dirty="0"/>
          </a:p>
          <a:p>
            <a:endParaRPr lang="en-US" dirty="0"/>
          </a:p>
        </p:txBody>
      </p:sp>
    </p:spTree>
    <p:extLst>
      <p:ext uri="{BB962C8B-B14F-4D97-AF65-F5344CB8AC3E}">
        <p14:creationId xmlns:p14="http://schemas.microsoft.com/office/powerpoint/2010/main" val="1437128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2FA6FCF-DDCE-37C0-25CF-D0B4B10925B6}"/>
              </a:ext>
            </a:extLst>
          </p:cNvPr>
          <p:cNvSpPr txBox="1"/>
          <p:nvPr/>
        </p:nvSpPr>
        <p:spPr>
          <a:xfrm>
            <a:off x="530088" y="689113"/>
            <a:ext cx="10514150" cy="6740307"/>
          </a:xfrm>
          <a:prstGeom prst="rect">
            <a:avLst/>
          </a:prstGeom>
          <a:noFill/>
        </p:spPr>
        <p:txBody>
          <a:bodyPr wrap="square">
            <a:spAutoFit/>
          </a:bodyPr>
          <a:lstStyle/>
          <a:p>
            <a:r>
              <a:rPr lang="en-US" sz="2400" b="1" dirty="0"/>
              <a:t>Anon, (n.d.). </a:t>
            </a:r>
            <a:r>
              <a:rPr lang="en-US" sz="2400" b="1" dirty="0" err="1"/>
              <a:t>Odien</a:t>
            </a:r>
            <a:r>
              <a:rPr lang="en-US" sz="2400" b="1" dirty="0"/>
              <a:t> Group </a:t>
            </a:r>
            <a:r>
              <a:rPr lang="en-US" sz="2400" dirty="0"/>
              <a:t>| Le Méridien Lav. [online] Available at: </a:t>
            </a:r>
            <a:r>
              <a:rPr lang="en-US" sz="2400" dirty="0">
                <a:hlinkClick r:id="rId2"/>
              </a:rPr>
              <a:t>https://odiengroup.com/le-meridien-lav/</a:t>
            </a:r>
            <a:r>
              <a:rPr lang="en-US" sz="2400" dirty="0"/>
              <a:t> [Accessed 29 Jan. 2023].</a:t>
            </a:r>
          </a:p>
          <a:p>
            <a:r>
              <a:rPr lang="en-US" sz="2400" b="1" dirty="0"/>
              <a:t>Systems Ltd (2021). </a:t>
            </a:r>
            <a:r>
              <a:rPr lang="en-US" sz="2400" dirty="0"/>
              <a:t>Assistant Event Planning Manager | Le Royal Meridien Doha. [online] Ta3mal.com. Available at: </a:t>
            </a:r>
            <a:r>
              <a:rPr lang="en-US" sz="2400" dirty="0">
                <a:hlinkClick r:id="rId3"/>
              </a:rPr>
              <a:t>https://ta3mal.com/main/ar/job/detail/assistant-event-planning-manager-67446</a:t>
            </a:r>
            <a:r>
              <a:rPr lang="en-US" sz="2400" dirty="0"/>
              <a:t> [Accessed 29 Jan. 2023].</a:t>
            </a:r>
          </a:p>
          <a:p>
            <a:r>
              <a:rPr lang="en-US" sz="2400" b="1" dirty="0"/>
              <a:t>Food &amp; Beverage Manager in Multiple Locations </a:t>
            </a:r>
            <a:r>
              <a:rPr lang="en-US" sz="2400" dirty="0"/>
              <a:t>| Le Méridien. (n.d.). Food &amp; Beverage Manager in Multiple Locations | Le Méridien. [online] Available at: </a:t>
            </a:r>
            <a:r>
              <a:rPr lang="en-US" sz="2400" dirty="0">
                <a:hlinkClick r:id="rId4"/>
              </a:rPr>
              <a:t>https://jobs.marriott.com/marriott/jobs/23004599?lang=en-us</a:t>
            </a:r>
            <a:r>
              <a:rPr lang="en-US" sz="2400" dirty="0"/>
              <a:t> [Accessed 29 Jan. 2023].</a:t>
            </a:r>
          </a:p>
          <a:p>
            <a:r>
              <a:rPr lang="en-GB" altLang="en-US" sz="2400" b="1" dirty="0">
                <a:cs typeface="Calibri" panose="020F0502020204030204" pitchFamily="34" charset="0"/>
              </a:rPr>
              <a:t>Solomon, M. (2019) </a:t>
            </a:r>
            <a:r>
              <a:rPr lang="en-GB" altLang="en-US" sz="2400" i="1" dirty="0">
                <a:cs typeface="Calibri" panose="020F0502020204030204" pitchFamily="34" charset="0"/>
              </a:rPr>
              <a:t>Heart of hospitality</a:t>
            </a:r>
            <a:r>
              <a:rPr lang="en-GB" altLang="en-US" sz="2400" dirty="0">
                <a:cs typeface="Calibri" panose="020F0502020204030204" pitchFamily="34" charset="0"/>
              </a:rPr>
              <a:t>. New York: SELECT </a:t>
            </a:r>
            <a:r>
              <a:rPr lang="en-GB" altLang="en-US" sz="2400">
                <a:cs typeface="Calibri" panose="020F0502020204030204" pitchFamily="34" charset="0"/>
              </a:rPr>
              <a:t>Books INC</a:t>
            </a:r>
          </a:p>
          <a:p>
            <a:r>
              <a:rPr lang="en-GB" altLang="en-US" sz="2400">
                <a:cs typeface="Calibri" panose="020F0502020204030204" pitchFamily="34" charset="0"/>
              </a:rPr>
              <a:t>.</a:t>
            </a:r>
            <a:endParaRPr lang="en-GB" altLang="en-US" sz="2400" dirty="0">
              <a:cs typeface="Calibri" panose="020F0502020204030204" pitchFamily="34" charset="0"/>
            </a:endParaRPr>
          </a:p>
          <a:p>
            <a:r>
              <a:rPr lang="en-GB" sz="2400" b="1" dirty="0"/>
              <a:t>TEDx Talks (2013) </a:t>
            </a:r>
            <a:r>
              <a:rPr lang="en-GB" sz="2400" i="1" dirty="0"/>
              <a:t>What’s next in service for the hospitality industry, a culture of care: Jan Smith at </a:t>
            </a:r>
            <a:r>
              <a:rPr lang="en-GB" sz="2400" i="1" dirty="0" err="1"/>
              <a:t>TEDxTemecula</a:t>
            </a:r>
            <a:r>
              <a:rPr lang="en-GB" sz="2400" i="1" dirty="0"/>
              <a:t> </a:t>
            </a:r>
            <a:r>
              <a:rPr lang="en-GB" sz="2400" dirty="0"/>
              <a:t>[video]. Available at: https://</a:t>
            </a:r>
            <a:r>
              <a:rPr lang="en-GB" sz="2400" dirty="0" err="1"/>
              <a:t>www.youtube.com</a:t>
            </a:r>
            <a:r>
              <a:rPr lang="en-GB" sz="2400" dirty="0"/>
              <a:t>/</a:t>
            </a:r>
            <a:r>
              <a:rPr lang="en-GB" sz="2400" dirty="0" err="1"/>
              <a:t>watch?v</a:t>
            </a:r>
            <a:r>
              <a:rPr lang="en-GB" sz="2400" dirty="0"/>
              <a:t>=</a:t>
            </a:r>
            <a:r>
              <a:rPr lang="en-GB" sz="2400" dirty="0" err="1"/>
              <a:t>rlNdbqkglvg</a:t>
            </a:r>
            <a:r>
              <a:rPr lang="en-GB" sz="2400" dirty="0"/>
              <a:t> (Accessed: 26 Jan. 2023).</a:t>
            </a:r>
          </a:p>
          <a:p>
            <a:endParaRPr lang="en-US" sz="2400" dirty="0"/>
          </a:p>
          <a:p>
            <a:endParaRPr lang="en-US" sz="2400" dirty="0"/>
          </a:p>
        </p:txBody>
      </p:sp>
    </p:spTree>
    <p:extLst>
      <p:ext uri="{BB962C8B-B14F-4D97-AF65-F5344CB8AC3E}">
        <p14:creationId xmlns:p14="http://schemas.microsoft.com/office/powerpoint/2010/main" val="42892771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{FDB58D94-B456-6243-9207-0217DEC5F7DB}tf10001121</Template>
  <TotalTime>160</TotalTime>
  <Words>1267</Words>
  <Application>Microsoft Macintosh PowerPoint</Application>
  <PresentationFormat>Widescreen</PresentationFormat>
  <Paragraphs>77</Paragraphs>
  <Slides>14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Abadi MT Condensed Light</vt:lpstr>
      <vt:lpstr>Arial</vt:lpstr>
      <vt:lpstr>Calibri</vt:lpstr>
      <vt:lpstr>Phosphate Inline</vt:lpstr>
      <vt:lpstr>Rockwell</vt:lpstr>
      <vt:lpstr>Rockwell Condensed</vt:lpstr>
      <vt:lpstr>Rockwell Extra Bold</vt:lpstr>
      <vt:lpstr>Wingdings</vt:lpstr>
      <vt:lpstr>Zapfino</vt:lpstr>
      <vt:lpstr>Wood Type</vt:lpstr>
      <vt:lpstr>PowerPoint Presentation</vt:lpstr>
      <vt:lpstr>Table of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 Rad</dc:creator>
  <cp:lastModifiedBy>heera.mehwish.sukhera@gmail.com</cp:lastModifiedBy>
  <cp:revision>52</cp:revision>
  <dcterms:created xsi:type="dcterms:W3CDTF">2023-01-29T07:35:23Z</dcterms:created>
  <dcterms:modified xsi:type="dcterms:W3CDTF">2023-02-06T18:20:12Z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2023-01-29T07:51:23Z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9a6e7529-301d-4e5c-a8dc-ead6bfa27f0e</vt:lpwstr>
  </property>
  <property fmtid="{D5CDD505-2E9C-101B-9397-08002B2CF9AE}" pid="7" name="MSIP_Label_defa4170-0d19-0005-0004-bc88714345d2_ActionId">
    <vt:lpwstr>cd761423-3f6e-4eae-b3a6-004be6d4ab57</vt:lpwstr>
  </property>
  <property fmtid="{D5CDD505-2E9C-101B-9397-08002B2CF9AE}" pid="8" name="MSIP_Label_defa4170-0d19-0005-0004-bc88714345d2_ContentBits">
    <vt:lpwstr>0</vt:lpwstr>
  </property>
</Properties>
</file>