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0" r:id="rId4"/>
  </p:sldMasterIdLst>
  <p:sldIdLst>
    <p:sldId id="256" r:id="rId5"/>
    <p:sldId id="268" r:id="rId6"/>
    <p:sldId id="270" r:id="rId7"/>
    <p:sldId id="258" r:id="rId8"/>
    <p:sldId id="259" r:id="rId9"/>
    <p:sldId id="260" r:id="rId10"/>
    <p:sldId id="264" r:id="rId11"/>
    <p:sldId id="265" r:id="rId12"/>
    <p:sldId id="262" r:id="rId13"/>
    <p:sldId id="263" r:id="rId14"/>
    <p:sldId id="266" r:id="rId15"/>
    <p:sldId id="267" r:id="rId16"/>
    <p:sldId id="26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lu Miah (1809541)" userId="3f6d6dd2-2224-4393-bb76-836c12bc5ad8" providerId="ADAL" clId="{60CC9E84-8E3D-4327-AE91-5684515B8699}"/>
    <pc:docChg chg="modSld">
      <pc:chgData name="Dolu Miah (1809541)" userId="3f6d6dd2-2224-4393-bb76-836c12bc5ad8" providerId="ADAL" clId="{60CC9E84-8E3D-4327-AE91-5684515B8699}" dt="2021-02-26T00:19:05.284" v="15" actId="20577"/>
      <pc:docMkLst>
        <pc:docMk/>
      </pc:docMkLst>
      <pc:sldChg chg="modSp mod">
        <pc:chgData name="Dolu Miah (1809541)" userId="3f6d6dd2-2224-4393-bb76-836c12bc5ad8" providerId="ADAL" clId="{60CC9E84-8E3D-4327-AE91-5684515B8699}" dt="2021-02-26T00:19:05.284" v="15" actId="20577"/>
        <pc:sldMkLst>
          <pc:docMk/>
          <pc:sldMk cId="1069717841" sldId="270"/>
        </pc:sldMkLst>
        <pc:spChg chg="mod">
          <ac:chgData name="Dolu Miah (1809541)" userId="3f6d6dd2-2224-4393-bb76-836c12bc5ad8" providerId="ADAL" clId="{60CC9E84-8E3D-4327-AE91-5684515B8699}" dt="2021-02-26T00:19:05.284" v="15" actId="20577"/>
          <ac:spMkLst>
            <pc:docMk/>
            <pc:sldMk cId="1069717841" sldId="270"/>
            <ac:spMk id="3" creationId="{6822182A-518B-4DED-AE69-B0BDD6CAC780}"/>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12T20:27:27.387"/>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2-25T18:11:04.339"/>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February 26, 2021</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348570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February 26, 2021</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380693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February 26, 2021</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169494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February 26, 2021</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4027031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February 26, 2021</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08614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February 26, 2021</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04684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February 26, 2021</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951628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February 26, 2021</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78241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February 26, 2021</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547318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February 26, 2021</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50991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February 26, 2021</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417660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February 26, 2021</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275110159"/>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0" r:id="rId7"/>
    <p:sldLayoutId id="2147483901" r:id="rId8"/>
    <p:sldLayoutId id="2147483908" r:id="rId9"/>
    <p:sldLayoutId id="2147483899" r:id="rId10"/>
    <p:sldLayoutId id="2147483909"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3.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ind.org.uk/media-a/2901/advocacy-2018.pdf" TargetMode="External"/><Relationship Id="rId2" Type="http://schemas.openxmlformats.org/officeDocument/2006/relationships/hyperlink" Target="https://www.legislation.gov.uk/ukpga/2005/9" TargetMode="External"/><Relationship Id="rId1" Type="http://schemas.openxmlformats.org/officeDocument/2006/relationships/slideLayout" Target="../slideLayouts/slideLayout2.xml"/><Relationship Id="rId4" Type="http://schemas.openxmlformats.org/officeDocument/2006/relationships/hyperlink" Target="https://www.legislation.gov.uk/ukpga/2010/15/contents/enac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6" name="Picture 125">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28" name="Ink 127">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28" name="Ink 127">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0" name="Rectangle 12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6047AF-CFBB-4986-9819-6EAB07AC5780}"/>
              </a:ext>
            </a:extLst>
          </p:cNvPr>
          <p:cNvSpPr>
            <a:spLocks noGrp="1"/>
          </p:cNvSpPr>
          <p:nvPr>
            <p:ph type="ctrTitle"/>
          </p:nvPr>
        </p:nvSpPr>
        <p:spPr>
          <a:xfrm>
            <a:off x="1050879" y="609601"/>
            <a:ext cx="4476464" cy="1216024"/>
          </a:xfrm>
        </p:spPr>
        <p:txBody>
          <a:bodyPr vert="horz" lIns="91440" tIns="45720" rIns="91440" bIns="45720" rtlCol="0" anchor="ctr">
            <a:normAutofit/>
          </a:bodyPr>
          <a:lstStyle/>
          <a:p>
            <a:pPr algn="l"/>
            <a:r>
              <a:rPr lang="en-US"/>
              <a:t>Introduction </a:t>
            </a:r>
          </a:p>
        </p:txBody>
      </p:sp>
      <p:sp>
        <p:nvSpPr>
          <p:cNvPr id="3" name="Subtitle 2">
            <a:extLst>
              <a:ext uri="{FF2B5EF4-FFF2-40B4-BE49-F238E27FC236}">
                <a16:creationId xmlns:a16="http://schemas.microsoft.com/office/drawing/2014/main" id="{BA3DE5CF-AA57-4C09-A034-2014E775D08C}"/>
              </a:ext>
            </a:extLst>
          </p:cNvPr>
          <p:cNvSpPr>
            <a:spLocks noGrp="1"/>
          </p:cNvSpPr>
          <p:nvPr>
            <p:ph type="subTitle" idx="1"/>
          </p:nvPr>
        </p:nvSpPr>
        <p:spPr>
          <a:xfrm>
            <a:off x="584617" y="2163685"/>
            <a:ext cx="4342226" cy="4107020"/>
          </a:xfrm>
        </p:spPr>
        <p:txBody>
          <a:bodyPr vert="horz" lIns="91440" tIns="45720" rIns="91440" bIns="45720" rtlCol="0">
            <a:normAutofit/>
          </a:bodyPr>
          <a:lstStyle/>
          <a:p>
            <a:pPr marL="342900" indent="-342900" algn="l">
              <a:buFont typeface="Arial" panose="020B0604020202020204" pitchFamily="34" charset="0"/>
              <a:buChar char="•"/>
            </a:pPr>
            <a:r>
              <a:rPr lang="en-US" spc="50" dirty="0" err="1"/>
              <a:t>Dolu</a:t>
            </a:r>
            <a:r>
              <a:rPr lang="en-US" spc="50" dirty="0"/>
              <a:t> Miah: 1809541</a:t>
            </a:r>
          </a:p>
          <a:p>
            <a:pPr marL="342900" indent="-342900" algn="l">
              <a:buFont typeface="Arial" panose="020B0604020202020204" pitchFamily="34" charset="0"/>
              <a:buChar char="•"/>
            </a:pPr>
            <a:r>
              <a:rPr lang="en-US" spc="50" dirty="0"/>
              <a:t>Module code: BMHP6009_BIRM</a:t>
            </a:r>
          </a:p>
          <a:p>
            <a:pPr marL="342900" indent="-342900" algn="l">
              <a:buFont typeface="Arial" panose="020B0604020202020204" pitchFamily="34" charset="0"/>
              <a:buChar char="•"/>
            </a:pPr>
            <a:r>
              <a:rPr lang="en-US" spc="50" dirty="0"/>
              <a:t>Living with Care: The Older   Person</a:t>
            </a:r>
          </a:p>
          <a:p>
            <a:pPr marL="342900" indent="-342900" algn="l">
              <a:buFont typeface="Arial" panose="020B0604020202020204" pitchFamily="34" charset="0"/>
              <a:buChar char="•"/>
            </a:pPr>
            <a:r>
              <a:rPr lang="en-US" spc="50" dirty="0"/>
              <a:t>Lecturer: Joanne Davis</a:t>
            </a:r>
          </a:p>
          <a:p>
            <a:pPr indent="-228600" algn="l">
              <a:buFont typeface="Arial" panose="020B0604020202020204" pitchFamily="34" charset="0"/>
              <a:buChar char="•"/>
            </a:pPr>
            <a:endParaRPr lang="en-US" spc="50" dirty="0"/>
          </a:p>
          <a:p>
            <a:pPr indent="-228600" algn="l">
              <a:buFont typeface="Arial" panose="020B0604020202020204" pitchFamily="34" charset="0"/>
              <a:buChar char="•"/>
            </a:pPr>
            <a:endParaRPr lang="en-US" spc="50" dirty="0"/>
          </a:p>
        </p:txBody>
      </p:sp>
      <p:pic>
        <p:nvPicPr>
          <p:cNvPr id="6" name="Picture 5">
            <a:extLst>
              <a:ext uri="{FF2B5EF4-FFF2-40B4-BE49-F238E27FC236}">
                <a16:creationId xmlns:a16="http://schemas.microsoft.com/office/drawing/2014/main" id="{39CA71CB-E301-44A9-ACC7-5F83D5D02FF4}"/>
              </a:ext>
            </a:extLst>
          </p:cNvPr>
          <p:cNvPicPr>
            <a:picLocks noChangeAspect="1"/>
          </p:cNvPicPr>
          <p:nvPr/>
        </p:nvPicPr>
        <p:blipFill rotWithShape="1">
          <a:blip r:embed="rId5"/>
          <a:srcRect l="9840" r="4024" b="-2"/>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3993438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23" name="Ink 2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3" name="Ink 2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25" name="Rectangle 24">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5440670"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4723094E-B87B-48BC-AAA8-44694FBC0D7C}"/>
              </a:ext>
            </a:extLst>
          </p:cNvPr>
          <p:cNvSpPr>
            <a:spLocks noGrp="1"/>
          </p:cNvSpPr>
          <p:nvPr>
            <p:ph type="title"/>
          </p:nvPr>
        </p:nvSpPr>
        <p:spPr>
          <a:xfrm>
            <a:off x="474562" y="992093"/>
            <a:ext cx="5621438" cy="3996595"/>
          </a:xfrm>
        </p:spPr>
        <p:txBody>
          <a:bodyPr vert="horz" lIns="91440" tIns="45720" rIns="91440" bIns="45720" rtlCol="0" anchor="b">
            <a:normAutofit/>
          </a:bodyPr>
          <a:lstStyle/>
          <a:p>
            <a:pPr algn="ctr">
              <a:lnSpc>
                <a:spcPct val="100000"/>
              </a:lnSpc>
            </a:pPr>
            <a:r>
              <a:rPr lang="en-US" sz="2400" b="1" u="sng" dirty="0" err="1"/>
              <a:t>Domicilliary</a:t>
            </a:r>
            <a:r>
              <a:rPr lang="en-US" sz="2400" b="1" u="sng" dirty="0"/>
              <a:t> Care PLAN</a:t>
            </a:r>
            <a:br>
              <a:rPr lang="en-US" sz="1800" b="1" u="sng" dirty="0"/>
            </a:br>
            <a:br>
              <a:rPr lang="en-US" sz="1800" b="1" u="sng" dirty="0"/>
            </a:br>
            <a:br>
              <a:rPr lang="en-US" sz="1800" b="1" u="sng" dirty="0"/>
            </a:br>
            <a:r>
              <a:rPr lang="en-US" sz="1800" b="1" dirty="0"/>
              <a:t>What is a care plan?</a:t>
            </a:r>
            <a:br>
              <a:rPr lang="en-US" sz="1800" b="1" dirty="0"/>
            </a:br>
            <a:br>
              <a:rPr lang="en-US" sz="1800" b="1" dirty="0"/>
            </a:br>
            <a:br>
              <a:rPr lang="en-US" sz="1800" b="1" dirty="0"/>
            </a:br>
            <a:br>
              <a:rPr lang="en-US" sz="1800" b="1" dirty="0"/>
            </a:br>
            <a:r>
              <a:rPr lang="en-US" sz="1800" b="1" dirty="0"/>
              <a:t>What is domiciliary care?</a:t>
            </a:r>
            <a:br>
              <a:rPr lang="en-US" sz="1800" b="1" dirty="0"/>
            </a:br>
            <a:br>
              <a:rPr lang="en-US" sz="1800" b="1" dirty="0"/>
            </a:br>
            <a:br>
              <a:rPr lang="en-US" sz="1800" b="1" dirty="0"/>
            </a:br>
            <a:br>
              <a:rPr lang="en-US" sz="1800" b="1" dirty="0"/>
            </a:br>
            <a:r>
              <a:rPr lang="en-US" sz="1800" b="1" dirty="0"/>
              <a:t>Legislations?</a:t>
            </a:r>
          </a:p>
        </p:txBody>
      </p:sp>
      <p:pic>
        <p:nvPicPr>
          <p:cNvPr id="4" name="Content Placeholder 3">
            <a:extLst>
              <a:ext uri="{FF2B5EF4-FFF2-40B4-BE49-F238E27FC236}">
                <a16:creationId xmlns:a16="http://schemas.microsoft.com/office/drawing/2014/main" id="{38521119-BDB0-439E-9BBD-AA636622F045}"/>
              </a:ext>
            </a:extLst>
          </p:cNvPr>
          <p:cNvPicPr>
            <a:picLocks noGrp="1" noChangeAspect="1"/>
          </p:cNvPicPr>
          <p:nvPr>
            <p:ph idx="1"/>
          </p:nvPr>
        </p:nvPicPr>
        <p:blipFill rotWithShape="1">
          <a:blip r:embed="rId5"/>
          <a:srcRect r="232" b="3"/>
          <a:stretch/>
        </p:blipFill>
        <p:spPr>
          <a:xfrm>
            <a:off x="6214075" y="1500870"/>
            <a:ext cx="5260078" cy="3900708"/>
          </a:xfrm>
          <a:prstGeom prst="rect">
            <a:avLst/>
          </a:prstGeom>
        </p:spPr>
      </p:pic>
    </p:spTree>
    <p:extLst>
      <p:ext uri="{BB962C8B-B14F-4D97-AF65-F5344CB8AC3E}">
        <p14:creationId xmlns:p14="http://schemas.microsoft.com/office/powerpoint/2010/main" val="4091675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819EC06-95FA-4182-A069-1FA626C7A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8EB1A4A-D79A-42CF-8F0E-83C097672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822182A-518B-4DED-AE69-B0BDD6CAC780}"/>
              </a:ext>
            </a:extLst>
          </p:cNvPr>
          <p:cNvSpPr>
            <a:spLocks noGrp="1"/>
          </p:cNvSpPr>
          <p:nvPr>
            <p:ph idx="1"/>
          </p:nvPr>
        </p:nvSpPr>
        <p:spPr>
          <a:xfrm>
            <a:off x="613458" y="520862"/>
            <a:ext cx="10318399" cy="5733516"/>
          </a:xfrm>
        </p:spPr>
        <p:txBody>
          <a:bodyPr anchor="ctr">
            <a:normAutofit/>
          </a:bodyPr>
          <a:lstStyle/>
          <a:p>
            <a:pPr marL="0" indent="0">
              <a:lnSpc>
                <a:spcPct val="90000"/>
              </a:lnSpc>
              <a:buNone/>
            </a:pPr>
            <a:r>
              <a:rPr lang="en-US" b="1" u="sng" dirty="0">
                <a:latin typeface="+mj-lt"/>
                <a:cs typeface="Arial" panose="020B0604020202020204" pitchFamily="34" charset="0"/>
              </a:rPr>
              <a:t>Citizen Personal Details</a:t>
            </a:r>
            <a:r>
              <a:rPr lang="en-US" b="1" dirty="0">
                <a:latin typeface="+mj-lt"/>
                <a:cs typeface="Arial" panose="020B0604020202020204" pitchFamily="34" charset="0"/>
              </a:rPr>
              <a:t> </a:t>
            </a:r>
          </a:p>
          <a:p>
            <a:pPr>
              <a:lnSpc>
                <a:spcPct val="90000"/>
              </a:lnSpc>
            </a:pPr>
            <a:endParaRPr lang="en-US" sz="1600" dirty="0">
              <a:latin typeface="+mj-lt"/>
              <a:cs typeface="Arial" panose="020B0604020202020204" pitchFamily="34" charset="0"/>
            </a:endParaRPr>
          </a:p>
          <a:p>
            <a:pPr>
              <a:lnSpc>
                <a:spcPct val="90000"/>
              </a:lnSpc>
            </a:pPr>
            <a:r>
              <a:rPr lang="en-US" dirty="0">
                <a:latin typeface="+mj-lt"/>
                <a:cs typeface="Arial" panose="020B0604020202020204" pitchFamily="34" charset="0"/>
              </a:rPr>
              <a:t>Citizen Name: </a:t>
            </a:r>
            <a:r>
              <a:rPr lang="en-US" dirty="0" err="1">
                <a:latin typeface="+mj-lt"/>
                <a:cs typeface="Arial" panose="020B0604020202020204" pitchFamily="34" charset="0"/>
              </a:rPr>
              <a:t>Mr</a:t>
            </a:r>
            <a:r>
              <a:rPr lang="en-US" dirty="0">
                <a:latin typeface="+mj-lt"/>
                <a:cs typeface="Arial" panose="020B0604020202020204" pitchFamily="34" charset="0"/>
              </a:rPr>
              <a:t> Jacob Thomas</a:t>
            </a:r>
          </a:p>
          <a:p>
            <a:pPr>
              <a:lnSpc>
                <a:spcPct val="90000"/>
              </a:lnSpc>
            </a:pPr>
            <a:r>
              <a:rPr lang="en-US" dirty="0">
                <a:latin typeface="+mj-lt"/>
                <a:cs typeface="Arial" panose="020B0604020202020204" pitchFamily="34" charset="0"/>
              </a:rPr>
              <a:t>Address: Flat 4 Glasgow House, 215 Cricket Road B8 3QW</a:t>
            </a:r>
          </a:p>
          <a:p>
            <a:pPr>
              <a:lnSpc>
                <a:spcPct val="90000"/>
              </a:lnSpc>
            </a:pPr>
            <a:r>
              <a:rPr lang="en-US" dirty="0">
                <a:latin typeface="+mj-lt"/>
                <a:cs typeface="Arial" panose="020B0604020202020204" pitchFamily="34" charset="0"/>
              </a:rPr>
              <a:t>Date of Birth: 22/01/1945</a:t>
            </a:r>
          </a:p>
          <a:p>
            <a:pPr>
              <a:lnSpc>
                <a:spcPct val="90000"/>
              </a:lnSpc>
            </a:pPr>
            <a:r>
              <a:rPr lang="en-US" dirty="0">
                <a:latin typeface="+mj-lt"/>
                <a:cs typeface="Arial" panose="020B0604020202020204" pitchFamily="34" charset="0"/>
              </a:rPr>
              <a:t>Gender: Male</a:t>
            </a:r>
          </a:p>
          <a:p>
            <a:pPr>
              <a:lnSpc>
                <a:spcPct val="90000"/>
              </a:lnSpc>
            </a:pPr>
            <a:r>
              <a:rPr lang="en-US" dirty="0">
                <a:latin typeface="+mj-lt"/>
                <a:cs typeface="Arial" panose="020B0604020202020204" pitchFamily="34" charset="0"/>
              </a:rPr>
              <a:t>Religion: Christian</a:t>
            </a:r>
          </a:p>
          <a:p>
            <a:pPr>
              <a:lnSpc>
                <a:spcPct val="90000"/>
              </a:lnSpc>
            </a:pPr>
            <a:r>
              <a:rPr lang="en-US" dirty="0">
                <a:latin typeface="+mj-lt"/>
                <a:cs typeface="Arial" panose="020B0604020202020204" pitchFamily="34" charset="0"/>
              </a:rPr>
              <a:t>Ethnic Origin: British</a:t>
            </a:r>
          </a:p>
          <a:p>
            <a:pPr>
              <a:lnSpc>
                <a:spcPct val="90000"/>
              </a:lnSpc>
            </a:pPr>
            <a:r>
              <a:rPr lang="en-US" dirty="0">
                <a:latin typeface="+mj-lt"/>
                <a:cs typeface="Arial" panose="020B0604020202020204" pitchFamily="34" charset="0"/>
              </a:rPr>
              <a:t>GP Details: Gate Medical Centre, Alum Rock</a:t>
            </a:r>
          </a:p>
          <a:p>
            <a:pPr>
              <a:lnSpc>
                <a:spcPct val="90000"/>
              </a:lnSpc>
            </a:pPr>
            <a:r>
              <a:rPr lang="en-US" dirty="0">
                <a:latin typeface="+mj-lt"/>
                <a:cs typeface="Arial" panose="020B0604020202020204" pitchFamily="34" charset="0"/>
              </a:rPr>
              <a:t>Pharmacy Details: </a:t>
            </a:r>
            <a:r>
              <a:rPr lang="en-US" dirty="0" err="1">
                <a:latin typeface="+mj-lt"/>
                <a:cs typeface="Arial" panose="020B0604020202020204" pitchFamily="34" charset="0"/>
              </a:rPr>
              <a:t>Jhoots</a:t>
            </a:r>
            <a:r>
              <a:rPr lang="en-US" dirty="0">
                <a:latin typeface="+mj-lt"/>
                <a:cs typeface="Arial" panose="020B0604020202020204" pitchFamily="34" charset="0"/>
              </a:rPr>
              <a:t> Pharmacy, </a:t>
            </a:r>
            <a:r>
              <a:rPr lang="en-US" dirty="0" err="1">
                <a:latin typeface="+mj-lt"/>
                <a:cs typeface="Arial" panose="020B0604020202020204" pitchFamily="34" charset="0"/>
              </a:rPr>
              <a:t>Washwood</a:t>
            </a:r>
            <a:r>
              <a:rPr lang="en-US" dirty="0">
                <a:latin typeface="+mj-lt"/>
                <a:cs typeface="Arial" panose="020B0604020202020204" pitchFamily="34" charset="0"/>
              </a:rPr>
              <a:t> Heath Road</a:t>
            </a:r>
          </a:p>
          <a:p>
            <a:pPr>
              <a:lnSpc>
                <a:spcPct val="90000"/>
              </a:lnSpc>
            </a:pPr>
            <a:r>
              <a:rPr lang="en-US" dirty="0">
                <a:latin typeface="+mj-lt"/>
                <a:cs typeface="Arial" panose="020B0604020202020204" pitchFamily="34" charset="0"/>
              </a:rPr>
              <a:t>Hobbies: Watching Asian documentaries</a:t>
            </a:r>
          </a:p>
          <a:p>
            <a:pPr>
              <a:lnSpc>
                <a:spcPct val="90000"/>
              </a:lnSpc>
            </a:pP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9717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E362BF0-8495-4FEB-9B3F-511B408487A6}"/>
              </a:ext>
            </a:extLst>
          </p:cNvPr>
          <p:cNvSpPr>
            <a:spLocks noGrp="1"/>
          </p:cNvSpPr>
          <p:nvPr>
            <p:ph type="body" sz="quarter" idx="3"/>
          </p:nvPr>
        </p:nvSpPr>
        <p:spPr>
          <a:xfrm>
            <a:off x="5844540" y="1378227"/>
            <a:ext cx="5016943" cy="596347"/>
          </a:xfrm>
        </p:spPr>
        <p:txBody>
          <a:bodyPr/>
          <a:lstStyle/>
          <a:p>
            <a:r>
              <a:rPr lang="en-US" dirty="0"/>
              <a:t>Contact 2</a:t>
            </a:r>
            <a:endParaRPr lang="en-GB" dirty="0"/>
          </a:p>
        </p:txBody>
      </p:sp>
      <p:sp>
        <p:nvSpPr>
          <p:cNvPr id="5" name="Content Placeholder 4">
            <a:extLst>
              <a:ext uri="{FF2B5EF4-FFF2-40B4-BE49-F238E27FC236}">
                <a16:creationId xmlns:a16="http://schemas.microsoft.com/office/drawing/2014/main" id="{B5CD165A-3AC2-4A32-BE9C-514AC1541D39}"/>
              </a:ext>
            </a:extLst>
          </p:cNvPr>
          <p:cNvSpPr>
            <a:spLocks noGrp="1"/>
          </p:cNvSpPr>
          <p:nvPr>
            <p:ph sz="quarter" idx="4"/>
          </p:nvPr>
        </p:nvSpPr>
        <p:spPr>
          <a:xfrm>
            <a:off x="5844540" y="2093843"/>
            <a:ext cx="5016943" cy="1696279"/>
          </a:xfrm>
        </p:spPr>
        <p:txBody>
          <a:bodyPr/>
          <a:lstStyle/>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kumimoji="0" lang="en-US" sz="2000" b="1"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Name</a:t>
            </a:r>
            <a:r>
              <a:rPr kumimoji="0" lang="en-US" sz="2000" b="0"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 Brian Thomas</a:t>
            </a:r>
          </a:p>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kumimoji="0" lang="en-US" sz="2000" b="1"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Relationship</a:t>
            </a:r>
            <a:r>
              <a:rPr kumimoji="0" lang="en-US" sz="2000" b="0"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 Son</a:t>
            </a:r>
          </a:p>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kumimoji="0" lang="en-US" sz="2000" b="1"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Contact No</a:t>
            </a:r>
            <a:r>
              <a:rPr kumimoji="0" lang="en-US" sz="2000" b="0"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 07853340708</a:t>
            </a:r>
          </a:p>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kumimoji="0" lang="en-US" sz="2000" b="1"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Preferred time</a:t>
            </a:r>
            <a:r>
              <a:rPr kumimoji="0" lang="en-US" sz="2000" b="0"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rPr>
              <a:t>: Anytime</a:t>
            </a:r>
            <a:endParaRPr kumimoji="0" lang="en-GB" sz="2000" b="0" i="0" u="none" strike="noStrike" kern="1200" cap="none" spc="50" normalizeH="0" baseline="0" noProof="0" dirty="0">
              <a:ln>
                <a:noFill/>
              </a:ln>
              <a:solidFill>
                <a:prstClr val="black">
                  <a:lumMod val="85000"/>
                  <a:lumOff val="15000"/>
                </a:prstClr>
              </a:solidFill>
              <a:effectLst/>
              <a:uLnTx/>
              <a:uFillTx/>
              <a:latin typeface="Bembo"/>
              <a:ea typeface="Batang" panose="02030600000101010101" pitchFamily="18" charset="-127"/>
              <a:cs typeface="+mn-cs"/>
            </a:endParaRPr>
          </a:p>
          <a:p>
            <a:endParaRPr lang="en-GB" dirty="0"/>
          </a:p>
        </p:txBody>
      </p:sp>
      <p:sp>
        <p:nvSpPr>
          <p:cNvPr id="6" name="Title 5">
            <a:extLst>
              <a:ext uri="{FF2B5EF4-FFF2-40B4-BE49-F238E27FC236}">
                <a16:creationId xmlns:a16="http://schemas.microsoft.com/office/drawing/2014/main" id="{305927F3-3998-4676-9D47-C6991DA30852}"/>
              </a:ext>
            </a:extLst>
          </p:cNvPr>
          <p:cNvSpPr>
            <a:spLocks noGrp="1"/>
          </p:cNvSpPr>
          <p:nvPr>
            <p:ph type="title"/>
          </p:nvPr>
        </p:nvSpPr>
        <p:spPr>
          <a:xfrm>
            <a:off x="1050879" y="304801"/>
            <a:ext cx="9810604" cy="1073426"/>
          </a:xfrm>
        </p:spPr>
        <p:txBody>
          <a:bodyPr>
            <a:normAutofit/>
          </a:bodyPr>
          <a:lstStyle/>
          <a:p>
            <a:pPr algn="ctr"/>
            <a:r>
              <a:rPr lang="en-US" sz="2000" b="1" u="sng" dirty="0"/>
              <a:t>Next of kin / </a:t>
            </a:r>
            <a:br>
              <a:rPr lang="en-US" sz="2000" b="1" u="sng" dirty="0"/>
            </a:br>
            <a:r>
              <a:rPr lang="en-US" sz="2000" b="1" u="sng" dirty="0"/>
              <a:t>emergency contact details</a:t>
            </a:r>
            <a:endParaRPr lang="en-GB" sz="2000" b="1" u="sng" dirty="0"/>
          </a:p>
        </p:txBody>
      </p:sp>
      <p:sp>
        <p:nvSpPr>
          <p:cNvPr id="2" name="Text Placeholder 1">
            <a:extLst>
              <a:ext uri="{FF2B5EF4-FFF2-40B4-BE49-F238E27FC236}">
                <a16:creationId xmlns:a16="http://schemas.microsoft.com/office/drawing/2014/main" id="{27D61C51-8F7E-47A2-8F6B-0D29114F191E}"/>
              </a:ext>
            </a:extLst>
          </p:cNvPr>
          <p:cNvSpPr>
            <a:spLocks noGrp="1"/>
          </p:cNvSpPr>
          <p:nvPr>
            <p:ph type="body" idx="1"/>
          </p:nvPr>
        </p:nvSpPr>
        <p:spPr>
          <a:xfrm>
            <a:off x="1071563" y="1378227"/>
            <a:ext cx="4452938" cy="596347"/>
          </a:xfrm>
        </p:spPr>
        <p:txBody>
          <a:bodyPr/>
          <a:lstStyle/>
          <a:p>
            <a:r>
              <a:rPr lang="en-US" dirty="0"/>
              <a:t>Contact 1</a:t>
            </a:r>
            <a:endParaRPr lang="en-GB" dirty="0"/>
          </a:p>
        </p:txBody>
      </p:sp>
      <p:sp>
        <p:nvSpPr>
          <p:cNvPr id="3" name="Content Placeholder 2">
            <a:extLst>
              <a:ext uri="{FF2B5EF4-FFF2-40B4-BE49-F238E27FC236}">
                <a16:creationId xmlns:a16="http://schemas.microsoft.com/office/drawing/2014/main" id="{92012CC0-BE2B-4A6F-A2C1-7066A6B51CE9}"/>
              </a:ext>
            </a:extLst>
          </p:cNvPr>
          <p:cNvSpPr>
            <a:spLocks noGrp="1"/>
          </p:cNvSpPr>
          <p:nvPr>
            <p:ph sz="half" idx="2"/>
          </p:nvPr>
        </p:nvSpPr>
        <p:spPr>
          <a:xfrm>
            <a:off x="1071562" y="2093843"/>
            <a:ext cx="4452938" cy="1867453"/>
          </a:xfrm>
        </p:spPr>
        <p:txBody>
          <a:bodyPr/>
          <a:lstStyle/>
          <a:p>
            <a:r>
              <a:rPr lang="en-US" b="1" dirty="0"/>
              <a:t>Name</a:t>
            </a:r>
            <a:r>
              <a:rPr lang="en-US" dirty="0"/>
              <a:t>: Susan Thomas</a:t>
            </a:r>
          </a:p>
          <a:p>
            <a:r>
              <a:rPr lang="en-US" b="1" dirty="0"/>
              <a:t>Relationship</a:t>
            </a:r>
            <a:r>
              <a:rPr lang="en-US" dirty="0"/>
              <a:t>: Partner</a:t>
            </a:r>
          </a:p>
          <a:p>
            <a:r>
              <a:rPr lang="en-US" b="1" dirty="0"/>
              <a:t>Contact No</a:t>
            </a:r>
            <a:r>
              <a:rPr lang="en-US" dirty="0"/>
              <a:t>: 07853340707</a:t>
            </a:r>
          </a:p>
          <a:p>
            <a:r>
              <a:rPr lang="en-US" b="1" dirty="0"/>
              <a:t>Preferred time</a:t>
            </a:r>
            <a:r>
              <a:rPr lang="en-US" dirty="0"/>
              <a:t>: Anytime</a:t>
            </a:r>
            <a:endParaRPr lang="en-GB" dirty="0"/>
          </a:p>
        </p:txBody>
      </p:sp>
      <p:sp>
        <p:nvSpPr>
          <p:cNvPr id="7" name="Content Placeholder 2">
            <a:extLst>
              <a:ext uri="{FF2B5EF4-FFF2-40B4-BE49-F238E27FC236}">
                <a16:creationId xmlns:a16="http://schemas.microsoft.com/office/drawing/2014/main" id="{076115B9-ED1D-4ED1-A758-470BBA9134C1}"/>
              </a:ext>
            </a:extLst>
          </p:cNvPr>
          <p:cNvSpPr txBox="1">
            <a:spLocks/>
          </p:cNvSpPr>
          <p:nvPr/>
        </p:nvSpPr>
        <p:spPr>
          <a:xfrm>
            <a:off x="1895061" y="4080565"/>
            <a:ext cx="8574156" cy="247263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54864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594360"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u="sng" dirty="0"/>
              <a:t>Social Worker Details</a:t>
            </a:r>
          </a:p>
          <a:p>
            <a:r>
              <a:rPr lang="en-US" b="1" dirty="0"/>
              <a:t>Name</a:t>
            </a:r>
            <a:r>
              <a:rPr lang="en-US" dirty="0"/>
              <a:t>: ACAP				</a:t>
            </a:r>
            <a:r>
              <a:rPr lang="en-US" b="1" dirty="0"/>
              <a:t>Contact No</a:t>
            </a:r>
            <a:r>
              <a:rPr lang="en-US" dirty="0"/>
              <a:t>: 0121 303 1234</a:t>
            </a:r>
          </a:p>
          <a:p>
            <a:r>
              <a:rPr lang="en-US" b="1" dirty="0"/>
              <a:t>Address</a:t>
            </a:r>
            <a:r>
              <a:rPr lang="en-US" dirty="0"/>
              <a:t>: Birmingham			</a:t>
            </a:r>
            <a:r>
              <a:rPr lang="en-US" b="1" dirty="0"/>
              <a:t>Email</a:t>
            </a:r>
            <a:r>
              <a:rPr lang="en-US" dirty="0"/>
              <a:t>: acap@birmingham.gov.uk</a:t>
            </a:r>
          </a:p>
          <a:p>
            <a:r>
              <a:rPr lang="en-US" b="1" dirty="0"/>
              <a:t>Community Health Professionals</a:t>
            </a:r>
            <a:r>
              <a:rPr lang="en-US" dirty="0"/>
              <a:t>: District Nurses</a:t>
            </a:r>
          </a:p>
          <a:p>
            <a:r>
              <a:rPr lang="en-US" b="1" dirty="0"/>
              <a:t>Contact Details</a:t>
            </a:r>
            <a:r>
              <a:rPr lang="en-US" dirty="0"/>
              <a:t>: 0300 555 1919</a:t>
            </a:r>
            <a:endParaRPr lang="en-GB" dirty="0"/>
          </a:p>
        </p:txBody>
      </p:sp>
    </p:spTree>
    <p:extLst>
      <p:ext uri="{BB962C8B-B14F-4D97-AF65-F5344CB8AC3E}">
        <p14:creationId xmlns:p14="http://schemas.microsoft.com/office/powerpoint/2010/main" val="252585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4A2B4A10-ABAC-4F2C-AAD3-3D932E359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00235" cy="5464636"/>
          </a:xfrm>
          <a:custGeom>
            <a:avLst/>
            <a:gdLst>
              <a:gd name="connsiteX0" fmla="*/ 0 w 6500235"/>
              <a:gd name="connsiteY0" fmla="*/ 0 h 5464636"/>
              <a:gd name="connsiteX1" fmla="*/ 6468182 w 6500235"/>
              <a:gd name="connsiteY1" fmla="*/ 0 h 5464636"/>
              <a:gd name="connsiteX2" fmla="*/ 6468122 w 6500235"/>
              <a:gd name="connsiteY2" fmla="*/ 2458 h 5464636"/>
              <a:gd name="connsiteX3" fmla="*/ 6473409 w 6500235"/>
              <a:gd name="connsiteY3" fmla="*/ 34346 h 5464636"/>
              <a:gd name="connsiteX4" fmla="*/ 6492498 w 6500235"/>
              <a:gd name="connsiteY4" fmla="*/ 123264 h 5464636"/>
              <a:gd name="connsiteX5" fmla="*/ 6453347 w 6500235"/>
              <a:gd name="connsiteY5" fmla="*/ 355483 h 5464636"/>
              <a:gd name="connsiteX6" fmla="*/ 6446278 w 6500235"/>
              <a:gd name="connsiteY6" fmla="*/ 407805 h 5464636"/>
              <a:gd name="connsiteX7" fmla="*/ 6479973 w 6500235"/>
              <a:gd name="connsiteY7" fmla="*/ 438480 h 5464636"/>
              <a:gd name="connsiteX8" fmla="*/ 6446200 w 6500235"/>
              <a:gd name="connsiteY8" fmla="*/ 483448 h 5464636"/>
              <a:gd name="connsiteX9" fmla="*/ 6455191 w 6500235"/>
              <a:gd name="connsiteY9" fmla="*/ 585156 h 5464636"/>
              <a:gd name="connsiteX10" fmla="*/ 6455578 w 6500235"/>
              <a:gd name="connsiteY10" fmla="*/ 723310 h 5464636"/>
              <a:gd name="connsiteX11" fmla="*/ 6330650 w 6500235"/>
              <a:gd name="connsiteY11" fmla="*/ 969274 h 5464636"/>
              <a:gd name="connsiteX12" fmla="*/ 6259783 w 6500235"/>
              <a:gd name="connsiteY12" fmla="*/ 1059188 h 5464636"/>
              <a:gd name="connsiteX13" fmla="*/ 6232390 w 6500235"/>
              <a:gd name="connsiteY13" fmla="*/ 1134371 h 5464636"/>
              <a:gd name="connsiteX14" fmla="*/ 6197819 w 6500235"/>
              <a:gd name="connsiteY14" fmla="*/ 1226187 h 5464636"/>
              <a:gd name="connsiteX15" fmla="*/ 6153633 w 6500235"/>
              <a:gd name="connsiteY15" fmla="*/ 1266676 h 5464636"/>
              <a:gd name="connsiteX16" fmla="*/ 6115253 w 6500235"/>
              <a:gd name="connsiteY16" fmla="*/ 1333803 h 5464636"/>
              <a:gd name="connsiteX17" fmla="*/ 6116094 w 6500235"/>
              <a:gd name="connsiteY17" fmla="*/ 1360252 h 5464636"/>
              <a:gd name="connsiteX18" fmla="*/ 6093817 w 6500235"/>
              <a:gd name="connsiteY18" fmla="*/ 1557246 h 5464636"/>
              <a:gd name="connsiteX19" fmla="*/ 6036619 w 6500235"/>
              <a:gd name="connsiteY19" fmla="*/ 1695300 h 5464636"/>
              <a:gd name="connsiteX20" fmla="*/ 6006327 w 6500235"/>
              <a:gd name="connsiteY20" fmla="*/ 1765313 h 5464636"/>
              <a:gd name="connsiteX21" fmla="*/ 5990294 w 6500235"/>
              <a:gd name="connsiteY21" fmla="*/ 1829516 h 5464636"/>
              <a:gd name="connsiteX22" fmla="*/ 5951522 w 6500235"/>
              <a:gd name="connsiteY22" fmla="*/ 1913734 h 5464636"/>
              <a:gd name="connsiteX23" fmla="*/ 5851829 w 6500235"/>
              <a:gd name="connsiteY23" fmla="*/ 2042661 h 5464636"/>
              <a:gd name="connsiteX24" fmla="*/ 5843359 w 6500235"/>
              <a:gd name="connsiteY24" fmla="*/ 2063211 h 5464636"/>
              <a:gd name="connsiteX25" fmla="*/ 5841612 w 6500235"/>
              <a:gd name="connsiteY25" fmla="*/ 2071738 h 5464636"/>
              <a:gd name="connsiteX26" fmla="*/ 5835993 w 6500235"/>
              <a:gd name="connsiteY26" fmla="*/ 2082516 h 5464636"/>
              <a:gd name="connsiteX27" fmla="*/ 5835396 w 6500235"/>
              <a:gd name="connsiteY27" fmla="*/ 2082526 h 5464636"/>
              <a:gd name="connsiteX28" fmla="*/ 5831029 w 6500235"/>
              <a:gd name="connsiteY28" fmla="*/ 2093117 h 5464636"/>
              <a:gd name="connsiteX29" fmla="*/ 5737995 w 6500235"/>
              <a:gd name="connsiteY29" fmla="*/ 2189215 h 5464636"/>
              <a:gd name="connsiteX30" fmla="*/ 5724175 w 6500235"/>
              <a:gd name="connsiteY30" fmla="*/ 2265929 h 5464636"/>
              <a:gd name="connsiteX31" fmla="*/ 5669829 w 6500235"/>
              <a:gd name="connsiteY31" fmla="*/ 2335401 h 5464636"/>
              <a:gd name="connsiteX32" fmla="*/ 5612139 w 6500235"/>
              <a:gd name="connsiteY32" fmla="*/ 2453657 h 5464636"/>
              <a:gd name="connsiteX33" fmla="*/ 5594475 w 6500235"/>
              <a:gd name="connsiteY33" fmla="*/ 2615311 h 5464636"/>
              <a:gd name="connsiteX34" fmla="*/ 5536384 w 6500235"/>
              <a:gd name="connsiteY34" fmla="*/ 2755975 h 5464636"/>
              <a:gd name="connsiteX35" fmla="*/ 5485137 w 6500235"/>
              <a:gd name="connsiteY35" fmla="*/ 2848281 h 5464636"/>
              <a:gd name="connsiteX36" fmla="*/ 5325962 w 6500235"/>
              <a:gd name="connsiteY36" fmla="*/ 3162656 h 5464636"/>
              <a:gd name="connsiteX37" fmla="*/ 5243182 w 6500235"/>
              <a:gd name="connsiteY37" fmla="*/ 3288494 h 5464636"/>
              <a:gd name="connsiteX38" fmla="*/ 5237100 w 6500235"/>
              <a:gd name="connsiteY38" fmla="*/ 3363382 h 5464636"/>
              <a:gd name="connsiteX39" fmla="*/ 5210973 w 6500235"/>
              <a:gd name="connsiteY39" fmla="*/ 3381298 h 5464636"/>
              <a:gd name="connsiteX40" fmla="*/ 5206067 w 6500235"/>
              <a:gd name="connsiteY40" fmla="*/ 3384167 h 5464636"/>
              <a:gd name="connsiteX41" fmla="*/ 5181176 w 6500235"/>
              <a:gd name="connsiteY41" fmla="*/ 3399028 h 5464636"/>
              <a:gd name="connsiteX42" fmla="*/ 5156932 w 6500235"/>
              <a:gd name="connsiteY42" fmla="*/ 3419249 h 5464636"/>
              <a:gd name="connsiteX43" fmla="*/ 5139869 w 6500235"/>
              <a:gd name="connsiteY43" fmla="*/ 3450988 h 5464636"/>
              <a:gd name="connsiteX44" fmla="*/ 5071047 w 6500235"/>
              <a:gd name="connsiteY44" fmla="*/ 3608412 h 5464636"/>
              <a:gd name="connsiteX45" fmla="*/ 5022875 w 6500235"/>
              <a:gd name="connsiteY45" fmla="*/ 3698834 h 5464636"/>
              <a:gd name="connsiteX46" fmla="*/ 4993591 w 6500235"/>
              <a:gd name="connsiteY46" fmla="*/ 3727277 h 5464636"/>
              <a:gd name="connsiteX47" fmla="*/ 4960082 w 6500235"/>
              <a:gd name="connsiteY47" fmla="*/ 3770964 h 5464636"/>
              <a:gd name="connsiteX48" fmla="*/ 4956970 w 6500235"/>
              <a:gd name="connsiteY48" fmla="*/ 3791475 h 5464636"/>
              <a:gd name="connsiteX49" fmla="*/ 4941856 w 6500235"/>
              <a:gd name="connsiteY49" fmla="*/ 3797112 h 5464636"/>
              <a:gd name="connsiteX50" fmla="*/ 4913940 w 6500235"/>
              <a:gd name="connsiteY50" fmla="*/ 3820812 h 5464636"/>
              <a:gd name="connsiteX51" fmla="*/ 4811357 w 6500235"/>
              <a:gd name="connsiteY51" fmla="*/ 3871429 h 5464636"/>
              <a:gd name="connsiteX52" fmla="*/ 4783124 w 6500235"/>
              <a:gd name="connsiteY52" fmla="*/ 3882491 h 5464636"/>
              <a:gd name="connsiteX53" fmla="*/ 4724385 w 6500235"/>
              <a:gd name="connsiteY53" fmla="*/ 3930800 h 5464636"/>
              <a:gd name="connsiteX54" fmla="*/ 4632498 w 6500235"/>
              <a:gd name="connsiteY54" fmla="*/ 4019308 h 5464636"/>
              <a:gd name="connsiteX55" fmla="*/ 4611775 w 6500235"/>
              <a:gd name="connsiteY55" fmla="*/ 4036221 h 5464636"/>
              <a:gd name="connsiteX56" fmla="*/ 4589341 w 6500235"/>
              <a:gd name="connsiteY56" fmla="*/ 4043087 h 5464636"/>
              <a:gd name="connsiteX57" fmla="*/ 4580109 w 6500235"/>
              <a:gd name="connsiteY57" fmla="*/ 4037991 h 5464636"/>
              <a:gd name="connsiteX58" fmla="*/ 4567969 w 6500235"/>
              <a:gd name="connsiteY58" fmla="*/ 4046064 h 5464636"/>
              <a:gd name="connsiteX59" fmla="*/ 4563776 w 6500235"/>
              <a:gd name="connsiteY59" fmla="*/ 4046606 h 5464636"/>
              <a:gd name="connsiteX60" fmla="*/ 4540688 w 6500235"/>
              <a:gd name="connsiteY60" fmla="*/ 4051329 h 5464636"/>
              <a:gd name="connsiteX61" fmla="*/ 4515381 w 6500235"/>
              <a:gd name="connsiteY61" fmla="*/ 4101230 h 5464636"/>
              <a:gd name="connsiteX62" fmla="*/ 4464519 w 6500235"/>
              <a:gd name="connsiteY62" fmla="*/ 4129866 h 5464636"/>
              <a:gd name="connsiteX63" fmla="*/ 4258103 w 6500235"/>
              <a:gd name="connsiteY63" fmla="*/ 4281657 h 5464636"/>
              <a:gd name="connsiteX64" fmla="*/ 4110759 w 6500235"/>
              <a:gd name="connsiteY64" fmla="*/ 4475040 h 5464636"/>
              <a:gd name="connsiteX65" fmla="*/ 3977659 w 6500235"/>
              <a:gd name="connsiteY65" fmla="*/ 4576699 h 5464636"/>
              <a:gd name="connsiteX66" fmla="*/ 3839447 w 6500235"/>
              <a:gd name="connsiteY66" fmla="*/ 4686247 h 5464636"/>
              <a:gd name="connsiteX67" fmla="*/ 3160580 w 6500235"/>
              <a:gd name="connsiteY67" fmla="*/ 4816349 h 5464636"/>
              <a:gd name="connsiteX68" fmla="*/ 2824675 w 6500235"/>
              <a:gd name="connsiteY68" fmla="*/ 4861066 h 5464636"/>
              <a:gd name="connsiteX69" fmla="*/ 2704403 w 6500235"/>
              <a:gd name="connsiteY69" fmla="*/ 4872014 h 5464636"/>
              <a:gd name="connsiteX70" fmla="*/ 2432833 w 6500235"/>
              <a:gd name="connsiteY70" fmla="*/ 5046782 h 5464636"/>
              <a:gd name="connsiteX71" fmla="*/ 1930437 w 6500235"/>
              <a:gd name="connsiteY71" fmla="*/ 5242775 h 5464636"/>
              <a:gd name="connsiteX72" fmla="*/ 1853671 w 6500235"/>
              <a:gd name="connsiteY72" fmla="*/ 5310774 h 5464636"/>
              <a:gd name="connsiteX73" fmla="*/ 1813576 w 6500235"/>
              <a:gd name="connsiteY73" fmla="*/ 5366218 h 5464636"/>
              <a:gd name="connsiteX74" fmla="*/ 1777372 w 6500235"/>
              <a:gd name="connsiteY74" fmla="*/ 5364302 h 5464636"/>
              <a:gd name="connsiteX75" fmla="*/ 1733954 w 6500235"/>
              <a:gd name="connsiteY75" fmla="*/ 5365192 h 5464636"/>
              <a:gd name="connsiteX76" fmla="*/ 1672327 w 6500235"/>
              <a:gd name="connsiteY76" fmla="*/ 5408173 h 5464636"/>
              <a:gd name="connsiteX77" fmla="*/ 1641878 w 6500235"/>
              <a:gd name="connsiteY77" fmla="*/ 5399428 h 5464636"/>
              <a:gd name="connsiteX78" fmla="*/ 1636543 w 6500235"/>
              <a:gd name="connsiteY78" fmla="*/ 5397470 h 5464636"/>
              <a:gd name="connsiteX79" fmla="*/ 1609237 w 6500235"/>
              <a:gd name="connsiteY79" fmla="*/ 5387733 h 5464636"/>
              <a:gd name="connsiteX80" fmla="*/ 1578208 w 6500235"/>
              <a:gd name="connsiteY80" fmla="*/ 5381908 h 5464636"/>
              <a:gd name="connsiteX81" fmla="*/ 1542869 w 6500235"/>
              <a:gd name="connsiteY81" fmla="*/ 5388952 h 5464636"/>
              <a:gd name="connsiteX82" fmla="*/ 1377650 w 6500235"/>
              <a:gd name="connsiteY82" fmla="*/ 5436085 h 5464636"/>
              <a:gd name="connsiteX83" fmla="*/ 1277250 w 6500235"/>
              <a:gd name="connsiteY83" fmla="*/ 5456493 h 5464636"/>
              <a:gd name="connsiteX84" fmla="*/ 1236673 w 6500235"/>
              <a:gd name="connsiteY84" fmla="*/ 5452014 h 5464636"/>
              <a:gd name="connsiteX85" fmla="*/ 1181651 w 6500235"/>
              <a:gd name="connsiteY85" fmla="*/ 5453980 h 5464636"/>
              <a:gd name="connsiteX86" fmla="*/ 1163851 w 6500235"/>
              <a:gd name="connsiteY86" fmla="*/ 5464636 h 5464636"/>
              <a:gd name="connsiteX87" fmla="*/ 1149882 w 6500235"/>
              <a:gd name="connsiteY87" fmla="*/ 5456568 h 5464636"/>
              <a:gd name="connsiteX88" fmla="*/ 1113834 w 6500235"/>
              <a:gd name="connsiteY88" fmla="*/ 5450125 h 5464636"/>
              <a:gd name="connsiteX89" fmla="*/ 1009497 w 6500235"/>
              <a:gd name="connsiteY89" fmla="*/ 5403231 h 5464636"/>
              <a:gd name="connsiteX90" fmla="*/ 982993 w 6500235"/>
              <a:gd name="connsiteY90" fmla="*/ 5388499 h 5464636"/>
              <a:gd name="connsiteX91" fmla="*/ 908345 w 6500235"/>
              <a:gd name="connsiteY91" fmla="*/ 5373950 h 5464636"/>
              <a:gd name="connsiteX92" fmla="*/ 781592 w 6500235"/>
              <a:gd name="connsiteY92" fmla="*/ 5359426 h 5464636"/>
              <a:gd name="connsiteX93" fmla="*/ 755358 w 6500235"/>
              <a:gd name="connsiteY93" fmla="*/ 5354209 h 5464636"/>
              <a:gd name="connsiteX94" fmla="*/ 735782 w 6500235"/>
              <a:gd name="connsiteY94" fmla="*/ 5341278 h 5464636"/>
              <a:gd name="connsiteX95" fmla="*/ 733835 w 6500235"/>
              <a:gd name="connsiteY95" fmla="*/ 5330914 h 5464636"/>
              <a:gd name="connsiteX96" fmla="*/ 719882 w 6500235"/>
              <a:gd name="connsiteY96" fmla="*/ 5326690 h 5464636"/>
              <a:gd name="connsiteX97" fmla="*/ 716794 w 6500235"/>
              <a:gd name="connsiteY97" fmla="*/ 5323803 h 5464636"/>
              <a:gd name="connsiteX98" fmla="*/ 698456 w 6500235"/>
              <a:gd name="connsiteY98" fmla="*/ 5309002 h 5464636"/>
              <a:gd name="connsiteX99" fmla="*/ 643860 w 6500235"/>
              <a:gd name="connsiteY99" fmla="*/ 5321249 h 5464636"/>
              <a:gd name="connsiteX100" fmla="*/ 589399 w 6500235"/>
              <a:gd name="connsiteY100" fmla="*/ 5300252 h 5464636"/>
              <a:gd name="connsiteX101" fmla="*/ 340938 w 6500235"/>
              <a:gd name="connsiteY101" fmla="*/ 5237683 h 5464636"/>
              <a:gd name="connsiteX102" fmla="*/ 98001 w 6500235"/>
              <a:gd name="connsiteY102" fmla="*/ 5247147 h 5464636"/>
              <a:gd name="connsiteX103" fmla="*/ 12611 w 6500235"/>
              <a:gd name="connsiteY103" fmla="*/ 5237471 h 5464636"/>
              <a:gd name="connsiteX104" fmla="*/ 0 w 6500235"/>
              <a:gd name="connsiteY104" fmla="*/ 5235168 h 5464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6500235" h="5464636">
                <a:moveTo>
                  <a:pt x="0" y="0"/>
                </a:moveTo>
                <a:lnTo>
                  <a:pt x="6468182" y="0"/>
                </a:lnTo>
                <a:lnTo>
                  <a:pt x="6468122" y="2458"/>
                </a:lnTo>
                <a:cubicBezTo>
                  <a:pt x="6468560" y="7251"/>
                  <a:pt x="6469907" y="16220"/>
                  <a:pt x="6473409" y="34346"/>
                </a:cubicBezTo>
                <a:lnTo>
                  <a:pt x="6492498" y="123264"/>
                </a:lnTo>
                <a:cubicBezTo>
                  <a:pt x="6530248" y="162570"/>
                  <a:pt x="6415597" y="316177"/>
                  <a:pt x="6453347" y="355483"/>
                </a:cubicBezTo>
                <a:lnTo>
                  <a:pt x="6446278" y="407805"/>
                </a:lnTo>
                <a:cubicBezTo>
                  <a:pt x="6438855" y="419268"/>
                  <a:pt x="6492882" y="429673"/>
                  <a:pt x="6479973" y="438480"/>
                </a:cubicBezTo>
                <a:lnTo>
                  <a:pt x="6446200" y="483448"/>
                </a:lnTo>
                <a:lnTo>
                  <a:pt x="6455191" y="585156"/>
                </a:lnTo>
                <a:lnTo>
                  <a:pt x="6455578" y="723310"/>
                </a:lnTo>
                <a:lnTo>
                  <a:pt x="6330650" y="969274"/>
                </a:lnTo>
                <a:lnTo>
                  <a:pt x="6259783" y="1059188"/>
                </a:lnTo>
                <a:lnTo>
                  <a:pt x="6232390" y="1134371"/>
                </a:lnTo>
                <a:cubicBezTo>
                  <a:pt x="6233402" y="1144004"/>
                  <a:pt x="6201701" y="1218096"/>
                  <a:pt x="6197819" y="1226187"/>
                </a:cubicBezTo>
                <a:cubicBezTo>
                  <a:pt x="6193159" y="1247180"/>
                  <a:pt x="6164742" y="1253630"/>
                  <a:pt x="6153633" y="1266676"/>
                </a:cubicBezTo>
                <a:cubicBezTo>
                  <a:pt x="6143047" y="1294138"/>
                  <a:pt x="6121511" y="1318207"/>
                  <a:pt x="6115253" y="1333803"/>
                </a:cubicBezTo>
                <a:lnTo>
                  <a:pt x="6116094" y="1360252"/>
                </a:lnTo>
                <a:cubicBezTo>
                  <a:pt x="6112521" y="1397492"/>
                  <a:pt x="6092279" y="1498732"/>
                  <a:pt x="6093817" y="1557246"/>
                </a:cubicBezTo>
                <a:cubicBezTo>
                  <a:pt x="6112537" y="1631581"/>
                  <a:pt x="6029709" y="1634839"/>
                  <a:pt x="6036619" y="1695300"/>
                </a:cubicBezTo>
                <a:cubicBezTo>
                  <a:pt x="6031562" y="1739504"/>
                  <a:pt x="6015527" y="1737756"/>
                  <a:pt x="6006327" y="1765313"/>
                </a:cubicBezTo>
                <a:lnTo>
                  <a:pt x="5990294" y="1829516"/>
                </a:lnTo>
                <a:lnTo>
                  <a:pt x="5951522" y="1913734"/>
                </a:lnTo>
                <a:lnTo>
                  <a:pt x="5851829" y="2042661"/>
                </a:lnTo>
                <a:lnTo>
                  <a:pt x="5843359" y="2063211"/>
                </a:lnTo>
                <a:lnTo>
                  <a:pt x="5841612" y="2071738"/>
                </a:lnTo>
                <a:cubicBezTo>
                  <a:pt x="5839874" y="2077314"/>
                  <a:pt x="5838027" y="2080639"/>
                  <a:pt x="5835993" y="2082516"/>
                </a:cubicBezTo>
                <a:lnTo>
                  <a:pt x="5835396" y="2082526"/>
                </a:lnTo>
                <a:lnTo>
                  <a:pt x="5831029" y="2093117"/>
                </a:lnTo>
                <a:cubicBezTo>
                  <a:pt x="5814796" y="2110898"/>
                  <a:pt x="5755804" y="2160414"/>
                  <a:pt x="5737995" y="2189215"/>
                </a:cubicBezTo>
                <a:lnTo>
                  <a:pt x="5724175" y="2265929"/>
                </a:lnTo>
                <a:lnTo>
                  <a:pt x="5669829" y="2335401"/>
                </a:lnTo>
                <a:cubicBezTo>
                  <a:pt x="5651157" y="2366689"/>
                  <a:pt x="5624698" y="2407006"/>
                  <a:pt x="5612139" y="2453657"/>
                </a:cubicBezTo>
                <a:cubicBezTo>
                  <a:pt x="5613080" y="2462242"/>
                  <a:pt x="5589909" y="2606987"/>
                  <a:pt x="5594475" y="2615311"/>
                </a:cubicBezTo>
                <a:cubicBezTo>
                  <a:pt x="5543837" y="2727416"/>
                  <a:pt x="5569297" y="2670766"/>
                  <a:pt x="5536384" y="2755975"/>
                </a:cubicBezTo>
                <a:cubicBezTo>
                  <a:pt x="5489430" y="2846258"/>
                  <a:pt x="5525492" y="2766772"/>
                  <a:pt x="5485137" y="2848281"/>
                </a:cubicBezTo>
                <a:cubicBezTo>
                  <a:pt x="5448822" y="3003712"/>
                  <a:pt x="5363748" y="3103068"/>
                  <a:pt x="5325962" y="3162656"/>
                </a:cubicBezTo>
                <a:cubicBezTo>
                  <a:pt x="5253622" y="3181861"/>
                  <a:pt x="5277001" y="3245633"/>
                  <a:pt x="5243182" y="3288494"/>
                </a:cubicBezTo>
                <a:cubicBezTo>
                  <a:pt x="5294574" y="3300239"/>
                  <a:pt x="5188097" y="3332721"/>
                  <a:pt x="5237100" y="3363382"/>
                </a:cubicBezTo>
                <a:cubicBezTo>
                  <a:pt x="5229393" y="3370212"/>
                  <a:pt x="5220383" y="3375861"/>
                  <a:pt x="5210973" y="3381298"/>
                </a:cubicBezTo>
                <a:lnTo>
                  <a:pt x="5206067" y="3384167"/>
                </a:lnTo>
                <a:lnTo>
                  <a:pt x="5181176" y="3399028"/>
                </a:lnTo>
                <a:lnTo>
                  <a:pt x="5156932" y="3419249"/>
                </a:lnTo>
                <a:cubicBezTo>
                  <a:pt x="5149536" y="3427761"/>
                  <a:pt x="5143548" y="3438016"/>
                  <a:pt x="5139869" y="3450988"/>
                </a:cubicBezTo>
                <a:cubicBezTo>
                  <a:pt x="5146719" y="3504063"/>
                  <a:pt x="5059912" y="3541590"/>
                  <a:pt x="5071047" y="3608412"/>
                </a:cubicBezTo>
                <a:cubicBezTo>
                  <a:pt x="5070846" y="3631419"/>
                  <a:pt x="5043958" y="3693036"/>
                  <a:pt x="5022875" y="3698834"/>
                </a:cubicBezTo>
                <a:cubicBezTo>
                  <a:pt x="5013974" y="3710474"/>
                  <a:pt x="5013417" y="3727656"/>
                  <a:pt x="4993591" y="3727277"/>
                </a:cubicBezTo>
                <a:cubicBezTo>
                  <a:pt x="4968613" y="3729497"/>
                  <a:pt x="4982010" y="3786407"/>
                  <a:pt x="4960082" y="3770964"/>
                </a:cubicBezTo>
                <a:lnTo>
                  <a:pt x="4956970" y="3791475"/>
                </a:lnTo>
                <a:lnTo>
                  <a:pt x="4941856" y="3797112"/>
                </a:lnTo>
                <a:cubicBezTo>
                  <a:pt x="4926079" y="3802652"/>
                  <a:pt x="4914700" y="3807674"/>
                  <a:pt x="4913940" y="3820812"/>
                </a:cubicBezTo>
                <a:cubicBezTo>
                  <a:pt x="4892190" y="3833198"/>
                  <a:pt x="4833159" y="3861149"/>
                  <a:pt x="4811357" y="3871429"/>
                </a:cubicBezTo>
                <a:cubicBezTo>
                  <a:pt x="4797781" y="3865368"/>
                  <a:pt x="4792555" y="3877060"/>
                  <a:pt x="4783124" y="3882491"/>
                </a:cubicBezTo>
                <a:cubicBezTo>
                  <a:pt x="4766941" y="3880328"/>
                  <a:pt x="4731009" y="3914983"/>
                  <a:pt x="4724385" y="3930800"/>
                </a:cubicBezTo>
                <a:cubicBezTo>
                  <a:pt x="4713231" y="3980170"/>
                  <a:pt x="4642737" y="3980680"/>
                  <a:pt x="4632498" y="4019308"/>
                </a:cubicBezTo>
                <a:cubicBezTo>
                  <a:pt x="4626302" y="4027186"/>
                  <a:pt x="4619277" y="4032511"/>
                  <a:pt x="4611775" y="4036221"/>
                </a:cubicBezTo>
                <a:lnTo>
                  <a:pt x="4589341" y="4043087"/>
                </a:lnTo>
                <a:lnTo>
                  <a:pt x="4580109" y="4037991"/>
                </a:lnTo>
                <a:lnTo>
                  <a:pt x="4567969" y="4046064"/>
                </a:lnTo>
                <a:lnTo>
                  <a:pt x="4563776" y="4046606"/>
                </a:lnTo>
                <a:cubicBezTo>
                  <a:pt x="4555747" y="4047607"/>
                  <a:pt x="4547933" y="4048870"/>
                  <a:pt x="4540688" y="4051329"/>
                </a:cubicBezTo>
                <a:cubicBezTo>
                  <a:pt x="4565869" y="4086818"/>
                  <a:pt x="4483221" y="4078096"/>
                  <a:pt x="4515381" y="4101230"/>
                </a:cubicBezTo>
                <a:cubicBezTo>
                  <a:pt x="4479955" y="4120917"/>
                  <a:pt x="4519860" y="4137768"/>
                  <a:pt x="4464519" y="4129866"/>
                </a:cubicBezTo>
                <a:cubicBezTo>
                  <a:pt x="4421638" y="4159938"/>
                  <a:pt x="4317063" y="4224128"/>
                  <a:pt x="4258103" y="4281657"/>
                </a:cubicBezTo>
                <a:cubicBezTo>
                  <a:pt x="4226114" y="4312610"/>
                  <a:pt x="4157498" y="4425865"/>
                  <a:pt x="4110759" y="4475040"/>
                </a:cubicBezTo>
                <a:cubicBezTo>
                  <a:pt x="4061483" y="4509465"/>
                  <a:pt x="4039551" y="4565920"/>
                  <a:pt x="3977659" y="4576699"/>
                </a:cubicBezTo>
                <a:cubicBezTo>
                  <a:pt x="3932441" y="4611898"/>
                  <a:pt x="3975626" y="4646304"/>
                  <a:pt x="3839447" y="4686247"/>
                </a:cubicBezTo>
                <a:cubicBezTo>
                  <a:pt x="3580144" y="4740330"/>
                  <a:pt x="3329709" y="4787213"/>
                  <a:pt x="3160580" y="4816349"/>
                </a:cubicBezTo>
                <a:cubicBezTo>
                  <a:pt x="2991451" y="4845486"/>
                  <a:pt x="2914879" y="4858878"/>
                  <a:pt x="2824675" y="4861066"/>
                </a:cubicBezTo>
                <a:cubicBezTo>
                  <a:pt x="2734469" y="4863255"/>
                  <a:pt x="2739276" y="4877394"/>
                  <a:pt x="2704403" y="4872014"/>
                </a:cubicBezTo>
                <a:lnTo>
                  <a:pt x="2432833" y="5046782"/>
                </a:lnTo>
                <a:cubicBezTo>
                  <a:pt x="2305425" y="5066979"/>
                  <a:pt x="2054694" y="5159073"/>
                  <a:pt x="1930437" y="5242775"/>
                </a:cubicBezTo>
                <a:cubicBezTo>
                  <a:pt x="1899374" y="5263700"/>
                  <a:pt x="1874710" y="5286565"/>
                  <a:pt x="1853671" y="5310774"/>
                </a:cubicBezTo>
                <a:lnTo>
                  <a:pt x="1813576" y="5366218"/>
                </a:lnTo>
                <a:lnTo>
                  <a:pt x="1777372" y="5364302"/>
                </a:lnTo>
                <a:cubicBezTo>
                  <a:pt x="1762199" y="5364316"/>
                  <a:pt x="1747600" y="5364892"/>
                  <a:pt x="1733954" y="5365192"/>
                </a:cubicBezTo>
                <a:cubicBezTo>
                  <a:pt x="1757610" y="5412303"/>
                  <a:pt x="1664780" y="5350861"/>
                  <a:pt x="1672327" y="5408173"/>
                </a:cubicBezTo>
                <a:cubicBezTo>
                  <a:pt x="1662152" y="5406577"/>
                  <a:pt x="1652061" y="5403224"/>
                  <a:pt x="1641878" y="5399428"/>
                </a:cubicBezTo>
                <a:lnTo>
                  <a:pt x="1636543" y="5397470"/>
                </a:lnTo>
                <a:lnTo>
                  <a:pt x="1609237" y="5387733"/>
                </a:lnTo>
                <a:lnTo>
                  <a:pt x="1578208" y="5381908"/>
                </a:lnTo>
                <a:cubicBezTo>
                  <a:pt x="1566936" y="5381622"/>
                  <a:pt x="1555216" y="5383532"/>
                  <a:pt x="1542869" y="5388952"/>
                </a:cubicBezTo>
                <a:cubicBezTo>
                  <a:pt x="1506297" y="5428020"/>
                  <a:pt x="1422097" y="5384960"/>
                  <a:pt x="1377650" y="5436085"/>
                </a:cubicBezTo>
                <a:cubicBezTo>
                  <a:pt x="1359779" y="5450575"/>
                  <a:pt x="1295142" y="5469062"/>
                  <a:pt x="1277250" y="5456493"/>
                </a:cubicBezTo>
                <a:cubicBezTo>
                  <a:pt x="1262607" y="5457038"/>
                  <a:pt x="1249002" y="5467545"/>
                  <a:pt x="1236673" y="5452014"/>
                </a:cubicBezTo>
                <a:cubicBezTo>
                  <a:pt x="1219061" y="5434163"/>
                  <a:pt x="1183698" y="5480722"/>
                  <a:pt x="1181651" y="5453980"/>
                </a:cubicBezTo>
                <a:lnTo>
                  <a:pt x="1163851" y="5464636"/>
                </a:lnTo>
                <a:lnTo>
                  <a:pt x="1149882" y="5456568"/>
                </a:lnTo>
                <a:cubicBezTo>
                  <a:pt x="1135567" y="5447927"/>
                  <a:pt x="1124449" y="5442349"/>
                  <a:pt x="1113834" y="5450125"/>
                </a:cubicBezTo>
                <a:cubicBezTo>
                  <a:pt x="1090436" y="5441236"/>
                  <a:pt x="1031303" y="5413502"/>
                  <a:pt x="1009497" y="5403231"/>
                </a:cubicBezTo>
                <a:cubicBezTo>
                  <a:pt x="1005528" y="5388904"/>
                  <a:pt x="993185" y="5392315"/>
                  <a:pt x="982993" y="5388499"/>
                </a:cubicBezTo>
                <a:cubicBezTo>
                  <a:pt x="974358" y="5374641"/>
                  <a:pt x="924760" y="5368990"/>
                  <a:pt x="908345" y="5373950"/>
                </a:cubicBezTo>
                <a:cubicBezTo>
                  <a:pt x="863169" y="5396774"/>
                  <a:pt x="817902" y="5342732"/>
                  <a:pt x="781592" y="5359426"/>
                </a:cubicBezTo>
                <a:cubicBezTo>
                  <a:pt x="771573" y="5359661"/>
                  <a:pt x="762995" y="5357633"/>
                  <a:pt x="755358" y="5354209"/>
                </a:cubicBezTo>
                <a:lnTo>
                  <a:pt x="735782" y="5341278"/>
                </a:lnTo>
                <a:lnTo>
                  <a:pt x="733835" y="5330914"/>
                </a:lnTo>
                <a:lnTo>
                  <a:pt x="719882" y="5326690"/>
                </a:lnTo>
                <a:lnTo>
                  <a:pt x="716794" y="5323803"/>
                </a:lnTo>
                <a:cubicBezTo>
                  <a:pt x="710911" y="5318247"/>
                  <a:pt x="704963" y="5313024"/>
                  <a:pt x="698456" y="5309002"/>
                </a:cubicBezTo>
                <a:cubicBezTo>
                  <a:pt x="687114" y="5351013"/>
                  <a:pt x="641230" y="5281721"/>
                  <a:pt x="643860" y="5321249"/>
                </a:cubicBezTo>
                <a:cubicBezTo>
                  <a:pt x="606127" y="5306461"/>
                  <a:pt x="618532" y="5347963"/>
                  <a:pt x="589399" y="5300252"/>
                </a:cubicBezTo>
                <a:cubicBezTo>
                  <a:pt x="538911" y="5286324"/>
                  <a:pt x="422837" y="5246534"/>
                  <a:pt x="340938" y="5237683"/>
                </a:cubicBezTo>
                <a:cubicBezTo>
                  <a:pt x="296702" y="5232715"/>
                  <a:pt x="165679" y="5251892"/>
                  <a:pt x="98001" y="5247147"/>
                </a:cubicBezTo>
                <a:cubicBezTo>
                  <a:pt x="69043" y="5239103"/>
                  <a:pt x="40189" y="5239836"/>
                  <a:pt x="12611" y="5237471"/>
                </a:cubicBezTo>
                <a:lnTo>
                  <a:pt x="0" y="52351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1C9C5-CA09-4FB9-B1AD-76029B9A1AB4}"/>
              </a:ext>
            </a:extLst>
          </p:cNvPr>
          <p:cNvSpPr>
            <a:spLocks noGrp="1"/>
          </p:cNvSpPr>
          <p:nvPr>
            <p:ph type="title"/>
          </p:nvPr>
        </p:nvSpPr>
        <p:spPr>
          <a:xfrm>
            <a:off x="724256" y="615951"/>
            <a:ext cx="4774177" cy="1912686"/>
          </a:xfrm>
        </p:spPr>
        <p:txBody>
          <a:bodyPr anchor="b">
            <a:normAutofit fontScale="90000"/>
          </a:bodyPr>
          <a:lstStyle/>
          <a:p>
            <a:pPr algn="ctr"/>
            <a:r>
              <a:rPr lang="en-US" b="1" u="sng" dirty="0"/>
              <a:t>Care Plan – Summary</a:t>
            </a:r>
            <a:br>
              <a:rPr lang="en-US" b="1" u="sng" dirty="0"/>
            </a:br>
            <a:br>
              <a:rPr lang="en-US" b="1" u="sng" dirty="0"/>
            </a:br>
            <a:br>
              <a:rPr lang="en-US" sz="1400" b="1" dirty="0">
                <a:latin typeface="Arial" panose="020B0604020202020204" pitchFamily="34" charset="0"/>
                <a:cs typeface="Arial" panose="020B0604020202020204" pitchFamily="34" charset="0"/>
              </a:rPr>
            </a:br>
            <a:endParaRPr lang="en-GB" sz="1400" b="1" dirty="0"/>
          </a:p>
        </p:txBody>
      </p:sp>
      <p:sp>
        <p:nvSpPr>
          <p:cNvPr id="75" name="Freeform: Shape 74">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1305" y="3440576"/>
            <a:ext cx="3660078" cy="250548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641BAFE0-81E3-4DDF-A5C5-6A36061AA767}"/>
              </a:ext>
            </a:extLst>
          </p:cNvPr>
          <p:cNvSpPr>
            <a:spLocks noGrp="1"/>
          </p:cNvSpPr>
          <p:nvPr>
            <p:ph idx="1"/>
          </p:nvPr>
        </p:nvSpPr>
        <p:spPr>
          <a:xfrm>
            <a:off x="5616057" y="238538"/>
            <a:ext cx="6091260" cy="6347791"/>
          </a:xfrm>
        </p:spPr>
        <p:txBody>
          <a:bodyPr anchor="ctr">
            <a:normAutofit/>
          </a:bodyPr>
          <a:lstStyle/>
          <a:p>
            <a:pPr>
              <a:lnSpc>
                <a:spcPct val="90000"/>
              </a:lnSpc>
            </a:pPr>
            <a:r>
              <a:rPr lang="en-US" sz="1700" b="1" dirty="0"/>
              <a:t>Preferred name</a:t>
            </a:r>
            <a:r>
              <a:rPr lang="en-US" sz="1700" dirty="0"/>
              <a:t>: Jacob</a:t>
            </a:r>
          </a:p>
          <a:p>
            <a:pPr>
              <a:lnSpc>
                <a:spcPct val="90000"/>
              </a:lnSpc>
            </a:pPr>
            <a:r>
              <a:rPr lang="en-US" sz="1700" b="1" dirty="0"/>
              <a:t>Language</a:t>
            </a:r>
            <a:r>
              <a:rPr lang="en-US" sz="1700" dirty="0"/>
              <a:t>: English</a:t>
            </a:r>
          </a:p>
          <a:p>
            <a:pPr>
              <a:lnSpc>
                <a:spcPct val="90000"/>
              </a:lnSpc>
            </a:pPr>
            <a:r>
              <a:rPr lang="en-US" sz="1700" b="1" dirty="0"/>
              <a:t>Living situation</a:t>
            </a:r>
            <a:r>
              <a:rPr lang="en-US" sz="1700" dirty="0"/>
              <a:t>: Alone</a:t>
            </a:r>
          </a:p>
          <a:p>
            <a:pPr>
              <a:lnSpc>
                <a:spcPct val="90000"/>
              </a:lnSpc>
            </a:pPr>
            <a:r>
              <a:rPr lang="en-US" sz="1700" b="1" dirty="0"/>
              <a:t>Bedroom location</a:t>
            </a:r>
            <a:r>
              <a:rPr lang="en-US" sz="1700" dirty="0"/>
              <a:t>: Upstairs</a:t>
            </a:r>
          </a:p>
          <a:p>
            <a:pPr>
              <a:lnSpc>
                <a:spcPct val="90000"/>
              </a:lnSpc>
            </a:pPr>
            <a:r>
              <a:rPr lang="en-US" sz="1700" b="1" dirty="0"/>
              <a:t>Property access detail</a:t>
            </a:r>
            <a:r>
              <a:rPr lang="en-US" sz="1700" dirty="0"/>
              <a:t>: Key safe</a:t>
            </a:r>
          </a:p>
          <a:p>
            <a:pPr>
              <a:lnSpc>
                <a:spcPct val="90000"/>
              </a:lnSpc>
            </a:pPr>
            <a:r>
              <a:rPr lang="en-US" sz="1700" b="1" dirty="0"/>
              <a:t>Careline pendant alarm</a:t>
            </a:r>
            <a:r>
              <a:rPr lang="en-US" sz="1700" dirty="0"/>
              <a:t>: Yes – </a:t>
            </a:r>
            <a:r>
              <a:rPr lang="en-US" sz="1200" dirty="0"/>
              <a:t>It’s a device they wear around their wrist which allows the individual to call for help in an emergency at the press of a button</a:t>
            </a:r>
          </a:p>
          <a:p>
            <a:pPr>
              <a:lnSpc>
                <a:spcPct val="90000"/>
              </a:lnSpc>
            </a:pPr>
            <a:r>
              <a:rPr lang="en-US" sz="1700" b="1" dirty="0"/>
              <a:t>Hearing Aid</a:t>
            </a:r>
            <a:r>
              <a:rPr lang="en-US" sz="1700" dirty="0"/>
              <a:t>: No</a:t>
            </a:r>
          </a:p>
          <a:p>
            <a:pPr>
              <a:lnSpc>
                <a:spcPct val="90000"/>
              </a:lnSpc>
            </a:pPr>
            <a:r>
              <a:rPr lang="en-US" sz="1700" b="1" dirty="0"/>
              <a:t>Eyesight</a:t>
            </a:r>
            <a:r>
              <a:rPr lang="en-US" sz="1700" dirty="0"/>
              <a:t>: Not good</a:t>
            </a:r>
          </a:p>
          <a:p>
            <a:pPr>
              <a:lnSpc>
                <a:spcPct val="90000"/>
              </a:lnSpc>
            </a:pPr>
            <a:r>
              <a:rPr lang="en-US" sz="1700" b="1" dirty="0"/>
              <a:t>Wear glasses</a:t>
            </a:r>
            <a:r>
              <a:rPr lang="en-US" sz="1700" dirty="0"/>
              <a:t>: Yes</a:t>
            </a:r>
          </a:p>
          <a:p>
            <a:pPr>
              <a:lnSpc>
                <a:spcPct val="90000"/>
              </a:lnSpc>
            </a:pPr>
            <a:r>
              <a:rPr lang="en-US" sz="1700" b="1" dirty="0"/>
              <a:t>Citizen strong side</a:t>
            </a:r>
            <a:r>
              <a:rPr lang="en-US" sz="1700" dirty="0"/>
              <a:t>: Both</a:t>
            </a:r>
          </a:p>
          <a:p>
            <a:pPr>
              <a:lnSpc>
                <a:spcPct val="90000"/>
              </a:lnSpc>
            </a:pPr>
            <a:r>
              <a:rPr lang="en-US" sz="1700" b="1" dirty="0"/>
              <a:t>End of life</a:t>
            </a:r>
            <a:r>
              <a:rPr lang="en-US" sz="1700" dirty="0"/>
              <a:t>: No</a:t>
            </a:r>
          </a:p>
          <a:p>
            <a:pPr>
              <a:lnSpc>
                <a:spcPct val="90000"/>
              </a:lnSpc>
            </a:pPr>
            <a:r>
              <a:rPr lang="en-US" sz="1700" b="1" dirty="0"/>
              <a:t>DNR</a:t>
            </a:r>
            <a:r>
              <a:rPr lang="en-US" sz="1700" dirty="0"/>
              <a:t> (Do Not Resuscitate) in place: No</a:t>
            </a:r>
          </a:p>
          <a:p>
            <a:pPr>
              <a:lnSpc>
                <a:spcPct val="90000"/>
              </a:lnSpc>
            </a:pPr>
            <a:r>
              <a:rPr lang="en-US" sz="1700" b="1" dirty="0"/>
              <a:t>Advocacy in place</a:t>
            </a:r>
            <a:r>
              <a:rPr lang="en-US" sz="1700" dirty="0"/>
              <a:t>: Yes - expand</a:t>
            </a:r>
          </a:p>
          <a:p>
            <a:pPr>
              <a:lnSpc>
                <a:spcPct val="90000"/>
              </a:lnSpc>
            </a:pPr>
            <a:r>
              <a:rPr lang="en-US" sz="1700" b="1" dirty="0"/>
              <a:t>Communication</a:t>
            </a:r>
            <a:r>
              <a:rPr lang="en-US" sz="1700" dirty="0"/>
              <a:t>: Verbally in English</a:t>
            </a:r>
          </a:p>
          <a:p>
            <a:pPr>
              <a:lnSpc>
                <a:spcPct val="90000"/>
              </a:lnSpc>
            </a:pPr>
            <a:r>
              <a:rPr lang="en-US" sz="1700" b="1" dirty="0"/>
              <a:t>Important point</a:t>
            </a:r>
            <a:r>
              <a:rPr lang="en-US" sz="1700" dirty="0"/>
              <a:t>: Citizen likes to be independent as much as possible</a:t>
            </a:r>
          </a:p>
          <a:p>
            <a:pPr>
              <a:lnSpc>
                <a:spcPct val="90000"/>
              </a:lnSpc>
            </a:pPr>
            <a:r>
              <a:rPr lang="en-US" sz="1700" b="1" dirty="0"/>
              <a:t>Funding</a:t>
            </a:r>
            <a:r>
              <a:rPr lang="en-US" sz="1700" dirty="0"/>
              <a:t>: BCC</a:t>
            </a:r>
            <a:endParaRPr lang="en-GB" sz="1700" dirty="0"/>
          </a:p>
        </p:txBody>
      </p:sp>
      <p:pic>
        <p:nvPicPr>
          <p:cNvPr id="2050" name="Picture 2" descr="See the source image">
            <a:extLst>
              <a:ext uri="{FF2B5EF4-FFF2-40B4-BE49-F238E27FC236}">
                <a16:creationId xmlns:a16="http://schemas.microsoft.com/office/drawing/2014/main" id="{BC8FDD41-C483-4D4D-82DD-61A18BB32B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8" r="5" b="5"/>
          <a:stretch/>
        </p:blipFill>
        <p:spPr bwMode="auto">
          <a:xfrm>
            <a:off x="1398929" y="3555468"/>
            <a:ext cx="3434234" cy="2287123"/>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57469" y="575332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9504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1CB89-3939-4D95-927D-E8CB338A2903}"/>
              </a:ext>
            </a:extLst>
          </p:cNvPr>
          <p:cNvSpPr>
            <a:spLocks noGrp="1"/>
          </p:cNvSpPr>
          <p:nvPr>
            <p:ph type="title"/>
          </p:nvPr>
        </p:nvSpPr>
        <p:spPr>
          <a:xfrm>
            <a:off x="1050879" y="609601"/>
            <a:ext cx="9810604" cy="622851"/>
          </a:xfrm>
        </p:spPr>
        <p:txBody>
          <a:bodyPr>
            <a:normAutofit/>
          </a:bodyPr>
          <a:lstStyle/>
          <a:p>
            <a:pPr algn="ctr"/>
            <a:r>
              <a:rPr lang="en-US" sz="2400" b="1" u="sng" dirty="0"/>
              <a:t>Health history</a:t>
            </a:r>
            <a:endParaRPr lang="en-GB" sz="2400" b="1" u="sng" dirty="0"/>
          </a:p>
        </p:txBody>
      </p:sp>
      <p:sp>
        <p:nvSpPr>
          <p:cNvPr id="3" name="Content Placeholder 2">
            <a:extLst>
              <a:ext uri="{FF2B5EF4-FFF2-40B4-BE49-F238E27FC236}">
                <a16:creationId xmlns:a16="http://schemas.microsoft.com/office/drawing/2014/main" id="{0152A9E2-34FE-4355-9B22-791F48D5E1B5}"/>
              </a:ext>
            </a:extLst>
          </p:cNvPr>
          <p:cNvSpPr>
            <a:spLocks noGrp="1"/>
          </p:cNvSpPr>
          <p:nvPr>
            <p:ph idx="1"/>
          </p:nvPr>
        </p:nvSpPr>
        <p:spPr>
          <a:xfrm>
            <a:off x="671332" y="1232452"/>
            <a:ext cx="11088546" cy="5021925"/>
          </a:xfrm>
        </p:spPr>
        <p:txBody>
          <a:bodyPr>
            <a:normAutofit/>
          </a:bodyPr>
          <a:lstStyle/>
          <a:p>
            <a:r>
              <a:rPr lang="en-US" dirty="0"/>
              <a:t>COPD – Chronic Obstructive Pulmonary Disease</a:t>
            </a:r>
          </a:p>
          <a:p>
            <a:r>
              <a:rPr lang="en-US" dirty="0"/>
              <a:t>This is a condition which limits the airflow to your lung and is usually associated with asthma (</a:t>
            </a:r>
            <a:r>
              <a:rPr lang="en-US" dirty="0" err="1"/>
              <a:t>Caillaud</a:t>
            </a:r>
            <a:r>
              <a:rPr lang="en-US" dirty="0"/>
              <a:t> et al, 2017)</a:t>
            </a:r>
          </a:p>
          <a:p>
            <a:r>
              <a:rPr lang="en-US" dirty="0"/>
              <a:t>Bipolar - This is a complicated illness, usually classified as a mood disorder which affects cognition, the mental process of thinking and understanding (</a:t>
            </a:r>
            <a:r>
              <a:rPr lang="en-US" dirty="0" err="1"/>
              <a:t>Shobassy</a:t>
            </a:r>
            <a:r>
              <a:rPr lang="en-US" dirty="0"/>
              <a:t>, 2021). </a:t>
            </a:r>
          </a:p>
          <a:p>
            <a:r>
              <a:rPr lang="en-US" dirty="0"/>
              <a:t>Asthma – this is a condition marked by sudden contraction in the bronchi of the lungs that causes breathing difficulty which results from allergic reaction or other types of hypersensitivity (Pappi et al, 2018)</a:t>
            </a:r>
          </a:p>
          <a:p>
            <a:r>
              <a:rPr lang="en-US" dirty="0"/>
              <a:t>Allergies: No - Allergy is a potentially life-threatening disease and is the most common cause of fatal allergic reaction in the UK. Symptoms are mild to moderate with itchy mouth, tongue and throat swelling, rash around the face, runny nose and others (Fong et al, 2018)</a:t>
            </a:r>
          </a:p>
          <a:p>
            <a:r>
              <a:rPr lang="en-US" dirty="0"/>
              <a:t>Mental Health: Citizen does not have full mental capacity to take own decision due to Bipolar disorder. Mental Health Act 2005. </a:t>
            </a:r>
          </a:p>
          <a:p>
            <a:pPr marL="0" indent="0">
              <a:buNone/>
            </a:pPr>
            <a:endParaRPr lang="en-GB" dirty="0"/>
          </a:p>
        </p:txBody>
      </p:sp>
    </p:spTree>
    <p:extLst>
      <p:ext uri="{BB962C8B-B14F-4D97-AF65-F5344CB8AC3E}">
        <p14:creationId xmlns:p14="http://schemas.microsoft.com/office/powerpoint/2010/main" val="1670308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C6913B7-9BE9-4932-BC69-758B3DA75923}"/>
              </a:ext>
            </a:extLst>
          </p:cNvPr>
          <p:cNvSpPr>
            <a:spLocks noGrp="1"/>
          </p:cNvSpPr>
          <p:nvPr>
            <p:ph type="body" idx="1"/>
          </p:nvPr>
        </p:nvSpPr>
        <p:spPr>
          <a:xfrm>
            <a:off x="622852" y="384313"/>
            <a:ext cx="5160603" cy="583096"/>
          </a:xfrm>
        </p:spPr>
        <p:txBody>
          <a:bodyPr/>
          <a:lstStyle/>
          <a:p>
            <a:r>
              <a:rPr lang="en-US" dirty="0"/>
              <a:t>Lifestyle/Choices</a:t>
            </a:r>
            <a:endParaRPr lang="en-GB" dirty="0"/>
          </a:p>
        </p:txBody>
      </p:sp>
      <p:sp>
        <p:nvSpPr>
          <p:cNvPr id="3" name="Content Placeholder 2">
            <a:extLst>
              <a:ext uri="{FF2B5EF4-FFF2-40B4-BE49-F238E27FC236}">
                <a16:creationId xmlns:a16="http://schemas.microsoft.com/office/drawing/2014/main" id="{CFBA0623-4522-4DF4-8AF8-D88704D1E8B2}"/>
              </a:ext>
            </a:extLst>
          </p:cNvPr>
          <p:cNvSpPr>
            <a:spLocks noGrp="1"/>
          </p:cNvSpPr>
          <p:nvPr>
            <p:ph sz="half" idx="2"/>
          </p:nvPr>
        </p:nvSpPr>
        <p:spPr>
          <a:xfrm>
            <a:off x="622852" y="1298713"/>
            <a:ext cx="4770783" cy="2835965"/>
          </a:xfrm>
        </p:spPr>
        <p:txBody>
          <a:bodyPr/>
          <a:lstStyle/>
          <a:p>
            <a:r>
              <a:rPr lang="en-US" dirty="0"/>
              <a:t>I like to spend my time by watching TV</a:t>
            </a:r>
          </a:p>
          <a:p>
            <a:r>
              <a:rPr lang="en-US" dirty="0"/>
              <a:t>I like to do smoking</a:t>
            </a:r>
          </a:p>
          <a:p>
            <a:pPr marL="0" indent="0">
              <a:buNone/>
            </a:pPr>
            <a:r>
              <a:rPr lang="en-US" b="1" u="sng" dirty="0">
                <a:solidFill>
                  <a:srgbClr val="00B050"/>
                </a:solidFill>
              </a:rPr>
              <a:t>LIKES</a:t>
            </a:r>
          </a:p>
          <a:p>
            <a:r>
              <a:rPr lang="en-US" dirty="0"/>
              <a:t>I like to spend my day with my family</a:t>
            </a:r>
            <a:endParaRPr lang="en-GB" dirty="0"/>
          </a:p>
          <a:p>
            <a:r>
              <a:rPr lang="en-GB" b="1" dirty="0">
                <a:solidFill>
                  <a:srgbClr val="FF0000"/>
                </a:solidFill>
              </a:rPr>
              <a:t>DISLIKES </a:t>
            </a:r>
          </a:p>
          <a:p>
            <a:r>
              <a:rPr lang="en-GB" dirty="0"/>
              <a:t>None mentioned</a:t>
            </a:r>
          </a:p>
        </p:txBody>
      </p:sp>
      <p:sp>
        <p:nvSpPr>
          <p:cNvPr id="4" name="Text Placeholder 3">
            <a:extLst>
              <a:ext uri="{FF2B5EF4-FFF2-40B4-BE49-F238E27FC236}">
                <a16:creationId xmlns:a16="http://schemas.microsoft.com/office/drawing/2014/main" id="{E82F0596-BFC0-476C-A2EB-DA8C2B31103A}"/>
              </a:ext>
            </a:extLst>
          </p:cNvPr>
          <p:cNvSpPr>
            <a:spLocks noGrp="1"/>
          </p:cNvSpPr>
          <p:nvPr>
            <p:ph type="body" sz="quarter" idx="3"/>
          </p:nvPr>
        </p:nvSpPr>
        <p:spPr>
          <a:xfrm>
            <a:off x="5783456" y="384313"/>
            <a:ext cx="5336982" cy="583096"/>
          </a:xfrm>
        </p:spPr>
        <p:txBody>
          <a:bodyPr>
            <a:normAutofit/>
          </a:bodyPr>
          <a:lstStyle/>
          <a:p>
            <a:r>
              <a:rPr lang="en-US" dirty="0"/>
              <a:t>Mobility &amp; Safe transfer</a:t>
            </a:r>
            <a:endParaRPr lang="en-GB" dirty="0"/>
          </a:p>
        </p:txBody>
      </p:sp>
      <p:sp>
        <p:nvSpPr>
          <p:cNvPr id="5" name="Content Placeholder 4">
            <a:extLst>
              <a:ext uri="{FF2B5EF4-FFF2-40B4-BE49-F238E27FC236}">
                <a16:creationId xmlns:a16="http://schemas.microsoft.com/office/drawing/2014/main" id="{B8D58A64-150F-4B8A-9140-30F51704048C}"/>
              </a:ext>
            </a:extLst>
          </p:cNvPr>
          <p:cNvSpPr>
            <a:spLocks noGrp="1"/>
          </p:cNvSpPr>
          <p:nvPr>
            <p:ph sz="quarter" idx="4"/>
          </p:nvPr>
        </p:nvSpPr>
        <p:spPr>
          <a:xfrm>
            <a:off x="5959834" y="1298714"/>
            <a:ext cx="5490044" cy="3048000"/>
          </a:xfrm>
        </p:spPr>
        <p:txBody>
          <a:bodyPr/>
          <a:lstStyle/>
          <a:p>
            <a:r>
              <a:rPr lang="en-US" dirty="0"/>
              <a:t>I would like to have support from carers when I’m walking as I’m unable to balance myself</a:t>
            </a:r>
          </a:p>
          <a:p>
            <a:r>
              <a:rPr lang="en-US" dirty="0"/>
              <a:t>Equipment's available/use for mobility: </a:t>
            </a:r>
            <a:r>
              <a:rPr lang="en-US" dirty="0">
                <a:solidFill>
                  <a:srgbClr val="00B050"/>
                </a:solidFill>
              </a:rPr>
              <a:t>Yes</a:t>
            </a:r>
          </a:p>
          <a:p>
            <a:r>
              <a:rPr lang="en-US" dirty="0">
                <a:solidFill>
                  <a:schemeClr val="tx1"/>
                </a:solidFill>
              </a:rPr>
              <a:t>Zimmer frame / Walking Stick / Hospital bed</a:t>
            </a:r>
          </a:p>
          <a:p>
            <a:r>
              <a:rPr lang="en-US" dirty="0">
                <a:solidFill>
                  <a:schemeClr val="tx1"/>
                </a:solidFill>
              </a:rPr>
              <a:t>Hospital bed / Commode / Highchair</a:t>
            </a:r>
          </a:p>
          <a:p>
            <a:r>
              <a:rPr lang="en-US" dirty="0">
                <a:solidFill>
                  <a:schemeClr val="tx1"/>
                </a:solidFill>
              </a:rPr>
              <a:t>Shower Chair / Grab Rails </a:t>
            </a:r>
          </a:p>
          <a:p>
            <a:r>
              <a:rPr lang="en-US" dirty="0">
                <a:solidFill>
                  <a:schemeClr val="tx1"/>
                </a:solidFill>
              </a:rPr>
              <a:t>Urine Bottle / Toilet Seat</a:t>
            </a:r>
          </a:p>
        </p:txBody>
      </p:sp>
      <p:sp>
        <p:nvSpPr>
          <p:cNvPr id="8" name="Content Placeholder 2">
            <a:extLst>
              <a:ext uri="{FF2B5EF4-FFF2-40B4-BE49-F238E27FC236}">
                <a16:creationId xmlns:a16="http://schemas.microsoft.com/office/drawing/2014/main" id="{D6DF3E64-14CC-43CD-A3A2-8846D7DB8E1F}"/>
              </a:ext>
            </a:extLst>
          </p:cNvPr>
          <p:cNvSpPr txBox="1">
            <a:spLocks/>
          </p:cNvSpPr>
          <p:nvPr/>
        </p:nvSpPr>
        <p:spPr>
          <a:xfrm>
            <a:off x="940905" y="4678019"/>
            <a:ext cx="10508974" cy="179566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54864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594360"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solidFill>
                  <a:srgbClr val="0070C0"/>
                </a:solidFill>
              </a:rPr>
              <a:t>Support Required</a:t>
            </a:r>
            <a:r>
              <a:rPr lang="en-US" dirty="0"/>
              <a:t>: Yes, I would like to have support from the carers when I use Zimmer Frame or Walking Stick</a:t>
            </a:r>
          </a:p>
          <a:p>
            <a:r>
              <a:rPr lang="en-US" dirty="0">
                <a:solidFill>
                  <a:srgbClr val="0070C0"/>
                </a:solidFill>
              </a:rPr>
              <a:t>My Preferences/Choices</a:t>
            </a:r>
            <a:r>
              <a:rPr lang="en-US" dirty="0"/>
              <a:t>: Likes to be independent as much as possible</a:t>
            </a:r>
          </a:p>
          <a:p>
            <a:r>
              <a:rPr lang="en-US" dirty="0">
                <a:solidFill>
                  <a:srgbClr val="0070C0"/>
                </a:solidFill>
              </a:rPr>
              <a:t>Strength</a:t>
            </a:r>
            <a:r>
              <a:rPr lang="en-US" dirty="0"/>
              <a:t>: Citizen can hold the Zimmer frame or walking stick. Can stand up from bed or chair for walking but always requires support</a:t>
            </a:r>
            <a:endParaRPr lang="en-GB" dirty="0"/>
          </a:p>
        </p:txBody>
      </p:sp>
    </p:spTree>
    <p:extLst>
      <p:ext uri="{BB962C8B-B14F-4D97-AF65-F5344CB8AC3E}">
        <p14:creationId xmlns:p14="http://schemas.microsoft.com/office/powerpoint/2010/main" val="53703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9743903-DC9E-4FB1-AB3B-B018FEDB3776}"/>
              </a:ext>
            </a:extLst>
          </p:cNvPr>
          <p:cNvSpPr>
            <a:spLocks noGrp="1"/>
          </p:cNvSpPr>
          <p:nvPr>
            <p:ph type="body" idx="1"/>
          </p:nvPr>
        </p:nvSpPr>
        <p:spPr>
          <a:xfrm>
            <a:off x="1071562" y="198783"/>
            <a:ext cx="10206037" cy="556591"/>
          </a:xfrm>
        </p:spPr>
        <p:txBody>
          <a:bodyPr/>
          <a:lstStyle/>
          <a:p>
            <a:pPr algn="ctr"/>
            <a:r>
              <a:rPr lang="en-US" dirty="0"/>
              <a:t>Personal hygiene</a:t>
            </a:r>
            <a:endParaRPr lang="en-GB" dirty="0"/>
          </a:p>
        </p:txBody>
      </p:sp>
      <p:sp>
        <p:nvSpPr>
          <p:cNvPr id="3" name="Content Placeholder 2">
            <a:extLst>
              <a:ext uri="{FF2B5EF4-FFF2-40B4-BE49-F238E27FC236}">
                <a16:creationId xmlns:a16="http://schemas.microsoft.com/office/drawing/2014/main" id="{D4537688-DC83-461B-AAF2-812EEE295557}"/>
              </a:ext>
            </a:extLst>
          </p:cNvPr>
          <p:cNvSpPr>
            <a:spLocks noGrp="1"/>
          </p:cNvSpPr>
          <p:nvPr>
            <p:ph sz="half" idx="2"/>
          </p:nvPr>
        </p:nvSpPr>
        <p:spPr>
          <a:xfrm>
            <a:off x="1071562" y="1126434"/>
            <a:ext cx="4891916" cy="5155095"/>
          </a:xfrm>
        </p:spPr>
        <p:txBody>
          <a:bodyPr/>
          <a:lstStyle/>
          <a:p>
            <a:pPr marL="0" indent="0">
              <a:buNone/>
            </a:pPr>
            <a:r>
              <a:rPr lang="en-US" u="sng" dirty="0">
                <a:solidFill>
                  <a:srgbClr val="0070C0"/>
                </a:solidFill>
              </a:rPr>
              <a:t>Personal Grooming</a:t>
            </a:r>
          </a:p>
          <a:p>
            <a:pPr marL="0" indent="0">
              <a:buNone/>
            </a:pPr>
            <a:r>
              <a:rPr lang="en-US" dirty="0"/>
              <a:t>Support required: Yes</a:t>
            </a:r>
          </a:p>
          <a:p>
            <a:r>
              <a:rPr lang="en-GB" dirty="0"/>
              <a:t>Oral Care - Carer</a:t>
            </a:r>
          </a:p>
          <a:p>
            <a:r>
              <a:rPr lang="en-GB" dirty="0"/>
              <a:t>Nail Care – Carer</a:t>
            </a:r>
          </a:p>
          <a:p>
            <a:r>
              <a:rPr lang="en-GB" dirty="0"/>
              <a:t>Hair Care – Family</a:t>
            </a:r>
          </a:p>
          <a:p>
            <a:r>
              <a:rPr lang="en-GB" dirty="0"/>
              <a:t>Shave – Family</a:t>
            </a:r>
          </a:p>
          <a:p>
            <a:pPr marL="0" indent="0">
              <a:buNone/>
            </a:pPr>
            <a:r>
              <a:rPr lang="en-GB" u="sng" dirty="0">
                <a:solidFill>
                  <a:srgbClr val="0070C0"/>
                </a:solidFill>
              </a:rPr>
              <a:t>Wash / Shower</a:t>
            </a:r>
          </a:p>
          <a:p>
            <a:r>
              <a:rPr lang="en-GB" dirty="0"/>
              <a:t>Support required: Yes</a:t>
            </a:r>
          </a:p>
          <a:p>
            <a:r>
              <a:rPr lang="en-GB" dirty="0"/>
              <a:t>Carer to support me with washing and showering every day</a:t>
            </a:r>
          </a:p>
          <a:p>
            <a:r>
              <a:rPr lang="en-GB" dirty="0">
                <a:solidFill>
                  <a:srgbClr val="C00000"/>
                </a:solidFill>
              </a:rPr>
              <a:t>Preference</a:t>
            </a:r>
            <a:r>
              <a:rPr lang="en-GB" dirty="0"/>
              <a:t>: Carer to support for strip wash/shower/bed wash</a:t>
            </a:r>
          </a:p>
        </p:txBody>
      </p:sp>
      <p:sp>
        <p:nvSpPr>
          <p:cNvPr id="5" name="Content Placeholder 4">
            <a:extLst>
              <a:ext uri="{FF2B5EF4-FFF2-40B4-BE49-F238E27FC236}">
                <a16:creationId xmlns:a16="http://schemas.microsoft.com/office/drawing/2014/main" id="{C6892F42-71B3-4991-A744-CFDD78710FCE}"/>
              </a:ext>
            </a:extLst>
          </p:cNvPr>
          <p:cNvSpPr>
            <a:spLocks noGrp="1"/>
          </p:cNvSpPr>
          <p:nvPr>
            <p:ph sz="quarter" idx="4"/>
          </p:nvPr>
        </p:nvSpPr>
        <p:spPr>
          <a:xfrm>
            <a:off x="6408545" y="1122159"/>
            <a:ext cx="4452938" cy="2561946"/>
          </a:xfrm>
        </p:spPr>
        <p:txBody>
          <a:bodyPr/>
          <a:lstStyle/>
          <a:p>
            <a:pPr marL="0" indent="0">
              <a:buNone/>
            </a:pPr>
            <a:r>
              <a:rPr lang="en-US" u="sng" dirty="0">
                <a:solidFill>
                  <a:srgbClr val="0070C0"/>
                </a:solidFill>
              </a:rPr>
              <a:t>Dressing / Undressing</a:t>
            </a:r>
          </a:p>
          <a:p>
            <a:r>
              <a:rPr lang="en-GB" dirty="0"/>
              <a:t>Support required: Yes</a:t>
            </a:r>
          </a:p>
          <a:p>
            <a:r>
              <a:rPr lang="en-GB" dirty="0"/>
              <a:t>Carer to support me with putting on fresh clothes every day</a:t>
            </a:r>
          </a:p>
          <a:p>
            <a:r>
              <a:rPr lang="en-GB" dirty="0">
                <a:solidFill>
                  <a:srgbClr val="C00000"/>
                </a:solidFill>
              </a:rPr>
              <a:t>Preference</a:t>
            </a:r>
            <a:r>
              <a:rPr lang="en-GB" dirty="0"/>
              <a:t>: I can choose my clothes but require support to put them on</a:t>
            </a:r>
          </a:p>
        </p:txBody>
      </p:sp>
      <p:pic>
        <p:nvPicPr>
          <p:cNvPr id="2050" name="Picture 2" descr="See the source image">
            <a:extLst>
              <a:ext uri="{FF2B5EF4-FFF2-40B4-BE49-F238E27FC236}">
                <a16:creationId xmlns:a16="http://schemas.microsoft.com/office/drawing/2014/main" id="{FB39F6A7-5E7B-4D5C-B7FA-03881EF8F6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524" y="3578087"/>
            <a:ext cx="4507975" cy="2703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78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0B402A-301A-4C18-946F-D2B3A5622ABB}"/>
              </a:ext>
            </a:extLst>
          </p:cNvPr>
          <p:cNvSpPr>
            <a:spLocks noGrp="1"/>
          </p:cNvSpPr>
          <p:nvPr>
            <p:ph idx="1"/>
          </p:nvPr>
        </p:nvSpPr>
        <p:spPr>
          <a:xfrm>
            <a:off x="755374" y="503584"/>
            <a:ext cx="10840277" cy="5750794"/>
          </a:xfrm>
        </p:spPr>
        <p:txBody>
          <a:bodyPr>
            <a:normAutofit fontScale="92500" lnSpcReduction="20000"/>
          </a:bodyPr>
          <a:lstStyle/>
          <a:p>
            <a:pPr marL="0" indent="0" algn="ctr">
              <a:buNone/>
            </a:pPr>
            <a:r>
              <a:rPr lang="en-US" u="sng" dirty="0"/>
              <a:t>Incontinent Care / Pad Change / Toileting Care</a:t>
            </a:r>
          </a:p>
          <a:p>
            <a:r>
              <a:rPr lang="en-US" dirty="0"/>
              <a:t>Single incontinent: Yes			Double incontinent: No</a:t>
            </a:r>
          </a:p>
          <a:p>
            <a:pPr marL="0" indent="0">
              <a:buNone/>
            </a:pPr>
            <a:r>
              <a:rPr lang="en-US" dirty="0">
                <a:solidFill>
                  <a:srgbClr val="0070C0"/>
                </a:solidFill>
              </a:rPr>
              <a:t>Support required</a:t>
            </a:r>
            <a:r>
              <a:rPr lang="en-US" dirty="0"/>
              <a:t>: Yes</a:t>
            </a:r>
          </a:p>
          <a:p>
            <a:r>
              <a:rPr lang="en-GB" dirty="0"/>
              <a:t>Citizen would like the carer to check the pads every day and dispose used pads appropriately</a:t>
            </a:r>
          </a:p>
          <a:p>
            <a:r>
              <a:rPr lang="en-GB" dirty="0"/>
              <a:t>Preference: Citizen would like to use the commode for toileting but sometimes likes to go toilet as well</a:t>
            </a:r>
          </a:p>
          <a:p>
            <a:pPr marL="0" indent="0">
              <a:buNone/>
            </a:pPr>
            <a:r>
              <a:rPr lang="en-GB" dirty="0">
                <a:solidFill>
                  <a:srgbClr val="0070C0"/>
                </a:solidFill>
              </a:rPr>
              <a:t>Additional support</a:t>
            </a:r>
            <a:r>
              <a:rPr lang="en-GB" dirty="0"/>
              <a:t>: Yes </a:t>
            </a:r>
          </a:p>
          <a:p>
            <a:r>
              <a:rPr lang="en-GB" dirty="0"/>
              <a:t>Citizen would like carer to apply </a:t>
            </a:r>
            <a:r>
              <a:rPr lang="en-GB" dirty="0" err="1"/>
              <a:t>Cavilon</a:t>
            </a:r>
            <a:r>
              <a:rPr lang="en-GB" dirty="0"/>
              <a:t> cream on hips</a:t>
            </a:r>
          </a:p>
          <a:p>
            <a:pPr marL="0" indent="0" algn="ctr">
              <a:buNone/>
            </a:pPr>
            <a:endParaRPr lang="en-GB" b="1" u="sng" dirty="0">
              <a:solidFill>
                <a:srgbClr val="00B050"/>
              </a:solidFill>
              <a:latin typeface="Arial Nova" panose="020B0504020202020204" pitchFamily="34" charset="0"/>
            </a:endParaRPr>
          </a:p>
          <a:p>
            <a:pPr marL="0" indent="0" algn="ctr">
              <a:buNone/>
            </a:pPr>
            <a:r>
              <a:rPr lang="en-GB" b="1" u="sng" dirty="0">
                <a:solidFill>
                  <a:srgbClr val="00B050"/>
                </a:solidFill>
                <a:latin typeface="Arial Nova" panose="020B0504020202020204" pitchFamily="34" charset="0"/>
              </a:rPr>
              <a:t>Dietary Support</a:t>
            </a:r>
          </a:p>
          <a:p>
            <a:pPr marL="0" indent="0" algn="ctr">
              <a:buNone/>
            </a:pPr>
            <a:r>
              <a:rPr lang="en-GB" sz="1300" b="1" u="sng" dirty="0">
                <a:solidFill>
                  <a:srgbClr val="00B050"/>
                </a:solidFill>
                <a:latin typeface="Arial" panose="020B0604020202020204" pitchFamily="34" charset="0"/>
                <a:cs typeface="Arial" panose="020B0604020202020204" pitchFamily="34" charset="0"/>
              </a:rPr>
              <a:t>(</a:t>
            </a:r>
            <a:r>
              <a:rPr lang="en-GB" sz="1300" b="1" u="sng" dirty="0" err="1">
                <a:solidFill>
                  <a:srgbClr val="00B050"/>
                </a:solidFill>
                <a:latin typeface="Arial" panose="020B0604020202020204" pitchFamily="34" charset="0"/>
                <a:cs typeface="Arial" panose="020B0604020202020204" pitchFamily="34" charset="0"/>
              </a:rPr>
              <a:t>Engelheart</a:t>
            </a:r>
            <a:r>
              <a:rPr lang="en-GB" sz="1300" b="1" u="sng" dirty="0">
                <a:solidFill>
                  <a:srgbClr val="00B050"/>
                </a:solidFill>
                <a:latin typeface="Arial" panose="020B0604020202020204" pitchFamily="34" charset="0"/>
                <a:cs typeface="Arial" panose="020B0604020202020204" pitchFamily="34" charset="0"/>
              </a:rPr>
              <a:t> and </a:t>
            </a:r>
            <a:r>
              <a:rPr lang="en-GB" sz="1300" b="1" u="sng" dirty="0" err="1">
                <a:solidFill>
                  <a:srgbClr val="00B050"/>
                </a:solidFill>
                <a:latin typeface="Arial" panose="020B0604020202020204" pitchFamily="34" charset="0"/>
                <a:cs typeface="Arial" panose="020B0604020202020204" pitchFamily="34" charset="0"/>
              </a:rPr>
              <a:t>Akner</a:t>
            </a:r>
            <a:r>
              <a:rPr lang="en-GB" sz="1300" b="1" u="sng" dirty="0">
                <a:solidFill>
                  <a:srgbClr val="00B050"/>
                </a:solidFill>
                <a:latin typeface="Arial" panose="020B0604020202020204" pitchFamily="34" charset="0"/>
                <a:cs typeface="Arial" panose="020B0604020202020204" pitchFamily="34" charset="0"/>
              </a:rPr>
              <a:t>, 2015)</a:t>
            </a:r>
          </a:p>
          <a:p>
            <a:r>
              <a:rPr lang="en-GB" dirty="0">
                <a:solidFill>
                  <a:srgbClr val="FF0000"/>
                </a:solidFill>
              </a:rPr>
              <a:t>Allergies to food</a:t>
            </a:r>
            <a:r>
              <a:rPr lang="en-GB" dirty="0"/>
              <a:t>: No</a:t>
            </a:r>
          </a:p>
          <a:p>
            <a:r>
              <a:rPr lang="en-GB" dirty="0">
                <a:solidFill>
                  <a:srgbClr val="FF0000"/>
                </a:solidFill>
              </a:rPr>
              <a:t>Dietary restriction</a:t>
            </a:r>
            <a:r>
              <a:rPr lang="en-GB" dirty="0"/>
              <a:t>: No</a:t>
            </a:r>
          </a:p>
          <a:p>
            <a:r>
              <a:rPr lang="en-GB" dirty="0">
                <a:solidFill>
                  <a:srgbClr val="0070C0"/>
                </a:solidFill>
              </a:rPr>
              <a:t>Support required for preparing food</a:t>
            </a:r>
            <a:r>
              <a:rPr lang="en-GB" dirty="0"/>
              <a:t>: Yes, citizen would like carer to prepare food</a:t>
            </a:r>
          </a:p>
          <a:p>
            <a:r>
              <a:rPr lang="en-GB" dirty="0">
                <a:solidFill>
                  <a:srgbClr val="0070C0"/>
                </a:solidFill>
              </a:rPr>
              <a:t>Support required with feeding</a:t>
            </a:r>
            <a:r>
              <a:rPr lang="en-GB" dirty="0"/>
              <a:t>: No, citizen can eat on his own</a:t>
            </a:r>
          </a:p>
          <a:p>
            <a:r>
              <a:rPr lang="en-GB" dirty="0">
                <a:solidFill>
                  <a:srgbClr val="0070C0"/>
                </a:solidFill>
              </a:rPr>
              <a:t>Preference/Choice of food</a:t>
            </a:r>
            <a:r>
              <a:rPr lang="en-GB" dirty="0"/>
              <a:t>: Sausages, Bacon Sandwich, Fish Ham Cheese, Frozen meal</a:t>
            </a:r>
          </a:p>
        </p:txBody>
      </p:sp>
    </p:spTree>
    <p:extLst>
      <p:ext uri="{BB962C8B-B14F-4D97-AF65-F5344CB8AC3E}">
        <p14:creationId xmlns:p14="http://schemas.microsoft.com/office/powerpoint/2010/main" val="2684848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7662D4D-65FE-4B15-B6D3-4CC069175B67}"/>
              </a:ext>
            </a:extLst>
          </p:cNvPr>
          <p:cNvSpPr>
            <a:spLocks noGrp="1"/>
          </p:cNvSpPr>
          <p:nvPr>
            <p:ph type="body" idx="1"/>
          </p:nvPr>
        </p:nvSpPr>
        <p:spPr>
          <a:xfrm>
            <a:off x="1071562" y="238539"/>
            <a:ext cx="9887985" cy="543340"/>
          </a:xfrm>
        </p:spPr>
        <p:txBody>
          <a:bodyPr/>
          <a:lstStyle/>
          <a:p>
            <a:pPr algn="ctr"/>
            <a:r>
              <a:rPr lang="en-US" dirty="0"/>
              <a:t>Medication support</a:t>
            </a:r>
            <a:endParaRPr lang="en-GB" dirty="0"/>
          </a:p>
        </p:txBody>
      </p:sp>
      <p:sp>
        <p:nvSpPr>
          <p:cNvPr id="3" name="Content Placeholder 2">
            <a:extLst>
              <a:ext uri="{FF2B5EF4-FFF2-40B4-BE49-F238E27FC236}">
                <a16:creationId xmlns:a16="http://schemas.microsoft.com/office/drawing/2014/main" id="{164DC0AE-D735-4D01-8067-0100D305DBFF}"/>
              </a:ext>
            </a:extLst>
          </p:cNvPr>
          <p:cNvSpPr>
            <a:spLocks noGrp="1"/>
          </p:cNvSpPr>
          <p:nvPr>
            <p:ph sz="half" idx="2"/>
          </p:nvPr>
        </p:nvSpPr>
        <p:spPr>
          <a:xfrm>
            <a:off x="675861" y="781879"/>
            <a:ext cx="10972800" cy="5495374"/>
          </a:xfrm>
        </p:spPr>
        <p:txBody>
          <a:bodyPr>
            <a:normAutofit fontScale="92500" lnSpcReduction="10000"/>
          </a:bodyPr>
          <a:lstStyle/>
          <a:p>
            <a:pPr marL="0" indent="0" algn="ctr">
              <a:buNone/>
            </a:pPr>
            <a:r>
              <a:rPr lang="en-US" sz="1500" dirty="0">
                <a:solidFill>
                  <a:schemeClr val="tx1"/>
                </a:solidFill>
                <a:latin typeface="Arial" panose="020B0604020202020204" pitchFamily="34" charset="0"/>
                <a:cs typeface="Arial" panose="020B0604020202020204" pitchFamily="34" charset="0"/>
              </a:rPr>
              <a:t>(Bartlett, 2019)</a:t>
            </a:r>
          </a:p>
          <a:p>
            <a:pPr marL="0" indent="0">
              <a:buNone/>
            </a:pPr>
            <a:endParaRPr lang="en-US" dirty="0">
              <a:solidFill>
                <a:srgbClr val="0070C0"/>
              </a:solidFill>
            </a:endParaRPr>
          </a:p>
          <a:p>
            <a:pPr marL="0" indent="0">
              <a:buNone/>
            </a:pPr>
            <a:r>
              <a:rPr lang="en-US" dirty="0">
                <a:solidFill>
                  <a:srgbClr val="0070C0"/>
                </a:solidFill>
              </a:rPr>
              <a:t>Allergies to Medications</a:t>
            </a:r>
            <a:r>
              <a:rPr lang="en-US" dirty="0"/>
              <a:t>: No		</a:t>
            </a:r>
          </a:p>
          <a:p>
            <a:pPr marL="0" indent="0">
              <a:buNone/>
            </a:pPr>
            <a:r>
              <a:rPr lang="en-US" dirty="0">
                <a:solidFill>
                  <a:srgbClr val="0070C0"/>
                </a:solidFill>
              </a:rPr>
              <a:t>Support Required</a:t>
            </a:r>
            <a:r>
              <a:rPr lang="en-US" dirty="0"/>
              <a:t>: Yes, requires carers to prompt for medication from blister pack</a:t>
            </a:r>
          </a:p>
          <a:p>
            <a:pPr marL="0" indent="0">
              <a:buNone/>
            </a:pPr>
            <a:r>
              <a:rPr lang="en-US" dirty="0">
                <a:solidFill>
                  <a:srgbClr val="0070C0"/>
                </a:solidFill>
              </a:rPr>
              <a:t>Blister pack medications</a:t>
            </a:r>
            <a:r>
              <a:rPr lang="en-US" dirty="0"/>
              <a:t>: </a:t>
            </a:r>
            <a:r>
              <a:rPr lang="en-US" dirty="0">
                <a:highlight>
                  <a:srgbClr val="FF00FF"/>
                </a:highlight>
              </a:rPr>
              <a:t>Morning</a:t>
            </a:r>
            <a:r>
              <a:rPr lang="en-US" dirty="0"/>
              <a:t> / Lunch / </a:t>
            </a:r>
            <a:r>
              <a:rPr lang="en-US" dirty="0">
                <a:highlight>
                  <a:srgbClr val="FF00FF"/>
                </a:highlight>
              </a:rPr>
              <a:t>Tea</a:t>
            </a:r>
            <a:r>
              <a:rPr lang="en-US" dirty="0"/>
              <a:t> / </a:t>
            </a:r>
            <a:r>
              <a:rPr lang="en-US" dirty="0">
                <a:highlight>
                  <a:srgbClr val="FF00FF"/>
                </a:highlight>
              </a:rPr>
              <a:t>Bed</a:t>
            </a:r>
          </a:p>
          <a:p>
            <a:pPr marL="0" indent="0" algn="ctr">
              <a:buNone/>
            </a:pPr>
            <a:endParaRPr lang="en-US" b="1" u="sng" dirty="0">
              <a:solidFill>
                <a:srgbClr val="00B050"/>
              </a:solidFill>
            </a:endParaRPr>
          </a:p>
          <a:p>
            <a:pPr marL="0" indent="0" algn="ctr">
              <a:buNone/>
            </a:pPr>
            <a:r>
              <a:rPr lang="en-US" b="1" u="sng" dirty="0">
                <a:solidFill>
                  <a:srgbClr val="00B050"/>
                </a:solidFill>
              </a:rPr>
              <a:t>Mood &amp; Behaviour</a:t>
            </a:r>
          </a:p>
          <a:p>
            <a:pPr marL="0" indent="0" algn="ctr">
              <a:buNone/>
            </a:pPr>
            <a:r>
              <a:rPr lang="en-US" dirty="0">
                <a:highlight>
                  <a:srgbClr val="00FFFF"/>
                </a:highlight>
                <a:latin typeface="Arial" panose="020B0604020202020204" pitchFamily="34" charset="0"/>
                <a:cs typeface="Arial" panose="020B0604020202020204" pitchFamily="34" charset="0"/>
              </a:rPr>
              <a:t>Occasionally agitated, easily resolved with encouragement</a:t>
            </a:r>
          </a:p>
          <a:p>
            <a:pPr marL="0" indent="0" algn="ctr">
              <a:buNone/>
            </a:pPr>
            <a:endParaRPr lang="en-GB" b="1" u="sng" dirty="0">
              <a:solidFill>
                <a:srgbClr val="00B050"/>
              </a:solidFill>
            </a:endParaRPr>
          </a:p>
          <a:p>
            <a:pPr marL="0" indent="0" algn="ctr">
              <a:buNone/>
            </a:pPr>
            <a:r>
              <a:rPr lang="en-GB" b="1" u="sng" dirty="0">
                <a:solidFill>
                  <a:srgbClr val="00B050"/>
                </a:solidFill>
              </a:rPr>
              <a:t>Other support</a:t>
            </a:r>
          </a:p>
          <a:p>
            <a:pPr marL="0" indent="0">
              <a:buNone/>
            </a:pPr>
            <a:r>
              <a:rPr lang="en-GB" sz="1800" dirty="0">
                <a:solidFill>
                  <a:schemeClr val="tx1"/>
                </a:solidFill>
                <a:highlight>
                  <a:srgbClr val="00FFFF"/>
                </a:highlight>
                <a:latin typeface="Arial" panose="020B0604020202020204" pitchFamily="34" charset="0"/>
                <a:cs typeface="Arial" panose="020B0604020202020204" pitchFamily="34" charset="0"/>
              </a:rPr>
              <a:t>Laundry: Support required: Yes – Family support, carer to ensure all dirty clothes are put in a bag</a:t>
            </a:r>
          </a:p>
          <a:p>
            <a:pPr marL="0" indent="0" algn="ctr">
              <a:buNone/>
            </a:pPr>
            <a:endParaRPr lang="en-GB" b="1" u="sng" dirty="0">
              <a:solidFill>
                <a:srgbClr val="00B050"/>
              </a:solidFill>
            </a:endParaRPr>
          </a:p>
          <a:p>
            <a:pPr marL="0" indent="0" algn="ctr">
              <a:buNone/>
            </a:pPr>
            <a:r>
              <a:rPr lang="en-GB" b="1" u="sng" dirty="0">
                <a:solidFill>
                  <a:srgbClr val="00B050"/>
                </a:solidFill>
              </a:rPr>
              <a:t>Other preference</a:t>
            </a:r>
          </a:p>
          <a:p>
            <a:pPr marL="0" indent="0" algn="ctr">
              <a:buNone/>
            </a:pPr>
            <a:r>
              <a:rPr lang="en-GB" dirty="0">
                <a:solidFill>
                  <a:schemeClr val="tx1"/>
                </a:solidFill>
                <a:highlight>
                  <a:srgbClr val="00FFFF"/>
                </a:highlight>
                <a:latin typeface="Arial" panose="020B0604020202020204" pitchFamily="34" charset="0"/>
                <a:cs typeface="Arial" panose="020B0604020202020204" pitchFamily="34" charset="0"/>
              </a:rPr>
              <a:t>Preferred care staff: Female Only</a:t>
            </a:r>
          </a:p>
        </p:txBody>
      </p:sp>
    </p:spTree>
    <p:extLst>
      <p:ext uri="{BB962C8B-B14F-4D97-AF65-F5344CB8AC3E}">
        <p14:creationId xmlns:p14="http://schemas.microsoft.com/office/powerpoint/2010/main" val="259758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878E44-A748-4743-B50D-FD4AC6C38E8E}"/>
              </a:ext>
            </a:extLst>
          </p:cNvPr>
          <p:cNvSpPr>
            <a:spLocks noGrp="1"/>
          </p:cNvSpPr>
          <p:nvPr>
            <p:ph idx="1"/>
          </p:nvPr>
        </p:nvSpPr>
        <p:spPr>
          <a:xfrm>
            <a:off x="742122" y="384314"/>
            <a:ext cx="10681251" cy="5870064"/>
          </a:xfrm>
        </p:spPr>
        <p:txBody>
          <a:bodyPr>
            <a:normAutofit lnSpcReduction="10000"/>
          </a:bodyPr>
          <a:lstStyle/>
          <a:p>
            <a:pPr marL="0" indent="0" algn="ctr">
              <a:buNone/>
            </a:pPr>
            <a:r>
              <a:rPr lang="en-US" b="1" u="sng" dirty="0"/>
              <a:t>List of Daily Tasks</a:t>
            </a:r>
          </a:p>
          <a:p>
            <a:pPr marL="0" indent="0" algn="ctr">
              <a:buNone/>
            </a:pPr>
            <a:endParaRPr lang="en-US" b="1" u="sng" dirty="0"/>
          </a:p>
          <a:p>
            <a:r>
              <a:rPr lang="en-GB" dirty="0"/>
              <a:t>Morning Call / Lunch Call / Tea Call / Tuck Call</a:t>
            </a:r>
          </a:p>
          <a:p>
            <a:r>
              <a:rPr lang="en-GB" dirty="0"/>
              <a:t>Time / Duration / No. of Days</a:t>
            </a:r>
          </a:p>
          <a:p>
            <a:r>
              <a:rPr lang="en-GB" dirty="0"/>
              <a:t>Full details of tasks to be carried out</a:t>
            </a:r>
          </a:p>
          <a:p>
            <a:r>
              <a:rPr lang="en-GB" dirty="0"/>
              <a:t>Example: Carers to assist opening curtains in the morning</a:t>
            </a:r>
          </a:p>
          <a:p>
            <a:r>
              <a:rPr lang="en-GB" dirty="0"/>
              <a:t>Carers to assist with personal and oral care</a:t>
            </a:r>
          </a:p>
          <a:p>
            <a:r>
              <a:rPr lang="en-GB" dirty="0"/>
              <a:t>Carers to assist citizen out of bed and to go bathroom</a:t>
            </a:r>
          </a:p>
          <a:p>
            <a:r>
              <a:rPr lang="en-GB" dirty="0"/>
              <a:t>Applying creams / changing pads / assisting with medication / making tea/coffee</a:t>
            </a:r>
          </a:p>
          <a:p>
            <a:pPr marL="0" indent="0" algn="ctr">
              <a:buNone/>
            </a:pPr>
            <a:r>
              <a:rPr lang="en-GB" b="1" u="sng" dirty="0"/>
              <a:t>If you follow a list of daily tasks, it reduces the need to make decisions each day. It enables the individual to know exactly what tasks need to be done each day without having to think too much.</a:t>
            </a:r>
          </a:p>
          <a:p>
            <a:pPr marL="0" indent="0" algn="ctr">
              <a:buNone/>
            </a:pPr>
            <a:r>
              <a:rPr lang="en-GB" sz="2400" b="1" u="sng" dirty="0">
                <a:solidFill>
                  <a:srgbClr val="00B050"/>
                </a:solidFill>
              </a:rPr>
              <a:t>Emergency Action Plan</a:t>
            </a:r>
          </a:p>
          <a:p>
            <a:pPr marL="0" indent="0">
              <a:buNone/>
            </a:pPr>
            <a:r>
              <a:rPr lang="en-GB" dirty="0"/>
              <a:t>In case of emergency, where allocated care staff can’t attend, what support is available to citizen </a:t>
            </a:r>
          </a:p>
          <a:p>
            <a:pPr marL="0" indent="0">
              <a:buNone/>
            </a:pPr>
            <a:r>
              <a:rPr lang="en-GB" dirty="0">
                <a:highlight>
                  <a:srgbClr val="00FFFF"/>
                </a:highlight>
              </a:rPr>
              <a:t>Carer support for: Personal Care / Medication / Dietary / Transfer / Change of position in bed</a:t>
            </a:r>
          </a:p>
        </p:txBody>
      </p:sp>
    </p:spTree>
    <p:extLst>
      <p:ext uri="{BB962C8B-B14F-4D97-AF65-F5344CB8AC3E}">
        <p14:creationId xmlns:p14="http://schemas.microsoft.com/office/powerpoint/2010/main" val="186556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9C1BC7-BFF0-468E-A59E-D453285AB836}"/>
              </a:ext>
            </a:extLst>
          </p:cNvPr>
          <p:cNvSpPr>
            <a:spLocks noGrp="1"/>
          </p:cNvSpPr>
          <p:nvPr>
            <p:ph idx="1"/>
          </p:nvPr>
        </p:nvSpPr>
        <p:spPr>
          <a:xfrm>
            <a:off x="901148" y="437322"/>
            <a:ext cx="10469217" cy="5817055"/>
          </a:xfrm>
        </p:spPr>
        <p:txBody>
          <a:bodyPr>
            <a:normAutofit/>
          </a:bodyPr>
          <a:lstStyle/>
          <a:p>
            <a:pPr marL="0" indent="0" algn="ctr">
              <a:buNone/>
            </a:pPr>
            <a:r>
              <a:rPr lang="en-US" b="1" u="sng" dirty="0">
                <a:latin typeface="Arial" panose="020B0604020202020204" pitchFamily="34" charset="0"/>
                <a:cs typeface="Arial" panose="020B0604020202020204" pitchFamily="34" charset="0"/>
              </a:rPr>
              <a:t>Risk Assessment</a:t>
            </a:r>
          </a:p>
          <a:p>
            <a:pPr marL="0" indent="0">
              <a:buNone/>
            </a:pPr>
            <a:r>
              <a:rPr lang="en-US" sz="1900" dirty="0">
                <a:highlight>
                  <a:srgbClr val="00FFFF"/>
                </a:highlight>
                <a:latin typeface="Arial" panose="020B0604020202020204" pitchFamily="34" charset="0"/>
                <a:cs typeface="Arial" panose="020B0604020202020204" pitchFamily="34" charset="0"/>
              </a:rPr>
              <a:t>This looks at the following:</a:t>
            </a:r>
          </a:p>
          <a:p>
            <a:r>
              <a:rPr lang="en-US" sz="1900" dirty="0">
                <a:latin typeface="Arial" panose="020B0604020202020204" pitchFamily="34" charset="0"/>
                <a:cs typeface="Arial" panose="020B0604020202020204" pitchFamily="34" charset="0"/>
              </a:rPr>
              <a:t>Risk of falls, slips and trips – falls is one of the major causes of morbidity and deaths in elderly people costing the nation millions of pounds (</a:t>
            </a:r>
            <a:r>
              <a:rPr lang="en-US" sz="1900" dirty="0" err="1">
                <a:latin typeface="Arial" panose="020B0604020202020204" pitchFamily="34" charset="0"/>
                <a:cs typeface="Arial" panose="020B0604020202020204" pitchFamily="34" charset="0"/>
              </a:rPr>
              <a:t>Kinn</a:t>
            </a:r>
            <a:r>
              <a:rPr lang="en-US" sz="1900" dirty="0">
                <a:latin typeface="Arial" panose="020B0604020202020204" pitchFamily="34" charset="0"/>
                <a:cs typeface="Arial" panose="020B0604020202020204" pitchFamily="34" charset="0"/>
              </a:rPr>
              <a:t> and Hood, 2001)</a:t>
            </a:r>
          </a:p>
          <a:p>
            <a:pPr marL="0" indent="0">
              <a:buNone/>
            </a:pPr>
            <a:r>
              <a:rPr lang="en-US" sz="1900" b="1" u="sng" dirty="0">
                <a:highlight>
                  <a:srgbClr val="00FFFF"/>
                </a:highlight>
                <a:latin typeface="Arial" panose="020B0604020202020204" pitchFamily="34" charset="0"/>
                <a:cs typeface="Arial" panose="020B0604020202020204" pitchFamily="34" charset="0"/>
              </a:rPr>
              <a:t>What are the causes</a:t>
            </a:r>
            <a:r>
              <a:rPr lang="en-US" sz="1900" dirty="0">
                <a:highlight>
                  <a:srgbClr val="00FFFF"/>
                </a:highlight>
                <a:latin typeface="Arial" panose="020B0604020202020204" pitchFamily="34" charset="0"/>
                <a:cs typeface="Arial" panose="020B0604020202020204" pitchFamily="34" charset="0"/>
              </a:rPr>
              <a:t>?</a:t>
            </a:r>
          </a:p>
          <a:p>
            <a:r>
              <a:rPr lang="en-GB" sz="1900" dirty="0">
                <a:latin typeface="Arial" panose="020B0604020202020204" pitchFamily="34" charset="0"/>
                <a:cs typeface="Arial" panose="020B0604020202020204" pitchFamily="34" charset="0"/>
              </a:rPr>
              <a:t>Poor mobility / Confusion / Medical condition / Slow response &amp; requires prompting / wet floor / faulty shower</a:t>
            </a:r>
          </a:p>
          <a:p>
            <a:r>
              <a:rPr lang="en-GB" sz="1900" dirty="0">
                <a:latin typeface="Arial" panose="020B0604020202020204" pitchFamily="34" charset="0"/>
                <a:cs typeface="Arial" panose="020B0604020202020204" pitchFamily="34" charset="0"/>
              </a:rPr>
              <a:t>According to (</a:t>
            </a:r>
            <a:r>
              <a:rPr lang="en-GB" sz="1900" dirty="0" err="1">
                <a:latin typeface="Arial" panose="020B0604020202020204" pitchFamily="34" charset="0"/>
                <a:cs typeface="Arial" panose="020B0604020202020204" pitchFamily="34" charset="0"/>
              </a:rPr>
              <a:t>Steinweg</a:t>
            </a:r>
            <a:r>
              <a:rPr lang="en-GB" sz="1900" dirty="0">
                <a:latin typeface="Arial" panose="020B0604020202020204" pitchFamily="34" charset="0"/>
                <a:cs typeface="Arial" panose="020B0604020202020204" pitchFamily="34" charset="0"/>
              </a:rPr>
              <a:t>, 1997) authorities have accepted these types of accidents in elderly people as unavoidable due to the causes, however there is a lot of ongoing research looking at ways of reducing falls  (Brown, 1995) </a:t>
            </a:r>
          </a:p>
          <a:p>
            <a:pPr marL="0" indent="0">
              <a:buNone/>
            </a:pPr>
            <a:r>
              <a:rPr lang="en-GB" sz="1900" b="1" u="sng" dirty="0">
                <a:highlight>
                  <a:srgbClr val="00FFFF"/>
                </a:highlight>
                <a:latin typeface="Arial" panose="020B0604020202020204" pitchFamily="34" charset="0"/>
                <a:cs typeface="Arial" panose="020B0604020202020204" pitchFamily="34" charset="0"/>
              </a:rPr>
              <a:t>Safety Measures</a:t>
            </a:r>
            <a:r>
              <a:rPr lang="en-GB" sz="1900" dirty="0">
                <a:highlight>
                  <a:srgbClr val="00FFFF"/>
                </a:highlight>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Encourage/prompt citizen to use equipment's / Always supervise Citizen whilst mobilising</a:t>
            </a:r>
          </a:p>
          <a:p>
            <a:r>
              <a:rPr lang="en-GB" sz="1900" dirty="0">
                <a:latin typeface="Arial" panose="020B0604020202020204" pitchFamily="34" charset="0"/>
                <a:cs typeface="Arial" panose="020B0604020202020204" pitchFamily="34" charset="0"/>
              </a:rPr>
              <a:t>Ensure environment is risk free i.e. cleaning wet floor, removing any obstacles etc</a:t>
            </a:r>
          </a:p>
          <a:p>
            <a:r>
              <a:rPr lang="en-GB" sz="1900" dirty="0">
                <a:latin typeface="Arial" panose="020B0604020202020204" pitchFamily="34" charset="0"/>
                <a:cs typeface="Arial" panose="020B0604020202020204" pitchFamily="34" charset="0"/>
              </a:rPr>
              <a:t>Give clear instructions before carrying out any task</a:t>
            </a:r>
          </a:p>
          <a:p>
            <a:endParaRPr lang="en-GB" dirty="0"/>
          </a:p>
          <a:p>
            <a:pPr marL="0" indent="0" algn="ctr">
              <a:buNone/>
            </a:pPr>
            <a:endParaRPr lang="en-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7117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7FADB-4BC6-4711-A0B9-B70A270E624E}"/>
              </a:ext>
            </a:extLst>
          </p:cNvPr>
          <p:cNvSpPr>
            <a:spLocks noGrp="1"/>
          </p:cNvSpPr>
          <p:nvPr>
            <p:ph type="title"/>
          </p:nvPr>
        </p:nvSpPr>
        <p:spPr>
          <a:xfrm>
            <a:off x="1050879" y="212035"/>
            <a:ext cx="9810604" cy="622852"/>
          </a:xfrm>
        </p:spPr>
        <p:txBody>
          <a:bodyPr>
            <a:normAutofit/>
          </a:bodyPr>
          <a:lstStyle/>
          <a:p>
            <a:pPr algn="ctr"/>
            <a:r>
              <a:rPr lang="en-US" sz="2400" b="1" dirty="0"/>
              <a:t>References</a:t>
            </a:r>
            <a:endParaRPr lang="en-GB" sz="2400" b="1" dirty="0"/>
          </a:p>
        </p:txBody>
      </p:sp>
      <p:sp>
        <p:nvSpPr>
          <p:cNvPr id="3" name="Content Placeholder 2">
            <a:extLst>
              <a:ext uri="{FF2B5EF4-FFF2-40B4-BE49-F238E27FC236}">
                <a16:creationId xmlns:a16="http://schemas.microsoft.com/office/drawing/2014/main" id="{EB84CA57-EF20-49F3-9986-AB3599B80511}"/>
              </a:ext>
            </a:extLst>
          </p:cNvPr>
          <p:cNvSpPr>
            <a:spLocks noGrp="1"/>
          </p:cNvSpPr>
          <p:nvPr>
            <p:ph idx="1"/>
          </p:nvPr>
        </p:nvSpPr>
        <p:spPr>
          <a:xfrm>
            <a:off x="1050879" y="834887"/>
            <a:ext cx="10266478" cy="5326725"/>
          </a:xfrm>
        </p:spPr>
        <p:txBody>
          <a:bodyPr>
            <a:normAutofit/>
          </a:bodyPr>
          <a:lstStyle/>
          <a:p>
            <a:r>
              <a:rPr lang="fr-FR" sz="1200" dirty="0">
                <a:latin typeface="Arial" panose="020B0604020202020204" pitchFamily="34" charset="0"/>
                <a:cs typeface="Arial" panose="020B0604020202020204" pitchFamily="34" charset="0"/>
              </a:rPr>
              <a:t>Caillaud, D., </a:t>
            </a:r>
            <a:r>
              <a:rPr lang="fr-FR" sz="1200" dirty="0" err="1">
                <a:latin typeface="Arial" panose="020B0604020202020204" pitchFamily="34" charset="0"/>
                <a:cs typeface="Arial" panose="020B0604020202020204" pitchFamily="34" charset="0"/>
              </a:rPr>
              <a:t>Chanez</a:t>
            </a:r>
            <a:r>
              <a:rPr lang="fr-FR" sz="1200" dirty="0">
                <a:latin typeface="Arial" panose="020B0604020202020204" pitchFamily="34" charset="0"/>
                <a:cs typeface="Arial" panose="020B0604020202020204" pitchFamily="34" charset="0"/>
              </a:rPr>
              <a:t>, P., </a:t>
            </a:r>
            <a:r>
              <a:rPr lang="fr-FR" sz="1200" dirty="0" err="1">
                <a:latin typeface="Arial" panose="020B0604020202020204" pitchFamily="34" charset="0"/>
                <a:cs typeface="Arial" panose="020B0604020202020204" pitchFamily="34" charset="0"/>
              </a:rPr>
              <a:t>Escamilla</a:t>
            </a:r>
            <a:r>
              <a:rPr lang="fr-FR" sz="1200" dirty="0">
                <a:latin typeface="Arial" panose="020B0604020202020204" pitchFamily="34" charset="0"/>
                <a:cs typeface="Arial" panose="020B0604020202020204" pitchFamily="34" charset="0"/>
              </a:rPr>
              <a:t>, R., </a:t>
            </a:r>
            <a:r>
              <a:rPr lang="fr-FR" sz="1200" dirty="0" err="1">
                <a:latin typeface="Arial" panose="020B0604020202020204" pitchFamily="34" charset="0"/>
                <a:cs typeface="Arial" panose="020B0604020202020204" pitchFamily="34" charset="0"/>
              </a:rPr>
              <a:t>Burgel</a:t>
            </a:r>
            <a:r>
              <a:rPr lang="fr-FR" sz="1200" dirty="0">
                <a:latin typeface="Arial" panose="020B0604020202020204" pitchFamily="34" charset="0"/>
                <a:cs typeface="Arial" panose="020B0604020202020204" pitchFamily="34" charset="0"/>
              </a:rPr>
              <a:t>, P‐R., Court‐Fortune, I., </a:t>
            </a:r>
            <a:r>
              <a:rPr lang="fr-FR" sz="1200" dirty="0" err="1">
                <a:latin typeface="Arial" panose="020B0604020202020204" pitchFamily="34" charset="0"/>
                <a:cs typeface="Arial" panose="020B0604020202020204" pitchFamily="34" charset="0"/>
              </a:rPr>
              <a:t>Nesme</a:t>
            </a:r>
            <a:r>
              <a:rPr lang="fr-FR" sz="1200" dirty="0">
                <a:latin typeface="Arial" panose="020B0604020202020204" pitchFamily="34" charset="0"/>
                <a:cs typeface="Arial" panose="020B0604020202020204" pitchFamily="34" charset="0"/>
              </a:rPr>
              <a:t>‐Meyer, P., </a:t>
            </a:r>
            <a:r>
              <a:rPr lang="fr-FR" sz="1200" dirty="0" err="1">
                <a:latin typeface="Arial" panose="020B0604020202020204" pitchFamily="34" charset="0"/>
                <a:cs typeface="Arial" panose="020B0604020202020204" pitchFamily="34" charset="0"/>
              </a:rPr>
              <a:t>Deslee</a:t>
            </a:r>
            <a:r>
              <a:rPr lang="fr-FR" sz="1200" dirty="0">
                <a:latin typeface="Arial" panose="020B0604020202020204" pitchFamily="34" charset="0"/>
                <a:cs typeface="Arial" panose="020B0604020202020204" pitchFamily="34" charset="0"/>
              </a:rPr>
              <a:t>, G., Perez, T., </a:t>
            </a:r>
            <a:r>
              <a:rPr lang="fr-FR" sz="1200" dirty="0" err="1">
                <a:latin typeface="Arial" panose="020B0604020202020204" pitchFamily="34" charset="0"/>
                <a:cs typeface="Arial" panose="020B0604020202020204" pitchFamily="34" charset="0"/>
              </a:rPr>
              <a:t>Paillasseur</a:t>
            </a:r>
            <a:r>
              <a:rPr lang="fr-FR" sz="1200" dirty="0">
                <a:latin typeface="Arial" panose="020B0604020202020204" pitchFamily="34" charset="0"/>
                <a:cs typeface="Arial" panose="020B0604020202020204" pitchFamily="34" charset="0"/>
              </a:rPr>
              <a:t>, J‐L., Pinet, C., </a:t>
            </a:r>
            <a:r>
              <a:rPr lang="fr-FR" sz="1200" dirty="0" err="1">
                <a:latin typeface="Arial" panose="020B0604020202020204" pitchFamily="34" charset="0"/>
                <a:cs typeface="Arial" panose="020B0604020202020204" pitchFamily="34" charset="0"/>
              </a:rPr>
              <a:t>Jebrak</a:t>
            </a:r>
            <a:r>
              <a:rPr lang="fr-FR" sz="1200" dirty="0">
                <a:latin typeface="Arial" panose="020B0604020202020204" pitchFamily="34" charset="0"/>
                <a:cs typeface="Arial" panose="020B0604020202020204" pitchFamily="34" charset="0"/>
              </a:rPr>
              <a:t>, G., Roche, N., Bourdin, A., </a:t>
            </a:r>
            <a:r>
              <a:rPr lang="fr-FR" sz="1200" dirty="0" err="1">
                <a:latin typeface="Arial" panose="020B0604020202020204" pitchFamily="34" charset="0"/>
                <a:cs typeface="Arial" panose="020B0604020202020204" pitchFamily="34" charset="0"/>
              </a:rPr>
              <a:t>Brinchault</a:t>
            </a:r>
            <a:r>
              <a:rPr lang="fr-FR" sz="1200" dirty="0">
                <a:latin typeface="Arial" panose="020B0604020202020204" pitchFamily="34" charset="0"/>
                <a:cs typeface="Arial" panose="020B0604020202020204" pitchFamily="34" charset="0"/>
              </a:rPr>
              <a:t>‐Rabin, G., Carré, P., </a:t>
            </a:r>
            <a:r>
              <a:rPr lang="fr-FR" sz="1200" dirty="0" err="1">
                <a:latin typeface="Arial" panose="020B0604020202020204" pitchFamily="34" charset="0"/>
                <a:cs typeface="Arial" panose="020B0604020202020204" pitchFamily="34" charset="0"/>
              </a:rPr>
              <a:t>Zysman</a:t>
            </a:r>
            <a:r>
              <a:rPr lang="fr-FR" sz="1200" dirty="0">
                <a:latin typeface="Arial" panose="020B0604020202020204" pitchFamily="34" charset="0"/>
                <a:cs typeface="Arial" panose="020B0604020202020204" pitchFamily="34" charset="0"/>
              </a:rPr>
              <a:t>, M. and </a:t>
            </a:r>
            <a:r>
              <a:rPr lang="fr-FR" sz="1200" dirty="0" err="1">
                <a:latin typeface="Arial" panose="020B0604020202020204" pitchFamily="34" charset="0"/>
                <a:cs typeface="Arial" panose="020B0604020202020204" pitchFamily="34" charset="0"/>
              </a:rPr>
              <a:t>Deslée</a:t>
            </a:r>
            <a:r>
              <a:rPr lang="fr-FR" sz="1200" dirty="0">
                <a:latin typeface="Arial" panose="020B0604020202020204" pitchFamily="34" charset="0"/>
                <a:cs typeface="Arial" panose="020B0604020202020204" pitchFamily="34" charset="0"/>
              </a:rPr>
              <a:t>, G. (2017) ‘</a:t>
            </a:r>
            <a:r>
              <a:rPr lang="fr-FR" sz="1200" dirty="0" err="1">
                <a:latin typeface="Arial" panose="020B0604020202020204" pitchFamily="34" charset="0"/>
                <a:cs typeface="Arial" panose="020B0604020202020204" pitchFamily="34" charset="0"/>
              </a:rPr>
              <a:t>Asthma</a:t>
            </a:r>
            <a:r>
              <a:rPr lang="fr-FR" sz="1200" dirty="0">
                <a:latin typeface="Arial" panose="020B0604020202020204" pitchFamily="34" charset="0"/>
                <a:cs typeface="Arial" panose="020B0604020202020204" pitchFamily="34" charset="0"/>
              </a:rPr>
              <a:t>–COPD </a:t>
            </a:r>
            <a:r>
              <a:rPr lang="fr-FR" sz="1200" dirty="0" err="1">
                <a:latin typeface="Arial" panose="020B0604020202020204" pitchFamily="34" charset="0"/>
                <a:cs typeface="Arial" panose="020B0604020202020204" pitchFamily="34" charset="0"/>
              </a:rPr>
              <a:t>overlap</a:t>
            </a:r>
            <a:r>
              <a:rPr lang="fr-FR" sz="1200" dirty="0">
                <a:latin typeface="Arial" panose="020B0604020202020204" pitchFamily="34" charset="0"/>
                <a:cs typeface="Arial" panose="020B0604020202020204" pitchFamily="34" charset="0"/>
              </a:rPr>
              <a:t> syndrome (ACOS) vs ‘pure’ COPD’</a:t>
            </a:r>
            <a:r>
              <a:rPr lang="fr-FR" sz="1200" i="1" dirty="0">
                <a:latin typeface="Arial" panose="020B0604020202020204" pitchFamily="34" charset="0"/>
                <a:cs typeface="Arial" panose="020B0604020202020204" pitchFamily="34" charset="0"/>
              </a:rPr>
              <a:t> a distinct </a:t>
            </a:r>
            <a:r>
              <a:rPr lang="fr-FR" sz="1200" i="1" dirty="0" err="1">
                <a:latin typeface="Arial" panose="020B0604020202020204" pitchFamily="34" charset="0"/>
                <a:cs typeface="Arial" panose="020B0604020202020204" pitchFamily="34" charset="0"/>
              </a:rPr>
              <a:t>phenotype</a:t>
            </a:r>
            <a:r>
              <a:rPr lang="fr-FR" sz="1200" i="1" dirty="0">
                <a:latin typeface="Arial" panose="020B0604020202020204" pitchFamily="34" charset="0"/>
                <a:cs typeface="Arial" panose="020B0604020202020204" pitchFamily="34" charset="0"/>
              </a:rPr>
              <a:t>? </a:t>
            </a:r>
            <a:r>
              <a:rPr lang="fr-FR" sz="1200" i="1" dirty="0" err="1">
                <a:latin typeface="Arial" panose="020B0604020202020204" pitchFamily="34" charset="0"/>
                <a:cs typeface="Arial" panose="020B0604020202020204" pitchFamily="34" charset="0"/>
              </a:rPr>
              <a:t>Allergy</a:t>
            </a:r>
            <a:r>
              <a:rPr lang="fr-FR" sz="1200" i="1" dirty="0">
                <a:latin typeface="Arial" panose="020B0604020202020204" pitchFamily="34" charset="0"/>
                <a:cs typeface="Arial" panose="020B0604020202020204" pitchFamily="34" charset="0"/>
              </a:rPr>
              <a:t> (</a:t>
            </a:r>
            <a:r>
              <a:rPr lang="fr-FR" sz="1200" i="1" dirty="0" err="1">
                <a:latin typeface="Arial" panose="020B0604020202020204" pitchFamily="34" charset="0"/>
                <a:cs typeface="Arial" panose="020B0604020202020204" pitchFamily="34" charset="0"/>
              </a:rPr>
              <a:t>Copenhagen</a:t>
            </a:r>
            <a:r>
              <a:rPr lang="fr-FR" sz="1200" i="1" dirty="0">
                <a:latin typeface="Arial" panose="020B0604020202020204" pitchFamily="34" charset="0"/>
                <a:cs typeface="Arial" panose="020B0604020202020204" pitchFamily="34" charset="0"/>
              </a:rPr>
              <a:t>), </a:t>
            </a:r>
            <a:r>
              <a:rPr lang="fr-FR" sz="1200" dirty="0">
                <a:latin typeface="Arial" panose="020B0604020202020204" pitchFamily="34" charset="0"/>
                <a:cs typeface="Arial" panose="020B0604020202020204" pitchFamily="34" charset="0"/>
              </a:rPr>
              <a:t>vol. 72(1), pp.137–145.</a:t>
            </a:r>
          </a:p>
          <a:p>
            <a:r>
              <a:rPr lang="en-US" sz="1200" dirty="0">
                <a:latin typeface="Arial" panose="020B0604020202020204" pitchFamily="34" charset="0"/>
                <a:cs typeface="Arial" panose="020B0604020202020204" pitchFamily="34" charset="0"/>
              </a:rPr>
              <a:t>Butterworth, C. (2012) ‘How to achieve a person-</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writing style in care plans’, </a:t>
            </a:r>
            <a:r>
              <a:rPr lang="en-US" sz="1200" i="1" dirty="0">
                <a:latin typeface="Arial" panose="020B0604020202020204" pitchFamily="34" charset="0"/>
                <a:cs typeface="Arial" panose="020B0604020202020204" pitchFamily="34" charset="0"/>
              </a:rPr>
              <a:t>Nursing Older People</a:t>
            </a:r>
            <a:r>
              <a:rPr lang="en-US" sz="1200" dirty="0">
                <a:latin typeface="Arial" panose="020B0604020202020204" pitchFamily="34" charset="0"/>
                <a:cs typeface="Arial" panose="020B0604020202020204" pitchFamily="34" charset="0"/>
              </a:rPr>
              <a:t>, vol.24(8), pp. 21–26.</a:t>
            </a:r>
            <a:endParaRPr lang="en-US" sz="1100" b="0" i="0" dirty="0">
              <a:solidFill>
                <a:srgbClr val="333333"/>
              </a:solidFill>
              <a:effectLst/>
              <a:latin typeface="arial" panose="020B0604020202020204" pitchFamily="34" charset="0"/>
            </a:endParaRPr>
          </a:p>
          <a:p>
            <a:pPr algn="l"/>
            <a:r>
              <a:rPr lang="en-US" sz="1200" b="0" i="0" dirty="0">
                <a:solidFill>
                  <a:srgbClr val="333333"/>
                </a:solidFill>
                <a:effectLst/>
                <a:latin typeface="arial" panose="020B0604020202020204" pitchFamily="34" charset="0"/>
              </a:rPr>
              <a:t>Bolton, C. and </a:t>
            </a:r>
            <a:r>
              <a:rPr lang="en-US" sz="1200" b="0" i="0" dirty="0" err="1">
                <a:solidFill>
                  <a:srgbClr val="333333"/>
                </a:solidFill>
                <a:effectLst/>
                <a:latin typeface="arial" panose="020B0604020202020204" pitchFamily="34" charset="0"/>
              </a:rPr>
              <a:t>Wibberley</a:t>
            </a:r>
            <a:r>
              <a:rPr lang="en-US" sz="1200" b="0" i="0" dirty="0">
                <a:solidFill>
                  <a:srgbClr val="333333"/>
                </a:solidFill>
                <a:effectLst/>
                <a:latin typeface="arial" panose="020B0604020202020204" pitchFamily="34" charset="0"/>
              </a:rPr>
              <a:t>, G (2013) ‘Domiciliary Care’ </a:t>
            </a:r>
            <a:r>
              <a:rPr lang="en-US" sz="1200" b="0" i="1" dirty="0">
                <a:solidFill>
                  <a:srgbClr val="333333"/>
                </a:solidFill>
                <a:effectLst/>
                <a:latin typeface="arial" panose="020B0604020202020204" pitchFamily="34" charset="0"/>
              </a:rPr>
              <a:t>The Formal and Informal </a:t>
            </a:r>
            <a:r>
              <a:rPr lang="en-US" sz="1200" b="0" i="1" dirty="0" err="1">
                <a:solidFill>
                  <a:srgbClr val="333333"/>
                </a:solidFill>
                <a:effectLst/>
                <a:latin typeface="arial" panose="020B0604020202020204" pitchFamily="34" charset="0"/>
              </a:rPr>
              <a:t>Labour</a:t>
            </a:r>
            <a:r>
              <a:rPr lang="en-US" sz="1200" b="0" i="1" dirty="0">
                <a:solidFill>
                  <a:srgbClr val="333333"/>
                </a:solidFill>
                <a:effectLst/>
                <a:latin typeface="arial" panose="020B0604020202020204" pitchFamily="34" charset="0"/>
              </a:rPr>
              <a:t> Process</a:t>
            </a:r>
            <a:r>
              <a:rPr lang="en-US" sz="1200" b="0" i="0" dirty="0">
                <a:solidFill>
                  <a:srgbClr val="333333"/>
                </a:solidFill>
                <a:effectLst/>
                <a:latin typeface="arial" panose="020B0604020202020204" pitchFamily="34" charset="0"/>
              </a:rPr>
              <a:t>. </a:t>
            </a:r>
            <a:r>
              <a:rPr lang="en-US" sz="1200" b="0" i="1" dirty="0">
                <a:solidFill>
                  <a:srgbClr val="333333"/>
                </a:solidFill>
                <a:effectLst/>
                <a:latin typeface="arial" panose="020B0604020202020204" pitchFamily="34" charset="0"/>
              </a:rPr>
              <a:t>Sociology</a:t>
            </a:r>
            <a:r>
              <a:rPr lang="en-US" sz="1200" dirty="0">
                <a:solidFill>
                  <a:srgbClr val="333333"/>
                </a:solidFill>
                <a:latin typeface="arial" panose="020B0604020202020204" pitchFamily="34" charset="0"/>
              </a:rPr>
              <a:t>,</a:t>
            </a:r>
            <a:r>
              <a:rPr lang="en-US" sz="1200" b="0" i="0" dirty="0">
                <a:solidFill>
                  <a:srgbClr val="333333"/>
                </a:solidFill>
                <a:effectLst/>
                <a:latin typeface="arial" panose="020B0604020202020204" pitchFamily="34" charset="0"/>
              </a:rPr>
              <a:t> Vol.48(4) pp. 682-697.</a:t>
            </a:r>
          </a:p>
          <a:p>
            <a:pPr algn="l"/>
            <a:r>
              <a:rPr lang="en-US" sz="1200" b="0" i="0" dirty="0" err="1">
                <a:solidFill>
                  <a:srgbClr val="222222"/>
                </a:solidFill>
                <a:effectLst/>
                <a:latin typeface="Arial" panose="020B0604020202020204" pitchFamily="34" charset="0"/>
                <a:cs typeface="Arial" panose="020B0604020202020204" pitchFamily="34" charset="0"/>
              </a:rPr>
              <a:t>Shobassy</a:t>
            </a:r>
            <a:r>
              <a:rPr lang="en-US" sz="1200" b="0" i="0" dirty="0">
                <a:solidFill>
                  <a:srgbClr val="222222"/>
                </a:solidFill>
                <a:effectLst/>
                <a:latin typeface="Arial" panose="020B0604020202020204" pitchFamily="34" charset="0"/>
                <a:cs typeface="Arial" panose="020B0604020202020204" pitchFamily="34" charset="0"/>
              </a:rPr>
              <a:t>, A. (2021) ‘Elderly Bipolar Disorder’ </a:t>
            </a:r>
            <a:r>
              <a:rPr lang="en-US" sz="1200" b="0" i="1" dirty="0">
                <a:solidFill>
                  <a:srgbClr val="222222"/>
                </a:solidFill>
                <a:effectLst/>
                <a:latin typeface="Arial" panose="020B0604020202020204" pitchFamily="34" charset="0"/>
                <a:cs typeface="Arial" panose="020B0604020202020204" pitchFamily="34" charset="0"/>
              </a:rPr>
              <a:t>Current Psychiatry Reports</a:t>
            </a:r>
            <a:r>
              <a:rPr lang="en-US" sz="1200" b="0" i="0" dirty="0">
                <a:solidFill>
                  <a:srgbClr val="222222"/>
                </a:solidFill>
                <a:effectLst/>
                <a:latin typeface="Arial" panose="020B0604020202020204" pitchFamily="34" charset="0"/>
                <a:cs typeface="Arial" panose="020B0604020202020204" pitchFamily="34" charset="0"/>
              </a:rPr>
              <a:t>, vol.</a:t>
            </a:r>
            <a:r>
              <a:rPr lang="en-US" sz="1200" b="0" i="1" dirty="0">
                <a:solidFill>
                  <a:srgbClr val="222222"/>
                </a:solidFill>
                <a:effectLst/>
                <a:latin typeface="Arial" panose="020B0604020202020204" pitchFamily="34" charset="0"/>
                <a:cs typeface="Arial" panose="020B0604020202020204" pitchFamily="34" charset="0"/>
              </a:rPr>
              <a:t>23</a:t>
            </a:r>
            <a:r>
              <a:rPr lang="en-US" sz="1200" b="0" i="0" dirty="0">
                <a:solidFill>
                  <a:srgbClr val="222222"/>
                </a:solidFill>
                <a:effectLst/>
                <a:latin typeface="Arial" panose="020B0604020202020204" pitchFamily="34" charset="0"/>
                <a:cs typeface="Arial" panose="020B0604020202020204" pitchFamily="34" charset="0"/>
              </a:rPr>
              <a:t>(2), pp.1-10.</a:t>
            </a:r>
          </a:p>
          <a:p>
            <a:pPr algn="l"/>
            <a:r>
              <a:rPr lang="en-GB" sz="1200" b="0" i="0" dirty="0" err="1">
                <a:solidFill>
                  <a:srgbClr val="3A3A3A"/>
                </a:solidFill>
                <a:effectLst/>
                <a:latin typeface="Arial" panose="020B0604020202020204" pitchFamily="34" charset="0"/>
                <a:cs typeface="Arial" panose="020B0604020202020204" pitchFamily="34" charset="0"/>
              </a:rPr>
              <a:t>Papi</a:t>
            </a:r>
            <a:r>
              <a:rPr lang="en-GB" sz="1200" b="0" i="0" dirty="0">
                <a:solidFill>
                  <a:srgbClr val="3A3A3A"/>
                </a:solidFill>
                <a:effectLst/>
                <a:latin typeface="Arial" panose="020B0604020202020204" pitchFamily="34" charset="0"/>
                <a:cs typeface="Arial" panose="020B0604020202020204" pitchFamily="34" charset="0"/>
              </a:rPr>
              <a:t>, A., </a:t>
            </a:r>
            <a:r>
              <a:rPr lang="en-GB" sz="1200" b="0" i="0" dirty="0" err="1">
                <a:solidFill>
                  <a:srgbClr val="3A3A3A"/>
                </a:solidFill>
                <a:effectLst/>
                <a:latin typeface="Arial" panose="020B0604020202020204" pitchFamily="34" charset="0"/>
                <a:cs typeface="Arial" panose="020B0604020202020204" pitchFamily="34" charset="0"/>
              </a:rPr>
              <a:t>Brightling</a:t>
            </a:r>
            <a:r>
              <a:rPr lang="en-GB" sz="1200" b="0" i="0" dirty="0">
                <a:solidFill>
                  <a:srgbClr val="3A3A3A"/>
                </a:solidFill>
                <a:effectLst/>
                <a:latin typeface="Arial" panose="020B0604020202020204" pitchFamily="34" charset="0"/>
                <a:cs typeface="Arial" panose="020B0604020202020204" pitchFamily="34" charset="0"/>
              </a:rPr>
              <a:t>, C., Pedersen, E. and </a:t>
            </a:r>
            <a:r>
              <a:rPr lang="en-GB" sz="1200" b="0" i="0" dirty="0" err="1">
                <a:solidFill>
                  <a:srgbClr val="3A3A3A"/>
                </a:solidFill>
                <a:effectLst/>
                <a:latin typeface="Arial" panose="020B0604020202020204" pitchFamily="34" charset="0"/>
                <a:cs typeface="Arial" panose="020B0604020202020204" pitchFamily="34" charset="0"/>
              </a:rPr>
              <a:t>Reddel</a:t>
            </a:r>
            <a:r>
              <a:rPr lang="en-GB" sz="1200" b="0" i="0" dirty="0">
                <a:solidFill>
                  <a:srgbClr val="3A3A3A"/>
                </a:solidFill>
                <a:effectLst/>
                <a:latin typeface="Arial" panose="020B0604020202020204" pitchFamily="34" charset="0"/>
                <a:cs typeface="Arial" panose="020B0604020202020204" pitchFamily="34" charset="0"/>
              </a:rPr>
              <a:t>, H. (2018) ‘Asthma’ </a:t>
            </a:r>
            <a:r>
              <a:rPr lang="en-GB" sz="1200" b="0" i="1" dirty="0">
                <a:solidFill>
                  <a:srgbClr val="3A3A3A"/>
                </a:solidFill>
                <a:effectLst/>
                <a:latin typeface="Arial" panose="020B0604020202020204" pitchFamily="34" charset="0"/>
                <a:cs typeface="Arial" panose="020B0604020202020204" pitchFamily="34" charset="0"/>
              </a:rPr>
              <a:t>The Lancet (British Edition)</a:t>
            </a:r>
            <a:r>
              <a:rPr lang="en-GB" sz="1200" b="0" i="0" dirty="0">
                <a:solidFill>
                  <a:srgbClr val="3A3A3A"/>
                </a:solidFill>
                <a:effectLst/>
                <a:latin typeface="Arial" panose="020B0604020202020204" pitchFamily="34" charset="0"/>
                <a:cs typeface="Arial" panose="020B0604020202020204" pitchFamily="34" charset="0"/>
              </a:rPr>
              <a:t>, vol. </a:t>
            </a:r>
            <a:r>
              <a:rPr lang="en-GB" sz="1200" b="0" dirty="0">
                <a:solidFill>
                  <a:srgbClr val="3A3A3A"/>
                </a:solidFill>
                <a:effectLst/>
                <a:latin typeface="Arial" panose="020B0604020202020204" pitchFamily="34" charset="0"/>
                <a:cs typeface="Arial" panose="020B0604020202020204" pitchFamily="34" charset="0"/>
              </a:rPr>
              <a:t>391</a:t>
            </a:r>
            <a:r>
              <a:rPr lang="en-GB" sz="1200" b="0" i="0" dirty="0">
                <a:solidFill>
                  <a:srgbClr val="3A3A3A"/>
                </a:solidFill>
                <a:effectLst/>
                <a:latin typeface="Arial" panose="020B0604020202020204" pitchFamily="34" charset="0"/>
                <a:cs typeface="Arial" panose="020B0604020202020204" pitchFamily="34" charset="0"/>
              </a:rPr>
              <a:t>(10122), pp. 783–800.</a:t>
            </a:r>
          </a:p>
          <a:p>
            <a:pPr algn="l"/>
            <a:r>
              <a:rPr lang="en-US" sz="1200" b="0" i="0" dirty="0">
                <a:solidFill>
                  <a:srgbClr val="222222"/>
                </a:solidFill>
                <a:effectLst/>
                <a:latin typeface="Arial" panose="020B0604020202020204" pitchFamily="34" charset="0"/>
              </a:rPr>
              <a:t>Fong, G., Walsh, J., Fox, T. and Marrs, T. (2018) ‘Management of nut allergy in primary care’ </a:t>
            </a:r>
            <a:r>
              <a:rPr lang="en-US" sz="1200" b="0" i="1" dirty="0">
                <a:solidFill>
                  <a:srgbClr val="222222"/>
                </a:solidFill>
                <a:effectLst/>
                <a:latin typeface="Arial" panose="020B0604020202020204" pitchFamily="34" charset="0"/>
              </a:rPr>
              <a:t>British Journal of General Practice</a:t>
            </a:r>
            <a:r>
              <a:rPr lang="en-US" sz="1200" b="0" i="0" dirty="0">
                <a:solidFill>
                  <a:srgbClr val="222222"/>
                </a:solidFill>
                <a:effectLst/>
                <a:latin typeface="Arial" panose="020B0604020202020204" pitchFamily="34" charset="0"/>
              </a:rPr>
              <a:t>, vol. </a:t>
            </a:r>
            <a:r>
              <a:rPr lang="en-US" sz="1200" b="0" dirty="0">
                <a:solidFill>
                  <a:srgbClr val="222222"/>
                </a:solidFill>
                <a:effectLst/>
                <a:latin typeface="Arial" panose="020B0604020202020204" pitchFamily="34" charset="0"/>
              </a:rPr>
              <a:t>68</a:t>
            </a:r>
            <a:r>
              <a:rPr lang="en-US" sz="1200" b="0" i="0" dirty="0">
                <a:solidFill>
                  <a:srgbClr val="222222"/>
                </a:solidFill>
                <a:effectLst/>
                <a:latin typeface="Arial" panose="020B0604020202020204" pitchFamily="34" charset="0"/>
              </a:rPr>
              <a:t>(667), pp.98-99.</a:t>
            </a:r>
          </a:p>
          <a:p>
            <a:pPr algn="l"/>
            <a:r>
              <a:rPr lang="en-US" sz="1100" b="0" i="0" dirty="0" err="1">
                <a:solidFill>
                  <a:srgbClr val="222222"/>
                </a:solidFill>
                <a:effectLst/>
                <a:latin typeface="Arial" panose="020B0604020202020204" pitchFamily="34" charset="0"/>
              </a:rPr>
              <a:t>Engelheart</a:t>
            </a:r>
            <a:r>
              <a:rPr lang="en-US" sz="1100" b="0" i="0" dirty="0">
                <a:solidFill>
                  <a:srgbClr val="222222"/>
                </a:solidFill>
                <a:effectLst/>
                <a:latin typeface="Arial" panose="020B0604020202020204" pitchFamily="34" charset="0"/>
              </a:rPr>
              <a:t>, S. and </a:t>
            </a:r>
            <a:r>
              <a:rPr lang="en-US" sz="1100" b="0" i="0" dirty="0" err="1">
                <a:solidFill>
                  <a:srgbClr val="222222"/>
                </a:solidFill>
                <a:effectLst/>
                <a:latin typeface="Arial" panose="020B0604020202020204" pitchFamily="34" charset="0"/>
              </a:rPr>
              <a:t>Akner</a:t>
            </a:r>
            <a:r>
              <a:rPr lang="en-US" sz="1100" b="0" i="0" dirty="0">
                <a:solidFill>
                  <a:srgbClr val="222222"/>
                </a:solidFill>
                <a:effectLst/>
                <a:latin typeface="Arial" panose="020B0604020202020204" pitchFamily="34" charset="0"/>
              </a:rPr>
              <a:t>, G. (2015) ‘Dietary intake of energy, nutrients and water in elderly people living at home or in nursing home’ </a:t>
            </a:r>
            <a:r>
              <a:rPr lang="en-US" sz="1100" b="0" i="1" dirty="0">
                <a:solidFill>
                  <a:srgbClr val="222222"/>
                </a:solidFill>
                <a:effectLst/>
                <a:latin typeface="Arial" panose="020B0604020202020204" pitchFamily="34" charset="0"/>
              </a:rPr>
              <a:t>The journal of nutrition, health &amp; aging</a:t>
            </a:r>
            <a:r>
              <a:rPr lang="en-US" sz="1100" b="0" i="0" dirty="0">
                <a:solidFill>
                  <a:srgbClr val="222222"/>
                </a:solidFill>
                <a:effectLst/>
                <a:latin typeface="Arial" panose="020B0604020202020204" pitchFamily="34" charset="0"/>
              </a:rPr>
              <a:t>, vol. </a:t>
            </a:r>
            <a:r>
              <a:rPr lang="en-US" sz="1100" b="0" dirty="0">
                <a:solidFill>
                  <a:srgbClr val="222222"/>
                </a:solidFill>
                <a:effectLst/>
                <a:latin typeface="Arial" panose="020B0604020202020204" pitchFamily="34" charset="0"/>
              </a:rPr>
              <a:t>19</a:t>
            </a:r>
            <a:r>
              <a:rPr lang="en-US" sz="1100" b="0" i="0" dirty="0">
                <a:solidFill>
                  <a:srgbClr val="222222"/>
                </a:solidFill>
                <a:effectLst/>
                <a:latin typeface="Arial" panose="020B0604020202020204" pitchFamily="34" charset="0"/>
              </a:rPr>
              <a:t>(3), pp.265-272.</a:t>
            </a:r>
          </a:p>
          <a:p>
            <a:pPr algn="l"/>
            <a:r>
              <a:rPr lang="en-US" sz="1100" b="0" i="0" dirty="0">
                <a:solidFill>
                  <a:srgbClr val="222222"/>
                </a:solidFill>
                <a:effectLst/>
                <a:latin typeface="Arial" panose="020B0604020202020204" pitchFamily="34" charset="0"/>
              </a:rPr>
              <a:t>Bartlett, M. (2019) ‘The benefits of blister packs’ </a:t>
            </a:r>
            <a:r>
              <a:rPr lang="en-US" sz="1100" b="0" i="1" dirty="0">
                <a:solidFill>
                  <a:srgbClr val="222222"/>
                </a:solidFill>
                <a:effectLst/>
                <a:latin typeface="Arial" panose="020B0604020202020204" pitchFamily="34" charset="0"/>
              </a:rPr>
              <a:t>Kai </a:t>
            </a:r>
            <a:r>
              <a:rPr lang="en-US" sz="1100" b="0" i="1" dirty="0" err="1">
                <a:solidFill>
                  <a:srgbClr val="222222"/>
                </a:solidFill>
                <a:effectLst/>
                <a:latin typeface="Arial" panose="020B0604020202020204" pitchFamily="34" charset="0"/>
              </a:rPr>
              <a:t>Tiaki</a:t>
            </a:r>
            <a:r>
              <a:rPr lang="en-US" sz="1100" b="0" i="1" dirty="0">
                <a:solidFill>
                  <a:srgbClr val="222222"/>
                </a:solidFill>
                <a:effectLst/>
                <a:latin typeface="Arial" panose="020B0604020202020204" pitchFamily="34" charset="0"/>
              </a:rPr>
              <a:t>: Nursing New Zealand</a:t>
            </a:r>
            <a:r>
              <a:rPr lang="en-US" sz="1100" b="0" i="0" dirty="0">
                <a:solidFill>
                  <a:srgbClr val="222222"/>
                </a:solidFill>
                <a:effectLst/>
                <a:latin typeface="Arial" panose="020B0604020202020204" pitchFamily="34" charset="0"/>
              </a:rPr>
              <a:t>, vol. </a:t>
            </a:r>
            <a:r>
              <a:rPr lang="en-US" sz="1100" b="0" dirty="0">
                <a:solidFill>
                  <a:srgbClr val="222222"/>
                </a:solidFill>
                <a:effectLst/>
                <a:latin typeface="Arial" panose="020B0604020202020204" pitchFamily="34" charset="0"/>
              </a:rPr>
              <a:t>25</a:t>
            </a:r>
            <a:r>
              <a:rPr lang="en-US" sz="1100" b="0" i="0" dirty="0">
                <a:solidFill>
                  <a:srgbClr val="222222"/>
                </a:solidFill>
                <a:effectLst/>
                <a:latin typeface="Arial" panose="020B0604020202020204" pitchFamily="34" charset="0"/>
              </a:rPr>
              <a:t>(6), pp.28-29.</a:t>
            </a:r>
          </a:p>
          <a:p>
            <a:pPr algn="l"/>
            <a:r>
              <a:rPr lang="en-US" sz="1100" b="0" i="0" dirty="0" err="1">
                <a:solidFill>
                  <a:srgbClr val="222222"/>
                </a:solidFill>
                <a:effectLst/>
                <a:latin typeface="Arial" panose="020B0604020202020204" pitchFamily="34" charset="0"/>
              </a:rPr>
              <a:t>Kinn</a:t>
            </a:r>
            <a:r>
              <a:rPr lang="en-US" sz="1100" b="0" i="0" dirty="0">
                <a:solidFill>
                  <a:srgbClr val="222222"/>
                </a:solidFill>
                <a:effectLst/>
                <a:latin typeface="Arial" panose="020B0604020202020204" pitchFamily="34" charset="0"/>
              </a:rPr>
              <a:t>, S. and Hood, K. (2001) ‘A falls risk-assessment tool in an elderly care environment’ </a:t>
            </a:r>
            <a:r>
              <a:rPr lang="en-US" sz="1100" b="0" i="1" dirty="0">
                <a:solidFill>
                  <a:srgbClr val="222222"/>
                </a:solidFill>
                <a:effectLst/>
                <a:latin typeface="Arial" panose="020B0604020202020204" pitchFamily="34" charset="0"/>
              </a:rPr>
              <a:t>British Journal of Nursing</a:t>
            </a:r>
            <a:r>
              <a:rPr lang="en-US" sz="1100" b="0" i="0" dirty="0">
                <a:solidFill>
                  <a:srgbClr val="222222"/>
                </a:solidFill>
                <a:effectLst/>
                <a:latin typeface="Arial" panose="020B0604020202020204" pitchFamily="34" charset="0"/>
              </a:rPr>
              <a:t>, vol. </a:t>
            </a:r>
            <a:r>
              <a:rPr lang="en-US" sz="1100" b="0" dirty="0">
                <a:solidFill>
                  <a:srgbClr val="222222"/>
                </a:solidFill>
                <a:effectLst/>
                <a:latin typeface="Arial" panose="020B0604020202020204" pitchFamily="34" charset="0"/>
              </a:rPr>
              <a:t>10(7), </a:t>
            </a:r>
            <a:r>
              <a:rPr lang="en-US" sz="1100" b="0" i="0" dirty="0">
                <a:solidFill>
                  <a:srgbClr val="222222"/>
                </a:solidFill>
                <a:effectLst/>
                <a:latin typeface="Arial" panose="020B0604020202020204" pitchFamily="34" charset="0"/>
              </a:rPr>
              <a:t>pp.440-449.</a:t>
            </a:r>
          </a:p>
          <a:p>
            <a:pPr algn="l"/>
            <a:r>
              <a:rPr lang="en-US" sz="1100" b="0" i="0" dirty="0" err="1">
                <a:solidFill>
                  <a:srgbClr val="222222"/>
                </a:solidFill>
                <a:effectLst/>
                <a:latin typeface="Arial" panose="020B0604020202020204" pitchFamily="34" charset="0"/>
              </a:rPr>
              <a:t>Steinweg</a:t>
            </a:r>
            <a:r>
              <a:rPr lang="en-US" sz="1100" b="0" i="0" dirty="0">
                <a:solidFill>
                  <a:srgbClr val="222222"/>
                </a:solidFill>
                <a:effectLst/>
                <a:latin typeface="Arial" panose="020B0604020202020204" pitchFamily="34" charset="0"/>
              </a:rPr>
              <a:t>, K. (1997) ‘The changing approach to falls in the elderly’ </a:t>
            </a:r>
            <a:r>
              <a:rPr lang="en-US" sz="1100" b="0" i="1" dirty="0">
                <a:solidFill>
                  <a:srgbClr val="222222"/>
                </a:solidFill>
                <a:effectLst/>
                <a:latin typeface="Arial" panose="020B0604020202020204" pitchFamily="34" charset="0"/>
              </a:rPr>
              <a:t>American family physician</a:t>
            </a:r>
            <a:r>
              <a:rPr lang="en-US" sz="1100" b="0" i="0" dirty="0">
                <a:solidFill>
                  <a:srgbClr val="222222"/>
                </a:solidFill>
                <a:effectLst/>
                <a:latin typeface="Arial" panose="020B0604020202020204" pitchFamily="34" charset="0"/>
              </a:rPr>
              <a:t>, vol. </a:t>
            </a:r>
            <a:r>
              <a:rPr lang="en-US" sz="1100" b="0" dirty="0">
                <a:solidFill>
                  <a:srgbClr val="222222"/>
                </a:solidFill>
                <a:effectLst/>
                <a:latin typeface="Arial" panose="020B0604020202020204" pitchFamily="34" charset="0"/>
              </a:rPr>
              <a:t>56(7),</a:t>
            </a:r>
            <a:r>
              <a:rPr lang="en-US" sz="1100" b="0" i="0" dirty="0">
                <a:solidFill>
                  <a:srgbClr val="222222"/>
                </a:solidFill>
                <a:effectLst/>
                <a:latin typeface="Arial" panose="020B0604020202020204" pitchFamily="34" charset="0"/>
              </a:rPr>
              <a:t> pp.1815-1823.</a:t>
            </a:r>
          </a:p>
          <a:p>
            <a:pPr algn="l"/>
            <a:r>
              <a:rPr lang="en-US" sz="1100" b="0" i="0" dirty="0">
                <a:solidFill>
                  <a:srgbClr val="222222"/>
                </a:solidFill>
                <a:effectLst/>
                <a:latin typeface="Arial" panose="020B0604020202020204" pitchFamily="34" charset="0"/>
              </a:rPr>
              <a:t>Brown, D. (1995) ‘Falls in the elderly population: a look at incidence, risks, healthcare costs, and preventive strategies’ </a:t>
            </a:r>
            <a:r>
              <a:rPr lang="en-US" sz="1100" b="0" i="1" dirty="0">
                <a:solidFill>
                  <a:srgbClr val="222222"/>
                </a:solidFill>
                <a:effectLst/>
                <a:latin typeface="Arial" panose="020B0604020202020204" pitchFamily="34" charset="0"/>
              </a:rPr>
              <a:t>Rehabilitation Nursing</a:t>
            </a:r>
            <a:r>
              <a:rPr lang="en-US" sz="1100" b="0" i="0" dirty="0">
                <a:solidFill>
                  <a:srgbClr val="222222"/>
                </a:solidFill>
                <a:effectLst/>
                <a:latin typeface="Arial" panose="020B0604020202020204" pitchFamily="34" charset="0"/>
              </a:rPr>
              <a:t>, vol. </a:t>
            </a:r>
            <a:r>
              <a:rPr lang="en-US" sz="1100" b="0" dirty="0">
                <a:solidFill>
                  <a:srgbClr val="222222"/>
                </a:solidFill>
                <a:effectLst/>
                <a:latin typeface="Arial" panose="020B0604020202020204" pitchFamily="34" charset="0"/>
              </a:rPr>
              <a:t>20(2)</a:t>
            </a:r>
            <a:r>
              <a:rPr lang="en-US" sz="1100" b="0" i="0" dirty="0">
                <a:solidFill>
                  <a:srgbClr val="222222"/>
                </a:solidFill>
                <a:effectLst/>
                <a:latin typeface="Arial" panose="020B0604020202020204" pitchFamily="34" charset="0"/>
              </a:rPr>
              <a:t>, pp.84-89.</a:t>
            </a:r>
          </a:p>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kumimoji="0" lang="en-US" sz="1200" b="0" i="1"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rPr>
              <a:t>The Mental Capacity Act </a:t>
            </a:r>
            <a:r>
              <a:rPr kumimoji="0" lang="en-US" sz="1200" b="0" i="0"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rPr>
              <a:t>2005, C. 9. Available at: </a:t>
            </a:r>
            <a:r>
              <a:rPr kumimoji="0" lang="en-US" sz="1200" b="0" i="0"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hlinkClick r:id="rId2"/>
              </a:rPr>
              <a:t>https://www.legislation.gov.uk/ukpga/2005/9</a:t>
            </a:r>
            <a:r>
              <a:rPr kumimoji="0" lang="en-US" sz="1200" b="0" i="0"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rPr>
              <a:t> (Accessed: 25 February 2021)</a:t>
            </a:r>
          </a:p>
          <a:p>
            <a:pPr marL="228600" marR="0" lvl="0" indent="-228600" algn="l" defTabSz="914400" rtl="0" eaLnBrk="1" fontAlgn="auto" latinLnBrk="0" hangingPunct="1">
              <a:lnSpc>
                <a:spcPct val="100000"/>
              </a:lnSpc>
              <a:spcBef>
                <a:spcPts val="1000"/>
              </a:spcBef>
              <a:spcAft>
                <a:spcPts val="0"/>
              </a:spcAft>
              <a:buClrTx/>
              <a:buSzPct val="80000"/>
              <a:buFont typeface="Arial" panose="020B0604020202020204" pitchFamily="34" charset="0"/>
              <a:buChar char="•"/>
              <a:tabLst/>
              <a:defRPr/>
            </a:pPr>
            <a:r>
              <a:rPr kumimoji="0" lang="en-US" sz="1200" b="0" i="0"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rPr>
              <a:t>Mind (2018) ‘Advocacy in mental health. Available at: </a:t>
            </a:r>
            <a:r>
              <a:rPr kumimoji="0" lang="en-US" sz="1200" b="0" i="0"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hlinkClick r:id="rId3"/>
              </a:rPr>
              <a:t>https://www.mind.org.uk/media-a/2901/advocacy-2018.pdf</a:t>
            </a:r>
            <a:r>
              <a:rPr kumimoji="0" lang="en-US" sz="1200" b="0" i="0" u="none" strike="noStrike" kern="1200" cap="none" spc="50" normalizeH="0" baseline="0" noProof="0" dirty="0">
                <a:ln>
                  <a:noFill/>
                </a:ln>
                <a:solidFill>
                  <a:prstClr val="black">
                    <a:lumMod val="85000"/>
                    <a:lumOff val="15000"/>
                  </a:prstClr>
                </a:solidFill>
                <a:effectLst/>
                <a:uLnTx/>
                <a:uFillTx/>
                <a:latin typeface="Arial" panose="020B0604020202020204" pitchFamily="34" charset="0"/>
                <a:ea typeface="Batang" panose="02030600000101010101" pitchFamily="18" charset="-127"/>
                <a:cs typeface="Arial" panose="020B0604020202020204" pitchFamily="34" charset="0"/>
              </a:rPr>
              <a:t> (Accessed: 25 February 2021)</a:t>
            </a:r>
          </a:p>
          <a:p>
            <a:pPr algn="l"/>
            <a:r>
              <a:rPr lang="en-US" sz="1200" b="0" i="1" dirty="0">
                <a:solidFill>
                  <a:srgbClr val="3A3A3A"/>
                </a:solidFill>
                <a:effectLst/>
                <a:latin typeface="Arial" panose="020B0604020202020204" pitchFamily="34" charset="0"/>
                <a:cs typeface="Arial" panose="020B0604020202020204" pitchFamily="34" charset="0"/>
              </a:rPr>
              <a:t>Equality Act </a:t>
            </a:r>
            <a:r>
              <a:rPr lang="en-US" sz="1200" b="0" dirty="0">
                <a:solidFill>
                  <a:srgbClr val="3A3A3A"/>
                </a:solidFill>
                <a:effectLst/>
                <a:latin typeface="Arial" panose="020B0604020202020204" pitchFamily="34" charset="0"/>
                <a:cs typeface="Arial" panose="020B0604020202020204" pitchFamily="34" charset="0"/>
              </a:rPr>
              <a:t>2010, C. 15. Available at: </a:t>
            </a:r>
            <a:r>
              <a:rPr lang="en-US" sz="1200" b="0" dirty="0">
                <a:solidFill>
                  <a:srgbClr val="3A3A3A"/>
                </a:solidFill>
                <a:effectLst/>
                <a:latin typeface="Arial" panose="020B0604020202020204" pitchFamily="34" charset="0"/>
                <a:cs typeface="Arial" panose="020B0604020202020204" pitchFamily="34" charset="0"/>
                <a:hlinkClick r:id="rId4"/>
              </a:rPr>
              <a:t>https://www.legislation.gov.uk/ukpga/2010/15/contents/enacted</a:t>
            </a:r>
            <a:r>
              <a:rPr lang="en-US" sz="1200" b="0" dirty="0">
                <a:solidFill>
                  <a:srgbClr val="3A3A3A"/>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93657414"/>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7" ma:contentTypeDescription="Create a new document." ma:contentTypeScope="" ma:versionID="af66e5c053c6cebfea297be2be428c9d">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ece89e0bc86cfefabcf85e2a9ccd1874"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CC61B02-1523-4FB4-9040-CDA1F1BC61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3f3c24f8-7af3-4609-ad34-b92c5c0a03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496B9A5-DF3B-4D3D-B203-A9C3F6324BF4}">
  <ds:schemaRefs>
    <ds:schemaRef ds:uri="http://schemas.microsoft.com/sharepoint/v3/contenttype/forms"/>
  </ds:schemaRefs>
</ds:datastoreItem>
</file>

<file path=customXml/itemProps3.xml><?xml version="1.0" encoding="utf-8"?>
<ds:datastoreItem xmlns:ds="http://schemas.openxmlformats.org/officeDocument/2006/customXml" ds:itemID="{CCA68030-97CE-4AB6-A913-9995D35425FA}">
  <ds:schemaRefs>
    <ds:schemaRef ds:uri="http://purl.org/dc/dcmitype/"/>
    <ds:schemaRef ds:uri="http://schemas.microsoft.com/office/2006/documentManagement/types"/>
    <ds:schemaRef ds:uri="http://purl.org/dc/terms/"/>
    <ds:schemaRef ds:uri="http://schemas.microsoft.com/office/infopath/2007/PartnerControls"/>
    <ds:schemaRef ds:uri="28bc52eb-7ba0-4738-a312-c7a8d9f935af"/>
    <ds:schemaRef ds:uri="http://purl.org/dc/elements/1.1/"/>
    <ds:schemaRef ds:uri="http://schemas.openxmlformats.org/package/2006/metadata/core-properties"/>
    <ds:schemaRef ds:uri="3f3c24f8-7af3-4609-ad34-b92c5c0a0352"/>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3231</TotalTime>
  <Words>1797</Words>
  <Application>Microsoft Office PowerPoint</Application>
  <PresentationFormat>Widescreen</PresentationFormat>
  <Paragraphs>157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Arial</vt:lpstr>
      <vt:lpstr>Arial Nova</vt:lpstr>
      <vt:lpstr>Bembo</vt:lpstr>
      <vt:lpstr>ArchiveVTI</vt:lpstr>
      <vt:lpstr>Introduction </vt:lpstr>
      <vt:lpstr>Domicilliary Care PLAN   What is a care plan?    What is domiciliary care?    Legislations?</vt:lpstr>
      <vt:lpstr>PowerPoint Presentation</vt:lpstr>
      <vt:lpstr>Next of kin /  emergency contact details</vt:lpstr>
      <vt:lpstr>Care Plan – Summary   </vt:lpstr>
      <vt:lpstr>Health history</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Lina Akhtar</dc:creator>
  <cp:lastModifiedBy>Dolu Miah (1809541)</cp:lastModifiedBy>
  <cp:revision>63</cp:revision>
  <dcterms:created xsi:type="dcterms:W3CDTF">2021-02-12T20:13:01Z</dcterms:created>
  <dcterms:modified xsi:type="dcterms:W3CDTF">2021-02-26T00:19:25Z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0x0101002BE97E92EE9F184B86E07AF056B201E3</vt:lpwstr>
  </property>
</Properties>
</file>