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Wednesday, December 20,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805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Wednesday, December 20,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980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59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4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206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229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757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961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57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846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Wednesday, December 20,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464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Wednesday, December 20,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4319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88000"/>
        </a:lnSpc>
        <a:spcBef>
          <a:spcPct val="0"/>
        </a:spcBef>
        <a:buNone/>
        <a:defRPr sz="44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rdd.cymr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CF30A-299A-1D16-4BD4-99F1AE1D00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449388"/>
            <a:ext cx="5015638" cy="2075012"/>
          </a:xfrm>
        </p:spPr>
        <p:txBody>
          <a:bodyPr>
            <a:normAutofit/>
          </a:bodyPr>
          <a:lstStyle/>
          <a:p>
            <a:r>
              <a:rPr lang="en-GB" sz="43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Urdd’s impact on the Welsh language.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8F942B-F5FD-5EF2-F5D1-CFC66D19B7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Rhiannon Rees-Givelin</a:t>
            </a:r>
          </a:p>
        </p:txBody>
      </p:sp>
      <p:pic>
        <p:nvPicPr>
          <p:cNvPr id="1026" name="Picture 2" descr="Y Sgwrs | Urdd Gobaith Cymru">
            <a:extLst>
              <a:ext uri="{FF2B5EF4-FFF2-40B4-BE49-F238E27FC236}">
                <a16:creationId xmlns:a16="http://schemas.microsoft.com/office/drawing/2014/main" id="{FA53A512-60A1-EB2F-7166-375B0A2FB5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84" r="9501" b="-2"/>
          <a:stretch/>
        </p:blipFill>
        <p:spPr bwMode="auto"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04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04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04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047" name="Group 104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04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04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05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5626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45"/>
    </mc:Choice>
    <mc:Fallback>
      <p:transition spd="slow" advTm="6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960B81-4E9D-6EC7-3360-429CE98688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006" y="-1470099"/>
            <a:ext cx="5680668" cy="4899098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US" sz="3600" b="1" i="0" cap="none" dirty="0">
                <a:effectLst/>
              </a:rPr>
              <a:t>“The </a:t>
            </a:r>
            <a:r>
              <a:rPr lang="en-US" sz="3600" b="1" i="0" cap="none" dirty="0" err="1">
                <a:effectLst/>
              </a:rPr>
              <a:t>Urdd</a:t>
            </a:r>
            <a:r>
              <a:rPr lang="en-US" sz="3600" b="1" i="0" cap="none" dirty="0">
                <a:effectLst/>
              </a:rPr>
              <a:t> is one of Wales most precious assets and deserves saving through any means necessary” (</a:t>
            </a:r>
            <a:r>
              <a:rPr lang="en-US" sz="3600" b="1" i="0" cap="none" dirty="0" err="1">
                <a:effectLst/>
              </a:rPr>
              <a:t>Mcallister</a:t>
            </a:r>
            <a:r>
              <a:rPr lang="en-US" sz="3600" b="1" i="0" cap="none" dirty="0">
                <a:effectLst/>
              </a:rPr>
              <a:t>, 2020).</a:t>
            </a:r>
            <a:endParaRPr lang="en-US" sz="3600" cap="none" dirty="0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49D51B-8D68-FA81-B3F1-03BA850578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66" t="26357" r="40087" b="11472"/>
          <a:stretch/>
        </p:blipFill>
        <p:spPr>
          <a:xfrm>
            <a:off x="6837819" y="233916"/>
            <a:ext cx="5113175" cy="6352498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7CAB4A-C321-5CE4-5EA6-6A71C7996032}"/>
              </a:ext>
            </a:extLst>
          </p:cNvPr>
          <p:cNvSpPr txBox="1"/>
          <p:nvPr/>
        </p:nvSpPr>
        <p:spPr>
          <a:xfrm>
            <a:off x="4182233" y="6314024"/>
            <a:ext cx="20441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(Research, 2023)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71C910A-5641-16DF-931D-6B11A5B1B1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453" t="26201" r="19070" b="34418"/>
          <a:stretch/>
        </p:blipFill>
        <p:spPr>
          <a:xfrm>
            <a:off x="307685" y="4035123"/>
            <a:ext cx="5918658" cy="22043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EE62269-3EFD-B692-12E4-E8716C7A722B}"/>
              </a:ext>
            </a:extLst>
          </p:cNvPr>
          <p:cNvSpPr txBox="1"/>
          <p:nvPr/>
        </p:nvSpPr>
        <p:spPr>
          <a:xfrm>
            <a:off x="6837818" y="6495011"/>
            <a:ext cx="20441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(Research, 2023)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4CDA290-F5BB-98FD-8692-022BAA83D7F7}"/>
              </a:ext>
            </a:extLst>
          </p:cNvPr>
          <p:cNvSpPr txBox="1"/>
          <p:nvPr/>
        </p:nvSpPr>
        <p:spPr>
          <a:xfrm>
            <a:off x="361509" y="1977735"/>
            <a:ext cx="568066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 survey was undertaken by children and young people who participated in summer activities 2023.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25% agree their more confident to speak Welsh.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64% strongly agree their more confident speaking Welsh. </a:t>
            </a:r>
          </a:p>
        </p:txBody>
      </p:sp>
    </p:spTree>
    <p:extLst>
      <p:ext uri="{BB962C8B-B14F-4D97-AF65-F5344CB8AC3E}">
        <p14:creationId xmlns:p14="http://schemas.microsoft.com/office/powerpoint/2010/main" val="3093298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753"/>
    </mc:Choice>
    <mc:Fallback>
      <p:transition spd="slow" advTm="8475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A61C1-3E2E-ABE1-5274-80E4F2A67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611" y="343535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sz="6600" b="1" u="sng" dirty="0">
                <a:solidFill>
                  <a:srgbClr val="00B050"/>
                </a:solidFill>
              </a:rPr>
              <a:t>Creation of the Urdd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400707-55D9-D984-35E1-ADC15591AC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4405"/>
          <a:stretch/>
        </p:blipFill>
        <p:spPr>
          <a:xfrm>
            <a:off x="7115560" y="343535"/>
            <a:ext cx="4991757" cy="5031393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C0302E-EE06-81E7-78E0-88063EA42BF4}"/>
              </a:ext>
            </a:extLst>
          </p:cNvPr>
          <p:cNvSpPr txBox="1"/>
          <p:nvPr/>
        </p:nvSpPr>
        <p:spPr>
          <a:xfrm>
            <a:off x="0" y="1820863"/>
            <a:ext cx="7389930" cy="388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Dreaming Outloud Pro" panose="03050502040302030504" pitchFamily="66" charset="0"/>
                <a:ea typeface="ADLaM Display" panose="02010000000000000000" pitchFamily="2" charset="0"/>
                <a:cs typeface="Dreaming Outloud Pro" panose="03050502040302030504" pitchFamily="66" charset="0"/>
              </a:rPr>
              <a:t>Established in 1922 by a gentleman named Sir Ifan Ab Owen Edwards.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Dreaming Outloud Pro" panose="03050502040302030504" pitchFamily="66" charset="0"/>
                <a:ea typeface="ADLaM Display" panose="02010000000000000000" pitchFamily="2" charset="0"/>
                <a:cs typeface="Dreaming Outloud Pro" panose="03050502040302030504" pitchFamily="66" charset="0"/>
              </a:rPr>
              <a:t>English language still dominated at the time. 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Dreaming Outloud Pro" panose="03050502040302030504" pitchFamily="66" charset="0"/>
                <a:ea typeface="ADLaM Display" panose="02010000000000000000" pitchFamily="2" charset="0"/>
                <a:cs typeface="Dreaming Outloud Pro" panose="03050502040302030504" pitchFamily="66" charset="0"/>
              </a:rPr>
              <a:t>He set up the establishment to promote and protect the Welsh Language.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Dreaming Outloud Pro" panose="03050502040302030504" pitchFamily="66" charset="0"/>
                <a:ea typeface="ADLaM Display" panose="02010000000000000000" pitchFamily="2" charset="0"/>
                <a:cs typeface="Dreaming Outloud Pro" panose="03050502040302030504" pitchFamily="66" charset="0"/>
              </a:rPr>
              <a:t>First branch = </a:t>
            </a:r>
            <a:r>
              <a:rPr lang="en-GB" sz="2800" b="1" dirty="0" err="1">
                <a:solidFill>
                  <a:srgbClr val="00B050"/>
                </a:solidFill>
                <a:latin typeface="Dreaming Outloud Pro" panose="03050502040302030504" pitchFamily="66" charset="0"/>
                <a:ea typeface="ADLaM Display" panose="02010000000000000000" pitchFamily="2" charset="0"/>
                <a:cs typeface="Dreaming Outloud Pro" panose="03050502040302030504" pitchFamily="66" charset="0"/>
              </a:rPr>
              <a:t>Treuddyn</a:t>
            </a:r>
            <a:r>
              <a:rPr lang="en-GB" sz="2800" b="1" dirty="0">
                <a:solidFill>
                  <a:srgbClr val="00B050"/>
                </a:solidFill>
                <a:latin typeface="Dreaming Outloud Pro" panose="03050502040302030504" pitchFamily="66" charset="0"/>
                <a:ea typeface="ADLaM Display" panose="02010000000000000000" pitchFamily="2" charset="0"/>
                <a:cs typeface="Dreaming Outloud Pro" panose="03050502040302030504" pitchFamily="66" charset="0"/>
              </a:rPr>
              <a:t>, Flintshire 1922. 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50"/>
                </a:solidFill>
                <a:latin typeface="Dreaming Outloud Pro" panose="03050502040302030504" pitchFamily="66" charset="0"/>
                <a:ea typeface="ADLaM Display" panose="02010000000000000000" pitchFamily="2" charset="0"/>
                <a:cs typeface="Dreaming Outloud Pro" panose="03050502040302030504" pitchFamily="66" charset="0"/>
              </a:rPr>
              <a:t>Effective in non-Welsh speaking areas.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DBB04D-9552-8B7E-FE65-3CE30CB50489}"/>
              </a:ext>
            </a:extLst>
          </p:cNvPr>
          <p:cNvSpPr txBox="1"/>
          <p:nvPr/>
        </p:nvSpPr>
        <p:spPr>
          <a:xfrm>
            <a:off x="203200" y="6329799"/>
            <a:ext cx="454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(Urdd Gobaith Cymru, </a:t>
            </a:r>
            <a:r>
              <a:rPr lang="en-GB" dirty="0" err="1">
                <a:solidFill>
                  <a:srgbClr val="00B050"/>
                </a:solidFill>
              </a:rPr>
              <a:t>n.d</a:t>
            </a:r>
            <a:r>
              <a:rPr lang="en-GB" dirty="0">
                <a:solidFill>
                  <a:srgbClr val="00B050"/>
                </a:solidFill>
              </a:rPr>
              <a:t>).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52C8C2-AD73-73FE-6C47-7FB0DE01DE81}"/>
              </a:ext>
            </a:extLst>
          </p:cNvPr>
          <p:cNvSpPr txBox="1"/>
          <p:nvPr/>
        </p:nvSpPr>
        <p:spPr>
          <a:xfrm>
            <a:off x="9926320" y="5374928"/>
            <a:ext cx="27228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</a:rPr>
              <a:t>(South Wales Argus, </a:t>
            </a:r>
            <a:r>
              <a:rPr lang="en-GB" sz="1400" dirty="0" err="1">
                <a:solidFill>
                  <a:srgbClr val="00B050"/>
                </a:solidFill>
              </a:rPr>
              <a:t>n.d</a:t>
            </a:r>
            <a:r>
              <a:rPr lang="en-GB" sz="1400" dirty="0">
                <a:solidFill>
                  <a:srgbClr val="00B05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49912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91"/>
    </mc:Choice>
    <mc:Fallback>
      <p:transition spd="slow" advTm="4899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4A00C45-023C-431E-B774-053A3C686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6A8151FD-E26B-480E-A623-CFBFE3713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83" name="Freeform: Shape 3082">
            <a:extLst>
              <a:ext uri="{FF2B5EF4-FFF2-40B4-BE49-F238E27FC236}">
                <a16:creationId xmlns:a16="http://schemas.microsoft.com/office/drawing/2014/main" id="{6BE63264-F1B8-4AB7-AD1C-4180A9D2B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342615" y="342615"/>
            <a:ext cx="6858000" cy="6172768"/>
          </a:xfrm>
          <a:custGeom>
            <a:avLst/>
            <a:gdLst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4440498 w 6858000"/>
              <a:gd name="connsiteY4" fmla="*/ 5734742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0" fmla="*/ 6858000 w 6858000"/>
              <a:gd name="connsiteY0" fmla="*/ 0 h 5878098"/>
              <a:gd name="connsiteX1" fmla="*/ 6858000 w 6858000"/>
              <a:gd name="connsiteY1" fmla="*/ 5780582 h 5878098"/>
              <a:gd name="connsiteX2" fmla="*/ 6766523 w 6858000"/>
              <a:gd name="connsiteY2" fmla="*/ 5777266 h 5878098"/>
              <a:gd name="connsiteX3" fmla="*/ 5437222 w 6858000"/>
              <a:gd name="connsiteY3" fmla="*/ 5734742 h 5878098"/>
              <a:gd name="connsiteX4" fmla="*/ 4440498 w 6858000"/>
              <a:gd name="connsiteY4" fmla="*/ 5734742 h 5878098"/>
              <a:gd name="connsiteX5" fmla="*/ 582209 w 6858000"/>
              <a:gd name="connsiteY5" fmla="*/ 4121983 h 5878098"/>
              <a:gd name="connsiteX6" fmla="*/ 73548 w 6858000"/>
              <a:gd name="connsiteY6" fmla="*/ 3184291 h 5878098"/>
              <a:gd name="connsiteX7" fmla="*/ 0 w 6858000"/>
              <a:gd name="connsiteY7" fmla="*/ 2994994 h 5878098"/>
              <a:gd name="connsiteX8" fmla="*/ 0 w 6858000"/>
              <a:gd name="connsiteY8" fmla="*/ 0 h 5878098"/>
              <a:gd name="connsiteX9" fmla="*/ 6858000 w 6858000"/>
              <a:gd name="connsiteY9" fmla="*/ 0 h 5878098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959581 w 6858000"/>
              <a:gd name="connsiteY5" fmla="*/ 4373609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3010841 w 6858000"/>
              <a:gd name="connsiteY3" fmla="*/ 5469518 h 5780582"/>
              <a:gd name="connsiteX4" fmla="*/ 959581 w 6858000"/>
              <a:gd name="connsiteY4" fmla="*/ 4373609 h 5780582"/>
              <a:gd name="connsiteX5" fmla="*/ 0 w 6858000"/>
              <a:gd name="connsiteY5" fmla="*/ 2994994 h 5780582"/>
              <a:gd name="connsiteX6" fmla="*/ 0 w 6858000"/>
              <a:gd name="connsiteY6" fmla="*/ 0 h 5780582"/>
              <a:gd name="connsiteX7" fmla="*/ 6858000 w 6858000"/>
              <a:gd name="connsiteY7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264841 w 6858000"/>
              <a:gd name="connsiteY2" fmla="*/ 5442316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4516"/>
              <a:gd name="connsiteX1" fmla="*/ 6858000 w 6858000"/>
              <a:gd name="connsiteY1" fmla="*/ 5780582 h 5784516"/>
              <a:gd name="connsiteX2" fmla="*/ 3264841 w 6858000"/>
              <a:gd name="connsiteY2" fmla="*/ 5442316 h 5784516"/>
              <a:gd name="connsiteX3" fmla="*/ 959581 w 6858000"/>
              <a:gd name="connsiteY3" fmla="*/ 4373609 h 5784516"/>
              <a:gd name="connsiteX4" fmla="*/ 0 w 6858000"/>
              <a:gd name="connsiteY4" fmla="*/ 2994994 h 5784516"/>
              <a:gd name="connsiteX5" fmla="*/ 0 w 6858000"/>
              <a:gd name="connsiteY5" fmla="*/ 0 h 5784516"/>
              <a:gd name="connsiteX6" fmla="*/ 6858000 w 6858000"/>
              <a:gd name="connsiteY6" fmla="*/ 0 h 5784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84516">
                <a:moveTo>
                  <a:pt x="6858000" y="0"/>
                </a:moveTo>
                <a:lnTo>
                  <a:pt x="6858000" y="5780582"/>
                </a:lnTo>
                <a:cubicBezTo>
                  <a:pt x="4704756" y="5812908"/>
                  <a:pt x="4198884" y="5641214"/>
                  <a:pt x="3264841" y="5442316"/>
                </a:cubicBezTo>
                <a:cubicBezTo>
                  <a:pt x="2330798" y="5243418"/>
                  <a:pt x="1503721" y="4781496"/>
                  <a:pt x="959581" y="4373609"/>
                </a:cubicBezTo>
                <a:cubicBezTo>
                  <a:pt x="415441" y="3965722"/>
                  <a:pt x="198635" y="3573180"/>
                  <a:pt x="0" y="2994994"/>
                </a:cubicBez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888F6-5FEA-2159-AD0B-0B589E019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15" y="448262"/>
            <a:ext cx="6172769" cy="1477328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800" b="1" u="sng" dirty="0" err="1"/>
              <a:t>Urdd’s</a:t>
            </a:r>
            <a:r>
              <a:rPr lang="en-US" sz="3800" b="1" u="sng" dirty="0"/>
              <a:t> provision and curriculum for Wales 2022</a:t>
            </a:r>
          </a:p>
        </p:txBody>
      </p:sp>
      <p:pic>
        <p:nvPicPr>
          <p:cNvPr id="3074" name="Picture 2" descr="Wales, Flag">
            <a:extLst>
              <a:ext uri="{FF2B5EF4-FFF2-40B4-BE49-F238E27FC236}">
                <a16:creationId xmlns:a16="http://schemas.microsoft.com/office/drawing/2014/main" id="{FFEB4524-70EE-7482-0C95-2881F33C99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9" r="5571" b="-3"/>
          <a:stretch/>
        </p:blipFill>
        <p:spPr bwMode="auto">
          <a:xfrm>
            <a:off x="330808" y="1211772"/>
            <a:ext cx="5078861" cy="3180022"/>
          </a:xfrm>
          <a:custGeom>
            <a:avLst/>
            <a:gdLst/>
            <a:ahLst/>
            <a:cxnLst/>
            <a:rect l="l" t="t" r="r" b="b"/>
            <a:pathLst>
              <a:path w="5078861" h="3180022">
                <a:moveTo>
                  <a:pt x="3276428" y="2"/>
                </a:moveTo>
                <a:cubicBezTo>
                  <a:pt x="3304302" y="21"/>
                  <a:pt x="3329599" y="233"/>
                  <a:pt x="3351926" y="662"/>
                </a:cubicBezTo>
                <a:cubicBezTo>
                  <a:pt x="3709493" y="17196"/>
                  <a:pt x="4341946" y="169233"/>
                  <a:pt x="4641167" y="448987"/>
                </a:cubicBezTo>
                <a:cubicBezTo>
                  <a:pt x="4946649" y="631788"/>
                  <a:pt x="5056849" y="1024552"/>
                  <a:pt x="5077430" y="1613913"/>
                </a:cubicBezTo>
                <a:cubicBezTo>
                  <a:pt x="5091263" y="2010042"/>
                  <a:pt x="5005018" y="2303257"/>
                  <a:pt x="4809735" y="2513219"/>
                </a:cubicBezTo>
                <a:cubicBezTo>
                  <a:pt x="4627124" y="2809799"/>
                  <a:pt x="4047725" y="3071868"/>
                  <a:pt x="3654311" y="3133974"/>
                </a:cubicBezTo>
                <a:cubicBezTo>
                  <a:pt x="3260559" y="3186418"/>
                  <a:pt x="2883382" y="3160895"/>
                  <a:pt x="2594283" y="3170991"/>
                </a:cubicBezTo>
                <a:cubicBezTo>
                  <a:pt x="2199182" y="3184788"/>
                  <a:pt x="1533580" y="3188685"/>
                  <a:pt x="1300277" y="3138791"/>
                </a:cubicBezTo>
                <a:cubicBezTo>
                  <a:pt x="1096221" y="3097550"/>
                  <a:pt x="527513" y="2836879"/>
                  <a:pt x="328033" y="2650376"/>
                </a:cubicBezTo>
                <a:cubicBezTo>
                  <a:pt x="128553" y="2463873"/>
                  <a:pt x="18354" y="2071110"/>
                  <a:pt x="1147" y="1578365"/>
                </a:cubicBezTo>
                <a:cubicBezTo>
                  <a:pt x="-16060" y="1085620"/>
                  <a:pt x="163176" y="692423"/>
                  <a:pt x="348823" y="482798"/>
                </a:cubicBezTo>
                <a:cubicBezTo>
                  <a:pt x="640811" y="279132"/>
                  <a:pt x="1347172" y="60997"/>
                  <a:pt x="1607361" y="51911"/>
                </a:cubicBezTo>
                <a:cubicBezTo>
                  <a:pt x="1860322" y="43077"/>
                  <a:pt x="2858319" y="-276"/>
                  <a:pt x="3276428" y="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D43846-DD32-3C0B-52BB-FABA6CEEDB68}"/>
              </a:ext>
            </a:extLst>
          </p:cNvPr>
          <p:cNvSpPr txBox="1"/>
          <p:nvPr/>
        </p:nvSpPr>
        <p:spPr>
          <a:xfrm>
            <a:off x="6657192" y="613279"/>
            <a:ext cx="5204000" cy="5909441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/>
          <a:p>
            <a:pPr marL="342900" indent="-3429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Arial" panose="020B0604020202020204" pitchFamily="34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What does the provision entail: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Strengthens the use of the Welsh language.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Supports schools with the Welsh language charter scheme.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Supports health and well-being of young people.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Improves emotional and social development.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Better their communication skills.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Opportunities to participate in various projects.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Schools can take advantage of what the </a:t>
            </a:r>
            <a:r>
              <a:rPr lang="en-US" sz="2300" spc="2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Urdd</a:t>
            </a:r>
            <a:r>
              <a:rPr lang="en-US" sz="2300" spc="2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offers.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sz="1600" spc="2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endParaRPr lang="en-US" sz="1600" spc="20" dirty="0">
              <a:solidFill>
                <a:schemeClr val="tx1">
                  <a:alpha val="58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F6206E-DE09-2C8D-13EE-40579791F6AD}"/>
              </a:ext>
            </a:extLst>
          </p:cNvPr>
          <p:cNvSpPr txBox="1"/>
          <p:nvPr/>
        </p:nvSpPr>
        <p:spPr>
          <a:xfrm>
            <a:off x="8933722" y="6274860"/>
            <a:ext cx="454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(Urdd Gobaith Cymru, </a:t>
            </a:r>
            <a:r>
              <a:rPr lang="en-GB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n.d</a:t>
            </a: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DD43C6-90CE-F4A9-C27F-BCA35E7BD531}"/>
              </a:ext>
            </a:extLst>
          </p:cNvPr>
          <p:cNvSpPr txBox="1"/>
          <p:nvPr/>
        </p:nvSpPr>
        <p:spPr>
          <a:xfrm>
            <a:off x="330808" y="5291018"/>
            <a:ext cx="39815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spc="20" dirty="0">
                <a:solidFill>
                  <a:schemeClr val="tx1">
                    <a:alpha val="58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Supports 4 Key Areas of the curriculum offering enhanced experiences in schools, communities and camps.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395A16-6A8A-90B4-5896-B751F02F31A7}"/>
              </a:ext>
            </a:extLst>
          </p:cNvPr>
          <p:cNvSpPr txBox="1"/>
          <p:nvPr/>
        </p:nvSpPr>
        <p:spPr>
          <a:xfrm>
            <a:off x="3625413" y="4391794"/>
            <a:ext cx="2115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(Wallup.net, </a:t>
            </a:r>
            <a:r>
              <a:rPr lang="en-GB" sz="1400" dirty="0" err="1"/>
              <a:t>n.d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05238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908"/>
    </mc:Choice>
    <mc:Fallback>
      <p:transition spd="slow" advTm="7090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119D8FB3-DC82-4F23-93E9-2D2E26F22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BE054836-96E4-4E15-9E6C-1AE7ED17F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AE241-173C-A55A-6C9F-16DC7010F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1409" y="649680"/>
            <a:ext cx="6369269" cy="1477328"/>
          </a:xfrm>
        </p:spPr>
        <p:txBody>
          <a:bodyPr vert="horz" wrap="square" lIns="0" tIns="0" rIns="0" bIns="0" rtlCol="0" anchor="ctr" anchorCtr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5400" u="sng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Eisteddfod </a:t>
            </a:r>
            <a:r>
              <a:rPr lang="en-US" sz="5400" u="sng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yr</a:t>
            </a:r>
            <a:r>
              <a:rPr lang="en-US" sz="5400" u="sng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5400" u="sng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Urdd</a:t>
            </a:r>
            <a:r>
              <a:rPr lang="en-US" sz="5400" u="sng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5C117A2-75A9-023F-D1E4-D6D1F822FA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000" y="910985"/>
            <a:ext cx="5014800" cy="5027368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CE8A9D-9F28-36FF-0369-9C55FD84CD74}"/>
              </a:ext>
            </a:extLst>
          </p:cNvPr>
          <p:cNvSpPr txBox="1"/>
          <p:nvPr/>
        </p:nvSpPr>
        <p:spPr>
          <a:xfrm>
            <a:off x="8818880" y="6326053"/>
            <a:ext cx="454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FF0000"/>
                </a:solidFill>
              </a:rPr>
              <a:t>(Urdd Gobaith Cymru, </a:t>
            </a:r>
            <a:r>
              <a:rPr lang="en-GB" dirty="0" err="1">
                <a:solidFill>
                  <a:srgbClr val="FF0000"/>
                </a:solidFill>
              </a:rPr>
              <a:t>n.d</a:t>
            </a:r>
            <a:r>
              <a:rPr lang="en-GB" dirty="0">
                <a:solidFill>
                  <a:srgbClr val="FF0000"/>
                </a:solidFill>
              </a:rPr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82312F-7EEE-1CE4-C86A-BC3308A1160B}"/>
              </a:ext>
            </a:extLst>
          </p:cNvPr>
          <p:cNvSpPr txBox="1"/>
          <p:nvPr/>
        </p:nvSpPr>
        <p:spPr>
          <a:xfrm>
            <a:off x="6027322" y="1876110"/>
            <a:ext cx="6164678" cy="3982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b="0" i="0" spc="20" dirty="0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Yearly Welsh-language youth festival celebrating Welsh culture and language.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spc="20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Around 15,000 young people compete every year.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spc="20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Attracts children of all ages.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spc="20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Competitions such as performing, dancing and singing..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spc="20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</a:t>
            </a:r>
            <a:r>
              <a:rPr lang="en-US" sz="1800" spc="20" dirty="0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ducational activities designed to inspire young people about the opportunities available in higher education (Cardiff University, </a:t>
            </a:r>
            <a:r>
              <a:rPr lang="en-US" sz="1800" spc="20" dirty="0" err="1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n.d</a:t>
            </a:r>
            <a:r>
              <a:rPr lang="en-US" sz="1800" spc="20" dirty="0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).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spc="20" dirty="0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Attention from the press</a:t>
            </a:r>
            <a:r>
              <a:rPr lang="en-US" sz="1800" spc="20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tv, radio and newspapers.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spc="20" dirty="0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Attracts around 90,000 visitors each year.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4"/>
              </a:buClr>
              <a:buFont typeface="The Hand Extrablack" panose="03070A02030502020204" pitchFamily="66" charset="0"/>
              <a:buChar char="•"/>
            </a:pPr>
            <a:r>
              <a:rPr lang="en-US" sz="1800" spc="20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Volunteering.</a:t>
            </a:r>
            <a:endParaRPr lang="en-US" sz="1800" spc="20" dirty="0">
              <a:solidFill>
                <a:srgbClr val="FF0000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D625AE-BB20-2CA4-292E-41286513A072}"/>
              </a:ext>
            </a:extLst>
          </p:cNvPr>
          <p:cNvSpPr txBox="1"/>
          <p:nvPr/>
        </p:nvSpPr>
        <p:spPr>
          <a:xfrm>
            <a:off x="651322" y="5891296"/>
            <a:ext cx="454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FF0000"/>
                </a:solidFill>
              </a:rPr>
              <a:t>(Bitesize, </a:t>
            </a:r>
            <a:r>
              <a:rPr lang="en-GB" dirty="0" err="1">
                <a:solidFill>
                  <a:srgbClr val="FF0000"/>
                </a:solidFill>
              </a:rPr>
              <a:t>n.d</a:t>
            </a:r>
            <a:r>
              <a:rPr lang="en-GB" dirty="0">
                <a:solidFill>
                  <a:srgbClr val="FF0000"/>
                </a:solidFill>
              </a:rPr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4259557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706"/>
    </mc:Choice>
    <mc:Fallback>
      <p:transition spd="slow" advTm="12470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BA120-FC0F-587F-031E-46B7FD180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960" y="984120"/>
            <a:ext cx="3902800" cy="935280"/>
          </a:xfrm>
        </p:spPr>
        <p:txBody>
          <a:bodyPr>
            <a:normAutofit/>
          </a:bodyPr>
          <a:lstStyle/>
          <a:p>
            <a:r>
              <a:rPr lang="en-GB" sz="3600" u="sng" dirty="0" err="1">
                <a:solidFill>
                  <a:srgbClr val="00B050"/>
                </a:solidFill>
              </a:rPr>
              <a:t>Gwersyll</a:t>
            </a:r>
            <a:r>
              <a:rPr lang="en-GB" sz="3600" u="sng" dirty="0">
                <a:solidFill>
                  <a:srgbClr val="00B050"/>
                </a:solidFill>
              </a:rPr>
              <a:t> </a:t>
            </a:r>
            <a:r>
              <a:rPr lang="en-GB" sz="3600" u="sng" dirty="0" err="1">
                <a:solidFill>
                  <a:srgbClr val="00B050"/>
                </a:solidFill>
              </a:rPr>
              <a:t>yr</a:t>
            </a:r>
            <a:r>
              <a:rPr lang="en-GB" sz="3600" u="sng" dirty="0">
                <a:solidFill>
                  <a:srgbClr val="00B050"/>
                </a:solidFill>
              </a:rPr>
              <a:t> Urdd </a:t>
            </a:r>
            <a:r>
              <a:rPr lang="en-GB" sz="3600" u="sng" dirty="0" err="1">
                <a:solidFill>
                  <a:srgbClr val="00B050"/>
                </a:solidFill>
              </a:rPr>
              <a:t>Llangrannog</a:t>
            </a:r>
            <a:endParaRPr lang="en-GB" sz="3600" u="sng" dirty="0">
              <a:solidFill>
                <a:srgbClr val="00B05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8BB9EF-4818-5E6E-7C08-DDAE965DBF50}"/>
              </a:ext>
            </a:extLst>
          </p:cNvPr>
          <p:cNvSpPr txBox="1"/>
          <p:nvPr/>
        </p:nvSpPr>
        <p:spPr>
          <a:xfrm>
            <a:off x="191680" y="5422760"/>
            <a:ext cx="11858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These residential centres give young people the opportunity to enjoy and communicate through the Welsh language.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Schools encourage children to attend trips to increase confidence of speaking Welsh in a practical and joyful environment.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60139C-2D51-E2B3-2021-D5130076A172}"/>
              </a:ext>
            </a:extLst>
          </p:cNvPr>
          <p:cNvSpPr/>
          <p:nvPr/>
        </p:nvSpPr>
        <p:spPr>
          <a:xfrm>
            <a:off x="71120" y="-123555"/>
            <a:ext cx="6650539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6000" u="sng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Residential Centres </a:t>
            </a:r>
            <a:br>
              <a:rPr lang="en-GB" sz="6000" u="sng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endParaRPr lang="en-GB" sz="6000" u="sng" dirty="0">
              <a:solidFill>
                <a:srgbClr val="00B05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DF7951B-FBCD-A6FE-91DB-B6B417533A3A}"/>
              </a:ext>
            </a:extLst>
          </p:cNvPr>
          <p:cNvSpPr txBox="1">
            <a:spLocks/>
          </p:cNvSpPr>
          <p:nvPr/>
        </p:nvSpPr>
        <p:spPr>
          <a:xfrm>
            <a:off x="8265933" y="1026973"/>
            <a:ext cx="3902800" cy="9352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88000"/>
              </a:lnSpc>
              <a:spcBef>
                <a:spcPct val="0"/>
              </a:spcBef>
              <a:buNone/>
              <a:defRPr sz="4400" kern="1200" cap="none" spc="4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u="sng" dirty="0" err="1">
                <a:solidFill>
                  <a:srgbClr val="00B050"/>
                </a:solidFill>
              </a:rPr>
              <a:t>Gwersyll</a:t>
            </a:r>
            <a:r>
              <a:rPr lang="en-GB" sz="3600" u="sng" dirty="0">
                <a:solidFill>
                  <a:srgbClr val="00B050"/>
                </a:solidFill>
              </a:rPr>
              <a:t> </a:t>
            </a:r>
            <a:r>
              <a:rPr lang="en-GB" sz="3600" u="sng" dirty="0" err="1">
                <a:solidFill>
                  <a:srgbClr val="00B050"/>
                </a:solidFill>
              </a:rPr>
              <a:t>yr</a:t>
            </a:r>
            <a:r>
              <a:rPr lang="en-GB" sz="3600" u="sng" dirty="0">
                <a:solidFill>
                  <a:srgbClr val="00B050"/>
                </a:solidFill>
              </a:rPr>
              <a:t> Urdd Glan Llyn</a:t>
            </a:r>
          </a:p>
        </p:txBody>
      </p:sp>
      <p:pic>
        <p:nvPicPr>
          <p:cNvPr id="4098" name="Picture 2" descr="Urdd open £6.1m upgrade to Llangrannog camp">
            <a:extLst>
              <a:ext uri="{FF2B5EF4-FFF2-40B4-BE49-F238E27FC236}">
                <a16:creationId xmlns:a16="http://schemas.microsoft.com/office/drawing/2014/main" id="{574B1D93-869F-1353-27E8-6AE5500199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29" y="1581626"/>
            <a:ext cx="2829560" cy="159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F1F5A5-B61E-95B4-090C-4DC4F353119F}"/>
              </a:ext>
            </a:extLst>
          </p:cNvPr>
          <p:cNvSpPr txBox="1"/>
          <p:nvPr/>
        </p:nvSpPr>
        <p:spPr>
          <a:xfrm>
            <a:off x="272960" y="3301588"/>
            <a:ext cx="49492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Opened in 1932.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Located in West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Lots of different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Positive effect on children’s personal development </a:t>
            </a:r>
            <a:r>
              <a:rPr lang="en-GB" dirty="0">
                <a:solidFill>
                  <a:srgbClr val="00B050"/>
                </a:solidFill>
                <a:cs typeface="Dreaming Outloud Pro" panose="03050502040302030504" pitchFamily="66" charset="0"/>
              </a:rPr>
              <a:t>(</a:t>
            </a:r>
            <a:r>
              <a:rPr lang="en-GB" i="1" dirty="0" err="1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Datganiad</a:t>
            </a:r>
            <a:r>
              <a:rPr lang="en-GB" i="1" dirty="0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 </a:t>
            </a:r>
            <a:r>
              <a:rPr lang="en-GB" i="1" dirty="0" err="1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Cwricwlwm</a:t>
            </a:r>
            <a:r>
              <a:rPr lang="en-GB" i="1" dirty="0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 </a:t>
            </a:r>
            <a:r>
              <a:rPr lang="en-GB" i="1" dirty="0" err="1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gwersyll</a:t>
            </a:r>
            <a:r>
              <a:rPr lang="en-GB" i="1" dirty="0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 </a:t>
            </a:r>
            <a:r>
              <a:rPr lang="en-GB" i="1" dirty="0" err="1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yr</a:t>
            </a:r>
            <a:r>
              <a:rPr lang="en-GB" i="1" dirty="0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 Urdd </a:t>
            </a:r>
            <a:r>
              <a:rPr lang="en-GB" i="1" dirty="0" err="1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Llangrannog</a:t>
            </a:r>
            <a:r>
              <a:rPr lang="en-GB" i="1" dirty="0">
                <a:solidFill>
                  <a:srgbClr val="00B050"/>
                </a:solidFill>
                <a:effectLst/>
                <a:cs typeface="Dreaming Outloud Pro" panose="03050502040302030504" pitchFamily="66" charset="0"/>
              </a:rPr>
              <a:t> curriculum statement</a:t>
            </a:r>
            <a:r>
              <a:rPr lang="en-GB" i="1" dirty="0">
                <a:solidFill>
                  <a:srgbClr val="00B050"/>
                </a:solidFill>
                <a:cs typeface="Dreaming Outloud Pro" panose="03050502040302030504" pitchFamily="66" charset="0"/>
              </a:rPr>
              <a:t>, </a:t>
            </a:r>
            <a:r>
              <a:rPr lang="en-GB" i="1" dirty="0" err="1">
                <a:solidFill>
                  <a:srgbClr val="00B050"/>
                </a:solidFill>
                <a:cs typeface="Dreaming Outloud Pro" panose="03050502040302030504" pitchFamily="66" charset="0"/>
              </a:rPr>
              <a:t>n.d</a:t>
            </a:r>
            <a:r>
              <a:rPr lang="en-GB" i="1" dirty="0">
                <a:solidFill>
                  <a:srgbClr val="00B050"/>
                </a:solidFill>
                <a:cs typeface="Dreaming Outloud Pro" panose="03050502040302030504" pitchFamily="66" charset="0"/>
              </a:rPr>
              <a:t>) </a:t>
            </a:r>
            <a:endParaRPr lang="en-GB" dirty="0">
              <a:solidFill>
                <a:srgbClr val="00B050"/>
              </a:solidFill>
              <a:cs typeface="Dreaming Outloud Pro" panose="030505020403020305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2C956B-CFCC-21E9-D5EF-84D3C4761149}"/>
              </a:ext>
            </a:extLst>
          </p:cNvPr>
          <p:cNvSpPr txBox="1"/>
          <p:nvPr/>
        </p:nvSpPr>
        <p:spPr>
          <a:xfrm>
            <a:off x="7816574" y="3261285"/>
            <a:ext cx="4949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Opened in 1950.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Located in North Wales, next to Llyn </a:t>
            </a:r>
            <a:r>
              <a:rPr lang="en-GB" dirty="0" err="1">
                <a:solidFill>
                  <a:srgbClr val="00B050"/>
                </a:solidFill>
              </a:rPr>
              <a:t>Tegid</a:t>
            </a:r>
            <a:r>
              <a:rPr lang="en-GB" dirty="0">
                <a:solidFill>
                  <a:srgbClr val="00B05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Lots of different activities.</a:t>
            </a:r>
          </a:p>
        </p:txBody>
      </p:sp>
      <p:pic>
        <p:nvPicPr>
          <p:cNvPr id="12" name="Picture 11" descr="A sign on a stone wall&#10;&#10;Description automatically generated">
            <a:extLst>
              <a:ext uri="{FF2B5EF4-FFF2-40B4-BE49-F238E27FC236}">
                <a16:creationId xmlns:a16="http://schemas.microsoft.com/office/drawing/2014/main" id="{B3B3D0C2-72C2-F739-0E24-739868640A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181" y="1552621"/>
            <a:ext cx="3557990" cy="16056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0751B10-9493-48E8-4043-C2F51701C3B2}"/>
              </a:ext>
            </a:extLst>
          </p:cNvPr>
          <p:cNvSpPr txBox="1"/>
          <p:nvPr/>
        </p:nvSpPr>
        <p:spPr>
          <a:xfrm>
            <a:off x="10117293" y="2754900"/>
            <a:ext cx="19324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(Jones, 2019)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2A5A7E-1666-FA26-4553-6C60E4F67681}"/>
              </a:ext>
            </a:extLst>
          </p:cNvPr>
          <p:cNvSpPr txBox="1"/>
          <p:nvPr/>
        </p:nvSpPr>
        <p:spPr>
          <a:xfrm>
            <a:off x="485454" y="2842409"/>
            <a:ext cx="32397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(Urdd Gobaith Cymru,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13155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620"/>
    </mc:Choice>
    <mc:Fallback>
      <p:transition spd="slow" advTm="10762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0E4EF1-6AA9-4634-A88F-493037806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0558E7-61D4-43D8-ADB8-96DE97118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F02A4-D051-AA5E-5586-B7400BB6B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0300" y="983347"/>
            <a:ext cx="9492866" cy="1159723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800" b="0" i="0" spc="-100" dirty="0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"Today’s economic value of £44.9 million shows that a third sector </a:t>
            </a:r>
            <a:r>
              <a:rPr lang="en-US" sz="1800" b="0" i="0" spc="-100" dirty="0" err="1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organisation</a:t>
            </a:r>
            <a:r>
              <a:rPr lang="en-US" sz="1800" b="0" i="0" spc="-100" dirty="0">
                <a:solidFill>
                  <a:srgbClr val="FF000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that operates through the medium of Welsh can succeed in creating an economic impact together with a positive influence on the Welsh language” (ITV News, 2023).</a:t>
            </a:r>
            <a:endParaRPr lang="en-US" sz="1800" spc="-100" dirty="0">
              <a:solidFill>
                <a:srgbClr val="FF000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08D5421-472D-C485-E561-FA4FB08EE968}"/>
              </a:ext>
            </a:extLst>
          </p:cNvPr>
          <p:cNvSpPr txBox="1">
            <a:spLocks/>
          </p:cNvSpPr>
          <p:nvPr/>
        </p:nvSpPr>
        <p:spPr>
          <a:xfrm>
            <a:off x="1058508" y="73081"/>
            <a:ext cx="10353069" cy="777269"/>
          </a:xfrm>
          <a:prstGeom prst="rect">
            <a:avLst/>
          </a:prstGeom>
        </p:spPr>
        <p:txBody>
          <a:bodyPr vert="horz" wrap="square" lIns="0" tIns="0" rIns="0" bIns="0" rtlCol="0" anchorCtr="0">
            <a:normAutofit/>
          </a:bodyPr>
          <a:lstStyle>
            <a:lvl1pPr algn="l" defTabSz="914400" rtl="0" eaLnBrk="1" latinLnBrk="0" hangingPunct="1">
              <a:lnSpc>
                <a:spcPct val="88000"/>
              </a:lnSpc>
              <a:spcBef>
                <a:spcPct val="0"/>
              </a:spcBef>
              <a:buNone/>
              <a:defRPr sz="4400" kern="1200" cap="none" spc="4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</a:pPr>
            <a:r>
              <a:rPr lang="en-US" sz="3200" b="1" u="sng" spc="20" dirty="0">
                <a:solidFill>
                  <a:srgbClr val="FF0000"/>
                </a:solidFill>
                <a:latin typeface="Dreaming Outloud Pro" panose="03050502040302030504" pitchFamily="66" charset="0"/>
                <a:ea typeface="+mn-ea"/>
                <a:cs typeface="Dreaming Outloud Pro" panose="03050502040302030504" pitchFamily="66" charset="0"/>
              </a:rPr>
              <a:t>The impact the </a:t>
            </a:r>
            <a:r>
              <a:rPr lang="en-US" sz="3200" b="1" u="sng" spc="20" dirty="0" err="1">
                <a:solidFill>
                  <a:srgbClr val="FF0000"/>
                </a:solidFill>
                <a:latin typeface="Dreaming Outloud Pro" panose="03050502040302030504" pitchFamily="66" charset="0"/>
                <a:ea typeface="+mn-ea"/>
                <a:cs typeface="Dreaming Outloud Pro" panose="03050502040302030504" pitchFamily="66" charset="0"/>
              </a:rPr>
              <a:t>Urdd</a:t>
            </a:r>
            <a:r>
              <a:rPr lang="en-US" sz="3200" b="1" u="sng" spc="20" dirty="0">
                <a:solidFill>
                  <a:srgbClr val="FF0000"/>
                </a:solidFill>
                <a:latin typeface="Dreaming Outloud Pro" panose="03050502040302030504" pitchFamily="66" charset="0"/>
                <a:ea typeface="+mn-ea"/>
                <a:cs typeface="Dreaming Outloud Pro" panose="03050502040302030504" pitchFamily="66" charset="0"/>
              </a:rPr>
              <a:t> has had on the Economy in Wales. 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8F3AECA-1E28-4DB0-901D-747B82759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20" name="Freeform 78">
              <a:extLst>
                <a:ext uri="{FF2B5EF4-FFF2-40B4-BE49-F238E27FC236}">
                  <a16:creationId xmlns:a16="http://schemas.microsoft.com/office/drawing/2014/main" id="{F137E6B0-A1AA-47FF-AAB8-9E5D6B701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F72FB821-5AF0-4EA1-B84B-D5E12D833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5">
              <a:extLst>
                <a:ext uri="{FF2B5EF4-FFF2-40B4-BE49-F238E27FC236}">
                  <a16:creationId xmlns:a16="http://schemas.microsoft.com/office/drawing/2014/main" id="{DFE0F740-8A45-42B9-BEF6-A75329504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214C51D-3B74-4CCB-82B8-A184460FC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10" y="268794"/>
            <a:ext cx="632305" cy="1606552"/>
            <a:chOff x="10224385" y="954724"/>
            <a:chExt cx="1324087" cy="3364228"/>
          </a:xfrm>
        </p:grpSpPr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66CD91DA-BDB8-476E-8111-2918188D6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6" name="Freeform 84">
              <a:extLst>
                <a:ext uri="{FF2B5EF4-FFF2-40B4-BE49-F238E27FC236}">
                  <a16:creationId xmlns:a16="http://schemas.microsoft.com/office/drawing/2014/main" id="{576CF7BA-63E8-47BF-AB8E-E9134BE8E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7" name="Freeform 87">
              <a:extLst>
                <a:ext uri="{FF2B5EF4-FFF2-40B4-BE49-F238E27FC236}">
                  <a16:creationId xmlns:a16="http://schemas.microsoft.com/office/drawing/2014/main" id="{C0C95E2B-D068-4E18-85DE-266A42E6C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AECF6B8C-52B5-EA65-EF0D-AED891DC3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83" t="33953" r="37820" b="36744"/>
          <a:stretch/>
        </p:blipFill>
        <p:spPr>
          <a:xfrm>
            <a:off x="7356759" y="2074128"/>
            <a:ext cx="4667533" cy="2818431"/>
          </a:xfrm>
          <a:custGeom>
            <a:avLst/>
            <a:gdLst/>
            <a:ahLst/>
            <a:cxnLst/>
            <a:rect l="l" t="t" r="r" b="b"/>
            <a:pathLst>
              <a:path w="10728325" h="3132136">
                <a:moveTo>
                  <a:pt x="0" y="0"/>
                </a:moveTo>
                <a:lnTo>
                  <a:pt x="10728325" y="0"/>
                </a:lnTo>
                <a:lnTo>
                  <a:pt x="10728325" y="3132136"/>
                </a:lnTo>
                <a:lnTo>
                  <a:pt x="0" y="3132136"/>
                </a:lnTo>
                <a:close/>
              </a:path>
            </a:pathLst>
          </a:custGeom>
        </p:spPr>
      </p:pic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61DBDC3E-EFBF-429B-957B-6C76FFB44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693480" y="359481"/>
            <a:ext cx="805041" cy="12192001"/>
          </a:xfrm>
          <a:custGeom>
            <a:avLst/>
            <a:gdLst>
              <a:gd name="connsiteX0" fmla="*/ 0 w 805041"/>
              <a:gd name="connsiteY0" fmla="*/ 12192001 h 12192001"/>
              <a:gd name="connsiteX1" fmla="*/ 2268 w 805041"/>
              <a:gd name="connsiteY1" fmla="*/ 11635931 h 12192001"/>
              <a:gd name="connsiteX2" fmla="*/ 39265 w 805041"/>
              <a:gd name="connsiteY2" fmla="*/ 9246579 h 12192001"/>
              <a:gd name="connsiteX3" fmla="*/ 79643 w 805041"/>
              <a:gd name="connsiteY3" fmla="*/ 7976300 h 12192001"/>
              <a:gd name="connsiteX4" fmla="*/ 39265 w 805041"/>
              <a:gd name="connsiteY4" fmla="*/ 7150621 h 12192001"/>
              <a:gd name="connsiteX5" fmla="*/ 39265 w 805041"/>
              <a:gd name="connsiteY5" fmla="*/ 6515481 h 12192001"/>
              <a:gd name="connsiteX6" fmla="*/ 39265 w 805041"/>
              <a:gd name="connsiteY6" fmla="*/ 4864121 h 12192001"/>
              <a:gd name="connsiteX7" fmla="*/ 79645 w 805041"/>
              <a:gd name="connsiteY7" fmla="*/ 2958705 h 12192001"/>
              <a:gd name="connsiteX8" fmla="*/ 54260 w 805041"/>
              <a:gd name="connsiteY8" fmla="*/ 203487 h 12192001"/>
              <a:gd name="connsiteX9" fmla="*/ 52385 w 805041"/>
              <a:gd name="connsiteY9" fmla="*/ 0 h 12192001"/>
              <a:gd name="connsiteX10" fmla="*/ 805041 w 805041"/>
              <a:gd name="connsiteY10" fmla="*/ 0 h 12192001"/>
              <a:gd name="connsiteX11" fmla="*/ 805040 w 805041"/>
              <a:gd name="connsiteY11" fmla="*/ 12192001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05041" h="12192001">
                <a:moveTo>
                  <a:pt x="0" y="12192001"/>
                </a:moveTo>
                <a:lnTo>
                  <a:pt x="2268" y="11635931"/>
                </a:lnTo>
                <a:cubicBezTo>
                  <a:pt x="6616" y="10932425"/>
                  <a:pt x="16553" y="10139742"/>
                  <a:pt x="39265" y="9246579"/>
                </a:cubicBezTo>
                <a:cubicBezTo>
                  <a:pt x="79643" y="7976300"/>
                  <a:pt x="79643" y="7976300"/>
                  <a:pt x="79643" y="7976300"/>
                </a:cubicBezTo>
                <a:cubicBezTo>
                  <a:pt x="79643" y="7722245"/>
                  <a:pt x="39265" y="7468190"/>
                  <a:pt x="39265" y="7150621"/>
                </a:cubicBezTo>
                <a:cubicBezTo>
                  <a:pt x="39265" y="6833051"/>
                  <a:pt x="39265" y="6578996"/>
                  <a:pt x="39265" y="6515481"/>
                </a:cubicBezTo>
                <a:cubicBezTo>
                  <a:pt x="39265" y="4864121"/>
                  <a:pt x="39265" y="4864121"/>
                  <a:pt x="39265" y="4864121"/>
                </a:cubicBezTo>
                <a:cubicBezTo>
                  <a:pt x="79645" y="2958705"/>
                  <a:pt x="79645" y="2958705"/>
                  <a:pt x="79645" y="2958705"/>
                </a:cubicBezTo>
                <a:cubicBezTo>
                  <a:pt x="68288" y="1726140"/>
                  <a:pt x="60126" y="840233"/>
                  <a:pt x="54260" y="203487"/>
                </a:cubicBezTo>
                <a:lnTo>
                  <a:pt x="52385" y="0"/>
                </a:lnTo>
                <a:lnTo>
                  <a:pt x="805041" y="0"/>
                </a:lnTo>
                <a:lnTo>
                  <a:pt x="805040" y="12192001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5212CC-575D-CF1E-4A14-77298283B9E0}"/>
              </a:ext>
            </a:extLst>
          </p:cNvPr>
          <p:cNvSpPr txBox="1"/>
          <p:nvPr/>
        </p:nvSpPr>
        <p:spPr>
          <a:xfrm>
            <a:off x="10106742" y="4464696"/>
            <a:ext cx="20441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(Research, 2023)</a:t>
            </a: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C6ADD639-032F-68C9-077A-509F49EDB147}"/>
              </a:ext>
            </a:extLst>
          </p:cNvPr>
          <p:cNvSpPr txBox="1"/>
          <p:nvPr/>
        </p:nvSpPr>
        <p:spPr>
          <a:xfrm>
            <a:off x="41148" y="1985093"/>
            <a:ext cx="69478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Sports activities = £6.1 million in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Residential centres = £7.9 million within their communities.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Every £1 of income received, the Eisteddfod </a:t>
            </a:r>
            <a:r>
              <a:rPr lang="en-GB" sz="2400" dirty="0" err="1">
                <a:solidFill>
                  <a:srgbClr val="FF0000"/>
                </a:solidFill>
                <a:latin typeface="+mj-lt"/>
              </a:rPr>
              <a:t>yr</a:t>
            </a:r>
            <a:r>
              <a:rPr lang="en-GB" sz="2400" dirty="0">
                <a:solidFill>
                  <a:srgbClr val="FF0000"/>
                </a:solidFill>
                <a:latin typeface="+mj-lt"/>
              </a:rPr>
              <a:t> Urdd produced an economic value of £6.96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109% increase of apprenticeships per year since 2018, 80% of those who complete the scheme receiving employment by the organisation.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Attitude towards their country as well as the Welsh language = generating jobs and wealth of the economy of Wales.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Economy Minister Vaughan Gething “I want to thank the Urdd for the contribution they’ve made to the Welsh economy over the years”.</a:t>
            </a:r>
          </a:p>
          <a:p>
            <a:endParaRPr lang="en-GB" sz="2400" dirty="0">
              <a:solidFill>
                <a:srgbClr val="FF0000"/>
              </a:solidFill>
              <a:latin typeface="+mj-lt"/>
            </a:endParaRPr>
          </a:p>
          <a:p>
            <a:r>
              <a:rPr lang="en-GB" sz="2400" dirty="0">
                <a:solidFill>
                  <a:srgbClr val="FF0000"/>
                </a:solidFill>
                <a:latin typeface="+mj-lt"/>
              </a:rPr>
              <a:t>					(ITV News,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14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746"/>
    </mc:Choice>
    <mc:Fallback>
      <p:transition spd="slow" advTm="10674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8012A85-A1F3-F439-293F-0DF9705B2376}"/>
              </a:ext>
            </a:extLst>
          </p:cNvPr>
          <p:cNvSpPr txBox="1"/>
          <p:nvPr/>
        </p:nvSpPr>
        <p:spPr>
          <a:xfrm>
            <a:off x="253409" y="705177"/>
            <a:ext cx="11685181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Datganiad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Cwricwlwm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gwersyll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Urdd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Llangrannog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curriculum statement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(no date) Available at: https://www.urdd.cymru/files/5815/4875/8145/datganiad_cwricwlwm_curriculum_statement.pdf (Accessed: 15 December 2023).</a:t>
            </a:r>
            <a:b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Eisteddfod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urdd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 the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urdd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eisteddfod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 date)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Cardiff University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https://www.cardiff.ac.uk/welsh-festivals/urdd (Accessed: 15 December 2023). 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Jones, R.P. (2019)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Gwersyll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Glan-Llyn, Urdd Gobaith Cymru’s outdoor activity centre near Bala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 starts on major upgrade at Urdd’s Glan-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Llyin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centre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North Wales Live. Available at: https://www.dailypost.co.uk/news/north-wales-news/work-starts-major-upgrade-urdds-17144038 (Accessed: 19 December 2023).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McAllister, L. (2020)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Urdd is one of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Wales’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most precious assets. let’s save it: Laura McAllister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Urdd is one of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Wales’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most precious assets and deserves saving through any means necessary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https://www.walesonline.co.uk/news/news-opinion/urdd-one-wales-most-precious-18993974 (Accessed: 19 December 2023).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Moore, D. (2022)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Statue of Owen Morgan Edwards and Ifan ab Owen Edwards in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Llanuwchllyn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Gwynedd. Photo: Roger W. Haworth CC BY-SA 3.0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history of Urdd Gobaith Cymru and how it began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South Wales Argus . Available at: https://www.southwalesargus.co.uk/news/19838611.history-urdd-gobaith-cymru-began/ (Accessed: 15 December 2023).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Mistar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Urdd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 date)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ydy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Mistar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Urdd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Bitesize. Available at: https://www.bbc.co.uk/bitesize/articles/z2tyvwx#zcdmxbk (Accessed: 15 December 2023).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Research, A. (2023)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assessment of the economic value of Urdd Gobaith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cymru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2023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https://www.urdd.cymru/files/2117/0125/3245/Urdd_Economic_Impact_Report_2022-23.pdf (Accessed: 19 December 2023).</a:t>
            </a:r>
            <a:b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636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24FEFE8-757D-231A-167B-3A13995AB6E2}"/>
              </a:ext>
            </a:extLst>
          </p:cNvPr>
          <p:cNvSpPr txBox="1"/>
          <p:nvPr/>
        </p:nvSpPr>
        <p:spPr>
          <a:xfrm>
            <a:off x="191386" y="297712"/>
            <a:ext cx="11057860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800" i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Urdd Gobaith Cymru / about Us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 date)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Urdd Gobaith Cymru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https://www.urdd.cymru/en/residential-centres/llangrannog/about/ (Accessed: 15 December 2023).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Urdd Gobaith Cymru / our history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 date)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History | Urdd Gobaith Cymru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https://www.urdd.cymru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/en/about-us/our-history/ (Accessed: 15 December 2023). 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pt-BR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Urdd logo</a:t>
            </a:r>
            <a:r>
              <a:rPr lang="pt-BR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 date) </a:t>
            </a:r>
            <a:r>
              <a:rPr lang="pt-BR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https://www.urdd.cymru/en/youth-and-community/youth-work/</a:t>
            </a:r>
            <a:r>
              <a:rPr lang="pt-BR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Urdd. </a:t>
            </a:r>
            <a:br>
              <a:rPr lang="pt-BR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Wales Flag Wallpaper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 date). Wallup.net. Available at: https://wallup.net/wales-flag/ (Accessed: 15 December 2023). 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Welcome [www.urdd.cymru]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(No date)  Available at: https://www.urdd.cymru/files/7116/2997/7141/Urdd_information_pack.pdf (Accessed: 15 December 2023). 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organisation reveals economic impact on Wales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ITV News</a:t>
            </a:r>
            <a: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https://www.itv.com/news/wales/2023-11-29/youth-organisation-reveals-economic-impact-on-wales (Accessed: 19 December 2023). </a:t>
            </a:r>
            <a:br>
              <a:rPr lang="en-GB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170429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The Hand Extrablack"/>
        <a:ea typeface=""/>
        <a:cs typeface=""/>
      </a:majorFont>
      <a:minorFont>
        <a:latin typeface="Sagona Book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29886</TotalTime>
  <Words>1248</Words>
  <Application>Microsoft Office PowerPoint</Application>
  <PresentationFormat>Widescreen</PresentationFormat>
  <Paragraphs>74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Dreaming Outloud Pro</vt:lpstr>
      <vt:lpstr>Sagona Book</vt:lpstr>
      <vt:lpstr>The Hand Extrablack</vt:lpstr>
      <vt:lpstr>BlobVTI</vt:lpstr>
      <vt:lpstr>The Urdd’s impact on the Welsh language.</vt:lpstr>
      <vt:lpstr>“The Urdd is one of Wales most precious assets and deserves saving through any means necessary” (Mcallister, 2020).</vt:lpstr>
      <vt:lpstr>Creation of the Urdd</vt:lpstr>
      <vt:lpstr>Urdd’s provision and curriculum for Wales 2022</vt:lpstr>
      <vt:lpstr>Eisteddfod yr Urdd.</vt:lpstr>
      <vt:lpstr>Gwersyll yr Urdd Llangrannog</vt:lpstr>
      <vt:lpstr>"Today’s economic value of £44.9 million shows that a third sector organisation that operates through the medium of Welsh can succeed in creating an economic impact together with a positive influence on the Welsh language” (ITV News, 2023).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Urdd’s impact on Welsh language in Education.</dc:title>
  <dc:creator>Rhiannon Rees-Givelin (2112680)</dc:creator>
  <cp:lastModifiedBy>Rhiannon Rees-Givelin (2112680)</cp:lastModifiedBy>
  <cp:revision>13</cp:revision>
  <dcterms:created xsi:type="dcterms:W3CDTF">2023-12-15T12:04:45Z</dcterms:created>
  <dcterms:modified xsi:type="dcterms:W3CDTF">2024-01-06T11:33:21Z</dcterms:modified>
</cp:coreProperties>
</file>