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60" r:id="rId3"/>
    <p:sldId id="257" r:id="rId4"/>
    <p:sldId id="261" r:id="rId5"/>
    <p:sldId id="262" r:id="rId6"/>
    <p:sldId id="264" r:id="rId7"/>
    <p:sldId id="265" r:id="rId8"/>
    <p:sldId id="258" r:id="rId9"/>
    <p:sldId id="266" r:id="rId10"/>
    <p:sldId id="320" r:id="rId11"/>
    <p:sldId id="308" r:id="rId12"/>
    <p:sldId id="293" r:id="rId13"/>
    <p:sldId id="309" r:id="rId14"/>
    <p:sldId id="321" r:id="rId15"/>
    <p:sldId id="310" r:id="rId16"/>
    <p:sldId id="344" r:id="rId17"/>
    <p:sldId id="345" r:id="rId18"/>
    <p:sldId id="361" r:id="rId19"/>
    <p:sldId id="346" r:id="rId20"/>
    <p:sldId id="313" r:id="rId21"/>
    <p:sldId id="314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420" autoAdjust="0"/>
    <p:restoredTop sz="94660"/>
  </p:normalViewPr>
  <p:slideViewPr>
    <p:cSldViewPr snapToGrid="0">
      <p:cViewPr varScale="1">
        <p:scale>
          <a:sx n="76" d="100"/>
          <a:sy n="76" d="100"/>
        </p:scale>
        <p:origin x="34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CC46F4-94E5-4233-9908-D505D8EE77A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102190F-AFC2-420E-A4BF-666AAC7C19A1}">
      <dgm:prSet phldrT="[Text]"/>
      <dgm:spPr/>
      <dgm:t>
        <a:bodyPr/>
        <a:lstStyle/>
        <a:p>
          <a:r>
            <a:rPr lang="en-GB" dirty="0"/>
            <a:t>1. Choosing a topic/research question</a:t>
          </a:r>
        </a:p>
      </dgm:t>
    </dgm:pt>
    <dgm:pt modelId="{9699540B-C513-49B2-B2FD-EE0BB0DF7A7C}" type="parTrans" cxnId="{7DF438DD-43F6-4516-A277-80F37697A2F1}">
      <dgm:prSet/>
      <dgm:spPr/>
      <dgm:t>
        <a:bodyPr/>
        <a:lstStyle/>
        <a:p>
          <a:endParaRPr lang="en-GB"/>
        </a:p>
      </dgm:t>
    </dgm:pt>
    <dgm:pt modelId="{B502FADA-1C1F-4106-B47A-952ACD69A7CB}" type="sibTrans" cxnId="{7DF438DD-43F6-4516-A277-80F37697A2F1}">
      <dgm:prSet/>
      <dgm:spPr/>
      <dgm:t>
        <a:bodyPr/>
        <a:lstStyle/>
        <a:p>
          <a:endParaRPr lang="en-GB"/>
        </a:p>
      </dgm:t>
    </dgm:pt>
    <dgm:pt modelId="{BE9692C9-DD0F-4478-8069-5349221B1FA9}">
      <dgm:prSet/>
      <dgm:spPr/>
      <dgm:t>
        <a:bodyPr/>
        <a:lstStyle/>
        <a:p>
          <a:r>
            <a:rPr lang="en-GB" dirty="0"/>
            <a:t>2. Constructing an interview schedule</a:t>
          </a:r>
        </a:p>
      </dgm:t>
    </dgm:pt>
    <dgm:pt modelId="{1A59DD35-3628-40B6-AB9E-D022F2E3D248}" type="parTrans" cxnId="{1829C989-0F48-49D0-B831-5D3AB7B0CE53}">
      <dgm:prSet/>
      <dgm:spPr/>
      <dgm:t>
        <a:bodyPr/>
        <a:lstStyle/>
        <a:p>
          <a:endParaRPr lang="en-GB"/>
        </a:p>
      </dgm:t>
    </dgm:pt>
    <dgm:pt modelId="{97E1314E-D23D-4481-A0FE-1353C237C199}" type="sibTrans" cxnId="{1829C989-0F48-49D0-B831-5D3AB7B0CE53}">
      <dgm:prSet/>
      <dgm:spPr/>
      <dgm:t>
        <a:bodyPr/>
        <a:lstStyle/>
        <a:p>
          <a:endParaRPr lang="en-GB"/>
        </a:p>
      </dgm:t>
    </dgm:pt>
    <dgm:pt modelId="{861CE987-C152-4B72-AF96-0E3A51E0766A}">
      <dgm:prSet/>
      <dgm:spPr/>
      <dgm:t>
        <a:bodyPr/>
        <a:lstStyle/>
        <a:p>
          <a:r>
            <a:rPr lang="en-GB" dirty="0"/>
            <a:t>3. Locating participants</a:t>
          </a:r>
        </a:p>
      </dgm:t>
    </dgm:pt>
    <dgm:pt modelId="{0422A6E5-6C65-49BB-8EE0-1ABA58710709}" type="parTrans" cxnId="{1DEA7501-EC12-46BA-B14B-22435E6F4134}">
      <dgm:prSet/>
      <dgm:spPr/>
      <dgm:t>
        <a:bodyPr/>
        <a:lstStyle/>
        <a:p>
          <a:endParaRPr lang="en-GB"/>
        </a:p>
      </dgm:t>
    </dgm:pt>
    <dgm:pt modelId="{EDA70237-FFC9-4957-981B-AA34D2BDDCED}" type="sibTrans" cxnId="{1DEA7501-EC12-46BA-B14B-22435E6F4134}">
      <dgm:prSet/>
      <dgm:spPr/>
      <dgm:t>
        <a:bodyPr/>
        <a:lstStyle/>
        <a:p>
          <a:endParaRPr lang="en-GB"/>
        </a:p>
      </dgm:t>
    </dgm:pt>
    <dgm:pt modelId="{CEB47E06-B115-489B-A339-5B232C139F74}">
      <dgm:prSet/>
      <dgm:spPr/>
      <dgm:t>
        <a:bodyPr/>
        <a:lstStyle/>
        <a:p>
          <a:r>
            <a:rPr lang="en-GB" dirty="0"/>
            <a:t>4. Conducting an interview or interviews</a:t>
          </a:r>
        </a:p>
      </dgm:t>
    </dgm:pt>
    <dgm:pt modelId="{A45590B2-E5D6-4F02-A8ED-2E7D8BA2BDBB}" type="parTrans" cxnId="{59FC67C6-2F16-4A1E-B7C8-68742DFDFE3B}">
      <dgm:prSet/>
      <dgm:spPr/>
      <dgm:t>
        <a:bodyPr/>
        <a:lstStyle/>
        <a:p>
          <a:endParaRPr lang="en-GB"/>
        </a:p>
      </dgm:t>
    </dgm:pt>
    <dgm:pt modelId="{FE2D81C8-4BC9-4F16-A181-E46808E2C2F3}" type="sibTrans" cxnId="{59FC67C6-2F16-4A1E-B7C8-68742DFDFE3B}">
      <dgm:prSet/>
      <dgm:spPr/>
      <dgm:t>
        <a:bodyPr/>
        <a:lstStyle/>
        <a:p>
          <a:endParaRPr lang="en-GB"/>
        </a:p>
      </dgm:t>
    </dgm:pt>
    <dgm:pt modelId="{D1B844BC-69E6-4137-93A1-E6B0AD379981}">
      <dgm:prSet/>
      <dgm:spPr/>
      <dgm:t>
        <a:bodyPr/>
        <a:lstStyle/>
        <a:p>
          <a:r>
            <a:rPr lang="en-GB" dirty="0"/>
            <a:t>5. Transcribing the interview material</a:t>
          </a:r>
        </a:p>
      </dgm:t>
    </dgm:pt>
    <dgm:pt modelId="{769549E2-37DE-4F1C-855D-3A16EC9FC8E0}" type="parTrans" cxnId="{8B570921-3BDB-4BD1-B8D6-768C6350E841}">
      <dgm:prSet/>
      <dgm:spPr/>
      <dgm:t>
        <a:bodyPr/>
        <a:lstStyle/>
        <a:p>
          <a:endParaRPr lang="en-GB"/>
        </a:p>
      </dgm:t>
    </dgm:pt>
    <dgm:pt modelId="{6BB11B24-5CD2-469E-A111-A1764470AD89}" type="sibTrans" cxnId="{8B570921-3BDB-4BD1-B8D6-768C6350E841}">
      <dgm:prSet/>
      <dgm:spPr/>
      <dgm:t>
        <a:bodyPr/>
        <a:lstStyle/>
        <a:p>
          <a:endParaRPr lang="en-GB"/>
        </a:p>
      </dgm:t>
    </dgm:pt>
    <dgm:pt modelId="{D6BD68AE-EDBA-49EA-8D76-9C204282471C}">
      <dgm:prSet/>
      <dgm:spPr/>
      <dgm:t>
        <a:bodyPr/>
        <a:lstStyle/>
        <a:p>
          <a:r>
            <a:rPr lang="en-GB" dirty="0"/>
            <a:t>6. Analysis of data</a:t>
          </a:r>
        </a:p>
      </dgm:t>
    </dgm:pt>
    <dgm:pt modelId="{B4E0A921-F066-46A1-A86F-223181645B4E}" type="parTrans" cxnId="{A25A65ED-8615-47A5-B7A9-3CDD63E6602E}">
      <dgm:prSet/>
      <dgm:spPr/>
      <dgm:t>
        <a:bodyPr/>
        <a:lstStyle/>
        <a:p>
          <a:endParaRPr lang="en-GB"/>
        </a:p>
      </dgm:t>
    </dgm:pt>
    <dgm:pt modelId="{95A6D929-FEFC-4005-8D56-F71E7161216B}" type="sibTrans" cxnId="{A25A65ED-8615-47A5-B7A9-3CDD63E6602E}">
      <dgm:prSet/>
      <dgm:spPr/>
      <dgm:t>
        <a:bodyPr/>
        <a:lstStyle/>
        <a:p>
          <a:endParaRPr lang="en-GB"/>
        </a:p>
      </dgm:t>
    </dgm:pt>
    <dgm:pt modelId="{BEAED3D0-A373-4BFD-8F22-D2AF5C1B8F80}">
      <dgm:prSet/>
      <dgm:spPr/>
      <dgm:t>
        <a:bodyPr/>
        <a:lstStyle/>
        <a:p>
          <a:r>
            <a:rPr lang="en-GB" dirty="0"/>
            <a:t>7. Writing Up</a:t>
          </a:r>
        </a:p>
      </dgm:t>
    </dgm:pt>
    <dgm:pt modelId="{6CE19DA4-5FB1-4586-B905-72E6E7C05EA7}" type="parTrans" cxnId="{28D4CF46-4E17-4CC0-8CD4-F78DB25F3E51}">
      <dgm:prSet/>
      <dgm:spPr/>
      <dgm:t>
        <a:bodyPr/>
        <a:lstStyle/>
        <a:p>
          <a:endParaRPr lang="en-GB"/>
        </a:p>
      </dgm:t>
    </dgm:pt>
    <dgm:pt modelId="{CB781955-D874-4DE4-8E24-DB6CFA1B57D5}" type="sibTrans" cxnId="{28D4CF46-4E17-4CC0-8CD4-F78DB25F3E51}">
      <dgm:prSet/>
      <dgm:spPr/>
      <dgm:t>
        <a:bodyPr/>
        <a:lstStyle/>
        <a:p>
          <a:endParaRPr lang="en-GB"/>
        </a:p>
      </dgm:t>
    </dgm:pt>
    <dgm:pt modelId="{23AAA8E8-081B-4DB4-AC53-CD80CFB0A203}" type="pres">
      <dgm:prSet presAssocID="{89CC46F4-94E5-4233-9908-D505D8EE77AE}" presName="diagram" presStyleCnt="0">
        <dgm:presLayoutVars>
          <dgm:dir/>
          <dgm:resizeHandles val="exact"/>
        </dgm:presLayoutVars>
      </dgm:prSet>
      <dgm:spPr/>
    </dgm:pt>
    <dgm:pt modelId="{4460789E-53C2-4BD4-92A4-3E6E23E5FB84}" type="pres">
      <dgm:prSet presAssocID="{8102190F-AFC2-420E-A4BF-666AAC7C19A1}" presName="node" presStyleLbl="node1" presStyleIdx="0" presStyleCnt="7">
        <dgm:presLayoutVars>
          <dgm:bulletEnabled val="1"/>
        </dgm:presLayoutVars>
      </dgm:prSet>
      <dgm:spPr/>
    </dgm:pt>
    <dgm:pt modelId="{FFEE1AF5-D075-45B4-87C1-28E7749ADE1E}" type="pres">
      <dgm:prSet presAssocID="{B502FADA-1C1F-4106-B47A-952ACD69A7CB}" presName="sibTrans" presStyleCnt="0"/>
      <dgm:spPr/>
    </dgm:pt>
    <dgm:pt modelId="{01F22A10-81AB-46A5-BB7D-E9EC8C34747E}" type="pres">
      <dgm:prSet presAssocID="{BE9692C9-DD0F-4478-8069-5349221B1FA9}" presName="node" presStyleLbl="node1" presStyleIdx="1" presStyleCnt="7">
        <dgm:presLayoutVars>
          <dgm:bulletEnabled val="1"/>
        </dgm:presLayoutVars>
      </dgm:prSet>
      <dgm:spPr/>
    </dgm:pt>
    <dgm:pt modelId="{0F364C26-6B4C-417E-B205-F830A0CE996B}" type="pres">
      <dgm:prSet presAssocID="{97E1314E-D23D-4481-A0FE-1353C237C199}" presName="sibTrans" presStyleCnt="0"/>
      <dgm:spPr/>
    </dgm:pt>
    <dgm:pt modelId="{77D96FDC-CFA6-4908-8509-778CDAD666B0}" type="pres">
      <dgm:prSet presAssocID="{861CE987-C152-4B72-AF96-0E3A51E0766A}" presName="node" presStyleLbl="node1" presStyleIdx="2" presStyleCnt="7">
        <dgm:presLayoutVars>
          <dgm:bulletEnabled val="1"/>
        </dgm:presLayoutVars>
      </dgm:prSet>
      <dgm:spPr/>
    </dgm:pt>
    <dgm:pt modelId="{5686C71A-E496-40E3-A4ED-EB50E1FB7DB8}" type="pres">
      <dgm:prSet presAssocID="{EDA70237-FFC9-4957-981B-AA34D2BDDCED}" presName="sibTrans" presStyleCnt="0"/>
      <dgm:spPr/>
    </dgm:pt>
    <dgm:pt modelId="{0F66709A-5642-4CEA-B728-89268E8F44FB}" type="pres">
      <dgm:prSet presAssocID="{CEB47E06-B115-489B-A339-5B232C139F74}" presName="node" presStyleLbl="node1" presStyleIdx="3" presStyleCnt="7">
        <dgm:presLayoutVars>
          <dgm:bulletEnabled val="1"/>
        </dgm:presLayoutVars>
      </dgm:prSet>
      <dgm:spPr/>
    </dgm:pt>
    <dgm:pt modelId="{7DF90D9D-BD54-4D12-B4A2-B6F67C58242A}" type="pres">
      <dgm:prSet presAssocID="{FE2D81C8-4BC9-4F16-A181-E46808E2C2F3}" presName="sibTrans" presStyleCnt="0"/>
      <dgm:spPr/>
    </dgm:pt>
    <dgm:pt modelId="{BCA993D1-1032-473A-97B2-3BA432894F19}" type="pres">
      <dgm:prSet presAssocID="{D1B844BC-69E6-4137-93A1-E6B0AD379981}" presName="node" presStyleLbl="node1" presStyleIdx="4" presStyleCnt="7">
        <dgm:presLayoutVars>
          <dgm:bulletEnabled val="1"/>
        </dgm:presLayoutVars>
      </dgm:prSet>
      <dgm:spPr/>
    </dgm:pt>
    <dgm:pt modelId="{2A83854A-0758-4C41-9421-3490F1214D27}" type="pres">
      <dgm:prSet presAssocID="{6BB11B24-5CD2-469E-A111-A1764470AD89}" presName="sibTrans" presStyleCnt="0"/>
      <dgm:spPr/>
    </dgm:pt>
    <dgm:pt modelId="{0ACDD7DF-27BF-4750-9BD7-87B45CE31833}" type="pres">
      <dgm:prSet presAssocID="{D6BD68AE-EDBA-49EA-8D76-9C204282471C}" presName="node" presStyleLbl="node1" presStyleIdx="5" presStyleCnt="7">
        <dgm:presLayoutVars>
          <dgm:bulletEnabled val="1"/>
        </dgm:presLayoutVars>
      </dgm:prSet>
      <dgm:spPr/>
    </dgm:pt>
    <dgm:pt modelId="{E985224A-5BC2-4ED2-AF2D-A97F650FB89E}" type="pres">
      <dgm:prSet presAssocID="{95A6D929-FEFC-4005-8D56-F71E7161216B}" presName="sibTrans" presStyleCnt="0"/>
      <dgm:spPr/>
    </dgm:pt>
    <dgm:pt modelId="{309F49EA-1FAF-4377-BCE2-7F0B848F971F}" type="pres">
      <dgm:prSet presAssocID="{BEAED3D0-A373-4BFD-8F22-D2AF5C1B8F80}" presName="node" presStyleLbl="node1" presStyleIdx="6" presStyleCnt="7">
        <dgm:presLayoutVars>
          <dgm:bulletEnabled val="1"/>
        </dgm:presLayoutVars>
      </dgm:prSet>
      <dgm:spPr/>
    </dgm:pt>
  </dgm:ptLst>
  <dgm:cxnLst>
    <dgm:cxn modelId="{1DEA7501-EC12-46BA-B14B-22435E6F4134}" srcId="{89CC46F4-94E5-4233-9908-D505D8EE77AE}" destId="{861CE987-C152-4B72-AF96-0E3A51E0766A}" srcOrd="2" destOrd="0" parTransId="{0422A6E5-6C65-49BB-8EE0-1ABA58710709}" sibTransId="{EDA70237-FFC9-4957-981B-AA34D2BDDCED}"/>
    <dgm:cxn modelId="{8B570921-3BDB-4BD1-B8D6-768C6350E841}" srcId="{89CC46F4-94E5-4233-9908-D505D8EE77AE}" destId="{D1B844BC-69E6-4137-93A1-E6B0AD379981}" srcOrd="4" destOrd="0" parTransId="{769549E2-37DE-4F1C-855D-3A16EC9FC8E0}" sibTransId="{6BB11B24-5CD2-469E-A111-A1764470AD89}"/>
    <dgm:cxn modelId="{98FEF240-A285-48A9-A20F-F0C4FD0875A8}" type="presOf" srcId="{89CC46F4-94E5-4233-9908-D505D8EE77AE}" destId="{23AAA8E8-081B-4DB4-AC53-CD80CFB0A203}" srcOrd="0" destOrd="0" presId="urn:microsoft.com/office/officeart/2005/8/layout/default"/>
    <dgm:cxn modelId="{28D4CF46-4E17-4CC0-8CD4-F78DB25F3E51}" srcId="{89CC46F4-94E5-4233-9908-D505D8EE77AE}" destId="{BEAED3D0-A373-4BFD-8F22-D2AF5C1B8F80}" srcOrd="6" destOrd="0" parTransId="{6CE19DA4-5FB1-4586-B905-72E6E7C05EA7}" sibTransId="{CB781955-D874-4DE4-8E24-DB6CFA1B57D5}"/>
    <dgm:cxn modelId="{C5E38173-85FD-48F6-8939-CCAF37085A10}" type="presOf" srcId="{BEAED3D0-A373-4BFD-8F22-D2AF5C1B8F80}" destId="{309F49EA-1FAF-4377-BCE2-7F0B848F971F}" srcOrd="0" destOrd="0" presId="urn:microsoft.com/office/officeart/2005/8/layout/default"/>
    <dgm:cxn modelId="{F2263B59-E20C-4698-AA55-DE02ABBF04E5}" type="presOf" srcId="{861CE987-C152-4B72-AF96-0E3A51E0766A}" destId="{77D96FDC-CFA6-4908-8509-778CDAD666B0}" srcOrd="0" destOrd="0" presId="urn:microsoft.com/office/officeart/2005/8/layout/default"/>
    <dgm:cxn modelId="{5D403188-9A6A-461C-BE93-03E7E684D084}" type="presOf" srcId="{8102190F-AFC2-420E-A4BF-666AAC7C19A1}" destId="{4460789E-53C2-4BD4-92A4-3E6E23E5FB84}" srcOrd="0" destOrd="0" presId="urn:microsoft.com/office/officeart/2005/8/layout/default"/>
    <dgm:cxn modelId="{1829C989-0F48-49D0-B831-5D3AB7B0CE53}" srcId="{89CC46F4-94E5-4233-9908-D505D8EE77AE}" destId="{BE9692C9-DD0F-4478-8069-5349221B1FA9}" srcOrd="1" destOrd="0" parTransId="{1A59DD35-3628-40B6-AB9E-D022F2E3D248}" sibTransId="{97E1314E-D23D-4481-A0FE-1353C237C199}"/>
    <dgm:cxn modelId="{45098898-A249-4237-B678-968A6D3E3CF9}" type="presOf" srcId="{BE9692C9-DD0F-4478-8069-5349221B1FA9}" destId="{01F22A10-81AB-46A5-BB7D-E9EC8C34747E}" srcOrd="0" destOrd="0" presId="urn:microsoft.com/office/officeart/2005/8/layout/default"/>
    <dgm:cxn modelId="{67BB7BA9-7E70-41E5-9BDA-EB339A6BAA68}" type="presOf" srcId="{CEB47E06-B115-489B-A339-5B232C139F74}" destId="{0F66709A-5642-4CEA-B728-89268E8F44FB}" srcOrd="0" destOrd="0" presId="urn:microsoft.com/office/officeart/2005/8/layout/default"/>
    <dgm:cxn modelId="{59FC67C6-2F16-4A1E-B7C8-68742DFDFE3B}" srcId="{89CC46F4-94E5-4233-9908-D505D8EE77AE}" destId="{CEB47E06-B115-489B-A339-5B232C139F74}" srcOrd="3" destOrd="0" parTransId="{A45590B2-E5D6-4F02-A8ED-2E7D8BA2BDBB}" sibTransId="{FE2D81C8-4BC9-4F16-A181-E46808E2C2F3}"/>
    <dgm:cxn modelId="{7DF438DD-43F6-4516-A277-80F37697A2F1}" srcId="{89CC46F4-94E5-4233-9908-D505D8EE77AE}" destId="{8102190F-AFC2-420E-A4BF-666AAC7C19A1}" srcOrd="0" destOrd="0" parTransId="{9699540B-C513-49B2-B2FD-EE0BB0DF7A7C}" sibTransId="{B502FADA-1C1F-4106-B47A-952ACD69A7CB}"/>
    <dgm:cxn modelId="{A04118EC-1339-41DC-B86D-31071A52E8C0}" type="presOf" srcId="{D6BD68AE-EDBA-49EA-8D76-9C204282471C}" destId="{0ACDD7DF-27BF-4750-9BD7-87B45CE31833}" srcOrd="0" destOrd="0" presId="urn:microsoft.com/office/officeart/2005/8/layout/default"/>
    <dgm:cxn modelId="{A25A65ED-8615-47A5-B7A9-3CDD63E6602E}" srcId="{89CC46F4-94E5-4233-9908-D505D8EE77AE}" destId="{D6BD68AE-EDBA-49EA-8D76-9C204282471C}" srcOrd="5" destOrd="0" parTransId="{B4E0A921-F066-46A1-A86F-223181645B4E}" sibTransId="{95A6D929-FEFC-4005-8D56-F71E7161216B}"/>
    <dgm:cxn modelId="{8A796DF2-B419-4D09-AC34-E9607EE61788}" type="presOf" srcId="{D1B844BC-69E6-4137-93A1-E6B0AD379981}" destId="{BCA993D1-1032-473A-97B2-3BA432894F19}" srcOrd="0" destOrd="0" presId="urn:microsoft.com/office/officeart/2005/8/layout/default"/>
    <dgm:cxn modelId="{6D3B0304-52A7-419D-B80F-592940E7363E}" type="presParOf" srcId="{23AAA8E8-081B-4DB4-AC53-CD80CFB0A203}" destId="{4460789E-53C2-4BD4-92A4-3E6E23E5FB84}" srcOrd="0" destOrd="0" presId="urn:microsoft.com/office/officeart/2005/8/layout/default"/>
    <dgm:cxn modelId="{106946B7-7489-46E9-BC92-87F0D57F5AB0}" type="presParOf" srcId="{23AAA8E8-081B-4DB4-AC53-CD80CFB0A203}" destId="{FFEE1AF5-D075-45B4-87C1-28E7749ADE1E}" srcOrd="1" destOrd="0" presId="urn:microsoft.com/office/officeart/2005/8/layout/default"/>
    <dgm:cxn modelId="{3C419581-A635-4930-A60A-BA24B6BDD8CC}" type="presParOf" srcId="{23AAA8E8-081B-4DB4-AC53-CD80CFB0A203}" destId="{01F22A10-81AB-46A5-BB7D-E9EC8C34747E}" srcOrd="2" destOrd="0" presId="urn:microsoft.com/office/officeart/2005/8/layout/default"/>
    <dgm:cxn modelId="{461C4026-2F7B-4351-86CE-EECCFF80510D}" type="presParOf" srcId="{23AAA8E8-081B-4DB4-AC53-CD80CFB0A203}" destId="{0F364C26-6B4C-417E-B205-F830A0CE996B}" srcOrd="3" destOrd="0" presId="urn:microsoft.com/office/officeart/2005/8/layout/default"/>
    <dgm:cxn modelId="{8CBF3D00-166C-49D2-A5BA-42B3DF05F57B}" type="presParOf" srcId="{23AAA8E8-081B-4DB4-AC53-CD80CFB0A203}" destId="{77D96FDC-CFA6-4908-8509-778CDAD666B0}" srcOrd="4" destOrd="0" presId="urn:microsoft.com/office/officeart/2005/8/layout/default"/>
    <dgm:cxn modelId="{1BB298C0-0772-4F42-8676-E1C4817F4D96}" type="presParOf" srcId="{23AAA8E8-081B-4DB4-AC53-CD80CFB0A203}" destId="{5686C71A-E496-40E3-A4ED-EB50E1FB7DB8}" srcOrd="5" destOrd="0" presId="urn:microsoft.com/office/officeart/2005/8/layout/default"/>
    <dgm:cxn modelId="{D773E76F-61A3-4FE6-84F5-662EFAC2983D}" type="presParOf" srcId="{23AAA8E8-081B-4DB4-AC53-CD80CFB0A203}" destId="{0F66709A-5642-4CEA-B728-89268E8F44FB}" srcOrd="6" destOrd="0" presId="urn:microsoft.com/office/officeart/2005/8/layout/default"/>
    <dgm:cxn modelId="{DC7ED519-3AFE-41F9-A0F6-82822C254858}" type="presParOf" srcId="{23AAA8E8-081B-4DB4-AC53-CD80CFB0A203}" destId="{7DF90D9D-BD54-4D12-B4A2-B6F67C58242A}" srcOrd="7" destOrd="0" presId="urn:microsoft.com/office/officeart/2005/8/layout/default"/>
    <dgm:cxn modelId="{DE611D88-7B45-4D73-8CB0-ECBE87CD4356}" type="presParOf" srcId="{23AAA8E8-081B-4DB4-AC53-CD80CFB0A203}" destId="{BCA993D1-1032-473A-97B2-3BA432894F19}" srcOrd="8" destOrd="0" presId="urn:microsoft.com/office/officeart/2005/8/layout/default"/>
    <dgm:cxn modelId="{22E37D0C-FFE1-41DC-9D5E-F1C585CB02F6}" type="presParOf" srcId="{23AAA8E8-081B-4DB4-AC53-CD80CFB0A203}" destId="{2A83854A-0758-4C41-9421-3490F1214D27}" srcOrd="9" destOrd="0" presId="urn:microsoft.com/office/officeart/2005/8/layout/default"/>
    <dgm:cxn modelId="{50299E64-F549-48F5-A290-9943E5DB3443}" type="presParOf" srcId="{23AAA8E8-081B-4DB4-AC53-CD80CFB0A203}" destId="{0ACDD7DF-27BF-4750-9BD7-87B45CE31833}" srcOrd="10" destOrd="0" presId="urn:microsoft.com/office/officeart/2005/8/layout/default"/>
    <dgm:cxn modelId="{C1863EC5-B05F-4EA6-B8FC-30B82B13CAA6}" type="presParOf" srcId="{23AAA8E8-081B-4DB4-AC53-CD80CFB0A203}" destId="{E985224A-5BC2-4ED2-AF2D-A97F650FB89E}" srcOrd="11" destOrd="0" presId="urn:microsoft.com/office/officeart/2005/8/layout/default"/>
    <dgm:cxn modelId="{A1A56634-6004-4152-8DFD-794786E83153}" type="presParOf" srcId="{23AAA8E8-081B-4DB4-AC53-CD80CFB0A203}" destId="{309F49EA-1FAF-4377-BCE2-7F0B848F971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AC310D-2077-4B68-82F2-77E6BA1E55F7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44CA9B-57A3-40F5-A409-B3F5A4764DDF}" type="pres">
      <dgm:prSet presAssocID="{3EAC310D-2077-4B68-82F2-77E6BA1E55F7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</dgm:ptLst>
  <dgm:cxnLst>
    <dgm:cxn modelId="{962D3AFA-DD18-4D12-B66E-EA8F7270BD8D}" type="presOf" srcId="{3EAC310D-2077-4B68-82F2-77E6BA1E55F7}" destId="{4644CA9B-57A3-40F5-A409-B3F5A4764DDF}" srcOrd="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EB1F0D-3902-462A-A08C-C90A2C298371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2956D63-D9DF-4119-AFD9-D3D6E3460CF6}">
      <dgm:prSet phldrT="[Text]"/>
      <dgm:spPr/>
      <dgm:t>
        <a:bodyPr/>
        <a:lstStyle/>
        <a:p>
          <a:r>
            <a:rPr lang="en-GB" dirty="0"/>
            <a:t>Main Theme</a:t>
          </a:r>
        </a:p>
      </dgm:t>
    </dgm:pt>
    <dgm:pt modelId="{762A8539-4F9C-4B1B-8A3C-30B41428BAD5}" type="parTrans" cxnId="{1C1388E0-982C-4894-B464-B84F62A76719}">
      <dgm:prSet/>
      <dgm:spPr/>
      <dgm:t>
        <a:bodyPr/>
        <a:lstStyle/>
        <a:p>
          <a:endParaRPr lang="en-GB"/>
        </a:p>
      </dgm:t>
    </dgm:pt>
    <dgm:pt modelId="{D5D38BFB-15A0-4175-9D93-12C20D3E2BA7}" type="sibTrans" cxnId="{1C1388E0-982C-4894-B464-B84F62A76719}">
      <dgm:prSet/>
      <dgm:spPr/>
      <dgm:t>
        <a:bodyPr/>
        <a:lstStyle/>
        <a:p>
          <a:endParaRPr lang="en-GB"/>
        </a:p>
      </dgm:t>
    </dgm:pt>
    <dgm:pt modelId="{D44BDD46-E398-4AA1-BB0E-5EC6247E8286}">
      <dgm:prSet phldrT="[Text]"/>
      <dgm:spPr/>
      <dgm:t>
        <a:bodyPr/>
        <a:lstStyle/>
        <a:p>
          <a:r>
            <a:rPr lang="en-GB" dirty="0"/>
            <a:t>Sub-Theme 1</a:t>
          </a:r>
        </a:p>
      </dgm:t>
    </dgm:pt>
    <dgm:pt modelId="{E93C5DEA-D95C-41FE-9725-648A5754C63A}" type="parTrans" cxnId="{A11E6FF1-307D-4127-9799-0787F004F0C6}">
      <dgm:prSet/>
      <dgm:spPr/>
      <dgm:t>
        <a:bodyPr/>
        <a:lstStyle/>
        <a:p>
          <a:endParaRPr lang="en-GB"/>
        </a:p>
      </dgm:t>
    </dgm:pt>
    <dgm:pt modelId="{6E472C76-62ED-48AD-8033-86ED8B67166C}" type="sibTrans" cxnId="{A11E6FF1-307D-4127-9799-0787F004F0C6}">
      <dgm:prSet/>
      <dgm:spPr/>
      <dgm:t>
        <a:bodyPr/>
        <a:lstStyle/>
        <a:p>
          <a:endParaRPr lang="en-GB"/>
        </a:p>
      </dgm:t>
    </dgm:pt>
    <dgm:pt modelId="{E267EE24-5F8E-4DE4-A29C-7C4AE3A69F95}">
      <dgm:prSet phldrT="[Text]"/>
      <dgm:spPr/>
      <dgm:t>
        <a:bodyPr/>
        <a:lstStyle/>
        <a:p>
          <a:r>
            <a:rPr lang="en-GB" dirty="0"/>
            <a:t>Sub-Theme  2</a:t>
          </a:r>
        </a:p>
      </dgm:t>
    </dgm:pt>
    <dgm:pt modelId="{711C3AFA-F72E-4E21-8E82-9C3E3CF17ABE}" type="parTrans" cxnId="{28857854-9C1A-4FC8-A73D-621FBAE55DB2}">
      <dgm:prSet/>
      <dgm:spPr/>
      <dgm:t>
        <a:bodyPr/>
        <a:lstStyle/>
        <a:p>
          <a:endParaRPr lang="en-GB"/>
        </a:p>
      </dgm:t>
    </dgm:pt>
    <dgm:pt modelId="{A2E8A3B3-208B-4D56-90BD-BF2131BE1B6F}" type="sibTrans" cxnId="{28857854-9C1A-4FC8-A73D-621FBAE55DB2}">
      <dgm:prSet/>
      <dgm:spPr/>
      <dgm:t>
        <a:bodyPr/>
        <a:lstStyle/>
        <a:p>
          <a:endParaRPr lang="en-GB"/>
        </a:p>
      </dgm:t>
    </dgm:pt>
    <dgm:pt modelId="{CB74312B-471C-4814-B2E9-0A56D1A28024}">
      <dgm:prSet phldrT="[Text]"/>
      <dgm:spPr/>
      <dgm:t>
        <a:bodyPr/>
        <a:lstStyle/>
        <a:p>
          <a:r>
            <a:rPr lang="en-GB" dirty="0"/>
            <a:t>Sub-Theme  3</a:t>
          </a:r>
        </a:p>
      </dgm:t>
    </dgm:pt>
    <dgm:pt modelId="{244F16AA-798B-4E7D-9F53-FA7B23FAA0B4}" type="parTrans" cxnId="{B1414A5C-6719-4DBA-B89D-4D7E5C32BB15}">
      <dgm:prSet/>
      <dgm:spPr/>
      <dgm:t>
        <a:bodyPr/>
        <a:lstStyle/>
        <a:p>
          <a:endParaRPr lang="en-GB"/>
        </a:p>
      </dgm:t>
    </dgm:pt>
    <dgm:pt modelId="{D15301D7-71FF-4C5A-A35F-C25039A99811}" type="sibTrans" cxnId="{B1414A5C-6719-4DBA-B89D-4D7E5C32BB15}">
      <dgm:prSet/>
      <dgm:spPr/>
      <dgm:t>
        <a:bodyPr/>
        <a:lstStyle/>
        <a:p>
          <a:endParaRPr lang="en-GB"/>
        </a:p>
      </dgm:t>
    </dgm:pt>
    <dgm:pt modelId="{8BDAD37D-949C-4692-966D-FF7CCF5CACC8}" type="pres">
      <dgm:prSet presAssocID="{2BEB1F0D-3902-462A-A08C-C90A2C298371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F5D2E6A-5A46-4070-B29C-9AE0A3C92AF8}" type="pres">
      <dgm:prSet presAssocID="{02956D63-D9DF-4119-AFD9-D3D6E3460CF6}" presName="centerShape" presStyleLbl="node0" presStyleIdx="0" presStyleCnt="1"/>
      <dgm:spPr/>
    </dgm:pt>
    <dgm:pt modelId="{3139F997-8609-4DFA-9F54-2BD4F5536F97}" type="pres">
      <dgm:prSet presAssocID="{E93C5DEA-D95C-41FE-9725-648A5754C63A}" presName="Name9" presStyleLbl="parChTrans1D2" presStyleIdx="0" presStyleCnt="3"/>
      <dgm:spPr/>
    </dgm:pt>
    <dgm:pt modelId="{7B893E9E-F27D-4473-821A-A68B3650ECA1}" type="pres">
      <dgm:prSet presAssocID="{E93C5DEA-D95C-41FE-9725-648A5754C63A}" presName="connTx" presStyleLbl="parChTrans1D2" presStyleIdx="0" presStyleCnt="3"/>
      <dgm:spPr/>
    </dgm:pt>
    <dgm:pt modelId="{31C05D42-9B80-4560-88E3-65F8E6957C81}" type="pres">
      <dgm:prSet presAssocID="{D44BDD46-E398-4AA1-BB0E-5EC6247E8286}" presName="node" presStyleLbl="node1" presStyleIdx="0" presStyleCnt="3">
        <dgm:presLayoutVars>
          <dgm:bulletEnabled val="1"/>
        </dgm:presLayoutVars>
      </dgm:prSet>
      <dgm:spPr/>
    </dgm:pt>
    <dgm:pt modelId="{EF664FA4-7AB1-4BDD-BE20-27DA65566AC8}" type="pres">
      <dgm:prSet presAssocID="{711C3AFA-F72E-4E21-8E82-9C3E3CF17ABE}" presName="Name9" presStyleLbl="parChTrans1D2" presStyleIdx="1" presStyleCnt="3"/>
      <dgm:spPr/>
    </dgm:pt>
    <dgm:pt modelId="{D76AB97A-5B9E-4742-999A-4EAA9E558ED5}" type="pres">
      <dgm:prSet presAssocID="{711C3AFA-F72E-4E21-8E82-9C3E3CF17ABE}" presName="connTx" presStyleLbl="parChTrans1D2" presStyleIdx="1" presStyleCnt="3"/>
      <dgm:spPr/>
    </dgm:pt>
    <dgm:pt modelId="{151F0052-D484-4E69-AB16-60EAF4A5100D}" type="pres">
      <dgm:prSet presAssocID="{E267EE24-5F8E-4DE4-A29C-7C4AE3A69F95}" presName="node" presStyleLbl="node1" presStyleIdx="1" presStyleCnt="3">
        <dgm:presLayoutVars>
          <dgm:bulletEnabled val="1"/>
        </dgm:presLayoutVars>
      </dgm:prSet>
      <dgm:spPr/>
    </dgm:pt>
    <dgm:pt modelId="{2D342972-946D-4042-ACAF-4F6C0F3A7259}" type="pres">
      <dgm:prSet presAssocID="{244F16AA-798B-4E7D-9F53-FA7B23FAA0B4}" presName="Name9" presStyleLbl="parChTrans1D2" presStyleIdx="2" presStyleCnt="3"/>
      <dgm:spPr/>
    </dgm:pt>
    <dgm:pt modelId="{60D5065B-40D1-44B2-8B86-4F8623494813}" type="pres">
      <dgm:prSet presAssocID="{244F16AA-798B-4E7D-9F53-FA7B23FAA0B4}" presName="connTx" presStyleLbl="parChTrans1D2" presStyleIdx="2" presStyleCnt="3"/>
      <dgm:spPr/>
    </dgm:pt>
    <dgm:pt modelId="{705278A3-73E4-451C-AE87-C7D02005946F}" type="pres">
      <dgm:prSet presAssocID="{CB74312B-471C-4814-B2E9-0A56D1A28024}" presName="node" presStyleLbl="node1" presStyleIdx="2" presStyleCnt="3">
        <dgm:presLayoutVars>
          <dgm:bulletEnabled val="1"/>
        </dgm:presLayoutVars>
      </dgm:prSet>
      <dgm:spPr/>
    </dgm:pt>
  </dgm:ptLst>
  <dgm:cxnLst>
    <dgm:cxn modelId="{E1F2DB06-F5CE-458D-B126-E67B86765C19}" type="presOf" srcId="{711C3AFA-F72E-4E21-8E82-9C3E3CF17ABE}" destId="{D76AB97A-5B9E-4742-999A-4EAA9E558ED5}" srcOrd="1" destOrd="0" presId="urn:microsoft.com/office/officeart/2005/8/layout/radial1"/>
    <dgm:cxn modelId="{DF17481B-445E-4C46-9AAC-250DFD2C7B96}" type="presOf" srcId="{E93C5DEA-D95C-41FE-9725-648A5754C63A}" destId="{7B893E9E-F27D-4473-821A-A68B3650ECA1}" srcOrd="1" destOrd="0" presId="urn:microsoft.com/office/officeart/2005/8/layout/radial1"/>
    <dgm:cxn modelId="{B1414A5C-6719-4DBA-B89D-4D7E5C32BB15}" srcId="{02956D63-D9DF-4119-AFD9-D3D6E3460CF6}" destId="{CB74312B-471C-4814-B2E9-0A56D1A28024}" srcOrd="2" destOrd="0" parTransId="{244F16AA-798B-4E7D-9F53-FA7B23FAA0B4}" sibTransId="{D15301D7-71FF-4C5A-A35F-C25039A99811}"/>
    <dgm:cxn modelId="{645A254D-0B6B-427C-A0CA-FD79A4E33300}" type="presOf" srcId="{244F16AA-798B-4E7D-9F53-FA7B23FAA0B4}" destId="{60D5065B-40D1-44B2-8B86-4F8623494813}" srcOrd="1" destOrd="0" presId="urn:microsoft.com/office/officeart/2005/8/layout/radial1"/>
    <dgm:cxn modelId="{28857854-9C1A-4FC8-A73D-621FBAE55DB2}" srcId="{02956D63-D9DF-4119-AFD9-D3D6E3460CF6}" destId="{E267EE24-5F8E-4DE4-A29C-7C4AE3A69F95}" srcOrd="1" destOrd="0" parTransId="{711C3AFA-F72E-4E21-8E82-9C3E3CF17ABE}" sibTransId="{A2E8A3B3-208B-4D56-90BD-BF2131BE1B6F}"/>
    <dgm:cxn modelId="{435DA077-A323-4532-992D-925B54CED588}" type="presOf" srcId="{711C3AFA-F72E-4E21-8E82-9C3E3CF17ABE}" destId="{EF664FA4-7AB1-4BDD-BE20-27DA65566AC8}" srcOrd="0" destOrd="0" presId="urn:microsoft.com/office/officeart/2005/8/layout/radial1"/>
    <dgm:cxn modelId="{5CCC1958-F1D2-46B9-8C05-B32C9EA26488}" type="presOf" srcId="{2BEB1F0D-3902-462A-A08C-C90A2C298371}" destId="{8BDAD37D-949C-4692-966D-FF7CCF5CACC8}" srcOrd="0" destOrd="0" presId="urn:microsoft.com/office/officeart/2005/8/layout/radial1"/>
    <dgm:cxn modelId="{9BDBC97E-604B-4283-8080-D25B0F4EE9D1}" type="presOf" srcId="{244F16AA-798B-4E7D-9F53-FA7B23FAA0B4}" destId="{2D342972-946D-4042-ACAF-4F6C0F3A7259}" srcOrd="0" destOrd="0" presId="urn:microsoft.com/office/officeart/2005/8/layout/radial1"/>
    <dgm:cxn modelId="{A470629A-22C6-4FAB-8799-4AD03E22BF6A}" type="presOf" srcId="{E93C5DEA-D95C-41FE-9725-648A5754C63A}" destId="{3139F997-8609-4DFA-9F54-2BD4F5536F97}" srcOrd="0" destOrd="0" presId="urn:microsoft.com/office/officeart/2005/8/layout/radial1"/>
    <dgm:cxn modelId="{7DADCEA2-A2B1-40A6-AB07-093185E777E4}" type="presOf" srcId="{CB74312B-471C-4814-B2E9-0A56D1A28024}" destId="{705278A3-73E4-451C-AE87-C7D02005946F}" srcOrd="0" destOrd="0" presId="urn:microsoft.com/office/officeart/2005/8/layout/radial1"/>
    <dgm:cxn modelId="{1895D1A8-B7AD-4A43-ACB3-A17313092082}" type="presOf" srcId="{E267EE24-5F8E-4DE4-A29C-7C4AE3A69F95}" destId="{151F0052-D484-4E69-AB16-60EAF4A5100D}" srcOrd="0" destOrd="0" presId="urn:microsoft.com/office/officeart/2005/8/layout/radial1"/>
    <dgm:cxn modelId="{1C1388E0-982C-4894-B464-B84F62A76719}" srcId="{2BEB1F0D-3902-462A-A08C-C90A2C298371}" destId="{02956D63-D9DF-4119-AFD9-D3D6E3460CF6}" srcOrd="0" destOrd="0" parTransId="{762A8539-4F9C-4B1B-8A3C-30B41428BAD5}" sibTransId="{D5D38BFB-15A0-4175-9D93-12C20D3E2BA7}"/>
    <dgm:cxn modelId="{A11E6FF1-307D-4127-9799-0787F004F0C6}" srcId="{02956D63-D9DF-4119-AFD9-D3D6E3460CF6}" destId="{D44BDD46-E398-4AA1-BB0E-5EC6247E8286}" srcOrd="0" destOrd="0" parTransId="{E93C5DEA-D95C-41FE-9725-648A5754C63A}" sibTransId="{6E472C76-62ED-48AD-8033-86ED8B67166C}"/>
    <dgm:cxn modelId="{878D8EFF-2BC2-45F5-BAB2-231809BE2BE6}" type="presOf" srcId="{D44BDD46-E398-4AA1-BB0E-5EC6247E8286}" destId="{31C05D42-9B80-4560-88E3-65F8E6957C81}" srcOrd="0" destOrd="0" presId="urn:microsoft.com/office/officeart/2005/8/layout/radial1"/>
    <dgm:cxn modelId="{8618C6FF-F798-4254-ABCB-FD8D8FBD8D30}" type="presOf" srcId="{02956D63-D9DF-4119-AFD9-D3D6E3460CF6}" destId="{4F5D2E6A-5A46-4070-B29C-9AE0A3C92AF8}" srcOrd="0" destOrd="0" presId="urn:microsoft.com/office/officeart/2005/8/layout/radial1"/>
    <dgm:cxn modelId="{7A700601-0F28-4E4F-ABAF-5233DB0AF8BD}" type="presParOf" srcId="{8BDAD37D-949C-4692-966D-FF7CCF5CACC8}" destId="{4F5D2E6A-5A46-4070-B29C-9AE0A3C92AF8}" srcOrd="0" destOrd="0" presId="urn:microsoft.com/office/officeart/2005/8/layout/radial1"/>
    <dgm:cxn modelId="{DD369F59-59C2-47AA-B340-A8DEECC1C133}" type="presParOf" srcId="{8BDAD37D-949C-4692-966D-FF7CCF5CACC8}" destId="{3139F997-8609-4DFA-9F54-2BD4F5536F97}" srcOrd="1" destOrd="0" presId="urn:microsoft.com/office/officeart/2005/8/layout/radial1"/>
    <dgm:cxn modelId="{6B887D90-2DFF-46C6-B26D-32F4E2CC82AC}" type="presParOf" srcId="{3139F997-8609-4DFA-9F54-2BD4F5536F97}" destId="{7B893E9E-F27D-4473-821A-A68B3650ECA1}" srcOrd="0" destOrd="0" presId="urn:microsoft.com/office/officeart/2005/8/layout/radial1"/>
    <dgm:cxn modelId="{2830EB72-7970-4169-BDB5-E687ABD3EFCA}" type="presParOf" srcId="{8BDAD37D-949C-4692-966D-FF7CCF5CACC8}" destId="{31C05D42-9B80-4560-88E3-65F8E6957C81}" srcOrd="2" destOrd="0" presId="urn:microsoft.com/office/officeart/2005/8/layout/radial1"/>
    <dgm:cxn modelId="{D7094525-CC08-42DC-A793-E54686B4D729}" type="presParOf" srcId="{8BDAD37D-949C-4692-966D-FF7CCF5CACC8}" destId="{EF664FA4-7AB1-4BDD-BE20-27DA65566AC8}" srcOrd="3" destOrd="0" presId="urn:microsoft.com/office/officeart/2005/8/layout/radial1"/>
    <dgm:cxn modelId="{ADB4326D-90DB-4520-8AE5-9AF0E7A87B1F}" type="presParOf" srcId="{EF664FA4-7AB1-4BDD-BE20-27DA65566AC8}" destId="{D76AB97A-5B9E-4742-999A-4EAA9E558ED5}" srcOrd="0" destOrd="0" presId="urn:microsoft.com/office/officeart/2005/8/layout/radial1"/>
    <dgm:cxn modelId="{5A62C466-21E1-4D3D-A126-9B05C9FED224}" type="presParOf" srcId="{8BDAD37D-949C-4692-966D-FF7CCF5CACC8}" destId="{151F0052-D484-4E69-AB16-60EAF4A5100D}" srcOrd="4" destOrd="0" presId="urn:microsoft.com/office/officeart/2005/8/layout/radial1"/>
    <dgm:cxn modelId="{096BE603-656B-4BF3-A28E-444376EA4440}" type="presParOf" srcId="{8BDAD37D-949C-4692-966D-FF7CCF5CACC8}" destId="{2D342972-946D-4042-ACAF-4F6C0F3A7259}" srcOrd="5" destOrd="0" presId="urn:microsoft.com/office/officeart/2005/8/layout/radial1"/>
    <dgm:cxn modelId="{BFD1FD07-4160-4ADC-8CD4-DD3247849AC1}" type="presParOf" srcId="{2D342972-946D-4042-ACAF-4F6C0F3A7259}" destId="{60D5065B-40D1-44B2-8B86-4F8623494813}" srcOrd="0" destOrd="0" presId="urn:microsoft.com/office/officeart/2005/8/layout/radial1"/>
    <dgm:cxn modelId="{6E45F322-73FB-493A-A7B9-54B7CB8661A4}" type="presParOf" srcId="{8BDAD37D-949C-4692-966D-FF7CCF5CACC8}" destId="{705278A3-73E4-451C-AE87-C7D02005946F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60789E-53C2-4BD4-92A4-3E6E23E5FB84}">
      <dsp:nvSpPr>
        <dsp:cNvPr id="0" name=""/>
        <dsp:cNvSpPr/>
      </dsp:nvSpPr>
      <dsp:spPr>
        <a:xfrm>
          <a:off x="2585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 Choosing a topic/research question</a:t>
          </a:r>
        </a:p>
      </dsp:txBody>
      <dsp:txXfrm>
        <a:off x="2585" y="374933"/>
        <a:ext cx="2051102" cy="1230661"/>
      </dsp:txXfrm>
    </dsp:sp>
    <dsp:sp modelId="{01F22A10-81AB-46A5-BB7D-E9EC8C34747E}">
      <dsp:nvSpPr>
        <dsp:cNvPr id="0" name=""/>
        <dsp:cNvSpPr/>
      </dsp:nvSpPr>
      <dsp:spPr>
        <a:xfrm>
          <a:off x="2258798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Constructing an interview schedule</a:t>
          </a:r>
        </a:p>
      </dsp:txBody>
      <dsp:txXfrm>
        <a:off x="2258798" y="374933"/>
        <a:ext cx="2051102" cy="1230661"/>
      </dsp:txXfrm>
    </dsp:sp>
    <dsp:sp modelId="{77D96FDC-CFA6-4908-8509-778CDAD666B0}">
      <dsp:nvSpPr>
        <dsp:cNvPr id="0" name=""/>
        <dsp:cNvSpPr/>
      </dsp:nvSpPr>
      <dsp:spPr>
        <a:xfrm>
          <a:off x="4515011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3. Locating participants</a:t>
          </a:r>
        </a:p>
      </dsp:txBody>
      <dsp:txXfrm>
        <a:off x="4515011" y="374933"/>
        <a:ext cx="2051102" cy="1230661"/>
      </dsp:txXfrm>
    </dsp:sp>
    <dsp:sp modelId="{0F66709A-5642-4CEA-B728-89268E8F44FB}">
      <dsp:nvSpPr>
        <dsp:cNvPr id="0" name=""/>
        <dsp:cNvSpPr/>
      </dsp:nvSpPr>
      <dsp:spPr>
        <a:xfrm>
          <a:off x="6771224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4. Conducting an interview or interviews</a:t>
          </a:r>
        </a:p>
      </dsp:txBody>
      <dsp:txXfrm>
        <a:off x="6771224" y="374933"/>
        <a:ext cx="2051102" cy="1230661"/>
      </dsp:txXfrm>
    </dsp:sp>
    <dsp:sp modelId="{BCA993D1-1032-473A-97B2-3BA432894F19}">
      <dsp:nvSpPr>
        <dsp:cNvPr id="0" name=""/>
        <dsp:cNvSpPr/>
      </dsp:nvSpPr>
      <dsp:spPr>
        <a:xfrm>
          <a:off x="1130691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Transcribing the interview material</a:t>
          </a:r>
        </a:p>
      </dsp:txBody>
      <dsp:txXfrm>
        <a:off x="1130691" y="1810705"/>
        <a:ext cx="2051102" cy="1230661"/>
      </dsp:txXfrm>
    </dsp:sp>
    <dsp:sp modelId="{0ACDD7DF-27BF-4750-9BD7-87B45CE31833}">
      <dsp:nvSpPr>
        <dsp:cNvPr id="0" name=""/>
        <dsp:cNvSpPr/>
      </dsp:nvSpPr>
      <dsp:spPr>
        <a:xfrm>
          <a:off x="3386905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6. Analysis of data</a:t>
          </a:r>
        </a:p>
      </dsp:txBody>
      <dsp:txXfrm>
        <a:off x="3386905" y="1810705"/>
        <a:ext cx="2051102" cy="1230661"/>
      </dsp:txXfrm>
    </dsp:sp>
    <dsp:sp modelId="{309F49EA-1FAF-4377-BCE2-7F0B848F971F}">
      <dsp:nvSpPr>
        <dsp:cNvPr id="0" name=""/>
        <dsp:cNvSpPr/>
      </dsp:nvSpPr>
      <dsp:spPr>
        <a:xfrm>
          <a:off x="5643118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7. Writing Up</a:t>
          </a:r>
        </a:p>
      </dsp:txBody>
      <dsp:txXfrm>
        <a:off x="5643118" y="1810705"/>
        <a:ext cx="2051102" cy="12306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D2E6A-5A46-4070-B29C-9AE0A3C92AF8}">
      <dsp:nvSpPr>
        <dsp:cNvPr id="0" name=""/>
        <dsp:cNvSpPr/>
      </dsp:nvSpPr>
      <dsp:spPr>
        <a:xfrm>
          <a:off x="3147218" y="2388995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Main Theme</a:t>
          </a:r>
        </a:p>
      </dsp:txBody>
      <dsp:txXfrm>
        <a:off x="3415737" y="2657514"/>
        <a:ext cx="1296524" cy="1296524"/>
      </dsp:txXfrm>
    </dsp:sp>
    <dsp:sp modelId="{3139F997-8609-4DFA-9F54-2BD4F5536F97}">
      <dsp:nvSpPr>
        <dsp:cNvPr id="0" name=""/>
        <dsp:cNvSpPr/>
      </dsp:nvSpPr>
      <dsp:spPr>
        <a:xfrm rot="16200000">
          <a:off x="3787893" y="2092587"/>
          <a:ext cx="552212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52212" y="203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050194" y="2099084"/>
        <a:ext cx="27610" cy="27610"/>
      </dsp:txXfrm>
    </dsp:sp>
    <dsp:sp modelId="{31C05D42-9B80-4560-88E3-65F8E6957C81}">
      <dsp:nvSpPr>
        <dsp:cNvPr id="0" name=""/>
        <dsp:cNvSpPr/>
      </dsp:nvSpPr>
      <dsp:spPr>
        <a:xfrm>
          <a:off x="3147218" y="3221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Sub-Theme 1</a:t>
          </a:r>
        </a:p>
      </dsp:txBody>
      <dsp:txXfrm>
        <a:off x="3415737" y="271740"/>
        <a:ext cx="1296524" cy="1296524"/>
      </dsp:txXfrm>
    </dsp:sp>
    <dsp:sp modelId="{EF664FA4-7AB1-4BDD-BE20-27DA65566AC8}">
      <dsp:nvSpPr>
        <dsp:cNvPr id="0" name=""/>
        <dsp:cNvSpPr/>
      </dsp:nvSpPr>
      <dsp:spPr>
        <a:xfrm rot="1800000">
          <a:off x="4820964" y="3881918"/>
          <a:ext cx="552212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52212" y="203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083265" y="3888415"/>
        <a:ext cx="27610" cy="27610"/>
      </dsp:txXfrm>
    </dsp:sp>
    <dsp:sp modelId="{151F0052-D484-4E69-AB16-60EAF4A5100D}">
      <dsp:nvSpPr>
        <dsp:cNvPr id="0" name=""/>
        <dsp:cNvSpPr/>
      </dsp:nvSpPr>
      <dsp:spPr>
        <a:xfrm>
          <a:off x="5213360" y="3581883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Sub-Theme  2</a:t>
          </a:r>
        </a:p>
      </dsp:txBody>
      <dsp:txXfrm>
        <a:off x="5481879" y="3850402"/>
        <a:ext cx="1296524" cy="1296524"/>
      </dsp:txXfrm>
    </dsp:sp>
    <dsp:sp modelId="{2D342972-946D-4042-ACAF-4F6C0F3A7259}">
      <dsp:nvSpPr>
        <dsp:cNvPr id="0" name=""/>
        <dsp:cNvSpPr/>
      </dsp:nvSpPr>
      <dsp:spPr>
        <a:xfrm rot="9000000">
          <a:off x="2754823" y="3881918"/>
          <a:ext cx="552212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52212" y="203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017123" y="3888415"/>
        <a:ext cx="27610" cy="27610"/>
      </dsp:txXfrm>
    </dsp:sp>
    <dsp:sp modelId="{705278A3-73E4-451C-AE87-C7D02005946F}">
      <dsp:nvSpPr>
        <dsp:cNvPr id="0" name=""/>
        <dsp:cNvSpPr/>
      </dsp:nvSpPr>
      <dsp:spPr>
        <a:xfrm>
          <a:off x="1081077" y="3581883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Sub-Theme  3</a:t>
          </a:r>
        </a:p>
      </dsp:txBody>
      <dsp:txXfrm>
        <a:off x="1349596" y="3850402"/>
        <a:ext cx="1296524" cy="12965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240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119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16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636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451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833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67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508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451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41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8807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640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9427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125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337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8238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243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900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074863"/>
            <a:ext cx="9817100" cy="238760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Thematic Analysis – Independent Research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935538"/>
            <a:ext cx="9144000" cy="1655762"/>
          </a:xfrm>
        </p:spPr>
        <p:txBody>
          <a:bodyPr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112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Thematic Analysis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Thematic Analysis is a widely used qualitative psychology tool in analysing interview, focus group or diary based data. </a:t>
            </a:r>
          </a:p>
          <a:p>
            <a:endParaRPr lang="en-GB" dirty="0"/>
          </a:p>
          <a:p>
            <a:r>
              <a:rPr lang="en-GB" dirty="0"/>
              <a:t>“Thematic analysis is a method for identifying, analysing, and reporting patterns (themes) within data”. (Braun and Clarke, 2006) </a:t>
            </a:r>
          </a:p>
          <a:p>
            <a:endParaRPr lang="en-GB" dirty="0"/>
          </a:p>
          <a:p>
            <a:r>
              <a:rPr lang="en-GB" dirty="0"/>
              <a:t>It is a method of processing and analysing the data in rich detail , interpreting various aspects of the research topic (</a:t>
            </a:r>
            <a:r>
              <a:rPr lang="en-GB" dirty="0" err="1"/>
              <a:t>Boyatzis</a:t>
            </a:r>
            <a:r>
              <a:rPr lang="en-GB" dirty="0"/>
              <a:t>, 1998). </a:t>
            </a:r>
          </a:p>
          <a:p>
            <a:endParaRPr lang="en-GB" dirty="0"/>
          </a:p>
          <a:p>
            <a:r>
              <a:rPr lang="en-GB" dirty="0"/>
              <a:t>Despite being widely used, its methodology can be considered unclear (supporters might call this flexible) – and more recently researchers have adopted a hybrid approach of thematic analysis, combing it with other qualitative method of analysis. </a:t>
            </a:r>
          </a:p>
        </p:txBody>
      </p:sp>
    </p:spTree>
    <p:extLst>
      <p:ext uri="{BB962C8B-B14F-4D97-AF65-F5344CB8AC3E}">
        <p14:creationId xmlns:p14="http://schemas.microsoft.com/office/powerpoint/2010/main" val="36239867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 (Clarke et al 2015).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Familiarisation – reading and re-reading the transcripts. </a:t>
            </a:r>
          </a:p>
          <a:p>
            <a:r>
              <a:rPr lang="en-GB" dirty="0"/>
              <a:t>Coding – is the first step in the process of identifying patterns in the data because it groups together similar data fragments. </a:t>
            </a:r>
          </a:p>
          <a:p>
            <a:r>
              <a:rPr lang="en-GB" dirty="0"/>
              <a:t>“Searching for themes” – the research cluster together codes to create a credible mapping of key patterns in the data. </a:t>
            </a:r>
          </a:p>
          <a:p>
            <a:r>
              <a:rPr lang="en-GB" dirty="0"/>
              <a:t>Reviewing the themes – the researcher check whether the ‘candidate’ theme exhibit a good ‘fit’ with the coded and the entire data set, and each has a clear, distinct ‘essence’ or central organising concept. </a:t>
            </a:r>
          </a:p>
          <a:p>
            <a:r>
              <a:rPr lang="en-GB" dirty="0"/>
              <a:t>Defining and naming the themes – writing theme definitions and selecting a theme name or label.</a:t>
            </a:r>
          </a:p>
          <a:p>
            <a:r>
              <a:rPr lang="en-GB" dirty="0"/>
              <a:t>Writing the Report – produce a narrative (organising framework) showing the analytical journey. </a:t>
            </a:r>
          </a:p>
        </p:txBody>
      </p:sp>
    </p:spTree>
    <p:extLst>
      <p:ext uri="{BB962C8B-B14F-4D97-AF65-F5344CB8AC3E}">
        <p14:creationId xmlns:p14="http://schemas.microsoft.com/office/powerpoint/2010/main" val="3813690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What is Phenomenologically-Informed Thematic</a:t>
            </a:r>
            <a:br>
              <a:rPr lang="en-GB" dirty="0"/>
            </a:br>
            <a:r>
              <a:rPr lang="en-GB" dirty="0"/>
              <a:t>Analysis.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Braun and Clarke (2006) – It is a branch of thematic analysis in which the researcher is interested in the lived experiences of the participant within a particular context at a particular time. </a:t>
            </a:r>
          </a:p>
          <a:p>
            <a:endParaRPr lang="en-GB" dirty="0"/>
          </a:p>
          <a:p>
            <a:pPr>
              <a:lnSpc>
                <a:spcPct val="80000"/>
              </a:lnSpc>
              <a:defRPr/>
            </a:pPr>
            <a:r>
              <a:rPr lang="en-GB" dirty="0"/>
              <a:t>Based very closely to another branch of qualitative analysis </a:t>
            </a:r>
            <a:r>
              <a:rPr lang="en-GB" dirty="0">
                <a:latin typeface="Helvetica" pitchFamily="34" charset="0"/>
              </a:rPr>
              <a:t>Interpretative Phenomenological Analysis (IPA, Smith, 1996). </a:t>
            </a:r>
          </a:p>
        </p:txBody>
      </p:sp>
    </p:spTree>
    <p:extLst>
      <p:ext uri="{BB962C8B-B14F-4D97-AF65-F5344CB8AC3E}">
        <p14:creationId xmlns:p14="http://schemas.microsoft.com/office/powerpoint/2010/main" val="3885900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/>
              <a:t>Phenomenologically-Informed Thematic Analysis</a:t>
            </a:r>
            <a:br>
              <a:rPr lang="en-GB" dirty="0"/>
            </a:br>
            <a:endParaRPr lang="en-GB" dirty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Through qualitative data, such as diaries or transcripts of interviews, Phenomenologically-Informed Thematic Analysis seeks to examine an individual’s </a:t>
            </a:r>
            <a:r>
              <a:rPr lang="en-GB" b="1" dirty="0"/>
              <a:t>perceptions </a:t>
            </a:r>
            <a:r>
              <a:rPr lang="en-GB" dirty="0"/>
              <a:t>(</a:t>
            </a:r>
            <a:r>
              <a:rPr lang="en-GB" b="1" dirty="0"/>
              <a:t>feelings, understandings</a:t>
            </a:r>
            <a:r>
              <a:rPr lang="en-GB" dirty="0"/>
              <a:t>) about a situation or event.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Phenomenologically-Informed Thematic Analysis then seeks to understand how these feelings are structured around </a:t>
            </a:r>
            <a:r>
              <a:rPr lang="en-GB" b="1" dirty="0"/>
              <a:t>themes</a:t>
            </a:r>
            <a:r>
              <a:rPr lang="en-GB" dirty="0"/>
              <a:t> (i.e. regularly reoccurring ideas or concerns).</a:t>
            </a:r>
          </a:p>
        </p:txBody>
      </p:sp>
    </p:spTree>
    <p:extLst>
      <p:ext uri="{BB962C8B-B14F-4D97-AF65-F5344CB8AC3E}">
        <p14:creationId xmlns:p14="http://schemas.microsoft.com/office/powerpoint/2010/main" val="1922585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Key Steps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4828412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4566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>
              <a:defRPr/>
            </a:pPr>
            <a:r>
              <a:rPr lang="en-GB" sz="4000" dirty="0"/>
              <a:t>Conducting analysis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Both approaches involves searching for themes in interview or other qualitative data. 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Themes are: “recurrent ideas or topics which can be detected in the material which is being analysed, and which come up on more than one occasion in a particular set of data.” (Hayes 2000:173)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8689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Phenomenologically-informed thematic analysis and Thematic Analysis (Braun and Clark, 2006).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Stage 1 – Reading and Re-reading. </a:t>
            </a:r>
          </a:p>
          <a:p>
            <a:pPr lvl="1"/>
            <a:r>
              <a:rPr lang="en-GB" dirty="0"/>
              <a:t>Read the transcript a number of times to become intimate with the account. </a:t>
            </a:r>
          </a:p>
          <a:p>
            <a:r>
              <a:rPr lang="en-GB" dirty="0"/>
              <a:t>Stage 2 – Initial Noting</a:t>
            </a:r>
          </a:p>
          <a:p>
            <a:pPr lvl="1"/>
            <a:r>
              <a:rPr lang="en-GB" dirty="0"/>
              <a:t>Use right hand margin to document interesting data / thoughts in the form of key words / phrases. </a:t>
            </a:r>
          </a:p>
          <a:p>
            <a:r>
              <a:rPr lang="en-GB" dirty="0"/>
              <a:t>Stage 3 – Developing emergent themes. </a:t>
            </a:r>
          </a:p>
          <a:p>
            <a:pPr lvl="1"/>
            <a:r>
              <a:rPr lang="en-GB" dirty="0"/>
              <a:t>Emerging themes identified in the left hand margin in a chronological manner</a:t>
            </a:r>
          </a:p>
          <a:p>
            <a:pPr lvl="1"/>
            <a:r>
              <a:rPr lang="en-GB" dirty="0"/>
              <a:t>Themes checked back with primary source material</a:t>
            </a:r>
          </a:p>
          <a:p>
            <a:r>
              <a:rPr lang="en-GB" dirty="0"/>
              <a:t>Stage 4 – Searching for connections across emergent themes. </a:t>
            </a:r>
          </a:p>
          <a:p>
            <a:pPr lvl="1"/>
            <a:r>
              <a:rPr lang="en-GB" dirty="0"/>
              <a:t>Connections looked for between themes – </a:t>
            </a:r>
            <a:r>
              <a:rPr lang="en-GB" b="1" dirty="0"/>
              <a:t>Superordinate themes identified</a:t>
            </a:r>
          </a:p>
          <a:p>
            <a:pPr lvl="1"/>
            <a:r>
              <a:rPr lang="en-GB" dirty="0"/>
              <a:t>Table of themes produced and Superordinate themes given a name / label. </a:t>
            </a:r>
          </a:p>
          <a:p>
            <a:pPr lvl="1"/>
            <a:r>
              <a:rPr lang="en-GB" dirty="0"/>
              <a:t>Identifier added to each instance in the table. </a:t>
            </a:r>
          </a:p>
        </p:txBody>
      </p:sp>
    </p:spTree>
    <p:extLst>
      <p:ext uri="{BB962C8B-B14F-4D97-AF65-F5344CB8AC3E}">
        <p14:creationId xmlns:p14="http://schemas.microsoft.com/office/powerpoint/2010/main" val="1852940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Lets Break this down further…. 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None/>
              <a:defRPr/>
            </a:pPr>
            <a:r>
              <a:rPr lang="en-GB" dirty="0"/>
              <a:t>Analysing data for themes involves three main steps:</a:t>
            </a:r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Making brief notes indicating points of interest in the data (use right hand margin)</a:t>
            </a:r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endParaRPr lang="en-GB" dirty="0"/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Indicating any reoccurring themes that arise in the interview.</a:t>
            </a:r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endParaRPr lang="en-GB" dirty="0"/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Grouping the themes under wider headings or categories. These are ‘superordinate themes’ </a:t>
            </a:r>
          </a:p>
        </p:txBody>
      </p:sp>
    </p:spTree>
    <p:extLst>
      <p:ext uri="{BB962C8B-B14F-4D97-AF65-F5344CB8AC3E}">
        <p14:creationId xmlns:p14="http://schemas.microsoft.com/office/powerpoint/2010/main" val="841460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Stages of analysis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Both Braun and Clarke (2006) and Willig (2013) identifies four stages:</a:t>
            </a:r>
          </a:p>
          <a:p>
            <a:endParaRPr lang="en-GB" dirty="0"/>
          </a:p>
          <a:p>
            <a:r>
              <a:rPr lang="en-GB" dirty="0"/>
              <a:t>The researcher’s initial encounter with the text</a:t>
            </a:r>
          </a:p>
          <a:p>
            <a:endParaRPr lang="en-GB" dirty="0"/>
          </a:p>
          <a:p>
            <a:r>
              <a:rPr lang="en-GB" dirty="0"/>
              <a:t>Identification of themes (Subordinate themes)</a:t>
            </a:r>
          </a:p>
          <a:p>
            <a:endParaRPr lang="en-GB" dirty="0"/>
          </a:p>
          <a:p>
            <a:r>
              <a:rPr lang="en-GB" dirty="0"/>
              <a:t>Clustering of themes (Superordinate themes)</a:t>
            </a:r>
          </a:p>
          <a:p>
            <a:endParaRPr lang="en-GB" dirty="0"/>
          </a:p>
          <a:p>
            <a:r>
              <a:rPr lang="en-GB" dirty="0"/>
              <a:t>Production of a summary 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235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the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Results/Discussion</a:t>
            </a:r>
          </a:p>
          <a:p>
            <a:pPr lvl="1"/>
            <a:r>
              <a:rPr lang="en-GB" dirty="0"/>
              <a:t>Combine these two sections</a:t>
            </a:r>
          </a:p>
          <a:p>
            <a:pPr lvl="1"/>
            <a:r>
              <a:rPr lang="en-GB" dirty="0"/>
              <a:t>Produce and include a summary table of themes</a:t>
            </a:r>
          </a:p>
          <a:p>
            <a:pPr lvl="1"/>
            <a:r>
              <a:rPr lang="en-GB" dirty="0"/>
              <a:t>No quantitative analysis, so distinction between results and discussion is less clear cut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8988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Results/Discussion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Familiarisation Phase</a:t>
            </a:r>
          </a:p>
          <a:p>
            <a:pPr lvl="1"/>
            <a:r>
              <a:rPr lang="en-GB" dirty="0"/>
              <a:t>Based upon initial notes, what were the initial views about the text. </a:t>
            </a:r>
          </a:p>
          <a:p>
            <a:endParaRPr lang="en-GB" dirty="0"/>
          </a:p>
          <a:p>
            <a:r>
              <a:rPr lang="en-GB" dirty="0"/>
              <a:t>2. Summary Table. </a:t>
            </a:r>
          </a:p>
          <a:p>
            <a:pPr lvl="1"/>
            <a:r>
              <a:rPr lang="en-GB" dirty="0"/>
              <a:t>See next slide</a:t>
            </a:r>
          </a:p>
          <a:p>
            <a:r>
              <a:rPr lang="en-GB" dirty="0"/>
              <a:t>3. Discussion of the Results. </a:t>
            </a:r>
          </a:p>
        </p:txBody>
      </p:sp>
    </p:spTree>
    <p:extLst>
      <p:ext uri="{BB962C8B-B14F-4D97-AF65-F5344CB8AC3E}">
        <p14:creationId xmlns:p14="http://schemas.microsoft.com/office/powerpoint/2010/main" val="10646006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Example of a Summary Table.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9798280"/>
              </p:ext>
            </p:extLst>
          </p:nvPr>
        </p:nvGraphicFramePr>
        <p:xfrm>
          <a:off x="2870200" y="2395538"/>
          <a:ext cx="7810501" cy="448669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5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56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24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Themes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Quote Keyword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/ Line Number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408"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(Cluster) Theme 1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4; Line 20.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Subordinate Theme 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4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2408"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(Cluster) Theme 2.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10; Line 3 etc.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3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57200" y="2108200"/>
            <a:ext cx="2184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Remember to Present your table in APA format (As shown here) and also label your table. </a:t>
            </a:r>
          </a:p>
        </p:txBody>
      </p:sp>
    </p:spTree>
    <p:extLst>
      <p:ext uri="{BB962C8B-B14F-4D97-AF65-F5344CB8AC3E}">
        <p14:creationId xmlns:p14="http://schemas.microsoft.com/office/powerpoint/2010/main" val="483537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Example of a Summary Table 2.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898475" y="2695895"/>
          <a:ext cx="7930552" cy="419017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89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205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2050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Research Question</a:t>
                      </a:r>
                    </a:p>
                  </a:txBody>
                  <a:tcPr marL="68576" marR="6857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Main Theme</a:t>
                      </a: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Sub Theme</a:t>
                      </a: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060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Research Question 1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Research Question 2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Research Question 3</a:t>
                      </a:r>
                    </a:p>
                  </a:txBody>
                  <a:tcPr marL="68576" marR="6857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Main Theme 1 (RQ1)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Main Theme 2 (RQ1)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Main Theme 1 (RQ1)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Main Theme 1 (RQ2)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Main Theme 2 (RQ)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Sub-Theme 1 (Linked to Main Theme 1 (RQ1)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Sub-Theme 2 (Linked to Main Theme 1 (RQ1)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Sub-Theme 3 (Linked to Main Theme 1 (RQ1)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Sub-Theme 4 (Linked to Main Theme 1 (RQ1)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Sub-Theme 1 (Linked to Main Theme 2 (RQ1)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Sub-Theme 2 (Linked to Main Theme 2 (RQ1)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Sub-Theme 1 (Linked to Main Theme 1 (RQ2)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Sub-Theme 2 (Linked to Main Theme 1 (RQ2)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Sub-Theme 1 (Linked to Main Theme 1 (RQ3)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Sub-Theme 2 (Linked to Main Theme 1 (RQ3)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Sub-Theme 1 (Linked to Main Theme 2 (RQ3)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Sub-Theme 2 (Linked to Main Theme 2 (RQ3)</a:t>
                      </a: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865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865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57200" y="2108200"/>
            <a:ext cx="2184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Remember to Present your table in APA format (As shown here) and also label your table. </a:t>
            </a:r>
          </a:p>
        </p:txBody>
      </p:sp>
    </p:spTree>
    <p:extLst>
      <p:ext uri="{BB962C8B-B14F-4D97-AF65-F5344CB8AC3E}">
        <p14:creationId xmlns:p14="http://schemas.microsoft.com/office/powerpoint/2010/main" val="454724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Diagrammatical Representation of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Not compulsory, but can look good.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Use of flow charts to display hierarchical nature of analysis. </a:t>
            </a:r>
          </a:p>
          <a:p>
            <a:pPr>
              <a:defRPr/>
            </a:pPr>
            <a:r>
              <a:rPr lang="en-GB" dirty="0"/>
              <a:t>From the superordinate themes (at the top of the diagram) through to the initial analysis of the data, via the subordinate themes. </a:t>
            </a:r>
          </a:p>
          <a:p>
            <a:pPr lvl="1">
              <a:defRPr/>
            </a:pPr>
            <a:r>
              <a:rPr lang="en-GB" dirty="0"/>
              <a:t>You will have this information at hand anyway (with the table). </a:t>
            </a:r>
          </a:p>
        </p:txBody>
      </p:sp>
    </p:spTree>
    <p:extLst>
      <p:ext uri="{BB962C8B-B14F-4D97-AF65-F5344CB8AC3E}">
        <p14:creationId xmlns:p14="http://schemas.microsoft.com/office/powerpoint/2010/main" val="3911934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F966D-0C09-4B7F-B077-AAE3B78A3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F5C26A1-3EB7-4879-A9AD-6B192AD4475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-2185599" y="2701267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3BA05C97-CFBF-47FE-83DD-7B9BE8FC8697}"/>
              </a:ext>
            </a:extLst>
          </p:cNvPr>
          <p:cNvGraphicFramePr/>
          <p:nvPr/>
        </p:nvGraphicFramePr>
        <p:xfrm>
          <a:off x="3981570" y="132715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EF0E5AE-9814-CE7E-FED0-FBF760F947C0}"/>
              </a:ext>
            </a:extLst>
          </p:cNvPr>
          <p:cNvSpPr txBox="1"/>
          <p:nvPr/>
        </p:nvSpPr>
        <p:spPr>
          <a:xfrm>
            <a:off x="833887" y="2701267"/>
            <a:ext cx="52621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Can Present these linked to each Research Question (if applicable) – Make sure you label appropriately – e.g. Figure 1: </a:t>
            </a:r>
          </a:p>
        </p:txBody>
      </p:sp>
    </p:spTree>
    <p:extLst>
      <p:ext uri="{BB962C8B-B14F-4D97-AF65-F5344CB8AC3E}">
        <p14:creationId xmlns:p14="http://schemas.microsoft.com/office/powerpoint/2010/main" val="37943096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How to do Flow Charts quickly and effectively.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Microsoft Word is your friend.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Insert …… Smart Art Graphics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Then when in SmartArt – just click on relationship and basic radial options will appear.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 previous slide took less than 30 seconds!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05010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FC99C-6986-A0A9-7631-D3AE21FEC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do we do after the table and/or the thematic maps.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49D82-94C2-387A-823F-C2A2EFEE7A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Directly underneath – you will discuss your first Main / Superordinate theme.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Then use the MAIN themes as subheadings and discuss FULLY the main themes. </a:t>
            </a:r>
            <a:r>
              <a:rPr lang="en-GB" b="1" dirty="0"/>
              <a:t>Use quotes from the participants and also link to wider reading and cite these</a:t>
            </a:r>
            <a:r>
              <a:rPr lang="en-GB" dirty="0"/>
              <a:t>.  </a:t>
            </a:r>
          </a:p>
          <a:p>
            <a:endParaRPr lang="en-GB" dirty="0"/>
          </a:p>
          <a:p>
            <a:r>
              <a:rPr lang="en-GB" dirty="0"/>
              <a:t>Quotes for the participants will not go towards word count. </a:t>
            </a:r>
          </a:p>
          <a:p>
            <a:endParaRPr lang="en-GB" dirty="0"/>
          </a:p>
          <a:p>
            <a:r>
              <a:rPr lang="en-GB" dirty="0"/>
              <a:t>DO this for ALL the Main / Superordinate themes. </a:t>
            </a:r>
          </a:p>
        </p:txBody>
      </p:sp>
    </p:spTree>
    <p:extLst>
      <p:ext uri="{BB962C8B-B14F-4D97-AF65-F5344CB8AC3E}">
        <p14:creationId xmlns:p14="http://schemas.microsoft.com/office/powerpoint/2010/main" val="13820051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B43C0-D0DA-A1D2-069E-68F17F9B9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/ Discussion – Recap so far.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DEEB3-27A5-AB64-3698-504B00D51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4254500"/>
          </a:xfrm>
        </p:spPr>
        <p:txBody>
          <a:bodyPr>
            <a:normAutofit fontScale="92500"/>
          </a:bodyPr>
          <a:lstStyle/>
          <a:p>
            <a:r>
              <a:rPr lang="en-GB" dirty="0"/>
              <a:t>Title – Results / Discussion. </a:t>
            </a:r>
          </a:p>
          <a:p>
            <a:endParaRPr lang="en-GB" dirty="0"/>
          </a:p>
          <a:p>
            <a:r>
              <a:rPr lang="en-GB" dirty="0"/>
              <a:t>Directly underneath – Subheading – Familiarisation Phase. </a:t>
            </a:r>
          </a:p>
          <a:p>
            <a:endParaRPr lang="en-GB" dirty="0"/>
          </a:p>
          <a:p>
            <a:r>
              <a:rPr lang="en-GB" dirty="0"/>
              <a:t>Directly underneath – Summary Table of Themes – Remember to Keep to APA format and Label the Table – Table 1. </a:t>
            </a:r>
          </a:p>
          <a:p>
            <a:endParaRPr lang="en-GB" dirty="0"/>
          </a:p>
          <a:p>
            <a:r>
              <a:rPr lang="en-GB" dirty="0"/>
              <a:t>Directly underneath (but optional) – Diagrammatical Representation – Again remember to label this/these – Figure 1 etc. </a:t>
            </a:r>
          </a:p>
          <a:p>
            <a:endParaRPr lang="en-GB" dirty="0"/>
          </a:p>
          <a:p>
            <a:r>
              <a:rPr lang="en-GB" dirty="0"/>
              <a:t>Directly Underneath – new subheading for your first Superordinate / Main Theme – and then discuss this theme fully with supportive quotes and citations. </a:t>
            </a:r>
          </a:p>
        </p:txBody>
      </p:sp>
    </p:spTree>
    <p:extLst>
      <p:ext uri="{BB962C8B-B14F-4D97-AF65-F5344CB8AC3E}">
        <p14:creationId xmlns:p14="http://schemas.microsoft.com/office/powerpoint/2010/main" val="40264930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Results/discussion cont…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2000250" y="2327275"/>
            <a:ext cx="9251950" cy="4530725"/>
          </a:xfrm>
        </p:spPr>
        <p:txBody>
          <a:bodyPr/>
          <a:lstStyle/>
          <a:p>
            <a:pPr lvl="1" eaLnBrk="1" hangingPunct="1">
              <a:defRPr/>
            </a:pPr>
            <a:r>
              <a:rPr lang="en-GB" sz="1800" dirty="0"/>
              <a:t>Describe what you found</a:t>
            </a:r>
          </a:p>
          <a:p>
            <a:pPr lvl="2" eaLnBrk="1" hangingPunct="1">
              <a:defRPr/>
            </a:pPr>
            <a:r>
              <a:rPr lang="en-GB" sz="1800" dirty="0"/>
              <a:t>Plenty of examples to illustrate the points you are making</a:t>
            </a:r>
          </a:p>
          <a:p>
            <a:pPr lvl="2" eaLnBrk="1" hangingPunct="1">
              <a:defRPr/>
            </a:pPr>
            <a:r>
              <a:rPr lang="en-GB" sz="1800" dirty="0"/>
              <a:t>Link back to the Introduction and previous theory/research. </a:t>
            </a:r>
          </a:p>
          <a:p>
            <a:pPr lvl="2" eaLnBrk="1" hangingPunct="1">
              <a:defRPr/>
            </a:pPr>
            <a:endParaRPr lang="en-GB" sz="1800" dirty="0"/>
          </a:p>
          <a:p>
            <a:pPr marL="914400" lvl="2" indent="0" eaLnBrk="1" hangingPunct="1">
              <a:buNone/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/>
              <a:t>Can use different sub-headings if you think this might be helpful.</a:t>
            </a:r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/>
              <a:t>Use your superordinate themes as subheadings. </a:t>
            </a:r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/>
              <a:t>Implications, Limitations and Future Research. 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9182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After you have finished your results / discussion then you should have an overall conclusion summarising your research. </a:t>
            </a:r>
          </a:p>
        </p:txBody>
      </p:sp>
    </p:spTree>
    <p:extLst>
      <p:ext uri="{BB962C8B-B14F-4D97-AF65-F5344CB8AC3E}">
        <p14:creationId xmlns:p14="http://schemas.microsoft.com/office/powerpoint/2010/main" val="1327058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159</TotalTime>
  <Words>1472</Words>
  <Application>Microsoft Office PowerPoint</Application>
  <PresentationFormat>Widescreen</PresentationFormat>
  <Paragraphs>227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Century Gothic</vt:lpstr>
      <vt:lpstr>Helvetica</vt:lpstr>
      <vt:lpstr>Wingdings</vt:lpstr>
      <vt:lpstr>Wingdings 3</vt:lpstr>
      <vt:lpstr>Ion Boardroom</vt:lpstr>
      <vt:lpstr> Thematic Analysis – Independent Research Project</vt:lpstr>
      <vt:lpstr>What is Thematic Analysis</vt:lpstr>
      <vt:lpstr>Thematic Analysis (Clarke et al 2015). </vt:lpstr>
      <vt:lpstr>What is Phenomenologically-Informed Thematic Analysis.</vt:lpstr>
      <vt:lpstr>Phenomenologically-Informed Thematic Analysis </vt:lpstr>
      <vt:lpstr>The Key Steps</vt:lpstr>
      <vt:lpstr>Conducting analysis </vt:lpstr>
      <vt:lpstr>Phenomenologically-informed thematic analysis and Thematic Analysis (Braun and Clark, 2006).</vt:lpstr>
      <vt:lpstr>Lets Break this down further…. </vt:lpstr>
      <vt:lpstr>Stages of analysis</vt:lpstr>
      <vt:lpstr>Structuring the report</vt:lpstr>
      <vt:lpstr>Results/Discussion</vt:lpstr>
      <vt:lpstr>Example of a Summary Table. </vt:lpstr>
      <vt:lpstr>Example of a Summary Table 2. </vt:lpstr>
      <vt:lpstr>Diagrammatical Representation of Results</vt:lpstr>
      <vt:lpstr>Example </vt:lpstr>
      <vt:lpstr>How to do Flow Charts quickly and effectively. </vt:lpstr>
      <vt:lpstr>So what do we do after the table and/or the thematic maps. </vt:lpstr>
      <vt:lpstr>Results / Discussion – Recap so far. </vt:lpstr>
      <vt:lpstr>Results/discussion cont…</vt:lpstr>
      <vt:lpstr>Conclusion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Methods - Phenomenologically-informed thematic analysis.</dc:title>
  <dc:creator>Stuart Jones</dc:creator>
  <cp:lastModifiedBy>Stuart</cp:lastModifiedBy>
  <cp:revision>4</cp:revision>
  <dcterms:created xsi:type="dcterms:W3CDTF">2017-12-15T20:42:34Z</dcterms:created>
  <dcterms:modified xsi:type="dcterms:W3CDTF">2024-03-23T11:54:36Z</dcterms:modified>
</cp:coreProperties>
</file>