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5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sldIdLst>
    <p:sldId id="278" r:id="rId9"/>
    <p:sldId id="265" r:id="rId10"/>
    <p:sldId id="264" r:id="rId11"/>
    <p:sldId id="267" r:id="rId12"/>
    <p:sldId id="298" r:id="rId13"/>
    <p:sldId id="269" r:id="rId14"/>
    <p:sldId id="270" r:id="rId15"/>
    <p:sldId id="268" r:id="rId16"/>
    <p:sldId id="300" r:id="rId17"/>
    <p:sldId id="302" r:id="rId18"/>
    <p:sldId id="263" r:id="rId19"/>
    <p:sldId id="272" r:id="rId20"/>
    <p:sldId id="273" r:id="rId21"/>
    <p:sldId id="266" r:id="rId22"/>
    <p:sldId id="274" r:id="rId23"/>
    <p:sldId id="275" r:id="rId24"/>
    <p:sldId id="277" r:id="rId25"/>
    <p:sldId id="301" r:id="rId26"/>
    <p:sldId id="276" r:id="rId27"/>
    <p:sldId id="303" r:id="rId28"/>
    <p:sldId id="258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02"/>
    <p:restoredTop sz="96327"/>
  </p:normalViewPr>
  <p:slideViewPr>
    <p:cSldViewPr snapToGrid="0" snapToObjects="1">
      <p:cViewPr varScale="1">
        <p:scale>
          <a:sx n="117" d="100"/>
          <a:sy n="117" d="100"/>
        </p:scale>
        <p:origin x="108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presProps" Target="presProps.xml"/><Relationship Id="rId8" Type="http://schemas.openxmlformats.org/officeDocument/2006/relationships/slideMaster" Target="slideMasters/slideMaster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D2BD76-ACB6-46A7-9B4C-4165016F0BB9}" type="datetimeFigureOut">
              <a:rPr lang="en-GB" smtClean="0"/>
              <a:t>02/03/2025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CFEDA-DDE9-4722-9A21-D89BBEA2A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1647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8.png"/><Relationship Id="rId5" Type="http://schemas.openxmlformats.org/officeDocument/2006/relationships/theme" Target="../theme/theme5.xml"/><Relationship Id="rId4" Type="http://schemas.openxmlformats.org/officeDocument/2006/relationships/slideLayout" Target="../slideLayouts/slideLayout21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itizensadvice.org.uk/law-and-courts/discrimination/protected-characteristics/what-counts-as-disability/" TargetMode="External"/><Relationship Id="rId1" Type="http://schemas.openxmlformats.org/officeDocument/2006/relationships/slideLayout" Target="../slideLayouts/slideLayout2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rf.org.uk/uk-poverty-2023-the-essential-guide-to-understanding-poverty-in-the-uk" TargetMode="External"/><Relationship Id="rId2" Type="http://schemas.openxmlformats.org/officeDocument/2006/relationships/hyperlink" Target="https://explore-education-statistics.service.gov.uk/find-statistics/special-educational-needs-in-england" TargetMode="External"/><Relationship Id="rId1" Type="http://schemas.openxmlformats.org/officeDocument/2006/relationships/slideLayout" Target="../slideLayouts/slideLayout21.xml"/><Relationship Id="rId5" Type="http://schemas.openxmlformats.org/officeDocument/2006/relationships/hyperlink" Target="https://www.ons.gov.uk/peoplepopulationandcommunity/healthandsocialcare/disability" TargetMode="External"/><Relationship Id="rId4" Type="http://schemas.openxmlformats.org/officeDocument/2006/relationships/hyperlink" Target="https://www.local.gov.uk/publications/path-inclusive-footways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4/23/contents" TargetMode="External"/><Relationship Id="rId7" Type="http://schemas.openxmlformats.org/officeDocument/2006/relationships/hyperlink" Target="https://usability.yale.edu/web-accessibility/articles/types-disabilities" TargetMode="External"/><Relationship Id="rId2" Type="http://schemas.openxmlformats.org/officeDocument/2006/relationships/hyperlink" Target="https://www.legislation.gov.uk/ukpga/2010/15/contents" TargetMode="External"/><Relationship Id="rId1" Type="http://schemas.openxmlformats.org/officeDocument/2006/relationships/slideLayout" Target="../slideLayouts/slideLayout21.xml"/><Relationship Id="rId6" Type="http://schemas.openxmlformats.org/officeDocument/2006/relationships/hyperlink" Target="https://studentservices.lincoln.ac.uk/health-and-wellbeing/disability-advice/other-types-of-disability/" TargetMode="External"/><Relationship Id="rId5" Type="http://schemas.openxmlformats.org/officeDocument/2006/relationships/hyperlink" Target="https://www.who.int/publications" TargetMode="External"/><Relationship Id="rId4" Type="http://schemas.openxmlformats.org/officeDocument/2006/relationships/hyperlink" Target="https://social.desa.un.org/issues/disability/crpd/convention-on-the-rights-of-persons-with-disabilities-crpd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204BD-9A8E-8534-F708-E589ADACC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Week 7: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C1285-AE1C-9ECD-DA43-80ED005D0A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000" b="1" dirty="0">
                <a:latin typeface="Arial" panose="020B0604020202020204" pitchFamily="34" charset="0"/>
                <a:cs typeface="Arial" panose="020B0604020202020204" pitchFamily="34" charset="0"/>
              </a:rPr>
              <a:t>Disability and Community Development</a:t>
            </a:r>
          </a:p>
        </p:txBody>
      </p:sp>
    </p:spTree>
    <p:extLst>
      <p:ext uri="{BB962C8B-B14F-4D97-AF65-F5344CB8AC3E}">
        <p14:creationId xmlns:p14="http://schemas.microsoft.com/office/powerpoint/2010/main" val="4292285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089F3-0A4E-FF5B-CBE9-354658BDC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3631" y="960436"/>
            <a:ext cx="9184738" cy="1325563"/>
          </a:xfrm>
        </p:spPr>
        <p:txBody>
          <a:bodyPr>
            <a:noAutofit/>
          </a:bodyPr>
          <a:lstStyle/>
          <a:p>
            <a:pPr algn="ctr"/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Disability in Communities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66F65-4D2F-DC88-828B-6FC475316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729" y="2481943"/>
            <a:ext cx="10760528" cy="391885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Why is Disability Important in Community Development?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Disability affects 14.1 million people in the UK (approx. 15% of the population).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Disabilities include visible (e.g., mobility impairments) and invisible (e.g., mental health conditions, chronic illnesses) forms.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Communities shape the experiences and opportunities of disabled individuals through access, attitudes, and support systems.</a:t>
            </a: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Social and environmental barriers, not just impairments, limit full participation in society.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AB9FE2-0D41-252B-731C-E88C2655E605}"/>
              </a:ext>
            </a:extLst>
          </p:cNvPr>
          <p:cNvSpPr txBox="1"/>
          <p:nvPr/>
        </p:nvSpPr>
        <p:spPr>
          <a:xfrm>
            <a:off x="7192736" y="6425293"/>
            <a:ext cx="39515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(ONS, 2023; Shakespeare, 2014)</a:t>
            </a:r>
          </a:p>
        </p:txBody>
      </p:sp>
    </p:spTree>
    <p:extLst>
      <p:ext uri="{BB962C8B-B14F-4D97-AF65-F5344CB8AC3E}">
        <p14:creationId xmlns:p14="http://schemas.microsoft.com/office/powerpoint/2010/main" val="32279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47BAE-124B-3C26-BD4B-BE2B9C32E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4441" y="929215"/>
            <a:ext cx="8474444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Relevance to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07ADC-AE64-7DEF-DC8C-58CA57CC5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1861" y="2557309"/>
            <a:ext cx="10979604" cy="3655711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communities chosen by students include people with various disabilities.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disability helps identify barriers to inclusion in areas like employment, housing, education, and healthcare.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Promoting disability-inclusive communities is key to developing equitable and resilient societies.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inclusive is the community you are researching toward people with disabilities? What barriers exist, and how can they be addressed?</a:t>
            </a:r>
          </a:p>
        </p:txBody>
      </p:sp>
    </p:spTree>
    <p:extLst>
      <p:ext uri="{BB962C8B-B14F-4D97-AF65-F5344CB8AC3E}">
        <p14:creationId xmlns:p14="http://schemas.microsoft.com/office/powerpoint/2010/main" val="2172500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90D30-C68D-3F95-43B3-7621F4F1B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5070" y="740683"/>
            <a:ext cx="8074394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Definitions of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C60F61-59FA-A667-675A-991E81B49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636" y="2565854"/>
            <a:ext cx="11372849" cy="3973739"/>
          </a:xfrm>
        </p:spPr>
        <p:txBody>
          <a:bodyPr>
            <a:normAutofit lnSpcReduction="10000"/>
          </a:bodyPr>
          <a:lstStyle/>
          <a:p>
            <a:r>
              <a:rPr lang="en-GB" sz="2000" dirty="0">
                <a:cs typeface="Arial" panose="020B0604020202020204" pitchFamily="34" charset="0"/>
              </a:rPr>
              <a:t>"A physical, mental, cognitive, or developmental condition that impairs, interferes with, or limits a person's ability to engage in certain tasks or actions or participate in typical daily activities and interactions.“ (Merriam Webster, 2025)</a:t>
            </a:r>
          </a:p>
          <a:p>
            <a:endParaRPr lang="en-GB" sz="2000" dirty="0">
              <a:cs typeface="Arial" panose="020B0604020202020204" pitchFamily="34" charset="0"/>
            </a:endParaRPr>
          </a:p>
          <a:p>
            <a:r>
              <a:rPr lang="en-GB" sz="2000" dirty="0">
                <a:cs typeface="Arial" panose="020B0604020202020204" pitchFamily="34" charset="0"/>
              </a:rPr>
              <a:t>"Disability results from the interaction between individuals with a health condition, such as cerebral palsy, Down syndrome, and depression, with personal and environmental factors including negative attitudes, inaccessible transportation and public buildings, and limited social support." (WHO, 2025)</a:t>
            </a:r>
          </a:p>
          <a:p>
            <a:endParaRPr lang="en-GB" sz="20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  <a:cs typeface="Arial" panose="020B0604020202020204" pitchFamily="34" charset="0"/>
              </a:rPr>
              <a:t>While both these definitions acknowledge the impact on daily life, the WHO’s definition places a greater emphasis on social and environmental contexts as contributing factors to disability, whereas Merriam-Webster focuses more on the individual’s functional limitations.</a:t>
            </a:r>
          </a:p>
          <a:p>
            <a:endParaRPr lang="en-GB" sz="20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677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5646A-47D6-9B42-98C6-1C141DB5D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7207" y="863146"/>
            <a:ext cx="8723749" cy="1325563"/>
          </a:xfrm>
        </p:spPr>
        <p:txBody>
          <a:bodyPr>
            <a:normAutofit fontScale="90000"/>
          </a:bodyPr>
          <a:lstStyle/>
          <a:p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What is Disability- </a:t>
            </a:r>
            <a:b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6000" b="1" dirty="0">
                <a:latin typeface="Arial" panose="020B0604020202020204" pitchFamily="34" charset="0"/>
                <a:cs typeface="Arial" panose="020B0604020202020204" pitchFamily="34" charset="0"/>
              </a:rPr>
              <a:t>The Equality Act (2010)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23A9DF-0088-8247-A554-1E37AB87D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7186" y="2495483"/>
            <a:ext cx="10640785" cy="4021925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“A physical or mental impairment that has a substantial and long-term adverse effect on your ability to carry out normal day-to-day activities.” Equality Act 2010: Section 6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includes cancer, visual impairment, multiple sclerosis,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HIVinfection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severe, disfigurement such as facial scarring.</a:t>
            </a:r>
            <a:r>
              <a:rPr lang="en-GB" sz="2000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Equality Act 2010: Schedule 1, Part 1 and Regulation 7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following link is to a Citizens Advice web-page where a person can check if they are disabled under the Equality Act- 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600" u="sng" dirty="0">
                <a:cs typeface="Arial" panose="020B0604020202020204" pitchFamily="34" charset="0"/>
                <a:hlinkClick r:id="rId2"/>
              </a:rPr>
              <a:t>https://www.citizensadvice.org.uk/law-and-courts/discrimination/protected-characteristics/what-counts-as-disability/</a:t>
            </a:r>
            <a:r>
              <a:rPr lang="en-GB" sz="1600" dirty="0">
                <a:cs typeface="Arial" panose="020B0604020202020204" pitchFamily="34" charset="0"/>
              </a:rPr>
              <a:t> </a:t>
            </a:r>
            <a:endParaRPr lang="en-GB" sz="16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3200" dirty="0"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3334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098" y="983343"/>
            <a:ext cx="7852845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Types of Disabilities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6621" y="2511425"/>
            <a:ext cx="10956471" cy="4240439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Physical Disabilities: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Mobility impairments, limb differences, chronic pain.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Sensory Disabilities: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Visual impairments, hearing loss, speech difficulties.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Cognitive Disabilities: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Learning disabilities, autism spectrum disorders.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Mental Health Conditions: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Depression, anxiety, bipolar disorder.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Invisible Disabilities: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Chronic fatigue syndrome, epilepsy, diabetes.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5CBC9C-EA42-54A9-5BBE-ED4A3427C4A6}"/>
              </a:ext>
            </a:extLst>
          </p:cNvPr>
          <p:cNvSpPr txBox="1"/>
          <p:nvPr/>
        </p:nvSpPr>
        <p:spPr>
          <a:xfrm>
            <a:off x="7323363" y="6433163"/>
            <a:ext cx="44903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(University of Lincoln, no date; Yale University, 2025) </a:t>
            </a:r>
          </a:p>
        </p:txBody>
      </p:sp>
    </p:spTree>
    <p:extLst>
      <p:ext uri="{BB962C8B-B14F-4D97-AF65-F5344CB8AC3E}">
        <p14:creationId xmlns:p14="http://schemas.microsoft.com/office/powerpoint/2010/main" val="1770626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5680" y="1009724"/>
            <a:ext cx="9489005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Disability Legislation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7812" y="2529340"/>
            <a:ext cx="10420352" cy="3757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Protects individuals from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discrimination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employment, education, and public services.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Requires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reasonable adjustments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accessibility.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well-being, independence, and community support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disabled adults.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 Convention on the Rights of Persons with Disabilities (CRPD)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Commits the UK to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protecting human rights and promoting inclusion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also local a number of government and organisational policies regarding disability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E64C48-6B20-51B9-BA01-F06F21A2833B}"/>
              </a:ext>
            </a:extLst>
          </p:cNvPr>
          <p:cNvSpPr txBox="1"/>
          <p:nvPr/>
        </p:nvSpPr>
        <p:spPr>
          <a:xfrm>
            <a:off x="8417378" y="6389680"/>
            <a:ext cx="34779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(UK Government, 2010; UK Government, 2014)</a:t>
            </a:r>
          </a:p>
        </p:txBody>
      </p:sp>
    </p:spTree>
    <p:extLst>
      <p:ext uri="{BB962C8B-B14F-4D97-AF65-F5344CB8AC3E}">
        <p14:creationId xmlns:p14="http://schemas.microsoft.com/office/powerpoint/2010/main" val="590344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129" y="1160008"/>
            <a:ext cx="11244942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Medical vs. Social Model of Disability</a:t>
            </a:r>
            <a:br>
              <a:rPr lang="en-GB" sz="5400" b="1" dirty="0">
                <a:latin typeface="+mn-lt"/>
                <a:cs typeface="Arial" panose="020B0604020202020204" pitchFamily="34" charset="0"/>
              </a:rPr>
            </a:br>
            <a:endParaRPr lang="en-GB" sz="5400" b="1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7058" y="2461077"/>
            <a:ext cx="10634191" cy="408531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Medical Model of Disability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Focuses on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impairments and medical conditions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as the root of the problem.</a:t>
            </a: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Views disability as something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to be cured or fixed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Model of Disability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Focuses on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societal barriers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(attitudinal, physical, institutional) that limit inclusion.</a:t>
            </a: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Empowers disabled people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by advocating for changes in 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society, not the individual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3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model is more effective in promoting inclusion? Why?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0D27F1-2E44-D9C3-BC32-3D91AA7776FA}"/>
              </a:ext>
            </a:extLst>
          </p:cNvPr>
          <p:cNvSpPr txBox="1"/>
          <p:nvPr/>
        </p:nvSpPr>
        <p:spPr>
          <a:xfrm>
            <a:off x="8580665" y="6407896"/>
            <a:ext cx="2906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(Barnes and Mercer, 2010; Oliver, 1990)</a:t>
            </a:r>
          </a:p>
        </p:txBody>
      </p:sp>
    </p:spTree>
    <p:extLst>
      <p:ext uri="{BB962C8B-B14F-4D97-AF65-F5344CB8AC3E}">
        <p14:creationId xmlns:p14="http://schemas.microsoft.com/office/powerpoint/2010/main" val="448024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5B088-E5DC-1894-010B-A173757C27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CC48C-BEDC-36D6-A573-588B0C319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2229" y="936625"/>
            <a:ext cx="10556421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Additional Theories of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5660F-D8C7-7092-4EF1-AABE37539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9444" y="2605088"/>
            <a:ext cx="10193111" cy="41098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Biopsychosocial Model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Combines the medical and social models by considering biological, psychological, and social factors.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Recognises that while impairments can have medical causes, the way society responds determines whether someone is disabled.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Basis for modern disability support frameworks, such as the World Health Organization’s ICF (International Classification of Functioning, Disability, and Health).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00E195-1D2B-4126-A6D5-8DF56006247A}"/>
              </a:ext>
            </a:extLst>
          </p:cNvPr>
          <p:cNvSpPr txBox="1"/>
          <p:nvPr/>
        </p:nvSpPr>
        <p:spPr>
          <a:xfrm>
            <a:off x="8735785" y="6115049"/>
            <a:ext cx="29554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(Engel, 1977; Shakespeare, 2014)</a:t>
            </a:r>
          </a:p>
        </p:txBody>
      </p:sp>
    </p:spTree>
    <p:extLst>
      <p:ext uri="{BB962C8B-B14F-4D97-AF65-F5344CB8AC3E}">
        <p14:creationId xmlns:p14="http://schemas.microsoft.com/office/powerpoint/2010/main" val="2229858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E9F93C-EEDD-4485-4CDE-245038FE57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77E86-0927-957A-E522-40AB4EC04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2229" y="936625"/>
            <a:ext cx="10556421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Additional Theories of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5F49E-1E60-A6A9-F35C-958146C72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864" y="2540907"/>
            <a:ext cx="10499271" cy="410981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The Human Rights Model </a:t>
            </a: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Views disability as a fundamental human rights issue rather than a personal or medical condition.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Advocates for full inclusion, anti-discrimination policies, and legal protections for disabled individuals.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Forms the foundation for international policies, such as the UN Convention on the Rights of Persons with Disabilities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the 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rights approach</a:t>
            </a:r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change the way society should treat disability compared to the medical and social models?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CB4FBE-CA69-0387-D130-29D4C1FC49F6}"/>
              </a:ext>
            </a:extLst>
          </p:cNvPr>
          <p:cNvSpPr txBox="1"/>
          <p:nvPr/>
        </p:nvSpPr>
        <p:spPr>
          <a:xfrm>
            <a:off x="9405257" y="6237513"/>
            <a:ext cx="20329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(Degener, 2016; UN, 2006)</a:t>
            </a:r>
          </a:p>
        </p:txBody>
      </p:sp>
    </p:spTree>
    <p:extLst>
      <p:ext uri="{BB962C8B-B14F-4D97-AF65-F5344CB8AC3E}">
        <p14:creationId xmlns:p14="http://schemas.microsoft.com/office/powerpoint/2010/main" val="1210242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9AEC4-C06D-F9BA-9843-2E65F6061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2370" y="887639"/>
            <a:ext cx="10824605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Barriers Faced by Disabled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0EF67-2D7A-89D2-AA3D-B01EBA7543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658" y="2622247"/>
            <a:ext cx="11700906" cy="374589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Physical Barriers: Inaccessible buildings, lack of ramps, poor public transport access.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Attitudinal Barriers: Stigma, stereotypes, and discriminatory attitudes.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Institutional Barriers: Policies or practices that exclude or disadvantage disabled people.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 Barriers: Lack of accessible information (e.g., no sign language interpreters).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not an exhaustive list- what other barriers can you think of?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3B064D-9ED4-55DF-7A5B-ECF7CDCE981E}"/>
              </a:ext>
            </a:extLst>
          </p:cNvPr>
          <p:cNvSpPr txBox="1"/>
          <p:nvPr/>
        </p:nvSpPr>
        <p:spPr>
          <a:xfrm>
            <a:off x="9778094" y="6229643"/>
            <a:ext cx="16192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(Shakespeare, 2014)</a:t>
            </a:r>
          </a:p>
        </p:txBody>
      </p:sp>
    </p:spTree>
    <p:extLst>
      <p:ext uri="{BB962C8B-B14F-4D97-AF65-F5344CB8AC3E}">
        <p14:creationId xmlns:p14="http://schemas.microsoft.com/office/powerpoint/2010/main" val="27425814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E0B7E-7280-5D3E-3D72-A9AE23CFBD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068" y="830490"/>
            <a:ext cx="9670806" cy="1325563"/>
          </a:xfrm>
        </p:spPr>
        <p:txBody>
          <a:bodyPr>
            <a:no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Employment and Disability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46E6F-26D5-4FE9-C7EE-8DE4A151D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235" y="2527754"/>
            <a:ext cx="10956471" cy="40200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Challenges in Employment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Disabled people are twice as likely to be unemployed compared to non-disabled people.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Workplace barriers: Lack of reasonable adjustments, inaccessible offices, and discrimination.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Solutions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Disability-friendly recruitment processes.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Flexible working hours and remote work options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Providing assistive technology.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can employers do to create more inclusive workplaces, and what are possible reasons this does not always happen?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D1FB2A-B240-AF35-8074-583101381090}"/>
              </a:ext>
            </a:extLst>
          </p:cNvPr>
          <p:cNvSpPr txBox="1"/>
          <p:nvPr/>
        </p:nvSpPr>
        <p:spPr>
          <a:xfrm>
            <a:off x="9848851" y="6188528"/>
            <a:ext cx="14369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(ONS, 2023)</a:t>
            </a:r>
          </a:p>
        </p:txBody>
      </p:sp>
    </p:spTree>
    <p:extLst>
      <p:ext uri="{BB962C8B-B14F-4D97-AF65-F5344CB8AC3E}">
        <p14:creationId xmlns:p14="http://schemas.microsoft.com/office/powerpoint/2010/main" val="117827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2BA86-468C-5603-B8A3-5FF17D99A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8953" y="912132"/>
            <a:ext cx="7956222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Disability and Education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DC115-7128-CFAD-31CC-F623001B2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428" y="2576739"/>
            <a:ext cx="11097986" cy="42077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Access to Education for Disabled Individuals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Barriers include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physical inaccessibility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limited learning support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low expectations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Inclusive education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ensures that all students, regardless of disability, can learn together.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Individual Education Plans (IEPs)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support staff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are necessary in schools.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0A9366-0458-715B-ADAE-43A8FE4B4495}"/>
              </a:ext>
            </a:extLst>
          </p:cNvPr>
          <p:cNvSpPr txBox="1"/>
          <p:nvPr/>
        </p:nvSpPr>
        <p:spPr>
          <a:xfrm>
            <a:off x="8373836" y="6144087"/>
            <a:ext cx="25635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(Department for Education, 2023)</a:t>
            </a:r>
          </a:p>
        </p:txBody>
      </p:sp>
    </p:spTree>
    <p:extLst>
      <p:ext uri="{BB962C8B-B14F-4D97-AF65-F5344CB8AC3E}">
        <p14:creationId xmlns:p14="http://schemas.microsoft.com/office/powerpoint/2010/main" val="119576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19EB5-5FEB-5D9D-1048-6EE26191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2230" y="944789"/>
            <a:ext cx="10621734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Disability and Health Inequalities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75D3E-8D5C-CDA9-E5E3-BF4268E4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507" y="2744724"/>
            <a:ext cx="10447314" cy="39604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Health Disparities Among Disabled People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Disabled people face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longer wait times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healthcare and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poorer treatment experiences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Mental health issues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are more common among those facing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chronic pain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exclusion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is a growing need for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accessible medical facilities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training for healthcare professionals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8AA5BA-8A53-3332-9BAF-46DB2998E003}"/>
              </a:ext>
            </a:extLst>
          </p:cNvPr>
          <p:cNvSpPr txBox="1"/>
          <p:nvPr/>
        </p:nvSpPr>
        <p:spPr>
          <a:xfrm>
            <a:off x="10001249" y="6224039"/>
            <a:ext cx="106135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(WHO, 2024)</a:t>
            </a:r>
          </a:p>
        </p:txBody>
      </p:sp>
    </p:spTree>
    <p:extLst>
      <p:ext uri="{BB962C8B-B14F-4D97-AF65-F5344CB8AC3E}">
        <p14:creationId xmlns:p14="http://schemas.microsoft.com/office/powerpoint/2010/main" val="263406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19EB5-5FEB-5D9D-1048-6EE2619183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9699" y="905442"/>
            <a:ext cx="6792602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Disability and Poverty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75D3E-8D5C-CDA9-E5E3-BF4268E47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77" y="2740973"/>
            <a:ext cx="10753848" cy="39604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There is a Proven Link Between Disability and Poverty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Disabled people are more likely to live in poverty due to employment barriers and extra costs.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Costs of disability include specialized equipment, transport, and healthcare.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Government support (e.g., Personal Independence Payment (PIP)) often falls short of meeting needs.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A36790-C204-3128-974B-410498D270FC}"/>
              </a:ext>
            </a:extLst>
          </p:cNvPr>
          <p:cNvSpPr txBox="1"/>
          <p:nvPr/>
        </p:nvSpPr>
        <p:spPr>
          <a:xfrm>
            <a:off x="8882743" y="6131379"/>
            <a:ext cx="27268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(Joseph Rowntree Foundation, 2023)</a:t>
            </a:r>
          </a:p>
        </p:txBody>
      </p:sp>
    </p:spTree>
    <p:extLst>
      <p:ext uri="{BB962C8B-B14F-4D97-AF65-F5344CB8AC3E}">
        <p14:creationId xmlns:p14="http://schemas.microsoft.com/office/powerpoint/2010/main" val="379843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AB16D-29B2-BD1C-3EB9-427FE3BB29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8225" y="2539093"/>
            <a:ext cx="10115550" cy="40576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How Communities Can Support Disabled People?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 accessible public spaces and transport systems.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disability-inclusive housing initiatives.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 disability awareness campaigns to challenge stigma.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Involve disabled people in decision-making about community services.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C74784B-060A-276F-4887-177615F29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227" y="945582"/>
            <a:ext cx="8858166" cy="1325563"/>
          </a:xfrm>
        </p:spPr>
        <p:txBody>
          <a:bodyPr>
            <a:no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Community-Based Solutions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37E8F6-7755-262D-681E-212328B4549E}"/>
              </a:ext>
            </a:extLst>
          </p:cNvPr>
          <p:cNvSpPr txBox="1"/>
          <p:nvPr/>
        </p:nvSpPr>
        <p:spPr>
          <a:xfrm>
            <a:off x="7298872" y="6326735"/>
            <a:ext cx="47761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(Barnes &amp; Mercer, 2010; Local Government Association, 2024)</a:t>
            </a:r>
          </a:p>
        </p:txBody>
      </p:sp>
    </p:spTree>
    <p:extLst>
      <p:ext uri="{BB962C8B-B14F-4D97-AF65-F5344CB8AC3E}">
        <p14:creationId xmlns:p14="http://schemas.microsoft.com/office/powerpoint/2010/main" val="11483013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14BFE-022D-A602-B3E8-748214321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871311"/>
            <a:ext cx="11078935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Inclusive Communities-Case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2611A-1C96-1A1D-BBB8-753F600D5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624" y="2516416"/>
            <a:ext cx="11078935" cy="347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Successful Disability Inclusion Initiatives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Manchester’s Accessible Transport Plan- Improved step-free access across train and bus networks.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Glasgow’s Disability Inclusion Program- Local councils working with disabled individuals to improve housing accessibility.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Community Support Groups- Peer networks providing mental health support and advocacy.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 these up…</a:t>
            </a:r>
          </a:p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could your chosen community adopt similar approaches?</a:t>
            </a:r>
          </a:p>
        </p:txBody>
      </p:sp>
    </p:spTree>
    <p:extLst>
      <p:ext uri="{BB962C8B-B14F-4D97-AF65-F5344CB8AC3E}">
        <p14:creationId xmlns:p14="http://schemas.microsoft.com/office/powerpoint/2010/main" val="2460760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2304B-B494-D381-0CA9-EAB73D48C3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A3777-BB37-E3B0-F482-F9E198B35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871311"/>
            <a:ext cx="10499271" cy="1325563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Creating Inclusive Communities for Disabled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559271-CFE2-4672-8EF6-F5DCACC945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2950" y="2511425"/>
            <a:ext cx="10862791" cy="410981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Disability is a community issue that involves attitudes, accessibility, and policies.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Removing barriers ensures equal participation and opportunities.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Legislation matters, but community actions make the biggest difference.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Practical Steps-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Promote inclusive spaces with universal design principles.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Challenge discriminatory attitudes through education.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Provide equal employment and educational opportunities.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Amplify disabled voices in policymaking and local projects.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your chosen community improve inclusion for disabled individuals? What practical solutions can be implemented?</a:t>
            </a:r>
          </a:p>
        </p:txBody>
      </p:sp>
    </p:spTree>
    <p:extLst>
      <p:ext uri="{BB962C8B-B14F-4D97-AF65-F5344CB8AC3E}">
        <p14:creationId xmlns:p14="http://schemas.microsoft.com/office/powerpoint/2010/main" val="351773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1111D-39A7-BCD1-32EC-F1803236F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5717" y="961117"/>
            <a:ext cx="5200566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FF206-3BB2-7D88-D164-14348A4A4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729" y="2462593"/>
            <a:ext cx="10670722" cy="425525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Barnes, C. and Mercer, G. (2010) </a:t>
            </a:r>
            <a:r>
              <a:rPr lang="en-GB" sz="4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Exploring Disability: A Sociological Introduction.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2nd </a:t>
            </a:r>
            <a:r>
              <a:rPr lang="en-GB" sz="40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Cambridge: Polity Press.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Degener, T. (2016) ‘A Human Rights Model of Disability’, in Blanck, P. and Flynn, E. (eds) </a:t>
            </a:r>
            <a:r>
              <a:rPr lang="en-GB" sz="4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Routledge Handbook of Disability Law and Human Rights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Routledge, pp. 31-49.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Department for Education (DfE). (2024) </a:t>
            </a:r>
            <a:r>
              <a:rPr lang="en-GB" sz="4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Special Educational Needs in England.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40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https://explore-education-statistics.service.gov.uk/find-statistics/special-educational-needs-in-england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2025).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Engel, G. (1977) ‘The Need for a New Medical Model: A Challenge for Biomedicine’, </a:t>
            </a:r>
            <a:r>
              <a:rPr lang="en-GB" sz="4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Science,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196(4286), pp. 129–136.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Joseph Rowntree Foundation. (2023) </a:t>
            </a:r>
            <a:r>
              <a:rPr lang="en-GB" sz="4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Poverty Report 2023: Disability and Financial Hardship.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40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https://www.jrf.org.uk/uk-poverty-2023-the-essential-guide-to-understanding-poverty-in-the-uk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2025).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Local Government Association. (2024) </a:t>
            </a:r>
            <a:r>
              <a:rPr lang="en-GB" sz="4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Path to Inclusive Footways.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40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https://www.local.gov.uk/publications/path-inclusive-footways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2025).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Merriam Webster (2025) </a:t>
            </a:r>
            <a:r>
              <a:rPr lang="en-GB" sz="4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Disability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4000" u="sng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Disability Definition &amp; Meaning - Merriam-Webster 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20 February 2025).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Office for National Statistics (ONS). (2023) </a:t>
            </a:r>
            <a:r>
              <a:rPr lang="en-GB" sz="4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Disability 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40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https://www.ons.gov.uk/peoplepopulationandcommunity/healthandsocialcare/disability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2025).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Oliver, M. (1990) </a:t>
            </a:r>
            <a:r>
              <a:rPr lang="en-GB" sz="40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Politics of Disablement.</a:t>
            </a:r>
            <a:r>
              <a:rPr lang="en-GB" sz="40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London: Macmillan.</a:t>
            </a:r>
            <a:endParaRPr lang="en-GB" sz="40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54307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424DD0-3B1A-27BC-DD7F-28EA940C0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2A446-2748-38FC-B730-1286B87088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5717" y="961117"/>
            <a:ext cx="5200566" cy="1325563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768E5-DC1A-BD9D-B3C7-1B9FD81EC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5986" y="2594276"/>
            <a:ext cx="10180864" cy="3831018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Shakespeare, T. (2014)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Disability Rights and Wrongs Revisited.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2nd </a:t>
            </a:r>
            <a:r>
              <a:rPr lang="en-GB" sz="1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London: Routledge.</a:t>
            </a: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Government. (2010)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Equality Act 2010.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https://www.legislation.gov.uk/ukpga/2010/15/contents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7 February 2025).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UK Government. (2014)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Care Act 2014.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https://www.legislation.gov.uk/ukpga/2014/23/contents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7 February 2025).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 (2006)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Convention on the Rights of Persons with Disabilities (CRPD)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https://social.desa.un.org/issues/disability/crpd/convention-on-the-rights-of-persons-with-disabilities-crpd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 March 2025).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WHO (2025) Disability Available at: https://www.who.int/health-topics/disability?utm_source=chatgpt.com#tab=tab_1  (Accessed: 20 February 2025).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Health Organization (WHO). (2022)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World Report on Disability 2022.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800" u="sng" kern="0" dirty="0">
                <a:solidFill>
                  <a:srgbClr val="0000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/>
              </a:rPr>
              <a:t>https://www.who.int/publications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7 February 2025).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University of Lincoln (no date)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Other types of disability - Student Services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/>
              </a:rPr>
              <a:t>https://studentservices.lincoln.ac.uk/health-and-wellbeing/disability-advice/other-types-of-disability/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2 March 2025)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lnSpc>
                <a:spcPct val="120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Yale University (2025) </a:t>
            </a:r>
            <a:r>
              <a:rPr lang="en-GB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'Types of Disabilities', Usability &amp; Web Accessibility.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Available at: </a:t>
            </a:r>
            <a:r>
              <a:rPr lang="en-GB" sz="1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/>
              </a:rPr>
              <a:t>https://usability.yale.edu/web-accessibility/articles/types-disabilities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 (Accessed: 2 March 2025).​</a:t>
            </a:r>
            <a:endParaRPr lang="en-GB" sz="18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2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01454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483481-869C-45E1-8782-B1DFC8E0F1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37546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1953</Words>
  <Application>Microsoft Office PowerPoint</Application>
  <PresentationFormat>Widescreen</PresentationFormat>
  <Paragraphs>146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21</vt:i4>
      </vt:variant>
    </vt:vector>
  </HeadingPairs>
  <TitlesOfParts>
    <vt:vector size="33" baseType="lpstr">
      <vt:lpstr>DengXian</vt:lpstr>
      <vt:lpstr>Aptos</vt:lpstr>
      <vt:lpstr>Arial</vt:lpstr>
      <vt:lpstr>Calibri</vt:lpstr>
      <vt:lpstr>Calibri Light</vt:lpstr>
      <vt:lpstr>Times New Roman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Week 7:</vt:lpstr>
      <vt:lpstr>Understanding Disability in Communities </vt:lpstr>
      <vt:lpstr>Relevance to Assignments</vt:lpstr>
      <vt:lpstr>Definitions of Disability</vt:lpstr>
      <vt:lpstr>What is Disability-  The Equality Act (2010)</vt:lpstr>
      <vt:lpstr>Types of Disabilities</vt:lpstr>
      <vt:lpstr>Disability Legislation in the UK</vt:lpstr>
      <vt:lpstr>Medical vs. Social Model of Disability </vt:lpstr>
      <vt:lpstr>Additional Theories of Disability</vt:lpstr>
      <vt:lpstr>Additional Theories of Disability</vt:lpstr>
      <vt:lpstr>Barriers Faced by Disabled People</vt:lpstr>
      <vt:lpstr>Employment and Disability</vt:lpstr>
      <vt:lpstr>Disability and Education</vt:lpstr>
      <vt:lpstr>Disability and Health Inequalities</vt:lpstr>
      <vt:lpstr>Disability and Poverty</vt:lpstr>
      <vt:lpstr>Community-Based Solutions</vt:lpstr>
      <vt:lpstr>Inclusive Communities-Case Studies</vt:lpstr>
      <vt:lpstr>Creating Inclusive Communities for Disabled People</vt:lpstr>
      <vt:lpstr>Reference List</vt:lpstr>
      <vt:lpstr>Reference List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Joanne Davies (Yr Athrofa)</cp:lastModifiedBy>
  <cp:revision>22</cp:revision>
  <dcterms:created xsi:type="dcterms:W3CDTF">2021-03-09T15:35:42Z</dcterms:created>
  <dcterms:modified xsi:type="dcterms:W3CDTF">2025-03-02T16:03:59Z</dcterms:modified>
</cp:coreProperties>
</file>