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297E63-0A10-4339-9233-DEFAA1D9C05A}" v="2" dt="2026-03-22T11:56:06.0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2" d="100"/>
          <a:sy n="112" d="100"/>
        </p:scale>
        <p:origin x="5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ngan Nitinkumar Patel (2511974)" userId="9b91ebcc-d61c-4cc9-b25a-449588f06dea" providerId="ADAL" clId="{8EECA63C-EDAD-44ED-8C78-45D0E066D66A}"/>
    <pc:docChg chg="modSld">
      <pc:chgData name="Aangan Nitinkumar Patel (2511974)" userId="9b91ebcc-d61c-4cc9-b25a-449588f06dea" providerId="ADAL" clId="{8EECA63C-EDAD-44ED-8C78-45D0E066D66A}" dt="2026-03-22T11:55:34.509" v="0"/>
      <pc:docMkLst>
        <pc:docMk/>
      </pc:docMkLst>
      <pc:sldChg chg="modSp">
        <pc:chgData name="Aangan Nitinkumar Patel (2511974)" userId="9b91ebcc-d61c-4cc9-b25a-449588f06dea" providerId="ADAL" clId="{8EECA63C-EDAD-44ED-8C78-45D0E066D66A}" dt="2026-03-22T11:55:34.509" v="0"/>
        <pc:sldMkLst>
          <pc:docMk/>
          <pc:sldMk cId="0" sldId="265"/>
        </pc:sldMkLst>
        <pc:spChg chg="mod">
          <ac:chgData name="Aangan Nitinkumar Patel (2511974)" userId="9b91ebcc-d61c-4cc9-b25a-449588f06dea" providerId="ADAL" clId="{8EECA63C-EDAD-44ED-8C78-45D0E066D66A}" dt="2026-03-22T11:55:34.509" v="0"/>
          <ac:spMkLst>
            <pc:docMk/>
            <pc:sldMk cId="0" sldId="265"/>
            <ac:spMk id="1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867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Asset: cutaway ventilated rotor image derived from the previously downloaded cutaway asset used in the earlier deck (CARiD article image downloaded in-session).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Slide claims on frictional heat, thermal images, and thermo-elastic behaviour from Goo 2018 MDPI article lines 276-278 and 283-293 in turn609831view0.
- Claim that ventilated discs improve heat dissipation and that design must balance cooling with stress from Park et al. 2022 lines 150-154 in turn609831view1.
- Crack/failure context from Mohammadnejad et al. 2019 PMC article lines 152-161 in turn609831view2 and turn732882view4.
- Asset: crack image from earlier downloaded PMC/MDPI-based crack asset.
- Asset: FE temperature field image from Park et al. 2022 open-access figure used previously.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Support for disc design, heat dissipation, structural stability and FE-based evaluation from Park et al. 2022 search result turn375960search0 and citation details in turn375960search4.
- Asset: Park et al. 2022 Figure 2 (ventilated brake disc model) downloaded from MDPI open-access figure URL.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Research-gap framing supported by Park et al. 2022, especially the emphasis on heat dissipation, structural stability and limited design samples, from turn609831view1 lines 143-155.
- Asset: vane-design image from the previously downloaded Race Technologies/Brembo source used earlier in the session.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Objective and scope wording is project-specific, but supported by the Park et al. 2022 focus on disc geometry and FE design optimisation.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General brake cooling modelling challenges and need for realistic boundary conditions from Vdovin &amp; Le Gigan 2020 (turn110910search2).
- FE + infrared validation concept from Goo 2018 (turn110910search1).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Output logic is project-specific but consistent with Goo 2018 thermo-elastic study and Park et al. 2022 FE design study.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FE + infrared approach from Goo 2018 (turn110910search1).
- General modelling limitations for brake cooling from Vdovin &amp; Le Gigan 2020 (turn110910search2).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Contribution framing is project-specific; supported by the Park et al. 2022 design-performance focus and Goo 2018 thermo-elastic measurement/model linkage.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Reference details and public citation formats from turn375960search4, turn609831view0, turn110910search2, and turn609831view2.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GHT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309360"/>
            <a:ext cx="11155680" cy="0"/>
          </a:xfrm>
          <a:prstGeom prst="line">
            <a:avLst/>
          </a:prstGeom>
          <a:noFill/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49440" y="594360"/>
            <a:ext cx="4663440" cy="5394960"/>
          </a:xfrm>
          <a:prstGeom prst="roundRect">
            <a:avLst>
              <a:gd name="adj" fmla="val 117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  <a:effectLst>
            <a:outerShdw blurRad="12700" dist="5080" dir="2700000" algn="bl" rotWithShape="0">
              <a:srgbClr val="9FB6D1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" name="Image 0" descr="/mnt/data/brake_presentation_assets/cutawa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375" y="960120"/>
            <a:ext cx="3977290" cy="43434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31520" y="1051560"/>
            <a:ext cx="566928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Finite Element Investigation of the Effect of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Ventilated Brake Disc Design on Temperature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Distribution and Thermal Stress under Repeated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Braking Conditions</a:t>
            </a:r>
            <a:endParaRPr lang="en-US" sz="2400" dirty="0"/>
          </a:p>
        </p:txBody>
      </p:sp>
      <p:sp>
        <p:nvSpPr>
          <p:cNvPr id="6" name="Text 3"/>
          <p:cNvSpPr/>
          <p:nvPr/>
        </p:nvSpPr>
        <p:spPr>
          <a:xfrm>
            <a:off x="768096" y="2999231"/>
            <a:ext cx="3840480" cy="32981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5E6D84"/>
                </a:solidFill>
              </a:rPr>
              <a:t>Research Proposal Presentation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5E6D84"/>
                </a:solidFill>
              </a:rPr>
              <a:t>MSc Automotive Engineering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5E6D84"/>
                </a:solidFill>
              </a:rPr>
              <a:t>Name: Aangan Nitinkumar Patel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5E6D84"/>
                </a:solidFill>
              </a:rPr>
              <a:t>Student ID: 2511974</a:t>
            </a:r>
            <a:endParaRPr lang="en-US" sz="1600" dirty="0"/>
          </a:p>
          <a:p>
            <a:r>
              <a:rPr lang="en-US" sz="1600" dirty="0">
                <a:solidFill>
                  <a:srgbClr val="5E6D84"/>
                </a:solidFill>
              </a:rPr>
              <a:t>Module: Research Methods (ACHA 7027)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Background and problem context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566928" y="1207008"/>
            <a:ext cx="466344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brake_presentation_assets/crack_case.png"/>
          <p:cNvPicPr>
            <a:picLocks noChangeAspect="1"/>
          </p:cNvPicPr>
          <p:nvPr/>
        </p:nvPicPr>
        <p:blipFill>
          <a:blip r:embed="rId3"/>
          <a:srcRect t="5266" b="5266"/>
          <a:stretch/>
        </p:blipFill>
        <p:spPr>
          <a:xfrm>
            <a:off x="768096" y="1417320"/>
            <a:ext cx="4251960" cy="2651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68680" y="4187952"/>
            <a:ext cx="4023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233044"/>
                </a:solidFill>
              </a:rPr>
              <a:t>Observed disc damage: surface cracking and thermal distress</a:t>
            </a:r>
            <a:endParaRPr lang="en-US" sz="1220" dirty="0"/>
          </a:p>
        </p:txBody>
      </p:sp>
      <p:pic>
        <p:nvPicPr>
          <p:cNvPr id="8" name="Image 1" descr="/mnt/data/brake_presentation_assets/temp_distributi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4746" y="4434840"/>
            <a:ext cx="2016948" cy="91440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987552" y="5394960"/>
            <a:ext cx="3794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20" dirty="0">
                <a:solidFill>
                  <a:srgbClr val="5E6D84"/>
                </a:solidFill>
              </a:rPr>
              <a:t>Example of non-uniform thermal field</a:t>
            </a:r>
            <a:endParaRPr lang="en-US" sz="1120" dirty="0"/>
          </a:p>
        </p:txBody>
      </p:sp>
      <p:sp>
        <p:nvSpPr>
          <p:cNvPr id="10" name="Shape 6"/>
          <p:cNvSpPr/>
          <p:nvPr/>
        </p:nvSpPr>
        <p:spPr>
          <a:xfrm>
            <a:off x="5486400" y="1243965"/>
            <a:ext cx="608076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5742432" y="1645920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5925312" y="1572768"/>
            <a:ext cx="5349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233044"/>
                </a:solidFill>
              </a:rPr>
              <a:t>During braking, vehicle kinetic energy is converted into frictional heat at the pad–disc interface.</a:t>
            </a:r>
            <a:endParaRPr lang="en-US" sz="1550" dirty="0"/>
          </a:p>
        </p:txBody>
      </p:sp>
      <p:sp>
        <p:nvSpPr>
          <p:cNvPr id="13" name="Shape 9"/>
          <p:cNvSpPr/>
          <p:nvPr/>
        </p:nvSpPr>
        <p:spPr>
          <a:xfrm>
            <a:off x="5742432" y="2350008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5925312" y="2276856"/>
            <a:ext cx="5349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233044"/>
                </a:solidFill>
              </a:rPr>
              <a:t>Under repeated braking, the disc may develop high and spatially non-uniform temperatures.</a:t>
            </a:r>
            <a:endParaRPr lang="en-US" sz="1550" dirty="0"/>
          </a:p>
        </p:txBody>
      </p:sp>
      <p:sp>
        <p:nvSpPr>
          <p:cNvPr id="15" name="Shape 11"/>
          <p:cNvSpPr/>
          <p:nvPr/>
        </p:nvSpPr>
        <p:spPr>
          <a:xfrm>
            <a:off x="5742432" y="3054096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/>
          <p:nvPr/>
        </p:nvSpPr>
        <p:spPr>
          <a:xfrm>
            <a:off x="5925312" y="2980944"/>
            <a:ext cx="5349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233044"/>
                </a:solidFill>
              </a:rPr>
              <a:t>Thermal gradients can generate local hot spots, uneven expansion, thermal stress concentration, distortion and uneven wear.</a:t>
            </a:r>
            <a:endParaRPr lang="en-US" sz="1550" dirty="0"/>
          </a:p>
        </p:txBody>
      </p:sp>
      <p:sp>
        <p:nvSpPr>
          <p:cNvPr id="17" name="Shape 13"/>
          <p:cNvSpPr/>
          <p:nvPr/>
        </p:nvSpPr>
        <p:spPr>
          <a:xfrm>
            <a:off x="5742432" y="3758184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4"/>
          <p:cNvSpPr/>
          <p:nvPr/>
        </p:nvSpPr>
        <p:spPr>
          <a:xfrm>
            <a:off x="5925312" y="3685032"/>
            <a:ext cx="5349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233044"/>
                </a:solidFill>
              </a:rPr>
              <a:t>Repeated thermo-mechanical loading can increase the risk of crack initiation and reduced brake-disc durability.</a:t>
            </a:r>
            <a:endParaRPr lang="en-US" sz="1550" dirty="0"/>
          </a:p>
        </p:txBody>
      </p:sp>
      <p:sp>
        <p:nvSpPr>
          <p:cNvPr id="19" name="Shape 15"/>
          <p:cNvSpPr/>
          <p:nvPr/>
        </p:nvSpPr>
        <p:spPr>
          <a:xfrm>
            <a:off x="5742432" y="4462272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5925312" y="4389120"/>
            <a:ext cx="5349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233044"/>
                </a:solidFill>
              </a:rPr>
              <a:t>Ventilated disc geometry matters because airflow path and cooling design influence the overall thermal response.</a:t>
            </a:r>
            <a:endParaRPr lang="en-US" sz="1550" dirty="0"/>
          </a:p>
        </p:txBody>
      </p:sp>
      <p:sp>
        <p:nvSpPr>
          <p:cNvPr id="21" name="Shape 17"/>
          <p:cNvSpPr/>
          <p:nvPr/>
        </p:nvSpPr>
        <p:spPr>
          <a:xfrm>
            <a:off x="6537960" y="5148072"/>
            <a:ext cx="3931920" cy="384048"/>
          </a:xfrm>
          <a:prstGeom prst="roundRect">
            <a:avLst>
              <a:gd name="adj" fmla="val 9524"/>
            </a:avLst>
          </a:prstGeom>
          <a:solidFill>
            <a:srgbClr val="EAF2FF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/>
          <p:nvPr/>
        </p:nvSpPr>
        <p:spPr>
          <a:xfrm>
            <a:off x="6720840" y="5276088"/>
            <a:ext cx="35661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80" dirty="0">
                <a:solidFill>
                  <a:srgbClr val="2F80ED"/>
                </a:solidFill>
              </a:rPr>
              <a:t> Goo (2018); Park et al. (2022); Mohammadnejad et al. (2019)</a:t>
            </a:r>
            <a:endParaRPr lang="en-US" sz="108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Research rationale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6949440" y="1234440"/>
            <a:ext cx="4846320" cy="4526280"/>
          </a:xfrm>
          <a:prstGeom prst="roundRect">
            <a:avLst>
              <a:gd name="adj" fmla="val 1075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brake_presentation_assets/park_fig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2310" y="2185416"/>
            <a:ext cx="4499610" cy="2710434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640080" y="1261872"/>
            <a:ext cx="5806440" cy="4498848"/>
          </a:xfrm>
          <a:prstGeom prst="roundRect">
            <a:avLst>
              <a:gd name="adj" fmla="val 101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Text 8"/>
          <p:cNvSpPr/>
          <p:nvPr/>
        </p:nvSpPr>
        <p:spPr>
          <a:xfrm>
            <a:off x="1051560" y="1572768"/>
            <a:ext cx="5257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33044"/>
                </a:solidFill>
              </a:rPr>
              <a:t>Brake discs are safety-critical automotive components exposed to repeated thermo-mechanical loading during service.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990600" y="2197100"/>
            <a:ext cx="5318760" cy="7472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33044"/>
                </a:solidFill>
              </a:rPr>
              <a:t>Hot spotting, thermal stress concentration and thermally induced damage remain significant durability concerns.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1051560" y="2752343"/>
            <a:ext cx="5257800" cy="12101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33044"/>
                </a:solidFill>
              </a:rPr>
              <a:t>Ventilated brake disc design offers a practical route for improving heat dissipation and managing thermal loading.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1051560" y="3685031"/>
            <a:ext cx="5257800" cy="12108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The topic is technically robust because it combines thermo-mechanical theory, FE modelling, and comparative engineering design assessment.</a:t>
            </a:r>
            <a:endParaRPr lang="en-US" sz="1560" dirty="0"/>
          </a:p>
        </p:txBody>
      </p:sp>
      <p:sp>
        <p:nvSpPr>
          <p:cNvPr id="19" name="Text 16"/>
          <p:cNvSpPr/>
          <p:nvPr/>
        </p:nvSpPr>
        <p:spPr>
          <a:xfrm>
            <a:off x="1051560" y="4389119"/>
            <a:ext cx="5257800" cy="17322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33044"/>
                </a:solidFill>
              </a:rPr>
              <a:t>The work also offers clear potential for later validation using thermocouples or infrared thermal imaging.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233044"/>
              </a:solidFill>
            </a:endParaRPr>
          </a:p>
          <a:p>
            <a:r>
              <a:rPr lang="en-GB" sz="1200" b="1" dirty="0"/>
              <a:t>                                                                                                                               (Park et al., 2022)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4114800" y="5322461"/>
            <a:ext cx="28803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8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Research gap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685800" y="1268222"/>
            <a:ext cx="5760720" cy="4878578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Previous studies have investigated brake-disc temperature, thermal stress and thermo-mechanical behaviour under braking.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Existing research also shows that ventilated brake-disc geometry can significantly influence heat dissipation and structural response.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However, there is still scope for a focused study comparing selected ventilated brake-disc designs under repeated braking within one consistent FE framework.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study therefore aims to provide a structured comparison using peak temperature, temperature uniformity and thermal stress concentration as key metrics.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Different internal vane geometries alter the cooling path and therefore influence the thermal–structural trade-off.</a:t>
            </a:r>
          </a:p>
          <a:p>
            <a:r>
              <a:rPr lang="en-GB" sz="1200" b="1" dirty="0"/>
              <a:t>                                                                                                                                         </a:t>
            </a:r>
          </a:p>
          <a:p>
            <a:r>
              <a:rPr lang="en-GB" sz="1200" b="1" dirty="0"/>
              <a:t>                                                                                                                                         (Park et al., 2022)</a:t>
            </a:r>
            <a:endParaRPr lang="en-GB" sz="1200" dirty="0"/>
          </a:p>
        </p:txBody>
      </p:sp>
      <p:sp>
        <p:nvSpPr>
          <p:cNvPr id="7" name="Text 5"/>
          <p:cNvSpPr/>
          <p:nvPr/>
        </p:nvSpPr>
        <p:spPr>
          <a:xfrm>
            <a:off x="1115568" y="1664207"/>
            <a:ext cx="5120640" cy="7191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115568" y="2505455"/>
            <a:ext cx="5120640" cy="7191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115568" y="3346704"/>
            <a:ext cx="5120640" cy="719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115568" y="4187952"/>
            <a:ext cx="512064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6812280" y="1331323"/>
            <a:ext cx="4617720" cy="4370832"/>
          </a:xfrm>
          <a:prstGeom prst="roundRect">
            <a:avLst>
              <a:gd name="adj" fmla="val 104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0" descr="/mnt/data/brake_presentation_assets/vane_desig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0031" y="1627632"/>
            <a:ext cx="3502217" cy="1874520"/>
          </a:xfrm>
          <a:prstGeom prst="rect">
            <a:avLst/>
          </a:prstGeom>
        </p:spPr>
      </p:pic>
      <p:sp>
        <p:nvSpPr>
          <p:cNvPr id="16" name="Text 13"/>
          <p:cNvSpPr/>
          <p:nvPr/>
        </p:nvSpPr>
        <p:spPr>
          <a:xfrm>
            <a:off x="7132320" y="3822192"/>
            <a:ext cx="3977640" cy="7772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33044"/>
                </a:solidFill>
              </a:rPr>
              <a:t>Different internal vane concepts change the cooling path and therefore change the thermal/structural trade-off.</a:t>
            </a:r>
            <a:endParaRPr lang="en-US" sz="1600" dirty="0"/>
          </a:p>
        </p:txBody>
      </p:sp>
      <p:sp>
        <p:nvSpPr>
          <p:cNvPr id="17" name="Shape 14"/>
          <p:cNvSpPr/>
          <p:nvPr/>
        </p:nvSpPr>
        <p:spPr>
          <a:xfrm>
            <a:off x="7680960" y="4956048"/>
            <a:ext cx="2834640" cy="256032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754112" y="5020056"/>
            <a:ext cx="268833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20" b="1" dirty="0">
                <a:solidFill>
                  <a:srgbClr val="2F80ED"/>
                </a:solidFill>
              </a:rPr>
              <a:t>(Park et al., 2022)</a:t>
            </a:r>
            <a:endParaRPr lang="en-US" sz="10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Aim, objectives and research questions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658368" y="1106424"/>
            <a:ext cx="5394960" cy="118872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6510">
            <a:solidFill>
              <a:srgbClr val="F2994A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4"/>
          <p:cNvSpPr/>
          <p:nvPr/>
        </p:nvSpPr>
        <p:spPr>
          <a:xfrm>
            <a:off x="877824" y="1444752"/>
            <a:ext cx="457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994A"/>
                </a:solidFill>
              </a:rPr>
              <a:t>Aim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389888" y="1609344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233044"/>
                </a:solidFill>
              </a:rPr>
              <a:t>To investigate how ventilated brake disc design influences temperature distribution and thermal stress under repeated braking using finite element analysis.</a:t>
            </a:r>
            <a:endParaRPr lang="en-US" sz="1650" dirty="0"/>
          </a:p>
        </p:txBody>
      </p:sp>
      <p:sp>
        <p:nvSpPr>
          <p:cNvPr id="8" name="Shape 6"/>
          <p:cNvSpPr/>
          <p:nvPr/>
        </p:nvSpPr>
        <p:spPr>
          <a:xfrm>
            <a:off x="658368" y="2487168"/>
            <a:ext cx="5394960" cy="3246120"/>
          </a:xfrm>
          <a:prstGeom prst="roundRect">
            <a:avLst>
              <a:gd name="adj" fmla="val 1408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96112" y="2697480"/>
            <a:ext cx="1005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F80ED"/>
                </a:solidFill>
              </a:rPr>
              <a:t>Objectives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877824" y="3054096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60704" y="2980944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40" dirty="0">
                <a:solidFill>
                  <a:srgbClr val="233044"/>
                </a:solidFill>
              </a:rPr>
              <a:t>Review literature on hot spots, thermal stress and thermal cracking.</a:t>
            </a:r>
            <a:endParaRPr lang="en-US" sz="1440" dirty="0"/>
          </a:p>
        </p:txBody>
      </p:sp>
      <p:sp>
        <p:nvSpPr>
          <p:cNvPr id="12" name="Shape 10"/>
          <p:cNvSpPr/>
          <p:nvPr/>
        </p:nvSpPr>
        <p:spPr>
          <a:xfrm>
            <a:off x="877824" y="3493008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0704" y="3419856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40" dirty="0">
                <a:solidFill>
                  <a:srgbClr val="233044"/>
                </a:solidFill>
              </a:rPr>
              <a:t>Build a 3D FE model of a ventilated automotive brake disc.</a:t>
            </a:r>
            <a:endParaRPr lang="en-US" sz="1440" dirty="0"/>
          </a:p>
        </p:txBody>
      </p:sp>
      <p:sp>
        <p:nvSpPr>
          <p:cNvPr id="14" name="Shape 12"/>
          <p:cNvSpPr/>
          <p:nvPr/>
        </p:nvSpPr>
        <p:spPr>
          <a:xfrm>
            <a:off x="877824" y="3931920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60704" y="3858768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40" dirty="0">
                <a:solidFill>
                  <a:srgbClr val="233044"/>
                </a:solidFill>
              </a:rPr>
              <a:t>Apply repeated braking loads and realistic boundary conditions.</a:t>
            </a:r>
            <a:endParaRPr lang="en-US" sz="1440" dirty="0"/>
          </a:p>
        </p:txBody>
      </p:sp>
      <p:sp>
        <p:nvSpPr>
          <p:cNvPr id="16" name="Shape 14"/>
          <p:cNvSpPr/>
          <p:nvPr/>
        </p:nvSpPr>
        <p:spPr>
          <a:xfrm>
            <a:off x="877824" y="4370832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060704" y="4297680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40" dirty="0">
                <a:solidFill>
                  <a:srgbClr val="233044"/>
                </a:solidFill>
              </a:rPr>
              <a:t>Compare selected ventilated disc geometries.</a:t>
            </a:r>
            <a:endParaRPr lang="en-US" sz="1440" dirty="0"/>
          </a:p>
        </p:txBody>
      </p:sp>
      <p:sp>
        <p:nvSpPr>
          <p:cNvPr id="18" name="Shape 16"/>
          <p:cNvSpPr/>
          <p:nvPr/>
        </p:nvSpPr>
        <p:spPr>
          <a:xfrm>
            <a:off x="877824" y="4809744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60704" y="4736592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40" dirty="0">
                <a:solidFill>
                  <a:srgbClr val="233044"/>
                </a:solidFill>
              </a:rPr>
              <a:t>Evaluate peak temperature, temperature distribution and maximum thermal stress.</a:t>
            </a:r>
            <a:endParaRPr lang="en-US" sz="1440" dirty="0"/>
          </a:p>
        </p:txBody>
      </p:sp>
      <p:sp>
        <p:nvSpPr>
          <p:cNvPr id="20" name="Shape 18"/>
          <p:cNvSpPr/>
          <p:nvPr/>
        </p:nvSpPr>
        <p:spPr>
          <a:xfrm>
            <a:off x="877824" y="5248656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60704" y="5175504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40" dirty="0">
                <a:solidFill>
                  <a:srgbClr val="233044"/>
                </a:solidFill>
              </a:rPr>
              <a:t>Identify the design with improved thermo-mechanical performance.</a:t>
            </a:r>
            <a:endParaRPr lang="en-US" sz="1440" dirty="0"/>
          </a:p>
        </p:txBody>
      </p:sp>
      <p:sp>
        <p:nvSpPr>
          <p:cNvPr id="22" name="Shape 20"/>
          <p:cNvSpPr/>
          <p:nvPr/>
        </p:nvSpPr>
        <p:spPr>
          <a:xfrm>
            <a:off x="6446520" y="1106424"/>
            <a:ext cx="5074920" cy="4626864"/>
          </a:xfrm>
          <a:prstGeom prst="roundRect">
            <a:avLst>
              <a:gd name="adj" fmla="val 101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720839" y="1499616"/>
            <a:ext cx="2428603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F80ED"/>
                </a:solidFill>
              </a:rPr>
              <a:t>Research questions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6748272" y="2569029"/>
            <a:ext cx="4480560" cy="12897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RQ1  How does ventilated brake disc geometry affect temperature distribution during repeated braking?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RQ2  Which design produces the lowest peak temperature?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RQ3  Which design gives the most uniform temperature field?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RQ4  Which design reduces thermal stress concentration most effectively?</a:t>
            </a:r>
            <a:endParaRPr lang="en-US" sz="1600" dirty="0"/>
          </a:p>
        </p:txBody>
      </p:sp>
      <p:sp>
        <p:nvSpPr>
          <p:cNvPr id="2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Proposed methodology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2788920" y="2148934"/>
            <a:ext cx="201168" cy="292608"/>
          </a:xfrm>
          <a:prstGeom prst="chevron">
            <a:avLst/>
          </a:prstGeom>
          <a:solidFill>
            <a:srgbClr val="BFD6F7"/>
          </a:solidFill>
          <a:ln w="12700">
            <a:solidFill>
              <a:srgbClr val="BFD6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934712" y="2148934"/>
            <a:ext cx="201168" cy="292608"/>
          </a:xfrm>
          <a:prstGeom prst="chevron">
            <a:avLst/>
          </a:prstGeom>
          <a:solidFill>
            <a:srgbClr val="BFD6F7"/>
          </a:solidFill>
          <a:ln w="12700">
            <a:solidFill>
              <a:srgbClr val="BFD6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071360" y="2127502"/>
            <a:ext cx="201168" cy="292608"/>
          </a:xfrm>
          <a:prstGeom prst="chevron">
            <a:avLst/>
          </a:prstGeom>
          <a:solidFill>
            <a:srgbClr val="BFD6F7"/>
          </a:solidFill>
          <a:ln w="12700">
            <a:solidFill>
              <a:srgbClr val="BFD6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9226296" y="2127502"/>
            <a:ext cx="201168" cy="292608"/>
          </a:xfrm>
          <a:prstGeom prst="chevron">
            <a:avLst/>
          </a:prstGeom>
          <a:solidFill>
            <a:srgbClr val="BFD6F7"/>
          </a:solidFill>
          <a:ln w="12700">
            <a:solidFill>
              <a:srgbClr val="BFD6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914400" y="1071563"/>
            <a:ext cx="1783080" cy="2448877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  <a:effectLst>
            <a:outerShdw blurRad="10160" dist="3810" dir="2700000" algn="bl" rotWithShape="0">
              <a:srgbClr val="C7D5E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81265" y="1312734"/>
            <a:ext cx="1554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Inputs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013460" y="2219991"/>
            <a:ext cx="155448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5E6D84"/>
                </a:solidFill>
              </a:rPr>
              <a:t>Disc geometry, material properties, speed, brake pressure, cycle schedule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063240" y="1071563"/>
            <a:ext cx="1783080" cy="2448877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  <a:effectLst>
            <a:outerShdw blurRad="10160" dist="3810" dir="2700000" algn="bl" rotWithShape="0">
              <a:srgbClr val="C7D5E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139630" y="1319780"/>
            <a:ext cx="1554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CAD + mesh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3172968" y="2182366"/>
            <a:ext cx="155448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5E6D84"/>
                </a:solidFill>
              </a:rPr>
              <a:t>3D model creation and mesh-independence study in ANSYS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212080" y="1071563"/>
            <a:ext cx="1783080" cy="2448877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  <a:effectLst>
            <a:outerShdw blurRad="10160" dist="3810" dir="2700000" algn="bl" rotWithShape="0">
              <a:srgbClr val="C7D5E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318760" y="1353094"/>
            <a:ext cx="1554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233044"/>
                </a:solidFill>
              </a:rPr>
              <a:t>Transient thermal</a:t>
            </a: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5318760" y="2296001"/>
            <a:ext cx="155448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5E6D84"/>
                </a:solidFill>
              </a:rPr>
              <a:t>Apply frictional heat and convection to predict temperature history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7360920" y="1071563"/>
            <a:ext cx="1783080" cy="2448877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  <a:effectLst>
            <a:outerShdw blurRad="10160" dist="3810" dir="2700000" algn="bl" rotWithShape="0">
              <a:srgbClr val="C7D5E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461504" y="1333309"/>
            <a:ext cx="1554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233044"/>
                </a:solidFill>
              </a:rPr>
              <a:t>Structural coupling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7475220" y="2295238"/>
            <a:ext cx="155448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5E6D84"/>
                </a:solidFill>
              </a:rPr>
              <a:t>Map temperature field into structural analysis for stress/deformation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9509760" y="1071563"/>
            <a:ext cx="1783080" cy="2448877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  <a:effectLst>
            <a:outerShdw blurRad="10160" dist="3810" dir="2700000" algn="bl" rotWithShape="0">
              <a:srgbClr val="C7D5E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576625" y="1333309"/>
            <a:ext cx="1554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233044"/>
                </a:solidFill>
              </a:rPr>
              <a:t>Compare designs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9624060" y="2219991"/>
            <a:ext cx="155448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5E6D84"/>
                </a:solidFill>
              </a:rPr>
              <a:t>Rank designs using peak temperature and stress criteria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66928" y="4160520"/>
            <a:ext cx="5084064" cy="18973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59398" y="4448563"/>
            <a:ext cx="4111752" cy="274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F80ED"/>
                </a:solidFill>
              </a:rPr>
              <a:t>Boundary conditions</a:t>
            </a:r>
            <a:endParaRPr lang="en-US" dirty="0"/>
          </a:p>
        </p:txBody>
      </p:sp>
      <p:sp>
        <p:nvSpPr>
          <p:cNvPr id="26" name="Text 24"/>
          <p:cNvSpPr/>
          <p:nvPr/>
        </p:nvSpPr>
        <p:spPr>
          <a:xfrm>
            <a:off x="1024128" y="4645151"/>
            <a:ext cx="4297680" cy="13619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Frictional heat on the pad track, convection on exposed disc surfaces, and appropriate constraints near the hub or mounting region.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108192" y="4160520"/>
            <a:ext cx="5202936" cy="18973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559105" y="4357647"/>
            <a:ext cx="4845885" cy="34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F80ED"/>
                </a:solidFill>
              </a:rPr>
              <a:t>Future extension</a:t>
            </a:r>
            <a:endParaRPr lang="en-US" dirty="0"/>
          </a:p>
        </p:txBody>
      </p:sp>
      <p:sp>
        <p:nvSpPr>
          <p:cNvPr id="29" name="Text 27"/>
          <p:cNvSpPr/>
          <p:nvPr/>
        </p:nvSpPr>
        <p:spPr>
          <a:xfrm>
            <a:off x="6559105" y="4640837"/>
            <a:ext cx="4572000" cy="13619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Later validation can use thermocouples or infrared thermography without changing the core FE framework.</a:t>
            </a:r>
            <a:endParaRPr lang="en-US" sz="1600" dirty="0"/>
          </a:p>
        </p:txBody>
      </p:sp>
      <p:sp>
        <p:nvSpPr>
          <p:cNvPr id="3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7. Variables and data to be collected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406400" y="761093"/>
            <a:ext cx="5765800" cy="5403850"/>
          </a:xfrm>
          <a:prstGeom prst="roundRect">
            <a:avLst>
              <a:gd name="adj" fmla="val 102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4"/>
          <p:cNvSpPr/>
          <p:nvPr/>
        </p:nvSpPr>
        <p:spPr>
          <a:xfrm>
            <a:off x="932688" y="1063752"/>
            <a:ext cx="4910328" cy="3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F80ED"/>
                </a:solidFill>
              </a:rPr>
              <a:t>Study variables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932688" y="1761998"/>
            <a:ext cx="1600200" cy="871474"/>
          </a:xfrm>
          <a:prstGeom prst="rect">
            <a:avLst/>
          </a:prstGeom>
          <a:solidFill>
            <a:srgbClr val="F5F8FD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8" name="Shape 6"/>
          <p:cNvSpPr/>
          <p:nvPr/>
        </p:nvSpPr>
        <p:spPr>
          <a:xfrm>
            <a:off x="2532888" y="1751076"/>
            <a:ext cx="3337560" cy="882396"/>
          </a:xfrm>
          <a:prstGeom prst="rect">
            <a:avLst/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42416" y="2093976"/>
            <a:ext cx="1325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33044"/>
                </a:solidFill>
              </a:rPr>
              <a:t>Independent variable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2697480" y="2048256"/>
            <a:ext cx="3017520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33044"/>
                </a:solidFill>
              </a:rPr>
              <a:t>Ventilated brake disc geometry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932688" y="2879344"/>
            <a:ext cx="1600200" cy="882396"/>
          </a:xfrm>
          <a:prstGeom prst="rect">
            <a:avLst/>
          </a:prstGeom>
          <a:solidFill>
            <a:srgbClr val="ECF3FC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532888" y="2879344"/>
            <a:ext cx="3337560" cy="882396"/>
          </a:xfrm>
          <a:prstGeom prst="rect">
            <a:avLst/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Text 11"/>
          <p:cNvSpPr/>
          <p:nvPr/>
        </p:nvSpPr>
        <p:spPr>
          <a:xfrm>
            <a:off x="1042416" y="3090672"/>
            <a:ext cx="1325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33044"/>
                </a:solidFill>
              </a:rPr>
              <a:t>Controlled conditions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2688336" y="3035808"/>
            <a:ext cx="3017520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33044"/>
                </a:solidFill>
              </a:rPr>
              <a:t>Material, braking cycle, ambient condition, FE assumptions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941832" y="4038346"/>
            <a:ext cx="1600200" cy="882396"/>
          </a:xfrm>
          <a:prstGeom prst="rect">
            <a:avLst/>
          </a:prstGeom>
          <a:solidFill>
            <a:srgbClr val="F5F8FD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505456" y="4041648"/>
            <a:ext cx="3337560" cy="882396"/>
          </a:xfrm>
          <a:prstGeom prst="rect">
            <a:avLst/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069848" y="4334256"/>
            <a:ext cx="1325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33044"/>
                </a:solidFill>
              </a:rPr>
              <a:t>Dependent variables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2715768" y="4287520"/>
            <a:ext cx="3017520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33044"/>
                </a:solidFill>
              </a:rPr>
              <a:t>Maximum temperature, temperature uniformity, von Mises stress, deformation, hot-spot location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905256" y="5092954"/>
            <a:ext cx="1600200" cy="882396"/>
          </a:xfrm>
          <a:prstGeom prst="rect">
            <a:avLst/>
          </a:prstGeom>
          <a:solidFill>
            <a:srgbClr val="ECF3FC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2505456" y="5092192"/>
            <a:ext cx="3337560" cy="883158"/>
          </a:xfrm>
          <a:prstGeom prst="rect">
            <a:avLst/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19556" y="5396611"/>
            <a:ext cx="1325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33044"/>
                </a:solidFill>
              </a:rPr>
              <a:t>Performance criteria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2665476" y="5341747"/>
            <a:ext cx="3017520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33044"/>
                </a:solidFill>
              </a:rPr>
              <a:t>Lower peak temperature, lower stress concentration, improved thermal uniformity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6492240" y="755650"/>
            <a:ext cx="4983480" cy="5403850"/>
          </a:xfrm>
          <a:prstGeom prst="roundRect">
            <a:avLst>
              <a:gd name="adj" fmla="val 102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766560" y="882142"/>
            <a:ext cx="42189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F80ED"/>
                </a:solidFill>
              </a:rPr>
              <a:t>Why these outputs matter</a:t>
            </a:r>
            <a:endParaRPr lang="en-US" sz="2000" dirty="0"/>
          </a:p>
        </p:txBody>
      </p:sp>
      <p:sp>
        <p:nvSpPr>
          <p:cNvPr id="25" name="Shape 23"/>
          <p:cNvSpPr/>
          <p:nvPr/>
        </p:nvSpPr>
        <p:spPr>
          <a:xfrm>
            <a:off x="6748272" y="1993392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931152" y="1920240"/>
            <a:ext cx="4160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Peak temperature indicates how severe the thermal loading becomes.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756110" y="2979710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931152" y="2946745"/>
            <a:ext cx="4400877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Temperature uniformity indicates whether the disc is heating evenly or forming local hot regions.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733032" y="3861308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931152" y="3802126"/>
            <a:ext cx="4160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Thermal stress and deformation indicate the structural effect of the thermal field.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766560" y="4707382"/>
            <a:ext cx="100584" cy="1005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931151" y="4753102"/>
            <a:ext cx="440087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33044"/>
                </a:solidFill>
              </a:rPr>
              <a:t>Hot-spot and stress-concentration maps help identify thermal-risk  and durability-critical locations.</a:t>
            </a:r>
            <a:endParaRPr lang="en-US" sz="1600" dirty="0"/>
          </a:p>
        </p:txBody>
      </p:sp>
      <p:sp>
        <p:nvSpPr>
          <p:cNvPr id="34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089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8. Validation, limitations and ethics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244929" y="968829"/>
            <a:ext cx="3726179" cy="4196442"/>
          </a:xfrm>
          <a:prstGeom prst="roundRect">
            <a:avLst>
              <a:gd name="adj" fmla="val 1538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44928" y="979497"/>
            <a:ext cx="3726179" cy="82296"/>
          </a:xfrm>
          <a:prstGeom prst="rect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82137" y="1301279"/>
            <a:ext cx="26517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Validation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396241" y="1692729"/>
            <a:ext cx="3419202" cy="3320141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Compare FE trends with published temperature/stress behaviour; later compare thermal patterns with thermocouple or infrared measurements.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4232910" y="968829"/>
            <a:ext cx="3726179" cy="4196442"/>
          </a:xfrm>
          <a:prstGeom prst="roundRect">
            <a:avLst>
              <a:gd name="adj" fmla="val 1538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232909" y="979497"/>
            <a:ext cx="3726178" cy="82296"/>
          </a:xfrm>
          <a:prstGeom prst="rect">
            <a:avLst/>
          </a:prstGeom>
          <a:solidFill>
            <a:srgbClr val="F2994A"/>
          </a:solidFill>
          <a:ln w="12700">
            <a:solidFill>
              <a:srgbClr val="F299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70118" y="1301279"/>
            <a:ext cx="26517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Limitations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386942" y="1692729"/>
            <a:ext cx="3396343" cy="332014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The project focuses on thermo-mechanical response, not full crack-propagation or full wear modelling. Results depend on heat-partition and convection assumptions.</a:t>
            </a:r>
            <a:endParaRPr lang="en-US" dirty="0"/>
          </a:p>
        </p:txBody>
      </p:sp>
      <p:sp>
        <p:nvSpPr>
          <p:cNvPr id="13" name="Shape 11"/>
          <p:cNvSpPr/>
          <p:nvPr/>
        </p:nvSpPr>
        <p:spPr>
          <a:xfrm>
            <a:off x="8220891" y="968829"/>
            <a:ext cx="3726180" cy="4196442"/>
          </a:xfrm>
          <a:prstGeom prst="roundRect">
            <a:avLst>
              <a:gd name="adj" fmla="val 1538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220890" y="979497"/>
            <a:ext cx="3726179" cy="82296"/>
          </a:xfrm>
          <a:prstGeom prst="rect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851392" y="1301279"/>
            <a:ext cx="26517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Ethics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8376558" y="1692729"/>
            <a:ext cx="3419202" cy="332014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No human participants, no personal data, and low ethical risk. Standard university ethics paperwork can still be included as required.</a:t>
            </a:r>
            <a:endParaRPr lang="en-US" dirty="0"/>
          </a:p>
        </p:txBody>
      </p:sp>
      <p:sp>
        <p:nvSpPr>
          <p:cNvPr id="17" name="Shape 15"/>
          <p:cNvSpPr/>
          <p:nvPr/>
        </p:nvSpPr>
        <p:spPr>
          <a:xfrm>
            <a:off x="244929" y="5439156"/>
            <a:ext cx="11702142" cy="7792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08214" y="5568043"/>
            <a:ext cx="11387546" cy="526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dirty="0"/>
              <a:t>The FE model is intended to identify thermal-risk locations and relative design improvements, rather than predict exact crack-growth life.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16339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9. Expected contribution and significance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803145" y="1000832"/>
            <a:ext cx="5134359" cy="2047168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03146" y="1003010"/>
            <a:ext cx="5134357" cy="69233"/>
          </a:xfrm>
          <a:prstGeom prst="rect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406394" y="1245979"/>
            <a:ext cx="1965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Design evidence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1104900" y="1584306"/>
            <a:ext cx="4610100" cy="128407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A structured FE comparison of selected ventilated disc geometries under the same repeated-braking conditions.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6254496" y="996696"/>
            <a:ext cx="5134358" cy="2051304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254495" y="996478"/>
            <a:ext cx="5134358" cy="75765"/>
          </a:xfrm>
          <a:prstGeom prst="rect">
            <a:avLst/>
          </a:prstGeom>
          <a:solidFill>
            <a:srgbClr val="56CCF2"/>
          </a:solidFill>
          <a:ln w="12700">
            <a:solidFill>
              <a:srgbClr val="56CC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329351" y="1179221"/>
            <a:ext cx="3240676" cy="25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Thermal improvement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400799" y="1604118"/>
            <a:ext cx="4909457" cy="129689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Identification of the design that gives lower peak temperature and more uniform thermal behaviour.</a:t>
            </a:r>
            <a:endParaRPr lang="en-US" dirty="0"/>
          </a:p>
        </p:txBody>
      </p:sp>
      <p:sp>
        <p:nvSpPr>
          <p:cNvPr id="13" name="Shape 11"/>
          <p:cNvSpPr/>
          <p:nvPr/>
        </p:nvSpPr>
        <p:spPr>
          <a:xfrm>
            <a:off x="841247" y="3305447"/>
            <a:ext cx="5096255" cy="2036282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41248" y="3308059"/>
            <a:ext cx="5096254" cy="82296"/>
          </a:xfrm>
          <a:prstGeom prst="rect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726906" y="3503241"/>
            <a:ext cx="3286835" cy="2505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33044"/>
                </a:solidFill>
              </a:rPr>
              <a:t>Durability insight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1051124" y="4020421"/>
            <a:ext cx="4663875" cy="1217567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Better understanding of where thermal stress concentrates and how geometry influences risk locations.</a:t>
            </a:r>
            <a:endParaRPr lang="en-US" dirty="0"/>
          </a:p>
        </p:txBody>
      </p:sp>
      <p:sp>
        <p:nvSpPr>
          <p:cNvPr id="17" name="Shape 15"/>
          <p:cNvSpPr/>
          <p:nvPr/>
        </p:nvSpPr>
        <p:spPr>
          <a:xfrm>
            <a:off x="6254496" y="3290425"/>
            <a:ext cx="5134358" cy="2051304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254496" y="3290860"/>
            <a:ext cx="5096254" cy="82296"/>
          </a:xfrm>
          <a:prstGeom prst="rect">
            <a:avLst/>
          </a:prstGeom>
          <a:solidFill>
            <a:srgbClr val="F2994A"/>
          </a:solidFill>
          <a:ln w="12700">
            <a:solidFill>
              <a:srgbClr val="F299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392161" y="3387552"/>
            <a:ext cx="3240677" cy="141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endParaRPr lang="en-US" sz="2000" b="1" dirty="0">
              <a:solidFill>
                <a:srgbClr val="233044"/>
              </a:solidFill>
            </a:endParaRPr>
          </a:p>
          <a:p>
            <a:pPr algn="ctr"/>
            <a:r>
              <a:rPr lang="en-GB" sz="2000" b="1" dirty="0"/>
              <a:t>Research significance</a:t>
            </a:r>
            <a:endParaRPr lang="en-US" sz="2000" b="1" dirty="0"/>
          </a:p>
        </p:txBody>
      </p:sp>
      <p:sp>
        <p:nvSpPr>
          <p:cNvPr id="20" name="Text 18"/>
          <p:cNvSpPr/>
          <p:nvPr/>
        </p:nvSpPr>
        <p:spPr>
          <a:xfrm>
            <a:off x="6400799" y="3918857"/>
            <a:ext cx="4909457" cy="1387711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33044"/>
                </a:solidFill>
              </a:rPr>
              <a:t>A realistic, well-scoped research proposal with clear outputs and future validation potential.</a:t>
            </a:r>
            <a:endParaRPr lang="en-US" dirty="0"/>
          </a:p>
        </p:txBody>
      </p:sp>
      <p:sp>
        <p:nvSpPr>
          <p:cNvPr id="21" name="Shape 19"/>
          <p:cNvSpPr/>
          <p:nvPr/>
        </p:nvSpPr>
        <p:spPr>
          <a:xfrm>
            <a:off x="174171" y="5608320"/>
            <a:ext cx="11854543" cy="566928"/>
          </a:xfrm>
          <a:prstGeom prst="roundRect">
            <a:avLst>
              <a:gd name="adj" fmla="val 8065"/>
            </a:avLst>
          </a:prstGeom>
          <a:solidFill>
            <a:srgbClr val="FFFFFF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42901" y="5782056"/>
            <a:ext cx="11566070" cy="210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2000" dirty="0"/>
              <a:t>Key</a:t>
            </a:r>
            <a:r>
              <a:rPr lang="en-US" dirty="0">
                <a:solidFill>
                  <a:srgbClr val="233044"/>
                </a:solidFill>
              </a:rPr>
              <a:t> message: ventilated brake disc design is not only a cooling issue; it is a coupled temperature–stress problem that can be investigated using a clear and practical FE methodology.</a:t>
            </a:r>
            <a:endParaRPr lang="en-US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04546"/>
            <a:ext cx="8961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33044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10. Indicative timetable and key references</a:t>
            </a:r>
            <a:endParaRPr lang="en-US" sz="2300" dirty="0"/>
          </a:p>
        </p:txBody>
      </p:sp>
      <p:sp>
        <p:nvSpPr>
          <p:cNvPr id="5" name="Shape 3"/>
          <p:cNvSpPr/>
          <p:nvPr/>
        </p:nvSpPr>
        <p:spPr>
          <a:xfrm>
            <a:off x="749808" y="1325880"/>
            <a:ext cx="493776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4"/>
          <p:cNvSpPr/>
          <p:nvPr/>
        </p:nvSpPr>
        <p:spPr>
          <a:xfrm>
            <a:off x="987552" y="1572768"/>
            <a:ext cx="1554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F80ED"/>
                </a:solidFill>
              </a:rPr>
              <a:t>Indicative timetable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1005840" y="2029968"/>
            <a:ext cx="91440" cy="91440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170432" y="1965960"/>
            <a:ext cx="4114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33044"/>
                </a:solidFill>
              </a:rPr>
              <a:t>Literature review — Weeks 1–2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1005840" y="2542032"/>
            <a:ext cx="91440" cy="91440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170432" y="2478024"/>
            <a:ext cx="4114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33044"/>
                </a:solidFill>
              </a:rPr>
              <a:t>Geometry selection + CAD — Weeks 2–3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1005840" y="3054096"/>
            <a:ext cx="91440" cy="91440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170432" y="2990088"/>
            <a:ext cx="4114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33044"/>
                </a:solidFill>
              </a:rPr>
              <a:t>FE model setup + mesh study — Weeks 3–5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1005840" y="3566160"/>
            <a:ext cx="91440" cy="91440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170432" y="3502152"/>
            <a:ext cx="4114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33044"/>
                </a:solidFill>
              </a:rPr>
              <a:t>Transient thermal analysis — Weeks 5–7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1005840" y="4078224"/>
            <a:ext cx="91440" cy="91440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170432" y="4014216"/>
            <a:ext cx="4114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33044"/>
                </a:solidFill>
              </a:rPr>
              <a:t>Thermo-structural analysis — Weeks 7–9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1005840" y="4590288"/>
            <a:ext cx="91440" cy="91440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170432" y="4526280"/>
            <a:ext cx="4114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33044"/>
                </a:solidFill>
              </a:rPr>
              <a:t>Result discussion, writing + revision — Weeks 9–12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989320" y="1325880"/>
            <a:ext cx="544068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DE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63640" y="1572768"/>
            <a:ext cx="1325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F80ED"/>
                </a:solidFill>
              </a:rPr>
              <a:t>Key references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6455664" y="1938528"/>
            <a:ext cx="4526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44"/>
                </a:solidFill>
              </a:rPr>
              <a:t>Park, S. et al. (2022) Brake-Disc Holes and Slit Shape Design to Improve Heat Dissipation Performance and Structural Stability. Applied Sciences, 12(3), 1171.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6455664" y="2743200"/>
            <a:ext cx="4526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44"/>
                </a:solidFill>
              </a:rPr>
              <a:t>Goo, B.-C. (2018) A Study on the Contact Pressure and Thermo-Elastic Behavior of a Brake Disc-Pad by Infrared Images and Finite Element Analysis. Applied Sciences, 8(9), 1639.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6455664" y="3429000"/>
            <a:ext cx="452628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44"/>
                </a:solidFill>
              </a:rPr>
              <a:t>Vdovin, A. and Le Gigan, G. (2020) Aerodynamic and Thermal Modelling of Disc Brakes—Challenges and Limitations. Energies, 13(1), 203.</a:t>
            </a:r>
            <a:endParaRPr lang="en-US" sz="1150" dirty="0"/>
          </a:p>
        </p:txBody>
      </p:sp>
      <p:sp>
        <p:nvSpPr>
          <p:cNvPr id="28" name="Text 26"/>
          <p:cNvSpPr/>
          <p:nvPr/>
        </p:nvSpPr>
        <p:spPr>
          <a:xfrm>
            <a:off x="6455664" y="4178808"/>
            <a:ext cx="452628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44"/>
                </a:solidFill>
              </a:rPr>
              <a:t>Mohammadnejad, A. et al. (2019) Wear Induced Failure of Automotive Disc Brakes—A Case Study.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896112" y="5349240"/>
            <a:ext cx="1885188" cy="327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400" dirty="0"/>
          </a:p>
        </p:txBody>
      </p:sp>
      <p:sp>
        <p:nvSpPr>
          <p:cNvPr id="3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345936"/>
            <a:ext cx="32004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190A5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D82C5F-CC87-A000-9A07-32B54FB86675}"/>
              </a:ext>
            </a:extLst>
          </p:cNvPr>
          <p:cNvSpPr txBox="1"/>
          <p:nvPr/>
        </p:nvSpPr>
        <p:spPr>
          <a:xfrm>
            <a:off x="6382512" y="4979908"/>
            <a:ext cx="487603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dirty="0"/>
              <a:t>Mackin</a:t>
            </a:r>
            <a:r>
              <a:rPr lang="en-GB" sz="1200" dirty="0"/>
              <a:t>, T.J. et al. (2002) Thermal cracking in disc brakes. Engineering Failure Analysis, 9(1), pp. 63–76.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98A443-6276-6A44-13A7-D25EEAE81921}"/>
              </a:ext>
            </a:extLst>
          </p:cNvPr>
          <p:cNvSpPr txBox="1"/>
          <p:nvPr/>
        </p:nvSpPr>
        <p:spPr>
          <a:xfrm>
            <a:off x="4539343" y="3136612"/>
            <a:ext cx="39732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THANK YOU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A9EEE3-BDBD-8691-CD9D-FDE05484C1D0}"/>
              </a:ext>
            </a:extLst>
          </p:cNvPr>
          <p:cNvSpPr txBox="1"/>
          <p:nvPr/>
        </p:nvSpPr>
        <p:spPr>
          <a:xfrm>
            <a:off x="4653643" y="2271712"/>
            <a:ext cx="23853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2994A"/>
                </a:solidFill>
              </a:rPr>
              <a:t>Questions?</a:t>
            </a:r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341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1611</Words>
  <Application>Microsoft Office PowerPoint</Application>
  <PresentationFormat>Widescreen</PresentationFormat>
  <Paragraphs>153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Finite Element Investigation of the Effect of Ventilated Brake Disc Design</dc:title>
  <dc:subject>Brake disc research proposal presentation</dc:subject>
  <dc:creator>OpenAI</dc:creator>
  <cp:lastModifiedBy>Aangan Nitinkumar Patel (2511974)</cp:lastModifiedBy>
  <cp:revision>19</cp:revision>
  <dcterms:created xsi:type="dcterms:W3CDTF">2026-03-15T20:12:41Z</dcterms:created>
  <dcterms:modified xsi:type="dcterms:W3CDTF">2026-03-22T12:07:09Z</dcterms:modified>
</cp:coreProperties>
</file>