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4"/>
  </p:notesMasterIdLst>
  <p:handoutMasterIdLst>
    <p:handoutMasterId r:id="rId35"/>
  </p:handoutMasterIdLst>
  <p:sldIdLst>
    <p:sldId id="418" r:id="rId3"/>
    <p:sldId id="434" r:id="rId4"/>
    <p:sldId id="410" r:id="rId5"/>
    <p:sldId id="397" r:id="rId6"/>
    <p:sldId id="476" r:id="rId7"/>
    <p:sldId id="463" r:id="rId8"/>
    <p:sldId id="477" r:id="rId9"/>
    <p:sldId id="411" r:id="rId10"/>
    <p:sldId id="435" r:id="rId11"/>
    <p:sldId id="432" r:id="rId12"/>
    <p:sldId id="475" r:id="rId13"/>
    <p:sldId id="486" r:id="rId14"/>
    <p:sldId id="461" r:id="rId15"/>
    <p:sldId id="473" r:id="rId16"/>
    <p:sldId id="437" r:id="rId17"/>
    <p:sldId id="439" r:id="rId18"/>
    <p:sldId id="448" r:id="rId19"/>
    <p:sldId id="552" r:id="rId20"/>
    <p:sldId id="470" r:id="rId21"/>
    <p:sldId id="465" r:id="rId22"/>
    <p:sldId id="449" r:id="rId23"/>
    <p:sldId id="406" r:id="rId24"/>
    <p:sldId id="388" r:id="rId25"/>
    <p:sldId id="436" r:id="rId26"/>
    <p:sldId id="471" r:id="rId27"/>
    <p:sldId id="543" r:id="rId28"/>
    <p:sldId id="453" r:id="rId29"/>
    <p:sldId id="459" r:id="rId30"/>
    <p:sldId id="472" r:id="rId31"/>
    <p:sldId id="551" r:id="rId32"/>
    <p:sldId id="414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6AD622-579F-4657-928A-870F53222BF6}" v="455" dt="2024-09-10T03:21:39.8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10" autoAdjust="0"/>
    <p:restoredTop sz="95260" autoAdjust="0"/>
  </p:normalViewPr>
  <p:slideViewPr>
    <p:cSldViewPr>
      <p:cViewPr varScale="1">
        <p:scale>
          <a:sx n="106" d="100"/>
          <a:sy n="106" d="100"/>
        </p:scale>
        <p:origin x="666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356AD622-579F-4657-928A-870F53222BF6}"/>
    <pc:docChg chg="custSel addSld delSld modSld">
      <pc:chgData name="Vasilios Tavlaridis" userId="cf0f3e73-e183-4ecf-9d20-cf90aae84965" providerId="ADAL" clId="{356AD622-579F-4657-928A-870F53222BF6}" dt="2024-09-10T03:23:29.737" v="579" actId="207"/>
      <pc:docMkLst>
        <pc:docMk/>
      </pc:docMkLst>
      <pc:sldChg chg="modSp mod">
        <pc:chgData name="Vasilios Tavlaridis" userId="cf0f3e73-e183-4ecf-9d20-cf90aae84965" providerId="ADAL" clId="{356AD622-579F-4657-928A-870F53222BF6}" dt="2024-09-10T03:18:38.642" v="524" actId="2711"/>
        <pc:sldMkLst>
          <pc:docMk/>
          <pc:sldMk cId="0" sldId="388"/>
        </pc:sldMkLst>
        <pc:spChg chg="mod">
          <ac:chgData name="Vasilios Tavlaridis" userId="cf0f3e73-e183-4ecf-9d20-cf90aae84965" providerId="ADAL" clId="{356AD622-579F-4657-928A-870F53222BF6}" dt="2024-09-10T03:18:38.642" v="524" actId="2711"/>
          <ac:spMkLst>
            <pc:docMk/>
            <pc:sldMk cId="0" sldId="388"/>
            <ac:spMk id="4" creationId="{7A3AAEC5-CF5E-4735-80D5-FC03F5AAA51B}"/>
          </ac:spMkLst>
        </pc:spChg>
      </pc:sldChg>
      <pc:sldChg chg="modSp del mod">
        <pc:chgData name="Vasilios Tavlaridis" userId="cf0f3e73-e183-4ecf-9d20-cf90aae84965" providerId="ADAL" clId="{356AD622-579F-4657-928A-870F53222BF6}" dt="2024-09-10T03:04:32.339" v="143" actId="47"/>
        <pc:sldMkLst>
          <pc:docMk/>
          <pc:sldMk cId="0" sldId="390"/>
        </pc:sldMkLst>
        <pc:spChg chg="mod">
          <ac:chgData name="Vasilios Tavlaridis" userId="cf0f3e73-e183-4ecf-9d20-cf90aae84965" providerId="ADAL" clId="{356AD622-579F-4657-928A-870F53222BF6}" dt="2024-09-10T03:03:52.070" v="142" actId="2711"/>
          <ac:spMkLst>
            <pc:docMk/>
            <pc:sldMk cId="0" sldId="390"/>
            <ac:spMk id="4" creationId="{71979D4E-22A4-42E0-9E87-225272F0474A}"/>
          </ac:spMkLst>
        </pc:spChg>
      </pc:sldChg>
      <pc:sldChg chg="modSp mod">
        <pc:chgData name="Vasilios Tavlaridis" userId="cf0f3e73-e183-4ecf-9d20-cf90aae84965" providerId="ADAL" clId="{356AD622-579F-4657-928A-870F53222BF6}" dt="2024-09-10T02:58:06.216" v="84" actId="404"/>
        <pc:sldMkLst>
          <pc:docMk/>
          <pc:sldMk cId="1768467127" sldId="397"/>
        </pc:sldMkLst>
        <pc:spChg chg="mod">
          <ac:chgData name="Vasilios Tavlaridis" userId="cf0f3e73-e183-4ecf-9d20-cf90aae84965" providerId="ADAL" clId="{356AD622-579F-4657-928A-870F53222BF6}" dt="2024-09-10T02:58:06.216" v="84" actId="404"/>
          <ac:spMkLst>
            <pc:docMk/>
            <pc:sldMk cId="1768467127" sldId="397"/>
            <ac:spMk id="4" creationId="{3D9BF801-71C0-477A-A1CB-1FAF0520B39A}"/>
          </ac:spMkLst>
        </pc:spChg>
      </pc:sldChg>
      <pc:sldChg chg="modSp mod">
        <pc:chgData name="Vasilios Tavlaridis" userId="cf0f3e73-e183-4ecf-9d20-cf90aae84965" providerId="ADAL" clId="{356AD622-579F-4657-928A-870F53222BF6}" dt="2024-09-10T03:18:09.357" v="522" actId="2711"/>
        <pc:sldMkLst>
          <pc:docMk/>
          <pc:sldMk cId="3093693622" sldId="406"/>
        </pc:sldMkLst>
        <pc:spChg chg="mod">
          <ac:chgData name="Vasilios Tavlaridis" userId="cf0f3e73-e183-4ecf-9d20-cf90aae84965" providerId="ADAL" clId="{356AD622-579F-4657-928A-870F53222BF6}" dt="2024-09-10T03:18:09.357" v="522" actId="2711"/>
          <ac:spMkLst>
            <pc:docMk/>
            <pc:sldMk cId="3093693622" sldId="406"/>
            <ac:spMk id="4" creationId="{B9FC202E-DD5D-4227-947E-10B777F61538}"/>
          </ac:spMkLst>
        </pc:spChg>
      </pc:sldChg>
      <pc:sldChg chg="modSp del mod">
        <pc:chgData name="Vasilios Tavlaridis" userId="cf0f3e73-e183-4ecf-9d20-cf90aae84965" providerId="ADAL" clId="{356AD622-579F-4657-928A-870F53222BF6}" dt="2024-09-10T03:04:35.472" v="144" actId="47"/>
        <pc:sldMkLst>
          <pc:docMk/>
          <pc:sldMk cId="163843508" sldId="408"/>
        </pc:sldMkLst>
        <pc:spChg chg="mod">
          <ac:chgData name="Vasilios Tavlaridis" userId="cf0f3e73-e183-4ecf-9d20-cf90aae84965" providerId="ADAL" clId="{356AD622-579F-4657-928A-870F53222BF6}" dt="2024-09-10T03:03:38.824" v="140" actId="2711"/>
          <ac:spMkLst>
            <pc:docMk/>
            <pc:sldMk cId="163843508" sldId="408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356AD622-579F-4657-928A-870F53222BF6}" dt="2024-09-10T02:57:55.109" v="82" actId="14100"/>
        <pc:sldMkLst>
          <pc:docMk/>
          <pc:sldMk cId="3919355154" sldId="410"/>
        </pc:sldMkLst>
        <pc:spChg chg="mod">
          <ac:chgData name="Vasilios Tavlaridis" userId="cf0f3e73-e183-4ecf-9d20-cf90aae84965" providerId="ADAL" clId="{356AD622-579F-4657-928A-870F53222BF6}" dt="2024-09-10T02:57:55.109" v="82" actId="14100"/>
          <ac:spMkLst>
            <pc:docMk/>
            <pc:sldMk cId="3919355154" sldId="410"/>
            <ac:spMk id="5" creationId="{31FE1EC3-7BB5-430B-B4C3-B474BF1F5A5F}"/>
          </ac:spMkLst>
        </pc:spChg>
      </pc:sldChg>
      <pc:sldChg chg="modSp mod modAnim">
        <pc:chgData name="Vasilios Tavlaridis" userId="cf0f3e73-e183-4ecf-9d20-cf90aae84965" providerId="ADAL" clId="{356AD622-579F-4657-928A-870F53222BF6}" dt="2024-09-10T03:02:27.533" v="129" actId="1076"/>
        <pc:sldMkLst>
          <pc:docMk/>
          <pc:sldMk cId="495244749" sldId="411"/>
        </pc:sldMkLst>
        <pc:spChg chg="mod">
          <ac:chgData name="Vasilios Tavlaridis" userId="cf0f3e73-e183-4ecf-9d20-cf90aae84965" providerId="ADAL" clId="{356AD622-579F-4657-928A-870F53222BF6}" dt="2024-09-10T03:02:21.942" v="128" actId="403"/>
          <ac:spMkLst>
            <pc:docMk/>
            <pc:sldMk cId="495244749" sldId="411"/>
            <ac:spMk id="2" creationId="{24652B06-1698-472D-AFF5-028CF115E9CA}"/>
          </ac:spMkLst>
        </pc:spChg>
        <pc:spChg chg="mod">
          <ac:chgData name="Vasilios Tavlaridis" userId="cf0f3e73-e183-4ecf-9d20-cf90aae84965" providerId="ADAL" clId="{356AD622-579F-4657-928A-870F53222BF6}" dt="2024-09-10T03:02:27.533" v="129" actId="1076"/>
          <ac:spMkLst>
            <pc:docMk/>
            <pc:sldMk cId="495244749" sldId="411"/>
            <ac:spMk id="3" creationId="{316E1D30-00E1-4516-A13E-6BA10AC38DC4}"/>
          </ac:spMkLst>
        </pc:spChg>
        <pc:spChg chg="mod">
          <ac:chgData name="Vasilios Tavlaridis" userId="cf0f3e73-e183-4ecf-9d20-cf90aae84965" providerId="ADAL" clId="{356AD622-579F-4657-928A-870F53222BF6}" dt="2024-09-10T02:59:12.190" v="94" actId="2711"/>
          <ac:spMkLst>
            <pc:docMk/>
            <pc:sldMk cId="495244749" sldId="411"/>
            <ac:spMk id="4" creationId="{6DFA9C2D-23C9-4DB1-AFD5-FD3368EABA26}"/>
          </ac:spMkLst>
        </pc:spChg>
      </pc:sldChg>
      <pc:sldChg chg="modSp mod">
        <pc:chgData name="Vasilios Tavlaridis" userId="cf0f3e73-e183-4ecf-9d20-cf90aae84965" providerId="ADAL" clId="{356AD622-579F-4657-928A-870F53222BF6}" dt="2024-09-10T03:23:29.737" v="579" actId="207"/>
        <pc:sldMkLst>
          <pc:docMk/>
          <pc:sldMk cId="1416662466" sldId="418"/>
        </pc:sldMkLst>
        <pc:spChg chg="mod">
          <ac:chgData name="Vasilios Tavlaridis" userId="cf0f3e73-e183-4ecf-9d20-cf90aae84965" providerId="ADAL" clId="{356AD622-579F-4657-928A-870F53222BF6}" dt="2024-09-10T03:23:29.737" v="579" actId="207"/>
          <ac:spMkLst>
            <pc:docMk/>
            <pc:sldMk cId="1416662466" sldId="418"/>
            <ac:spMk id="4" creationId="{BA99E7BF-5022-400B-A4A0-5E0D97A1F8F8}"/>
          </ac:spMkLst>
        </pc:spChg>
        <pc:spChg chg="mod">
          <ac:chgData name="Vasilios Tavlaridis" userId="cf0f3e73-e183-4ecf-9d20-cf90aae84965" providerId="ADAL" clId="{356AD622-579F-4657-928A-870F53222BF6}" dt="2024-09-10T03:23:13.866" v="576" actId="13926"/>
          <ac:spMkLst>
            <pc:docMk/>
            <pc:sldMk cId="1416662466" sldId="418"/>
            <ac:spMk id="6" creationId="{2B04BCD5-A62B-4FD2-884E-FF5F62D1504C}"/>
          </ac:spMkLst>
        </pc:spChg>
      </pc:sldChg>
      <pc:sldChg chg="modSp mod">
        <pc:chgData name="Vasilios Tavlaridis" userId="cf0f3e73-e183-4ecf-9d20-cf90aae84965" providerId="ADAL" clId="{356AD622-579F-4657-928A-870F53222BF6}" dt="2024-09-10T02:57:45.108" v="80" actId="14100"/>
        <pc:sldMkLst>
          <pc:docMk/>
          <pc:sldMk cId="4112720265" sldId="434"/>
        </pc:sldMkLst>
        <pc:spChg chg="mod">
          <ac:chgData name="Vasilios Tavlaridis" userId="cf0f3e73-e183-4ecf-9d20-cf90aae84965" providerId="ADAL" clId="{356AD622-579F-4657-928A-870F53222BF6}" dt="2024-09-10T02:57:45.108" v="80" actId="14100"/>
          <ac:spMkLst>
            <pc:docMk/>
            <pc:sldMk cId="4112720265" sldId="434"/>
            <ac:spMk id="5" creationId="{C92A7CA7-6342-41FC-9E00-11EB8B7D74E5}"/>
          </ac:spMkLst>
        </pc:spChg>
      </pc:sldChg>
      <pc:sldChg chg="modSp mod">
        <pc:chgData name="Vasilios Tavlaridis" userId="cf0f3e73-e183-4ecf-9d20-cf90aae84965" providerId="ADAL" clId="{356AD622-579F-4657-928A-870F53222BF6}" dt="2024-09-10T03:02:45.942" v="131" actId="404"/>
        <pc:sldMkLst>
          <pc:docMk/>
          <pc:sldMk cId="2214796107" sldId="435"/>
        </pc:sldMkLst>
        <pc:spChg chg="mod">
          <ac:chgData name="Vasilios Tavlaridis" userId="cf0f3e73-e183-4ecf-9d20-cf90aae84965" providerId="ADAL" clId="{356AD622-579F-4657-928A-870F53222BF6}" dt="2024-09-10T03:02:45.942" v="131" actId="404"/>
          <ac:spMkLst>
            <pc:docMk/>
            <pc:sldMk cId="2214796107" sldId="435"/>
            <ac:spMk id="5" creationId="{C92A7CA7-6342-41FC-9E00-11EB8B7D74E5}"/>
          </ac:spMkLst>
        </pc:spChg>
      </pc:sldChg>
      <pc:sldChg chg="modSp mod">
        <pc:chgData name="Vasilios Tavlaridis" userId="cf0f3e73-e183-4ecf-9d20-cf90aae84965" providerId="ADAL" clId="{356AD622-579F-4657-928A-870F53222BF6}" dt="2024-09-10T03:20:20.470" v="534" actId="2711"/>
        <pc:sldMkLst>
          <pc:docMk/>
          <pc:sldMk cId="0" sldId="436"/>
        </pc:sldMkLst>
        <pc:spChg chg="mod">
          <ac:chgData name="Vasilios Tavlaridis" userId="cf0f3e73-e183-4ecf-9d20-cf90aae84965" providerId="ADAL" clId="{356AD622-579F-4657-928A-870F53222BF6}" dt="2024-09-10T03:20:20.470" v="534" actId="2711"/>
          <ac:spMkLst>
            <pc:docMk/>
            <pc:sldMk cId="0" sldId="436"/>
            <ac:spMk id="6" creationId="{03241BBD-1E0C-49F1-A2BB-978AB7918DAD}"/>
          </ac:spMkLst>
        </pc:spChg>
      </pc:sldChg>
      <pc:sldChg chg="modSp mod">
        <pc:chgData name="Vasilios Tavlaridis" userId="cf0f3e73-e183-4ecf-9d20-cf90aae84965" providerId="ADAL" clId="{356AD622-579F-4657-928A-870F53222BF6}" dt="2024-09-10T03:19:55.857" v="532" actId="1076"/>
        <pc:sldMkLst>
          <pc:docMk/>
          <pc:sldMk cId="3644850836" sldId="437"/>
        </pc:sldMkLst>
        <pc:spChg chg="mod">
          <ac:chgData name="Vasilios Tavlaridis" userId="cf0f3e73-e183-4ecf-9d20-cf90aae84965" providerId="ADAL" clId="{356AD622-579F-4657-928A-870F53222BF6}" dt="2024-09-10T03:19:55.857" v="532" actId="1076"/>
          <ac:spMkLst>
            <pc:docMk/>
            <pc:sldMk cId="3644850836" sldId="437"/>
            <ac:spMk id="2" creationId="{3EBA4536-6441-9BAB-1BA9-3FEE57C986F1}"/>
          </ac:spMkLst>
        </pc:spChg>
        <pc:spChg chg="mod">
          <ac:chgData name="Vasilios Tavlaridis" userId="cf0f3e73-e183-4ecf-9d20-cf90aae84965" providerId="ADAL" clId="{356AD622-579F-4657-928A-870F53222BF6}" dt="2024-09-10T03:05:41.273" v="151" actId="2711"/>
          <ac:spMkLst>
            <pc:docMk/>
            <pc:sldMk cId="3644850836" sldId="437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356AD622-579F-4657-928A-870F53222BF6}" dt="2024-09-10T03:06:15.769" v="154" actId="2711"/>
        <pc:sldMkLst>
          <pc:docMk/>
          <pc:sldMk cId="2859674481" sldId="439"/>
        </pc:sldMkLst>
        <pc:spChg chg="mod">
          <ac:chgData name="Vasilios Tavlaridis" userId="cf0f3e73-e183-4ecf-9d20-cf90aae84965" providerId="ADAL" clId="{356AD622-579F-4657-928A-870F53222BF6}" dt="2024-09-10T03:06:15.769" v="154" actId="2711"/>
          <ac:spMkLst>
            <pc:docMk/>
            <pc:sldMk cId="2859674481" sldId="439"/>
            <ac:spMk id="8" creationId="{1E713D8C-D8CD-48A1-A8FC-E5E3901D38BC}"/>
          </ac:spMkLst>
        </pc:spChg>
      </pc:sldChg>
      <pc:sldChg chg="modSp mod">
        <pc:chgData name="Vasilios Tavlaridis" userId="cf0f3e73-e183-4ecf-9d20-cf90aae84965" providerId="ADAL" clId="{356AD622-579F-4657-928A-870F53222BF6}" dt="2024-09-10T03:19:40.880" v="530" actId="2711"/>
        <pc:sldMkLst>
          <pc:docMk/>
          <pc:sldMk cId="1020166653" sldId="448"/>
        </pc:sldMkLst>
        <pc:spChg chg="mod">
          <ac:chgData name="Vasilios Tavlaridis" userId="cf0f3e73-e183-4ecf-9d20-cf90aae84965" providerId="ADAL" clId="{356AD622-579F-4657-928A-870F53222BF6}" dt="2024-09-10T03:09:39.089" v="261" actId="20577"/>
          <ac:spMkLst>
            <pc:docMk/>
            <pc:sldMk cId="1020166653" sldId="448"/>
            <ac:spMk id="3" creationId="{97380B5D-4BE8-45B3-9AD2-383F609AC92C}"/>
          </ac:spMkLst>
        </pc:spChg>
        <pc:spChg chg="mod">
          <ac:chgData name="Vasilios Tavlaridis" userId="cf0f3e73-e183-4ecf-9d20-cf90aae84965" providerId="ADAL" clId="{356AD622-579F-4657-928A-870F53222BF6}" dt="2024-09-10T03:19:40.880" v="530" actId="2711"/>
          <ac:spMkLst>
            <pc:docMk/>
            <pc:sldMk cId="1020166653" sldId="448"/>
            <ac:spMk id="5" creationId="{F8D1207B-629B-4B98-8DCD-7184862794AF}"/>
          </ac:spMkLst>
        </pc:spChg>
      </pc:sldChg>
      <pc:sldChg chg="modSp mod">
        <pc:chgData name="Vasilios Tavlaridis" userId="cf0f3e73-e183-4ecf-9d20-cf90aae84965" providerId="ADAL" clId="{356AD622-579F-4657-928A-870F53222BF6}" dt="2024-09-10T03:17:56.749" v="520" actId="2711"/>
        <pc:sldMkLst>
          <pc:docMk/>
          <pc:sldMk cId="1895100067" sldId="449"/>
        </pc:sldMkLst>
        <pc:spChg chg="mod">
          <ac:chgData name="Vasilios Tavlaridis" userId="cf0f3e73-e183-4ecf-9d20-cf90aae84965" providerId="ADAL" clId="{356AD622-579F-4657-928A-870F53222BF6}" dt="2024-09-10T03:17:56.749" v="520" actId="2711"/>
          <ac:spMkLst>
            <pc:docMk/>
            <pc:sldMk cId="1895100067" sldId="449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356AD622-579F-4657-928A-870F53222BF6}" dt="2024-09-10T02:57:19.845" v="77" actId="404"/>
        <pc:sldMkLst>
          <pc:docMk/>
          <pc:sldMk cId="1591293091" sldId="453"/>
        </pc:sldMkLst>
        <pc:spChg chg="mod">
          <ac:chgData name="Vasilios Tavlaridis" userId="cf0f3e73-e183-4ecf-9d20-cf90aae84965" providerId="ADAL" clId="{356AD622-579F-4657-928A-870F53222BF6}" dt="2024-09-10T02:57:19.845" v="77" actId="404"/>
          <ac:spMkLst>
            <pc:docMk/>
            <pc:sldMk cId="1591293091" sldId="453"/>
            <ac:spMk id="5" creationId="{C92A7CA7-6342-41FC-9E00-11EB8B7D74E5}"/>
          </ac:spMkLst>
        </pc:spChg>
      </pc:sldChg>
      <pc:sldChg chg="modSp mod">
        <pc:chgData name="Vasilios Tavlaridis" userId="cf0f3e73-e183-4ecf-9d20-cf90aae84965" providerId="ADAL" clId="{356AD622-579F-4657-928A-870F53222BF6}" dt="2024-09-10T02:55:23.125" v="63" actId="404"/>
        <pc:sldMkLst>
          <pc:docMk/>
          <pc:sldMk cId="3940812450" sldId="459"/>
        </pc:sldMkLst>
        <pc:spChg chg="mod">
          <ac:chgData name="Vasilios Tavlaridis" userId="cf0f3e73-e183-4ecf-9d20-cf90aae84965" providerId="ADAL" clId="{356AD622-579F-4657-928A-870F53222BF6}" dt="2024-09-10T02:55:23.125" v="63" actId="404"/>
          <ac:spMkLst>
            <pc:docMk/>
            <pc:sldMk cId="3940812450" sldId="459"/>
            <ac:spMk id="5" creationId="{C92A7CA7-6342-41FC-9E00-11EB8B7D74E5}"/>
          </ac:spMkLst>
        </pc:spChg>
      </pc:sldChg>
      <pc:sldChg chg="modSp mod">
        <pc:chgData name="Vasilios Tavlaridis" userId="cf0f3e73-e183-4ecf-9d20-cf90aae84965" providerId="ADAL" clId="{356AD622-579F-4657-928A-870F53222BF6}" dt="2024-09-10T03:05:01.842" v="146" actId="2711"/>
        <pc:sldMkLst>
          <pc:docMk/>
          <pc:sldMk cId="2688458118" sldId="461"/>
        </pc:sldMkLst>
        <pc:spChg chg="mod">
          <ac:chgData name="Vasilios Tavlaridis" userId="cf0f3e73-e183-4ecf-9d20-cf90aae84965" providerId="ADAL" clId="{356AD622-579F-4657-928A-870F53222BF6}" dt="2024-09-10T02:50:43.096" v="26" actId="20577"/>
          <ac:spMkLst>
            <pc:docMk/>
            <pc:sldMk cId="2688458118" sldId="461"/>
            <ac:spMk id="2" creationId="{0EC4F6C1-C0C8-9C0F-C1B0-70CE6A701F41}"/>
          </ac:spMkLst>
        </pc:spChg>
        <pc:spChg chg="mod">
          <ac:chgData name="Vasilios Tavlaridis" userId="cf0f3e73-e183-4ecf-9d20-cf90aae84965" providerId="ADAL" clId="{356AD622-579F-4657-928A-870F53222BF6}" dt="2024-09-10T02:50:07.264" v="13" actId="20577"/>
          <ac:spMkLst>
            <pc:docMk/>
            <pc:sldMk cId="2688458118" sldId="461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56AD622-579F-4657-928A-870F53222BF6}" dt="2024-09-10T03:05:01.842" v="146" actId="2711"/>
          <ac:spMkLst>
            <pc:docMk/>
            <pc:sldMk cId="2688458118" sldId="461"/>
            <ac:spMk id="4" creationId="{71979D4E-22A4-42E0-9E87-225272F0474A}"/>
          </ac:spMkLst>
        </pc:spChg>
      </pc:sldChg>
      <pc:sldChg chg="modSp mod">
        <pc:chgData name="Vasilios Tavlaridis" userId="cf0f3e73-e183-4ecf-9d20-cf90aae84965" providerId="ADAL" clId="{356AD622-579F-4657-928A-870F53222BF6}" dt="2024-09-10T02:58:39.313" v="88" actId="2711"/>
        <pc:sldMkLst>
          <pc:docMk/>
          <pc:sldMk cId="1829760539" sldId="463"/>
        </pc:sldMkLst>
        <pc:spChg chg="mod">
          <ac:chgData name="Vasilios Tavlaridis" userId="cf0f3e73-e183-4ecf-9d20-cf90aae84965" providerId="ADAL" clId="{356AD622-579F-4657-928A-870F53222BF6}" dt="2024-09-10T02:58:39.313" v="88" actId="2711"/>
          <ac:spMkLst>
            <pc:docMk/>
            <pc:sldMk cId="1829760539" sldId="463"/>
            <ac:spMk id="6" creationId="{E30F12F1-D5E3-4667-9AC8-4C8430711F1F}"/>
          </ac:spMkLst>
        </pc:spChg>
      </pc:sldChg>
      <pc:sldChg chg="modSp mod">
        <pc:chgData name="Vasilios Tavlaridis" userId="cf0f3e73-e183-4ecf-9d20-cf90aae84965" providerId="ADAL" clId="{356AD622-579F-4657-928A-870F53222BF6}" dt="2024-09-10T03:18:53.744" v="526" actId="2711"/>
        <pc:sldMkLst>
          <pc:docMk/>
          <pc:sldMk cId="271444139" sldId="465"/>
        </pc:sldMkLst>
        <pc:spChg chg="mod">
          <ac:chgData name="Vasilios Tavlaridis" userId="cf0f3e73-e183-4ecf-9d20-cf90aae84965" providerId="ADAL" clId="{356AD622-579F-4657-928A-870F53222BF6}" dt="2024-09-10T03:13:46.267" v="270" actId="20577"/>
          <ac:spMkLst>
            <pc:docMk/>
            <pc:sldMk cId="271444139" sldId="465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56AD622-579F-4657-928A-870F53222BF6}" dt="2024-09-10T03:18:53.744" v="526" actId="2711"/>
          <ac:spMkLst>
            <pc:docMk/>
            <pc:sldMk cId="271444139" sldId="465"/>
            <ac:spMk id="4" creationId="{FB877F88-D42A-4F6A-ADE4-85307A67037C}"/>
          </ac:spMkLst>
        </pc:spChg>
      </pc:sldChg>
      <pc:sldChg chg="modSp mod">
        <pc:chgData name="Vasilios Tavlaridis" userId="cf0f3e73-e183-4ecf-9d20-cf90aae84965" providerId="ADAL" clId="{356AD622-579F-4657-928A-870F53222BF6}" dt="2024-09-10T03:17:26.613" v="518" actId="14100"/>
        <pc:sldMkLst>
          <pc:docMk/>
          <pc:sldMk cId="1467329133" sldId="470"/>
        </pc:sldMkLst>
        <pc:spChg chg="mod">
          <ac:chgData name="Vasilios Tavlaridis" userId="cf0f3e73-e183-4ecf-9d20-cf90aae84965" providerId="ADAL" clId="{356AD622-579F-4657-928A-870F53222BF6}" dt="2024-09-10T03:17:18.505" v="517" actId="1076"/>
          <ac:spMkLst>
            <pc:docMk/>
            <pc:sldMk cId="1467329133" sldId="470"/>
            <ac:spMk id="2" creationId="{CB373F0E-AC73-A52F-E886-D469FCB622A3}"/>
          </ac:spMkLst>
        </pc:spChg>
        <pc:spChg chg="mod">
          <ac:chgData name="Vasilios Tavlaridis" userId="cf0f3e73-e183-4ecf-9d20-cf90aae84965" providerId="ADAL" clId="{356AD622-579F-4657-928A-870F53222BF6}" dt="2024-09-10T03:10:03.302" v="264" actId="2711"/>
          <ac:spMkLst>
            <pc:docMk/>
            <pc:sldMk cId="1467329133" sldId="470"/>
            <ac:spMk id="4" creationId="{FB877F88-D42A-4F6A-ADE4-85307A67037C}"/>
          </ac:spMkLst>
        </pc:spChg>
        <pc:picChg chg="mod">
          <ac:chgData name="Vasilios Tavlaridis" userId="cf0f3e73-e183-4ecf-9d20-cf90aae84965" providerId="ADAL" clId="{356AD622-579F-4657-928A-870F53222BF6}" dt="2024-09-10T03:17:26.613" v="518" actId="14100"/>
          <ac:picMkLst>
            <pc:docMk/>
            <pc:sldMk cId="1467329133" sldId="470"/>
            <ac:picMk id="6" creationId="{91AA6FE2-F126-8FC3-A086-60C0CEA235C2}"/>
          </ac:picMkLst>
        </pc:picChg>
      </pc:sldChg>
      <pc:sldChg chg="modSp mod">
        <pc:chgData name="Vasilios Tavlaridis" userId="cf0f3e73-e183-4ecf-9d20-cf90aae84965" providerId="ADAL" clId="{356AD622-579F-4657-928A-870F53222BF6}" dt="2024-09-10T03:20:32.004" v="536" actId="2711"/>
        <pc:sldMkLst>
          <pc:docMk/>
          <pc:sldMk cId="2201196784" sldId="471"/>
        </pc:sldMkLst>
        <pc:spChg chg="mod">
          <ac:chgData name="Vasilios Tavlaridis" userId="cf0f3e73-e183-4ecf-9d20-cf90aae84965" providerId="ADAL" clId="{356AD622-579F-4657-928A-870F53222BF6}" dt="2024-09-10T02:53:41.234" v="56" actId="20577"/>
          <ac:spMkLst>
            <pc:docMk/>
            <pc:sldMk cId="2201196784" sldId="471"/>
            <ac:spMk id="3" creationId="{97380B5D-4BE8-45B3-9AD2-383F609AC92C}"/>
          </ac:spMkLst>
        </pc:spChg>
        <pc:spChg chg="mod">
          <ac:chgData name="Vasilios Tavlaridis" userId="cf0f3e73-e183-4ecf-9d20-cf90aae84965" providerId="ADAL" clId="{356AD622-579F-4657-928A-870F53222BF6}" dt="2024-09-10T03:20:32.004" v="536" actId="2711"/>
          <ac:spMkLst>
            <pc:docMk/>
            <pc:sldMk cId="2201196784" sldId="471"/>
            <ac:spMk id="5" creationId="{F8D1207B-629B-4B98-8DCD-7184862794AF}"/>
          </ac:spMkLst>
        </pc:spChg>
      </pc:sldChg>
      <pc:sldChg chg="modSp mod">
        <pc:chgData name="Vasilios Tavlaridis" userId="cf0f3e73-e183-4ecf-9d20-cf90aae84965" providerId="ADAL" clId="{356AD622-579F-4657-928A-870F53222BF6}" dt="2024-09-10T02:55:58.703" v="72" actId="1076"/>
        <pc:sldMkLst>
          <pc:docMk/>
          <pc:sldMk cId="1752866075" sldId="472"/>
        </pc:sldMkLst>
        <pc:spChg chg="mod">
          <ac:chgData name="Vasilios Tavlaridis" userId="cf0f3e73-e183-4ecf-9d20-cf90aae84965" providerId="ADAL" clId="{356AD622-579F-4657-928A-870F53222BF6}" dt="2024-09-10T02:55:55.967" v="71" actId="14100"/>
          <ac:spMkLst>
            <pc:docMk/>
            <pc:sldMk cId="1752866075" sldId="472"/>
            <ac:spMk id="2" creationId="{00000000-0000-0000-0000-000000000000}"/>
          </ac:spMkLst>
        </pc:spChg>
        <pc:spChg chg="mod">
          <ac:chgData name="Vasilios Tavlaridis" userId="cf0f3e73-e183-4ecf-9d20-cf90aae84965" providerId="ADAL" clId="{356AD622-579F-4657-928A-870F53222BF6}" dt="2024-09-10T02:55:58.703" v="72" actId="1076"/>
          <ac:spMkLst>
            <pc:docMk/>
            <pc:sldMk cId="1752866075" sldId="472"/>
            <ac:spMk id="5" creationId="{00000000-0000-0000-0000-000000000000}"/>
          </ac:spMkLst>
        </pc:spChg>
        <pc:spChg chg="mod">
          <ac:chgData name="Vasilios Tavlaridis" userId="cf0f3e73-e183-4ecf-9d20-cf90aae84965" providerId="ADAL" clId="{356AD622-579F-4657-928A-870F53222BF6}" dt="2024-09-10T02:54:40.293" v="59" actId="404"/>
          <ac:spMkLst>
            <pc:docMk/>
            <pc:sldMk cId="1752866075" sldId="472"/>
            <ac:spMk id="7" creationId="{4AF9089B-15EB-46EB-9715-A03F557F0A39}"/>
          </ac:spMkLst>
        </pc:spChg>
      </pc:sldChg>
      <pc:sldChg chg="modSp mod">
        <pc:chgData name="Vasilios Tavlaridis" userId="cf0f3e73-e183-4ecf-9d20-cf90aae84965" providerId="ADAL" clId="{356AD622-579F-4657-928A-870F53222BF6}" dt="2024-09-10T03:05:21.948" v="148" actId="2711"/>
        <pc:sldMkLst>
          <pc:docMk/>
          <pc:sldMk cId="3207277728" sldId="473"/>
        </pc:sldMkLst>
        <pc:spChg chg="mod">
          <ac:chgData name="Vasilios Tavlaridis" userId="cf0f3e73-e183-4ecf-9d20-cf90aae84965" providerId="ADAL" clId="{356AD622-579F-4657-928A-870F53222BF6}" dt="2024-09-10T03:05:21.948" v="148" actId="2711"/>
          <ac:spMkLst>
            <pc:docMk/>
            <pc:sldMk cId="3207277728" sldId="473"/>
            <ac:spMk id="4" creationId="{D0C0BC10-A415-0D30-DEFF-162F22B3D7DC}"/>
          </ac:spMkLst>
        </pc:spChg>
      </pc:sldChg>
      <pc:sldChg chg="modSp mod modAnim">
        <pc:chgData name="Vasilios Tavlaridis" userId="cf0f3e73-e183-4ecf-9d20-cf90aae84965" providerId="ADAL" clId="{356AD622-579F-4657-928A-870F53222BF6}" dt="2024-09-10T03:03:26.105" v="138" actId="5793"/>
        <pc:sldMkLst>
          <pc:docMk/>
          <pc:sldMk cId="274971265" sldId="475"/>
        </pc:sldMkLst>
        <pc:spChg chg="mod">
          <ac:chgData name="Vasilios Tavlaridis" userId="cf0f3e73-e183-4ecf-9d20-cf90aae84965" providerId="ADAL" clId="{356AD622-579F-4657-928A-870F53222BF6}" dt="2024-09-10T03:03:26.105" v="138" actId="5793"/>
          <ac:spMkLst>
            <pc:docMk/>
            <pc:sldMk cId="274971265" sldId="475"/>
            <ac:spMk id="3" creationId="{00000000-0000-0000-0000-000000000000}"/>
          </ac:spMkLst>
        </pc:spChg>
        <pc:spChg chg="mod">
          <ac:chgData name="Vasilios Tavlaridis" userId="cf0f3e73-e183-4ecf-9d20-cf90aae84965" providerId="ADAL" clId="{356AD622-579F-4657-928A-870F53222BF6}" dt="2024-09-10T03:03:16.553" v="133" actId="404"/>
          <ac:spMkLst>
            <pc:docMk/>
            <pc:sldMk cId="274971265" sldId="475"/>
            <ac:spMk id="4" creationId="{3D9BF801-71C0-477A-A1CB-1FAF0520B39A}"/>
          </ac:spMkLst>
        </pc:spChg>
      </pc:sldChg>
      <pc:sldChg chg="modSp mod">
        <pc:chgData name="Vasilios Tavlaridis" userId="cf0f3e73-e183-4ecf-9d20-cf90aae84965" providerId="ADAL" clId="{356AD622-579F-4657-928A-870F53222BF6}" dt="2024-09-10T02:58:22.419" v="86" actId="404"/>
        <pc:sldMkLst>
          <pc:docMk/>
          <pc:sldMk cId="481669094" sldId="476"/>
        </pc:sldMkLst>
        <pc:spChg chg="mod">
          <ac:chgData name="Vasilios Tavlaridis" userId="cf0f3e73-e183-4ecf-9d20-cf90aae84965" providerId="ADAL" clId="{356AD622-579F-4657-928A-870F53222BF6}" dt="2024-09-10T02:58:22.419" v="86" actId="404"/>
          <ac:spMkLst>
            <pc:docMk/>
            <pc:sldMk cId="481669094" sldId="476"/>
            <ac:spMk id="4" creationId="{3D9BF801-71C0-477A-A1CB-1FAF0520B39A}"/>
          </ac:spMkLst>
        </pc:spChg>
      </pc:sldChg>
      <pc:sldChg chg="modSp mod">
        <pc:chgData name="Vasilios Tavlaridis" userId="cf0f3e73-e183-4ecf-9d20-cf90aae84965" providerId="ADAL" clId="{356AD622-579F-4657-928A-870F53222BF6}" dt="2024-09-10T02:59:00.530" v="92" actId="1076"/>
        <pc:sldMkLst>
          <pc:docMk/>
          <pc:sldMk cId="2194048421" sldId="477"/>
        </pc:sldMkLst>
        <pc:spChg chg="mod">
          <ac:chgData name="Vasilios Tavlaridis" userId="cf0f3e73-e183-4ecf-9d20-cf90aae84965" providerId="ADAL" clId="{356AD622-579F-4657-928A-870F53222BF6}" dt="2024-09-10T02:59:00.530" v="92" actId="1076"/>
          <ac:spMkLst>
            <pc:docMk/>
            <pc:sldMk cId="2194048421" sldId="477"/>
            <ac:spMk id="2" creationId="{585D5604-D7ED-D947-682E-0D4456EB44D2}"/>
          </ac:spMkLst>
        </pc:spChg>
        <pc:spChg chg="mod">
          <ac:chgData name="Vasilios Tavlaridis" userId="cf0f3e73-e183-4ecf-9d20-cf90aae84965" providerId="ADAL" clId="{356AD622-579F-4657-928A-870F53222BF6}" dt="2024-09-10T02:58:55.804" v="91" actId="2711"/>
          <ac:spMkLst>
            <pc:docMk/>
            <pc:sldMk cId="2194048421" sldId="477"/>
            <ac:spMk id="4" creationId="{3D9BF801-71C0-477A-A1CB-1FAF0520B39A}"/>
          </ac:spMkLst>
        </pc:spChg>
      </pc:sldChg>
      <pc:sldChg chg="modSp del mod">
        <pc:chgData name="Vasilios Tavlaridis" userId="cf0f3e73-e183-4ecf-9d20-cf90aae84965" providerId="ADAL" clId="{356AD622-579F-4657-928A-870F53222BF6}" dt="2024-09-10T03:20:42.960" v="537" actId="47"/>
        <pc:sldMkLst>
          <pc:docMk/>
          <pc:sldMk cId="1207219203" sldId="535"/>
        </pc:sldMkLst>
        <pc:spChg chg="mod">
          <ac:chgData name="Vasilios Tavlaridis" userId="cf0f3e73-e183-4ecf-9d20-cf90aae84965" providerId="ADAL" clId="{356AD622-579F-4657-928A-870F53222BF6}" dt="2024-09-10T02:53:56.548" v="57" actId="2711"/>
          <ac:spMkLst>
            <pc:docMk/>
            <pc:sldMk cId="1207219203" sldId="535"/>
            <ac:spMk id="5" creationId="{57243016-8609-4DCC-A066-5F6766944355}"/>
          </ac:spMkLst>
        </pc:spChg>
      </pc:sldChg>
      <pc:sldChg chg="modSp mod">
        <pc:chgData name="Vasilios Tavlaridis" userId="cf0f3e73-e183-4ecf-9d20-cf90aae84965" providerId="ADAL" clId="{356AD622-579F-4657-928A-870F53222BF6}" dt="2024-09-10T03:21:39.813" v="571" actId="20577"/>
        <pc:sldMkLst>
          <pc:docMk/>
          <pc:sldMk cId="742950540" sldId="543"/>
        </pc:sldMkLst>
        <pc:spChg chg="mod">
          <ac:chgData name="Vasilios Tavlaridis" userId="cf0f3e73-e183-4ecf-9d20-cf90aae84965" providerId="ADAL" clId="{356AD622-579F-4657-928A-870F53222BF6}" dt="2024-09-10T03:21:13.097" v="564" actId="14100"/>
          <ac:spMkLst>
            <pc:docMk/>
            <pc:sldMk cId="742950540" sldId="543"/>
            <ac:spMk id="2" creationId="{94FAA660-862B-4B99-A8FE-06377F94D100}"/>
          </ac:spMkLst>
        </pc:spChg>
        <pc:spChg chg="mod">
          <ac:chgData name="Vasilios Tavlaridis" userId="cf0f3e73-e183-4ecf-9d20-cf90aae84965" providerId="ADAL" clId="{356AD622-579F-4657-928A-870F53222BF6}" dt="2024-09-10T02:57:00.023" v="76" actId="27636"/>
          <ac:spMkLst>
            <pc:docMk/>
            <pc:sldMk cId="742950540" sldId="543"/>
            <ac:spMk id="5" creationId="{57243016-8609-4DCC-A066-5F6766944355}"/>
          </ac:spMkLst>
        </pc:spChg>
        <pc:spChg chg="mod">
          <ac:chgData name="Vasilios Tavlaridis" userId="cf0f3e73-e183-4ecf-9d20-cf90aae84965" providerId="ADAL" clId="{356AD622-579F-4657-928A-870F53222BF6}" dt="2024-09-10T03:21:39.813" v="571" actId="20577"/>
          <ac:spMkLst>
            <pc:docMk/>
            <pc:sldMk cId="742950540" sldId="543"/>
            <ac:spMk id="8" creationId="{BA32775F-D1E0-7E2E-D606-392AED77E3ED}"/>
          </ac:spMkLst>
        </pc:spChg>
      </pc:sldChg>
      <pc:sldChg chg="modSp add mod modAnim">
        <pc:chgData name="Vasilios Tavlaridis" userId="cf0f3e73-e183-4ecf-9d20-cf90aae84965" providerId="ADAL" clId="{356AD622-579F-4657-928A-870F53222BF6}" dt="2024-09-10T03:19:28.814" v="528" actId="2711"/>
        <pc:sldMkLst>
          <pc:docMk/>
          <pc:sldMk cId="1640941294" sldId="552"/>
        </pc:sldMkLst>
        <pc:spChg chg="mod">
          <ac:chgData name="Vasilios Tavlaridis" userId="cf0f3e73-e183-4ecf-9d20-cf90aae84965" providerId="ADAL" clId="{356AD622-579F-4657-928A-870F53222BF6}" dt="2024-09-10T03:15:00.448" v="273" actId="1076"/>
          <ac:spMkLst>
            <pc:docMk/>
            <pc:sldMk cId="1640941294" sldId="552"/>
            <ac:spMk id="2" creationId="{414799A3-CA21-44DC-9869-AB4EE6CFA0E2}"/>
          </ac:spMkLst>
        </pc:spChg>
        <pc:spChg chg="mod">
          <ac:chgData name="Vasilios Tavlaridis" userId="cf0f3e73-e183-4ecf-9d20-cf90aae84965" providerId="ADAL" clId="{356AD622-579F-4657-928A-870F53222BF6}" dt="2024-09-10T03:16:50.925" v="515" actId="20577"/>
          <ac:spMkLst>
            <pc:docMk/>
            <pc:sldMk cId="1640941294" sldId="552"/>
            <ac:spMk id="3" creationId="{97380B5D-4BE8-45B3-9AD2-383F609AC92C}"/>
          </ac:spMkLst>
        </pc:spChg>
        <pc:spChg chg="mod">
          <ac:chgData name="Vasilios Tavlaridis" userId="cf0f3e73-e183-4ecf-9d20-cf90aae84965" providerId="ADAL" clId="{356AD622-579F-4657-928A-870F53222BF6}" dt="2024-09-10T03:19:28.814" v="528" actId="2711"/>
          <ac:spMkLst>
            <pc:docMk/>
            <pc:sldMk cId="1640941294" sldId="552"/>
            <ac:spMk id="5" creationId="{F8D1207B-629B-4B98-8DCD-7184862794A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1086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20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43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793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3441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6346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3000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524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0787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568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185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157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statistics/business-population-estimates-2023/business-population-estimates-for-the-uk-and-regions-2023-statistical-release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115616" y="2356431"/>
            <a:ext cx="7560840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LCBB5001: Entrepreneurship</a:t>
            </a:r>
          </a:p>
          <a:p>
            <a:pPr algn="ctr"/>
            <a:endParaRPr lang="fr-FR" sz="2800" dirty="0"/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Welcome-Introduction to Module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Ibrahim, 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Sharin Mcdowall-Emefiele  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Vasilios Tavlaridis </a:t>
            </a:r>
            <a:endParaRPr lang="en-US" sz="2800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5"/>
            <a:ext cx="8363272" cy="403244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 in class discussion/activities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91691"/>
            <a:ext cx="8229600" cy="72494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56154"/>
            <a:ext cx="8229600" cy="3545691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Title -  Entrepreneurship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Module Code-  LCBB5001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Credits - 	20 (Level 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1FE1EC3-7BB5-430B-B4C3-B474BF1F5A5F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96" y="1419870"/>
            <a:ext cx="8725792" cy="4169369"/>
          </a:xfrm>
        </p:spPr>
        <p:txBody>
          <a:bodyPr>
            <a:normAutofit lnSpcReduction="10000"/>
          </a:bodyPr>
          <a:lstStyle/>
          <a:p>
            <a:pPr algn="ctr"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GB" altLang="en-US" sz="2800" dirty="0"/>
              <a:t>To introduce the concept of entrepreneurship and gives the student the theoretical and practical knowledge to engage in the entrepreneurial process.</a:t>
            </a:r>
          </a:p>
          <a:p>
            <a:pPr algn="ctr"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endParaRPr lang="en-GB" altLang="en-US" sz="2800" dirty="0"/>
          </a:p>
          <a:p>
            <a:pPr algn="ctr"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v"/>
            </a:pPr>
            <a:r>
              <a:rPr lang="en-GB" altLang="en-US" sz="2800" dirty="0"/>
              <a:t>To critically evaluate current and emerging entrepreneurial themes, and through an investigation of a specific market with the production of a professional business plan.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Aims of the module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768467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96" y="1419870"/>
            <a:ext cx="8725792" cy="4169369"/>
          </a:xfrm>
        </p:spPr>
        <p:txBody>
          <a:bodyPr>
            <a:normAutofit/>
          </a:bodyPr>
          <a:lstStyle/>
          <a:p>
            <a:pPr marL="0" indent="0">
              <a:spcAft>
                <a:spcPts val="600"/>
              </a:spcAft>
              <a:buClr>
                <a:srgbClr val="007DC3"/>
              </a:buClr>
              <a:buNone/>
            </a:pPr>
            <a:r>
              <a:rPr lang="en-GB" altLang="en-US" sz="2800" dirty="0"/>
              <a:t>Upon the successful completion of this module, the student should be able to: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evaluate the theoretical knowledge of entrepreneurship;</a:t>
            </a:r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apply the methods and techniques that they have learned, to review, consolidate, extend, and apply their knowledge and understanding, to initiate and carry out a Business Plan.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Learning outcomes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816690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30F12F1-D5E3-4667-9AC8-4C8430711F1F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B04EF-E76B-BE21-F8F6-B0F2194E2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22829"/>
            <a:ext cx="9144000" cy="5544616"/>
          </a:xfrm>
        </p:spPr>
        <p:txBody>
          <a:bodyPr>
            <a:normAutofit fontScale="77500" lnSpcReduction="20000"/>
          </a:bodyPr>
          <a:lstStyle/>
          <a:p>
            <a:pPr marL="360363" indent="-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1</a:t>
            </a:r>
            <a:r>
              <a:rPr lang="en-GB" sz="2100" b="1" dirty="0"/>
              <a:t>:</a:t>
            </a:r>
            <a:r>
              <a:rPr lang="en-GB" sz="2100" dirty="0"/>
              <a:t> Welcome/Introduction to Module/Definition of Entrepreneurship, &amp; Entrepreneurs etc.</a:t>
            </a:r>
          </a:p>
          <a:p>
            <a:pPr marL="0" indent="0">
              <a:buNone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2: </a:t>
            </a:r>
            <a:r>
              <a:rPr lang="en-GB" sz="2100" dirty="0"/>
              <a:t>Business planning, business ideas &amp; market research. 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3: </a:t>
            </a:r>
            <a:r>
              <a:rPr lang="en-GB" sz="2100" dirty="0"/>
              <a:t>SME Ownership and Management (legal format, copyrights trademarks &amp; HRM)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4: </a:t>
            </a:r>
            <a:r>
              <a:rPr lang="en-GB" sz="2100" dirty="0"/>
              <a:t>Market Segmentation, Targeting and marketing Strategies- The 4Ps marketing mix</a:t>
            </a:r>
          </a:p>
          <a:p>
            <a:pPr marL="17463" indent="0">
              <a:buNone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5: </a:t>
            </a:r>
            <a:r>
              <a:rPr lang="en-GB" sz="2100" dirty="0"/>
              <a:t>Analysis of the business environment, SWOT and PESTEL</a:t>
            </a:r>
          </a:p>
          <a:p>
            <a:pPr marL="17463" indent="0">
              <a:buNone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6: </a:t>
            </a:r>
            <a:r>
              <a:rPr lang="en-GB" sz="2100" dirty="0"/>
              <a:t>SME Funding, Cash flow, Profit and loss.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7: </a:t>
            </a:r>
            <a:r>
              <a:rPr lang="en-GB" sz="2100" dirty="0"/>
              <a:t>Assessment support- Presentation &amp; 1500 report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8: </a:t>
            </a:r>
            <a:r>
              <a:rPr lang="en-GB" sz="2100" dirty="0"/>
              <a:t>PowerPoint presentation techniques-how to present, examples of presentations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9: </a:t>
            </a:r>
            <a:r>
              <a:rPr lang="en-GB" sz="2100" dirty="0"/>
              <a:t>Entrepreneurial traits and motivations and how to develop them</a:t>
            </a:r>
          </a:p>
          <a:p>
            <a:pPr marL="360363">
              <a:buFont typeface="Wingdings" panose="05000000000000000000" pitchFamily="2" charset="2"/>
              <a:buChar char="q"/>
            </a:pPr>
            <a:endParaRPr lang="en-GB" sz="21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2100" b="1" dirty="0">
                <a:solidFill>
                  <a:srgbClr val="0070C0"/>
                </a:solidFill>
              </a:rPr>
              <a:t>Week 10: </a:t>
            </a:r>
            <a:r>
              <a:rPr lang="en-GB" sz="2100" dirty="0"/>
              <a:t>Presentation Day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A6F17-2FAA-7979-ECF4-4971A34E3E8E}"/>
              </a:ext>
            </a:extLst>
          </p:cNvPr>
          <p:cNvSpPr txBox="1">
            <a:spLocks/>
          </p:cNvSpPr>
          <p:nvPr/>
        </p:nvSpPr>
        <p:spPr>
          <a:xfrm>
            <a:off x="459244" y="370040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2000" b="1" dirty="0">
                <a:solidFill>
                  <a:srgbClr val="0070C0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Weekly Sessions</a:t>
            </a:r>
            <a:endParaRPr lang="en-GB" sz="2000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760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96" y="1419870"/>
            <a:ext cx="8725792" cy="4169369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en-GB" sz="2400" b="1" dirty="0">
                <a:latin typeface="Arial" panose="020B0604020202020204" pitchFamily="34" charset="0"/>
              </a:rPr>
              <a:t>Coursework</a:t>
            </a:r>
          </a:p>
          <a:p>
            <a:pPr marL="0" lvl="0" indent="0">
              <a:buNone/>
            </a:pPr>
            <a:endParaRPr lang="en-GB" sz="24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algn="ctr">
              <a:buNone/>
            </a:pPr>
            <a:r>
              <a:rPr lang="en-GB" sz="2400" b="1" dirty="0">
                <a:latin typeface="Arial" panose="020B0604020202020204" pitchFamily="34" charset="0"/>
              </a:rPr>
              <a:t>Assessment 1-50% weighting </a:t>
            </a:r>
          </a:p>
          <a:p>
            <a:pPr marL="0" lvl="0" indent="0" algn="ctr">
              <a:buNone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Written Report- Business Plan (2000 words ±10%) </a:t>
            </a:r>
          </a:p>
          <a:p>
            <a:pPr marL="0" lvl="0" indent="0" algn="ctr">
              <a:buNone/>
            </a:pPr>
            <a:endParaRPr lang="en-GB" sz="18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algn="ctr">
              <a:buNone/>
              <a:defRPr/>
            </a:pPr>
            <a:r>
              <a:rPr lang="en-GB" sz="2400" b="1" dirty="0">
                <a:latin typeface="Arial" panose="020B0604020202020204" pitchFamily="34" charset="0"/>
              </a:rPr>
              <a:t>Assessment 2 &amp; 3-50% weighting </a:t>
            </a:r>
          </a:p>
          <a:p>
            <a:pPr marL="0" lvl="0" indent="0" algn="ctr"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Business Plan Presentation (10 minutes) &amp;</a:t>
            </a:r>
          </a:p>
          <a:p>
            <a:pPr marL="0" lvl="0" indent="0" algn="ctr"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Report (1500 words ±10%)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76672"/>
            <a:ext cx="8229600" cy="634082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How you will be assessed on this module?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0484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32" y="635960"/>
            <a:ext cx="7182798" cy="414112"/>
          </a:xfrm>
        </p:spPr>
        <p:txBody>
          <a:bodyPr>
            <a:noAutofit/>
          </a:bodyPr>
          <a:lstStyle/>
          <a:p>
            <a:br>
              <a:rPr lang="en-GB" sz="2400" b="1" dirty="0">
                <a:solidFill>
                  <a:srgbClr val="0070C0"/>
                </a:solidFill>
              </a:rPr>
            </a:br>
            <a:r>
              <a:rPr lang="en-GB" sz="3200" b="1" dirty="0">
                <a:solidFill>
                  <a:srgbClr val="0070C0"/>
                </a:solidFill>
              </a:rPr>
              <a:t>Assessment components</a:t>
            </a:r>
            <a:br>
              <a:rPr lang="en-GB" sz="2400" dirty="0">
                <a:solidFill>
                  <a:srgbClr val="0070C0"/>
                </a:solidFill>
              </a:rPr>
            </a:b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11" y="1335440"/>
            <a:ext cx="9144000" cy="2664296"/>
          </a:xfrm>
        </p:spPr>
        <p:txBody>
          <a:bodyPr>
            <a:noAutofit/>
          </a:bodyPr>
          <a:lstStyle/>
          <a:p>
            <a:pPr marL="0" lvl="0" indent="0" algn="ctr">
              <a:buClr>
                <a:srgbClr val="0070C0"/>
              </a:buClr>
              <a:buNone/>
            </a:pPr>
            <a:endParaRPr lang="en-GB" sz="20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0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000" dirty="0"/>
          </a:p>
          <a:p>
            <a:pPr marL="0" lvl="0" indent="0" algn="ctr">
              <a:buClr>
                <a:srgbClr val="0070C0"/>
              </a:buClr>
              <a:buNone/>
            </a:pPr>
            <a:r>
              <a:rPr lang="en-GB" sz="2800" dirty="0"/>
              <a:t>Let’s check together the assessment briefs in Moodle.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DFA9C2D-23C9-4DB1-AFD5-FD3368EABA26}"/>
              </a:ext>
            </a:extLst>
          </p:cNvPr>
          <p:cNvSpPr txBox="1">
            <a:spLocks/>
          </p:cNvSpPr>
          <p:nvPr/>
        </p:nvSpPr>
        <p:spPr>
          <a:xfrm>
            <a:off x="1763688" y="44624"/>
            <a:ext cx="6172200" cy="305968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>
              <a:spcBef>
                <a:spcPts val="0"/>
              </a:spcBef>
              <a:defRPr/>
            </a:pPr>
            <a:r>
              <a:rPr lang="en-GB" sz="1400" b="1" dirty="0">
                <a:solidFill>
                  <a:srgbClr val="00B0F0">
                    <a:lumMod val="50000"/>
                  </a:srgbClr>
                </a:solidFill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rgbClr val="00B0F0">
                  <a:lumMod val="50000"/>
                </a:srgb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24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Do you have any ……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312169" y="2606809"/>
            <a:ext cx="7272808" cy="1692771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Entrepreneurship, Entrepreneurs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&amp; SMEs</a:t>
            </a: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2123728" y="1340768"/>
            <a:ext cx="6087555" cy="184665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LCBB5001: Entrepreneurship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Week 1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05454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700808"/>
            <a:ext cx="8435280" cy="3528392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Define Entrepreneurship, Entrepreneurs &amp; SMEs</a:t>
            </a:r>
          </a:p>
          <a:p>
            <a:pPr marL="0" indent="0">
              <a:spcAft>
                <a:spcPts val="600"/>
              </a:spcAft>
              <a:buClr>
                <a:srgbClr val="007DC3"/>
              </a:buClr>
              <a:buNone/>
            </a:pPr>
            <a:endParaRPr lang="en-US" altLang="en-US" sz="2800" dirty="0"/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Identifying the </a:t>
            </a:r>
            <a:r>
              <a:rPr lang="en-GB" altLang="en-US" sz="2800" dirty="0"/>
              <a:t>importance of Entrepreneurship in economies around the world-impact of SMEs</a:t>
            </a:r>
          </a:p>
          <a:p>
            <a:pPr marL="0" indent="0">
              <a:spcAft>
                <a:spcPts val="600"/>
              </a:spcAft>
              <a:buClr>
                <a:srgbClr val="007DC3"/>
              </a:buClr>
              <a:buNone/>
            </a:pPr>
            <a:endParaRPr lang="en-US" altLang="en-US" sz="2800" dirty="0"/>
          </a:p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Difference between entrepreneurs and </a:t>
            </a:r>
            <a:r>
              <a:rPr lang="en-US" sz="2800" dirty="0"/>
              <a:t>small-business owners.</a:t>
            </a:r>
            <a:endParaRPr lang="en-GB" sz="2800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Learning Outcomes for this session</a:t>
            </a:r>
            <a:endParaRPr lang="en-US" alt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389571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176865" y="1593932"/>
            <a:ext cx="4971199" cy="1196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entrepreneurship means?</a:t>
            </a:r>
            <a:endParaRPr lang="en-US" sz="2800" b="1" dirty="0"/>
          </a:p>
          <a:p>
            <a:pPr marL="0" indent="0" algn="ctr"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0B6A822-A68A-65D7-1420-610F742BF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390" y="993676"/>
            <a:ext cx="4283968" cy="195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98EF9B-7BE9-90CE-ECAE-7726B7733719}"/>
              </a:ext>
            </a:extLst>
          </p:cNvPr>
          <p:cNvSpPr txBox="1"/>
          <p:nvPr/>
        </p:nvSpPr>
        <p:spPr>
          <a:xfrm>
            <a:off x="0" y="3016068"/>
            <a:ext cx="9057473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There are many different definitions, if you look online.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lang="en-GB" sz="2800" dirty="0">
              <a:solidFill>
                <a:prstClr val="black"/>
              </a:solidFill>
              <a:latin typeface="Myriad Pro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But for now, we will define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Entrepreneurship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activity of setting up a business or businesses, either for profit or not (social enterprises/causes).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43E3F0-8EBA-C1AF-085A-79BDC22F4F8C}"/>
              </a:ext>
            </a:extLst>
          </p:cNvPr>
          <p:cNvSpPr txBox="1"/>
          <p:nvPr/>
        </p:nvSpPr>
        <p:spPr>
          <a:xfrm>
            <a:off x="395536" y="5517282"/>
            <a:ext cx="86619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0" i="0" dirty="0">
                <a:effectLst/>
                <a:latin typeface="+mj-lt"/>
              </a:rPr>
              <a:t>Image taken from: </a:t>
            </a:r>
            <a:r>
              <a:rPr lang="en-GB" sz="800" b="0" i="0" dirty="0" err="1">
                <a:effectLst/>
                <a:latin typeface="+mj-lt"/>
              </a:rPr>
              <a:t>Center</a:t>
            </a:r>
            <a:r>
              <a:rPr lang="en-GB" sz="800" b="0" i="0" dirty="0">
                <a:effectLst/>
                <a:latin typeface="+mj-lt"/>
              </a:rPr>
              <a:t> for Entrepreneurship. (2021). </a:t>
            </a:r>
            <a:r>
              <a:rPr lang="en-GB" sz="800" b="0" i="1" dirty="0">
                <a:effectLst/>
                <a:latin typeface="+mj-lt"/>
              </a:rPr>
              <a:t>What Entrepreneurship Means to Me</a:t>
            </a:r>
            <a:r>
              <a:rPr lang="en-GB" sz="800" b="0" i="0" dirty="0">
                <a:effectLst/>
                <a:latin typeface="+mj-lt"/>
              </a:rPr>
              <a:t>. [online] Available at: https://cfe.umich.edu/what-entrepreneurship-means-to-me/ [Accessed 15 May 2023].</a:t>
            </a:r>
            <a:endParaRPr lang="en-GB" sz="800" dirty="0">
              <a:latin typeface="+mj-lt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7F6C8A-E947-C54F-89F7-B8F7FCF56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04" y="355923"/>
            <a:ext cx="8229600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/>
              <a:t> </a:t>
            </a:r>
            <a:r>
              <a:rPr lang="en-US" sz="3200" b="1" dirty="0">
                <a:solidFill>
                  <a:srgbClr val="007DC3"/>
                </a:solidFill>
              </a:rPr>
              <a:t>Entrepreneurship</a:t>
            </a:r>
            <a:endParaRPr lang="en-US" sz="4000" b="1" dirty="0">
              <a:solidFill>
                <a:srgbClr val="007DC3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D1908E6-9525-E5A9-6653-085601AEAD5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962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9872"/>
            <a:ext cx="8856984" cy="40973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b="1" dirty="0">
              <a:solidFill>
                <a:srgbClr val="007DC3"/>
              </a:solidFill>
              <a:latin typeface="+mn-lt"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US" sz="2400" dirty="0">
                <a:latin typeface="+mn-lt"/>
              </a:rPr>
              <a:t> </a:t>
            </a:r>
            <a:r>
              <a:rPr lang="en-GB" sz="2400" dirty="0"/>
              <a:t>Find 3 definitions of entrepreneurship on your mobiles or laptops -You have 20 minutes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400" u="sng" dirty="0">
                <a:highlight>
                  <a:srgbClr val="FFFF00"/>
                </a:highlight>
              </a:rPr>
              <a:t>Discuss in class what you found as a group</a:t>
            </a:r>
          </a:p>
          <a:p>
            <a:pPr marL="0" indent="0" algn="ctr">
              <a:buNone/>
            </a:pPr>
            <a:endParaRPr lang="en-US" sz="3000" u="sng" dirty="0"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4F6C1-C0C8-9C0F-C1B0-70CE6A701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581811"/>
            <a:ext cx="8712968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3200" b="1" dirty="0">
                <a:solidFill>
                  <a:srgbClr val="007DC3"/>
                </a:solidFill>
              </a:rPr>
              <a:t>Group Class Activity- Discussion</a:t>
            </a:r>
            <a:endParaRPr lang="en-US" sz="40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4581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AFD0-6C37-CA74-3A6F-2EE93A0EB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rgbClr val="007DC3"/>
                </a:solidFill>
                <a:ea typeface="+mn-ea"/>
                <a:cs typeface="+mn-cs"/>
              </a:rPr>
              <a:t>Types of Entrepreneurship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4A7D3-A598-FF55-525B-A4702E289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77124"/>
            <a:ext cx="8784976" cy="4303751"/>
          </a:xfrm>
        </p:spPr>
        <p:txBody>
          <a:bodyPr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Private or Independent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individuals setting up a business for profit.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Social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the entrepreneurial activities carried out by social enterprises, NGOs and charitable organizations.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Corporate Entrepreneurship-Intrapreneurship- intrapreneurs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employees of organisations that are encourage to be innovative by developing new product services or projects etc. Example Apple, </a:t>
            </a:r>
            <a:r>
              <a:rPr kumimoji="0" lang="en-US" sz="2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samsung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Academic Entrepreneurship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entrepreneurial activity through academic institutions including schools. Example-Covid19 vaccine.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Public Sector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process of introducing innovation, the generation and implementation of new ideas, in the public sector.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0C0BC10-A415-0D30-DEFF-162F22B3D7D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277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39248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Business, Company, Enterprise or SMEs are simply words to describe a business entity.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Any business idea (for profit or not)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that is launched and run by  one individual, or more</a:t>
            </a:r>
            <a:r>
              <a:rPr lang="en-GB" sz="2000" dirty="0"/>
              <a:t> can be classified as SMEs if it meets either the specified number of employees or annual sales turnover definition.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Many countries have their own definition of what constitutes a small and medium-sized enterprises (SMEs).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The main factors determining whether an enterprise is a SME are staff headcount and turnover or balance sheet total.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A4536-6441-9BAB-1BA9-3FEE57C98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477246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</a:rPr>
              <a:t>Small Medium-sized Enterprises (SMEs) </a:t>
            </a:r>
            <a:br>
              <a:rPr lang="en-US" altLang="en-US" sz="3200" b="1" dirty="0">
                <a:solidFill>
                  <a:srgbClr val="C00000"/>
                </a:solidFill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8508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71E79-2ACC-4A7F-85FE-A8A302AA2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225" y="509009"/>
            <a:ext cx="8229600" cy="468743"/>
          </a:xfrm>
        </p:spPr>
        <p:txBody>
          <a:bodyPr>
            <a:normAutofit fontScale="9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alt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SME definition across the globe</a:t>
            </a:r>
            <a:br>
              <a:rPr kumimoji="0" lang="en-US" alt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3EAD6F-0136-4A62-AE32-2700D12735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4837" y="1231032"/>
            <a:ext cx="4040188" cy="639762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DC3"/>
                </a:solidFill>
              </a:rPr>
              <a:t>EU (including UK)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C4EECD-DFD6-4EAF-9471-C7B9C056BD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07484" y="1231032"/>
            <a:ext cx="2812976" cy="639762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DC3"/>
                </a:solidFill>
              </a:rPr>
              <a:t>USA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40B73E2F-1B13-43F7-9F3E-D4724B0DBE31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938117531"/>
              </p:ext>
            </p:extLst>
          </p:nvPr>
        </p:nvGraphicFramePr>
        <p:xfrm>
          <a:off x="256068" y="2780929"/>
          <a:ext cx="5108019" cy="2232248"/>
        </p:xfrm>
        <a:graphic>
          <a:graphicData uri="http://schemas.openxmlformats.org/drawingml/2006/table">
            <a:tbl>
              <a:tblPr/>
              <a:tblGrid>
                <a:gridCol w="1251283">
                  <a:extLst>
                    <a:ext uri="{9D8B030D-6E8A-4147-A177-3AD203B41FA5}">
                      <a16:colId xmlns:a16="http://schemas.microsoft.com/office/drawing/2014/main" val="557845225"/>
                    </a:ext>
                  </a:extLst>
                </a:gridCol>
                <a:gridCol w="1251283">
                  <a:extLst>
                    <a:ext uri="{9D8B030D-6E8A-4147-A177-3AD203B41FA5}">
                      <a16:colId xmlns:a16="http://schemas.microsoft.com/office/drawing/2014/main" val="3143456148"/>
                    </a:ext>
                  </a:extLst>
                </a:gridCol>
                <a:gridCol w="1337090">
                  <a:extLst>
                    <a:ext uri="{9D8B030D-6E8A-4147-A177-3AD203B41FA5}">
                      <a16:colId xmlns:a16="http://schemas.microsoft.com/office/drawing/2014/main" val="2078948649"/>
                    </a:ext>
                  </a:extLst>
                </a:gridCol>
                <a:gridCol w="1268363">
                  <a:extLst>
                    <a:ext uri="{9D8B030D-6E8A-4147-A177-3AD203B41FA5}">
                      <a16:colId xmlns:a16="http://schemas.microsoft.com/office/drawing/2014/main" val="1959169066"/>
                    </a:ext>
                  </a:extLst>
                </a:gridCol>
              </a:tblGrid>
              <a:tr h="906956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Enterprise category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Head count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Turnover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Balance sheet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2528251"/>
                  </a:ext>
                </a:extLst>
              </a:tr>
              <a:tr h="44176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Medium-sized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&lt; 250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€ 50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€ 43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1515882"/>
                  </a:ext>
                </a:extLst>
              </a:tr>
              <a:tr h="44176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 Small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effectLst/>
                        </a:rPr>
                        <a:t>&lt; 50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€ 10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€ 10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0591513"/>
                  </a:ext>
                </a:extLst>
              </a:tr>
              <a:tr h="441764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effectLst/>
                        </a:rPr>
                        <a:t> Micro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>
                          <a:effectLst/>
                        </a:rPr>
                        <a:t>&lt; 10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≤ € 2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dirty="0">
                          <a:effectLst/>
                        </a:rPr>
                        <a:t>≤ € 2 million</a:t>
                      </a: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2576159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1E713D8C-D8CD-48A1-A8FC-E5E3901D38B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56840D0-4762-430B-B224-65A72BDF17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6068" y="2092475"/>
            <a:ext cx="5679420" cy="595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Small and medium-sized enterprises (SMEs) are defined in the EU recommendation 2003/361.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16" name="Content Placeholder 13">
            <a:extLst>
              <a:ext uri="{FF2B5EF4-FFF2-40B4-BE49-F238E27FC236}">
                <a16:creationId xmlns:a16="http://schemas.microsoft.com/office/drawing/2014/main" id="{DBF0DAF1-97B1-4E7C-95CC-8C8F03775A41}"/>
              </a:ext>
            </a:extLst>
          </p:cNvPr>
          <p:cNvSpPr txBox="1">
            <a:spLocks/>
          </p:cNvSpPr>
          <p:nvPr/>
        </p:nvSpPr>
        <p:spPr>
          <a:xfrm>
            <a:off x="5520392" y="2095195"/>
            <a:ext cx="3516104" cy="34152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800" dirty="0">
                <a:latin typeface="+mj-lt"/>
              </a:rPr>
              <a:t>Small and medium-sized enterprises (SMEs) in the USA, are defined </a:t>
            </a:r>
            <a:r>
              <a:rPr lang="en-GB" sz="1800" b="0" i="0" dirty="0">
                <a:solidFill>
                  <a:srgbClr val="202122"/>
                </a:solidFill>
                <a:effectLst/>
                <a:latin typeface="+mj-lt"/>
              </a:rPr>
              <a:t>based on industry, ownership structure, revenue and number of employees</a:t>
            </a:r>
            <a:r>
              <a:rPr lang="en-GB" sz="1800" dirty="0">
                <a:latin typeface="+mj-lt"/>
              </a:rPr>
              <a:t>. </a:t>
            </a:r>
          </a:p>
          <a:p>
            <a:pPr marL="0" indent="0">
              <a:buFont typeface="Arial" pitchFamily="34" charset="0"/>
              <a:buNone/>
            </a:pPr>
            <a:endParaRPr lang="en-GB" sz="1800" dirty="0">
              <a:latin typeface="+mj-lt"/>
            </a:endParaRPr>
          </a:p>
          <a:p>
            <a:pPr marL="0" indent="0">
              <a:buFont typeface="Arial" pitchFamily="34" charset="0"/>
              <a:buNone/>
            </a:pPr>
            <a:r>
              <a:rPr lang="en-GB" sz="1800" dirty="0">
                <a:latin typeface="+mj-lt"/>
              </a:rPr>
              <a:t>Any company that has less than 500 employees is considered SME in USA</a:t>
            </a:r>
          </a:p>
          <a:p>
            <a:pPr marL="0" indent="0">
              <a:buFont typeface="Arial" pitchFamily="34" charset="0"/>
              <a:buNone/>
            </a:pPr>
            <a:endParaRPr lang="en-GB" sz="1800" dirty="0">
              <a:latin typeface="+mj-lt"/>
            </a:endParaRPr>
          </a:p>
          <a:p>
            <a:pPr marL="0" indent="0">
              <a:buFont typeface="Arial" pitchFamily="34" charset="0"/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596744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14" grpId="0" build="p"/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799A3-CA21-44DC-9869-AB4EE6CFA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525" y="799132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Group Activity- Discussion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0B5D-4BE8-45B3-9AD2-383F609AC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449268"/>
            <a:ext cx="8229600" cy="39239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Please split in groups to find and present to the class a definition of SMEs from a country of your choice from Asia, Middle east, Africa, Latin America or anywhere else you chose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You have 20 minutes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u="sng" dirty="0">
                <a:highlight>
                  <a:srgbClr val="FFFF00"/>
                </a:highlight>
              </a:rPr>
              <a:t>Discuss in class your findings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8D1207B-629B-4B98-8DCD-7184862794AF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1666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799A3-CA21-44DC-9869-AB4EE6CFA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31" y="643764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altLang="en-US" sz="3200" b="1" dirty="0">
                <a:solidFill>
                  <a:srgbClr val="007DC3"/>
                </a:solidFill>
              </a:rPr>
              <a:t>SME definition across the globe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0B5D-4BE8-45B3-9AD2-383F609AC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449268"/>
            <a:ext cx="8229600" cy="39239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As you can see from what you found online and our discussion, unfortunately we do not have a universal definition of SMEs across the globe.</a:t>
            </a:r>
            <a:endParaRPr lang="en-GB" sz="2400" u="sng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8D1207B-629B-4B98-8DCD-7184862794AF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9412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376" y="1115083"/>
            <a:ext cx="8435280" cy="403244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Given the definition of UK SMEs below </a:t>
            </a: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How many Micro, Small and Medium sized enterprise do you think UK has? Take a guess!!!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73F0E-AC73-A52F-E886-D469FCB62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056" y="466143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SMEs in UK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AA6FE2-F126-8FC3-A086-60C0CEA235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2492896"/>
            <a:ext cx="6696744" cy="223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3291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15082"/>
            <a:ext cx="8768357" cy="4474158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Please split in groups and take a closer look at the UK business population estimate for 2023. Discuss in class what you found interesting from these statistics about the UK SME sector.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6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600" dirty="0">
                <a:solidFill>
                  <a:srgbClr val="0070C0"/>
                </a:solidFill>
              </a:rPr>
              <a:t>https://www.gov.uk/government/statistics/business-population-estimates-2023/business-population-estimates-for-the-uk-and-regions-2023-statistical-release</a:t>
            </a:r>
            <a:endParaRPr lang="en-GB" sz="2600" dirty="0"/>
          </a:p>
          <a:p>
            <a:pPr marL="0" indent="0" algn="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r">
              <a:buClr>
                <a:srgbClr val="007DC3"/>
              </a:buClr>
              <a:buNone/>
            </a:pPr>
            <a:r>
              <a:rPr lang="en-GB" sz="1500" dirty="0"/>
              <a:t>(BEIS, 2023)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F431C-B77B-CAA1-093F-E3FA0BE1D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007DC3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Group Activity- Discussion- 30 minutes</a:t>
            </a:r>
            <a:endParaRPr lang="en-GB" sz="2800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441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435280" cy="47525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dirty="0">
                <a:solidFill>
                  <a:srgbClr val="007DC3"/>
                </a:solidFill>
              </a:rPr>
              <a:t> </a:t>
            </a:r>
            <a:r>
              <a:rPr lang="en-GB" sz="4000" b="1" dirty="0">
                <a:solidFill>
                  <a:srgbClr val="007DC3"/>
                </a:solidFill>
              </a:rPr>
              <a:t>  </a:t>
            </a:r>
          </a:p>
          <a:p>
            <a:pPr algn="ctr">
              <a:buNone/>
            </a:pPr>
            <a:endParaRPr lang="en-GB" sz="40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Entrepreneurs?</a:t>
            </a:r>
            <a:endParaRPr lang="en-US" altLang="en-US" b="1" dirty="0">
              <a:solidFill>
                <a:srgbClr val="C00000"/>
              </a:solidFill>
            </a:endParaRP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1000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435280" cy="46805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dirty="0">
              <a:solidFill>
                <a:srgbClr val="007DC3"/>
              </a:solidFill>
            </a:endParaRPr>
          </a:p>
          <a:p>
            <a:pPr>
              <a:buNone/>
            </a:pPr>
            <a:r>
              <a:rPr lang="en-GB" sz="2800" dirty="0"/>
              <a:t>An entrepreneur is….</a:t>
            </a:r>
          </a:p>
          <a:p>
            <a:pPr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“</a:t>
            </a:r>
            <a:r>
              <a:rPr lang="en-GB" sz="2800" i="1" dirty="0"/>
              <a:t>A person who recognises an opportunity and organises and manages a business, assuming the risk for the sake of potential return” </a:t>
            </a:r>
          </a:p>
          <a:p>
            <a:pPr algn="ctr">
              <a:buNone/>
            </a:pPr>
            <a:r>
              <a:rPr lang="en-GB" sz="2800" dirty="0"/>
              <a:t>(Mariotti and Glackin, 2015: 27)</a:t>
            </a:r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i="1" dirty="0"/>
              <a:t>The word comes from the French verb entreprendre (“to begin something, undertake”)</a:t>
            </a:r>
          </a:p>
          <a:p>
            <a:pPr algn="ctr">
              <a:buNone/>
            </a:pPr>
            <a:endParaRPr lang="en-GB" sz="2800" b="1" dirty="0"/>
          </a:p>
          <a:p>
            <a:pPr marL="0" indent="0">
              <a:buNone/>
            </a:pPr>
            <a:endParaRPr lang="en-GB" altLang="en-US" b="1" dirty="0">
              <a:solidFill>
                <a:srgbClr val="C00000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altLang="en-US" b="1" dirty="0">
              <a:solidFill>
                <a:srgbClr val="C00000"/>
              </a:solidFill>
            </a:endParaRP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9FC202E-DD5D-4227-947E-10B777F61538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 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6936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48780"/>
            <a:ext cx="8784976" cy="3960440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An </a:t>
            </a:r>
            <a:r>
              <a:rPr lang="en-US" altLang="en-US" sz="2800" b="1" i="1" dirty="0">
                <a:solidFill>
                  <a:srgbClr val="007DC3"/>
                </a:solidFill>
                <a:latin typeface="+mn-lt"/>
              </a:rPr>
              <a:t>entrepreneur</a:t>
            </a:r>
            <a:r>
              <a:rPr lang="en-US" altLang="en-US" sz="2800" dirty="0">
                <a:latin typeface="+mn-lt"/>
              </a:rPr>
              <a:t> is a person who seeks a</a:t>
            </a:r>
            <a:r>
              <a:rPr lang="en-US" altLang="en-US" sz="2800" dirty="0"/>
              <a:t>n</a:t>
            </a:r>
            <a:r>
              <a:rPr lang="en-US" altLang="en-US" sz="2800" dirty="0">
                <a:latin typeface="+mn-lt"/>
              </a:rPr>
              <a:t> opportunity and takes the necessary risks to set up and operate a business (profit/non-profit).</a:t>
            </a:r>
          </a:p>
          <a:p>
            <a:pPr marL="0" indent="0">
              <a:spcAft>
                <a:spcPts val="1200"/>
              </a:spcAft>
              <a:buClr>
                <a:srgbClr val="007DC3"/>
              </a:buClr>
              <a:buNone/>
            </a:pPr>
            <a:endParaRPr lang="en-US" altLang="en-US" sz="2800" dirty="0">
              <a:latin typeface="+mn-lt"/>
            </a:endParaRP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Differ from many small-business owners in their strong desire to </a:t>
            </a:r>
            <a:r>
              <a:rPr lang="en-US" altLang="en-US" sz="2800" b="1" i="1" dirty="0">
                <a:solidFill>
                  <a:srgbClr val="007DC3"/>
                </a:solidFill>
              </a:rPr>
              <a:t>grow their business</a:t>
            </a:r>
            <a:r>
              <a:rPr lang="en-US" altLang="en-US" sz="2800" dirty="0">
                <a:latin typeface="+mn-lt"/>
              </a:rPr>
              <a:t>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A3AAEC5-CF5E-4735-80D5-FC03F5AAA51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6226F-E853-0909-5A6D-3A36EF08E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4563"/>
            <a:ext cx="8229600" cy="634082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US" altLang="en-US" sz="3200" b="1" dirty="0">
                <a:solidFill>
                  <a:srgbClr val="007DC3"/>
                </a:solidFill>
              </a:rPr>
              <a:t>Who is an Entrepreneur?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D0FF6-25FC-4A8B-9D54-856A3512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63408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800" b="1" dirty="0">
                <a:solidFill>
                  <a:srgbClr val="007DC3"/>
                </a:solidFill>
              </a:rPr>
              <a:t>Entrepreneurs vs. SME Owners</a:t>
            </a:r>
            <a:endParaRPr lang="en-GB" sz="2800" b="1" dirty="0">
              <a:solidFill>
                <a:srgbClr val="007DC3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4A8A84A-3DBF-414B-9918-95ABAC748D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4313" y="1417638"/>
          <a:ext cx="8715375" cy="4169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3425">
                  <a:extLst>
                    <a:ext uri="{9D8B030D-6E8A-4147-A177-3AD203B41FA5}">
                      <a16:colId xmlns:a16="http://schemas.microsoft.com/office/drawing/2014/main" val="1498474016"/>
                    </a:ext>
                  </a:extLst>
                </a:gridCol>
                <a:gridCol w="4681950">
                  <a:extLst>
                    <a:ext uri="{9D8B030D-6E8A-4147-A177-3AD203B41FA5}">
                      <a16:colId xmlns:a16="http://schemas.microsoft.com/office/drawing/2014/main" val="2372434816"/>
                    </a:ext>
                  </a:extLst>
                </a:gridCol>
              </a:tblGrid>
              <a:tr h="325886">
                <a:tc>
                  <a:txBody>
                    <a:bodyPr/>
                    <a:lstStyle/>
                    <a:p>
                      <a:pPr algn="ctr"/>
                      <a:r>
                        <a:rPr lang="en-GB" sz="2000" i="1" dirty="0"/>
                        <a:t>Entrepreneurs</a:t>
                      </a:r>
                    </a:p>
                  </a:txBody>
                  <a:tcPr marL="91473" marR="91473" marT="45721" marB="45721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i="1" dirty="0"/>
                        <a:t>Small Business Owners</a:t>
                      </a:r>
                    </a:p>
                  </a:txBody>
                  <a:tcPr marL="91473" marR="91473" marT="45721" marB="45721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2422662"/>
                  </a:ext>
                </a:extLst>
              </a:tr>
              <a:tr h="3773708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Innovative business idea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Characterized by innovative behavior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Will employ strategic management practices in the business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Establish and manage a business for principal purpose of profit and high growth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endParaRPr kumimoji="0" lang="en-US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1473" marR="91473" marT="45721" marB="45721">
                    <a:noFill/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Business primary source of income and consumes majority of one’s time and resources.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Business perceived as extension of personality, family needs, desires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Independently owned and operated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Not dominant in its field</a:t>
                      </a:r>
                    </a:p>
                    <a:p>
                      <a:pPr marL="285750" marR="0" lvl="0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7DC3"/>
                        </a:buClr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Establish and manage a business for principal purpose of furthering personal goals.</a:t>
                      </a:r>
                    </a:p>
                  </a:txBody>
                  <a:tcPr marL="91473" marR="91473" marT="45721" marB="45721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6190198"/>
                  </a:ext>
                </a:extLst>
              </a:tr>
            </a:tbl>
          </a:graphicData>
        </a:graphic>
      </p:graphicFrame>
      <p:sp>
        <p:nvSpPr>
          <p:cNvPr id="14350" name="TextBox 6">
            <a:extLst>
              <a:ext uri="{FF2B5EF4-FFF2-40B4-BE49-F238E27FC236}">
                <a16:creationId xmlns:a16="http://schemas.microsoft.com/office/drawing/2014/main" id="{4D1AB701-0827-402D-917F-CADD742CF0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8700" y="4941168"/>
            <a:ext cx="79009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Char char="Ø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ü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err="1">
                <a:latin typeface="+mj-lt"/>
              </a:rPr>
              <a:t>Carland</a:t>
            </a:r>
            <a:r>
              <a:rPr lang="en-GB" altLang="en-US" sz="1800" dirty="0">
                <a:latin typeface="+mj-lt"/>
              </a:rPr>
              <a:t> et. al, 1984 &amp; 1988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3241BBD-1E0C-49F1-A2BB-978AB7918DA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35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799A3-CA21-44DC-9869-AB4EE6CFA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525" y="799132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007DC3"/>
                </a:solidFill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Group Activity- Discussion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0B5D-4BE8-45B3-9AD2-383F609AC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449268"/>
            <a:ext cx="8229600" cy="3923948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  <a:defRPr/>
            </a:pPr>
            <a:r>
              <a:rPr lang="en-GB" sz="2400" dirty="0"/>
              <a:t>Entrepreneur or small business owner?</a:t>
            </a:r>
            <a:r>
              <a:rPr lang="en-GB" sz="2400" dirty="0">
                <a:solidFill>
                  <a:prstClr val="black"/>
                </a:solidFill>
              </a:rPr>
              <a:t> w</a:t>
            </a:r>
            <a:r>
              <a:rPr lang="en-GB" sz="2400" dirty="0"/>
              <a:t>hat would you be?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u="sng" dirty="0">
                <a:highlight>
                  <a:srgbClr val="FFFF00"/>
                </a:highlight>
              </a:rPr>
              <a:t>Discuss in class- 15 minutes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8D1207B-629B-4B98-8DCD-7184862794AF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1196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579296" cy="674903"/>
          </a:xfrm>
        </p:spPr>
        <p:txBody>
          <a:bodyPr>
            <a:normAutofit fontScale="90000"/>
          </a:bodyPr>
          <a:lstStyle/>
          <a:p>
            <a:br>
              <a:rPr lang="en-GB" sz="3200" b="1" u="sng" dirty="0">
                <a:highlight>
                  <a:srgbClr val="FFFF00"/>
                </a:highlight>
              </a:rPr>
            </a:br>
            <a:br>
              <a:rPr lang="en-GB" sz="3200" b="1" u="sng" dirty="0">
                <a:highlight>
                  <a:srgbClr val="FFFF00"/>
                </a:highlight>
              </a:rPr>
            </a:br>
            <a:r>
              <a:rPr lang="en-GB" sz="3200" b="1" dirty="0">
                <a:solidFill>
                  <a:srgbClr val="0070C0"/>
                </a:solidFill>
              </a:rPr>
              <a:t>Practical Activity in class and for home</a:t>
            </a:r>
            <a:br>
              <a:rPr lang="en-GB" sz="3200" b="1" u="sng" dirty="0">
                <a:highlight>
                  <a:srgbClr val="FFFF00"/>
                </a:highlight>
              </a:rPr>
            </a:br>
            <a:br>
              <a:rPr lang="en-GB" sz="3200" b="1" dirty="0"/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32775F-D1E0-7E2E-D606-392AED77E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71190"/>
            <a:ext cx="8229600" cy="4315619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Try to generate a business idea that you could use this idea for your business plan assessment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Think of your hobbies, or problem that you want to solve that might help you generate a business idea.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You can also adopt an idea that already exist like restaurant, gym, logistic company etc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9505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Do you have any Questions?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916832"/>
            <a:ext cx="8702082" cy="3744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chemeClr val="tx1"/>
                </a:solidFill>
              </a:rPr>
              <a:t>Reading for the session (online/ open access)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000" dirty="0">
              <a:solidFill>
                <a:schemeClr val="tx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BEIS, 2023-UK Small Business statistics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lang="en-GB" sz="1800" b="0" dirty="0">
              <a:solidFill>
                <a:prstClr val="black"/>
              </a:solidFill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2"/>
              </a:rPr>
              <a:t>https://www.gov.uk/government/statistics/business-population-estimates-2023/business-population-estimates-for-the-uk-and-regions-2023-statistical-release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                                                                                        (Accessed: </a:t>
            </a:r>
            <a:r>
              <a:rPr lang="en-GB" sz="1800" b="0" dirty="0">
                <a:solidFill>
                  <a:prstClr val="black"/>
                </a:solidFill>
                <a:latin typeface="Myriad Pro"/>
              </a:rPr>
              <a:t>08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/09/2024).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764704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8660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Barringer, B. R. &amp; Ireland, R. D. (2019) Entrepreneurship: successfully launching new ventures. Sixth edition, global edition. Harlow, England: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Chaston</a:t>
            </a:r>
            <a:r>
              <a:rPr lang="en-GB" sz="2200" b="0" dirty="0">
                <a:solidFill>
                  <a:schemeClr val="tx1"/>
                </a:solidFill>
              </a:rPr>
              <a:t>, I. (2009) Entrepreneurial management in small firms. Los Angeles, [Calif.];: SAGE.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Mariotti</a:t>
            </a:r>
            <a:r>
              <a:rPr lang="en-GB" sz="2200" b="0" dirty="0">
                <a:solidFill>
                  <a:schemeClr val="tx1"/>
                </a:solidFill>
              </a:rPr>
              <a:t>, S. &amp; </a:t>
            </a:r>
            <a:r>
              <a:rPr lang="en-GB" sz="2200" b="0" dirty="0" err="1">
                <a:solidFill>
                  <a:schemeClr val="tx1"/>
                </a:solidFill>
              </a:rPr>
              <a:t>Glackin</a:t>
            </a:r>
            <a:r>
              <a:rPr lang="en-GB" sz="2200" b="0" dirty="0">
                <a:solidFill>
                  <a:schemeClr val="tx1"/>
                </a:solidFill>
              </a:rPr>
              <a:t>, C. (2016) Entrepreneurship : starting &amp; operating a small business. Fourth edition, Global edition. Boston: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Morris, M. J. (2011) Starting a successful business. 7th ed. London;: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3010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l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Business Planning, business ideas &amp; Market research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1588</Words>
  <Application>Microsoft Office PowerPoint</Application>
  <PresentationFormat>On-screen Show (4:3)</PresentationFormat>
  <Paragraphs>251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Myriad Pro</vt:lpstr>
      <vt:lpstr>Arial</vt:lpstr>
      <vt:lpstr>Calibri</vt:lpstr>
      <vt:lpstr>Wingdings</vt:lpstr>
      <vt:lpstr>20140311PresentationUWTSDTemplate</vt:lpstr>
      <vt:lpstr>1_20140311PresentationUWTSDTemplate</vt:lpstr>
      <vt:lpstr>PowerPoint Presentation</vt:lpstr>
      <vt:lpstr>In the classroom</vt:lpstr>
      <vt:lpstr>Module overview</vt:lpstr>
      <vt:lpstr>Aims of the module</vt:lpstr>
      <vt:lpstr>Learning outcomes</vt:lpstr>
      <vt:lpstr>PowerPoint Presentation</vt:lpstr>
      <vt:lpstr> How you will be assessed on this module? </vt:lpstr>
      <vt:lpstr> Assessment components </vt:lpstr>
      <vt:lpstr> Do you have any …… </vt:lpstr>
      <vt:lpstr>PowerPoint Presentation</vt:lpstr>
      <vt:lpstr>Learning Outcomes for this session</vt:lpstr>
      <vt:lpstr> Entrepreneurship</vt:lpstr>
      <vt:lpstr>Group Class Activity- Discussion</vt:lpstr>
      <vt:lpstr>Types of Entrepreneurship</vt:lpstr>
      <vt:lpstr>  Small Medium-sized Enterprises (SMEs)   </vt:lpstr>
      <vt:lpstr> SME definition across the globe </vt:lpstr>
      <vt:lpstr> Group Activity- Discussion </vt:lpstr>
      <vt:lpstr> SME definition across the globe </vt:lpstr>
      <vt:lpstr> SMEs in UK </vt:lpstr>
      <vt:lpstr>Group Activity- Discussion- 30 minutes</vt:lpstr>
      <vt:lpstr>PowerPoint Presentation</vt:lpstr>
      <vt:lpstr>PowerPoint Presentation</vt:lpstr>
      <vt:lpstr>Who is an Entrepreneur?</vt:lpstr>
      <vt:lpstr>Entrepreneurs vs. SME Owners</vt:lpstr>
      <vt:lpstr> Group Activity- Discussion </vt:lpstr>
      <vt:lpstr>  Practical Activity in class and for home  </vt:lpstr>
      <vt:lpstr> Do you have any Questions? </vt:lpstr>
      <vt:lpstr> Thank you!</vt:lpstr>
      <vt:lpstr>PowerPoint Presentation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25</cp:revision>
  <dcterms:created xsi:type="dcterms:W3CDTF">2022-01-28T13:18:47Z</dcterms:created>
  <dcterms:modified xsi:type="dcterms:W3CDTF">2024-09-10T03:23:31Z</dcterms:modified>
  <cp:contentStatus/>
</cp:coreProperties>
</file>