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0" d="100"/>
          <a:sy n="70" d="100"/>
        </p:scale>
        <p:origin x="12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551DF4-79B4-4968-A69E-34B41A5FF1D4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13A4CA2-BCD2-4B13-8B3A-9FB9E861616C}">
      <dgm:prSet/>
      <dgm:spPr/>
      <dgm:t>
        <a:bodyPr/>
        <a:lstStyle/>
        <a:p>
          <a:r>
            <a:rPr lang="en-GB"/>
            <a:t>Alby Gallum , THE TAKEAWAY, Chicago: Crain Communications, Incorporated, 2017-03-20, Vol.40(12), p.6.</a:t>
          </a:r>
          <a:endParaRPr lang="en-US"/>
        </a:p>
      </dgm:t>
    </dgm:pt>
    <dgm:pt modelId="{303DB210-BEEE-43AF-AB81-6DCA70CE6E46}" type="parTrans" cxnId="{3BE51DDF-2090-4958-AD13-34154BC5F949}">
      <dgm:prSet/>
      <dgm:spPr/>
      <dgm:t>
        <a:bodyPr/>
        <a:lstStyle/>
        <a:p>
          <a:endParaRPr lang="en-US"/>
        </a:p>
      </dgm:t>
    </dgm:pt>
    <dgm:pt modelId="{5499A643-D13C-40BA-A0D0-4D29648ED588}" type="sibTrans" cxnId="{3BE51DDF-2090-4958-AD13-34154BC5F949}">
      <dgm:prSet/>
      <dgm:spPr/>
      <dgm:t>
        <a:bodyPr/>
        <a:lstStyle/>
        <a:p>
          <a:endParaRPr lang="en-US"/>
        </a:p>
      </dgm:t>
    </dgm:pt>
    <dgm:pt modelId="{8B5CD623-38C4-4751-A2A7-CB98902F95C3}">
      <dgm:prSet/>
      <dgm:spPr/>
      <dgm:t>
        <a:bodyPr/>
        <a:lstStyle/>
        <a:p>
          <a:r>
            <a:rPr lang="en-GB"/>
            <a:t>Bret Thorn, Five Takeaway, New York: Lebhar-Friedman,Inc, 2018-08-01, Vol.52(11), p.28.</a:t>
          </a:r>
          <a:endParaRPr lang="en-US"/>
        </a:p>
      </dgm:t>
    </dgm:pt>
    <dgm:pt modelId="{3C0D61BA-C0C8-4E14-9545-F87A29296D8B}" type="parTrans" cxnId="{B9D9E46A-32BD-4BCA-86F2-8C7C855FE8F3}">
      <dgm:prSet/>
      <dgm:spPr/>
      <dgm:t>
        <a:bodyPr/>
        <a:lstStyle/>
        <a:p>
          <a:endParaRPr lang="en-US"/>
        </a:p>
      </dgm:t>
    </dgm:pt>
    <dgm:pt modelId="{48F9DEC7-D99D-4471-93BB-2332D0CC247A}" type="sibTrans" cxnId="{B9D9E46A-32BD-4BCA-86F2-8C7C855FE8F3}">
      <dgm:prSet/>
      <dgm:spPr/>
      <dgm:t>
        <a:bodyPr/>
        <a:lstStyle/>
        <a:p>
          <a:endParaRPr lang="en-US"/>
        </a:p>
      </dgm:t>
    </dgm:pt>
    <dgm:pt modelId="{32A7740F-2D4A-4B56-82DB-4E6D800ADC03}">
      <dgm:prSet/>
      <dgm:spPr/>
      <dgm:t>
        <a:bodyPr/>
        <a:lstStyle/>
        <a:p>
          <a:r>
            <a:rPr lang="en-GB"/>
            <a:t>Debruge, Peter, A side-splitting menu, Los Angeles: Penske Business Media, LLC, 2009-09-21, Vol.416(6), p.42.</a:t>
          </a:r>
          <a:endParaRPr lang="en-US"/>
        </a:p>
      </dgm:t>
    </dgm:pt>
    <dgm:pt modelId="{BF7CA440-A40D-455F-925B-15A05C98B745}" type="parTrans" cxnId="{0D96676F-4579-45D5-91F8-34BD94F4D8EA}">
      <dgm:prSet/>
      <dgm:spPr/>
      <dgm:t>
        <a:bodyPr/>
        <a:lstStyle/>
        <a:p>
          <a:endParaRPr lang="en-US"/>
        </a:p>
      </dgm:t>
    </dgm:pt>
    <dgm:pt modelId="{92876106-06CF-4D8F-BCBD-1A67F4EA7788}" type="sibTrans" cxnId="{0D96676F-4579-45D5-91F8-34BD94F4D8EA}">
      <dgm:prSet/>
      <dgm:spPr/>
      <dgm:t>
        <a:bodyPr/>
        <a:lstStyle/>
        <a:p>
          <a:endParaRPr lang="en-US"/>
        </a:p>
      </dgm:t>
    </dgm:pt>
    <dgm:pt modelId="{43D30B90-30ED-4598-B9B2-57ADFABA336A}">
      <dgm:prSet/>
      <dgm:spPr/>
      <dgm:t>
        <a:bodyPr/>
        <a:lstStyle/>
        <a:p>
          <a:r>
            <a:rPr lang="en-GB"/>
            <a:t>Jeremy Grant, Takeaway Kids, London: The Financial Times Limited, 2006-05-12, p.1.</a:t>
          </a:r>
          <a:endParaRPr lang="en-US"/>
        </a:p>
      </dgm:t>
    </dgm:pt>
    <dgm:pt modelId="{0270302E-D263-4950-83A4-C3E71816717D}" type="parTrans" cxnId="{AA0D2514-9E64-417B-A9B5-CCEB80EDB438}">
      <dgm:prSet/>
      <dgm:spPr/>
      <dgm:t>
        <a:bodyPr/>
        <a:lstStyle/>
        <a:p>
          <a:endParaRPr lang="en-US"/>
        </a:p>
      </dgm:t>
    </dgm:pt>
    <dgm:pt modelId="{88487F48-DD24-425D-85DF-8F2109774E47}" type="sibTrans" cxnId="{AA0D2514-9E64-417B-A9B5-CCEB80EDB438}">
      <dgm:prSet/>
      <dgm:spPr/>
      <dgm:t>
        <a:bodyPr/>
        <a:lstStyle/>
        <a:p>
          <a:endParaRPr lang="en-US"/>
        </a:p>
      </dgm:t>
    </dgm:pt>
    <dgm:pt modelId="{EAE35136-618B-4642-8CAE-B9B9718F31D1}">
      <dgm:prSet/>
      <dgm:spPr/>
      <dgm:t>
        <a:bodyPr/>
        <a:lstStyle/>
        <a:p>
          <a:r>
            <a:rPr lang="en-GB"/>
            <a:t>Pearlman, Alison, Restaurant Menu Design, The SAGE ENCYCLOPEDIA of Food Issues, 2015, p.1206-1210.</a:t>
          </a:r>
          <a:endParaRPr lang="en-US"/>
        </a:p>
      </dgm:t>
    </dgm:pt>
    <dgm:pt modelId="{F2F60CF9-E18E-47EC-ABA5-A0C3C1B83E36}" type="parTrans" cxnId="{9EDCEBAB-7A40-4173-BF18-3D809FB80026}">
      <dgm:prSet/>
      <dgm:spPr/>
      <dgm:t>
        <a:bodyPr/>
        <a:lstStyle/>
        <a:p>
          <a:endParaRPr lang="en-US"/>
        </a:p>
      </dgm:t>
    </dgm:pt>
    <dgm:pt modelId="{3BE7743A-53B2-4CB1-9209-A7329898D8FA}" type="sibTrans" cxnId="{9EDCEBAB-7A40-4173-BF18-3D809FB80026}">
      <dgm:prSet/>
      <dgm:spPr/>
      <dgm:t>
        <a:bodyPr/>
        <a:lstStyle/>
        <a:p>
          <a:endParaRPr lang="en-US"/>
        </a:p>
      </dgm:t>
    </dgm:pt>
    <dgm:pt modelId="{8801B731-AAF7-470B-8B8E-3DEDCA5230C0}" type="pres">
      <dgm:prSet presAssocID="{54551DF4-79B4-4968-A69E-34B41A5FF1D4}" presName="vert0" presStyleCnt="0">
        <dgm:presLayoutVars>
          <dgm:dir/>
          <dgm:animOne val="branch"/>
          <dgm:animLvl val="lvl"/>
        </dgm:presLayoutVars>
      </dgm:prSet>
      <dgm:spPr/>
    </dgm:pt>
    <dgm:pt modelId="{8EADF9D8-2DD0-4785-94DE-E5B1DE2DDEA7}" type="pres">
      <dgm:prSet presAssocID="{613A4CA2-BCD2-4B13-8B3A-9FB9E861616C}" presName="thickLine" presStyleLbl="alignNode1" presStyleIdx="0" presStyleCnt="5"/>
      <dgm:spPr/>
    </dgm:pt>
    <dgm:pt modelId="{B93A3695-801A-4599-BA9C-83619582E711}" type="pres">
      <dgm:prSet presAssocID="{613A4CA2-BCD2-4B13-8B3A-9FB9E861616C}" presName="horz1" presStyleCnt="0"/>
      <dgm:spPr/>
    </dgm:pt>
    <dgm:pt modelId="{44207D96-469C-4365-B89E-699357AB6DB6}" type="pres">
      <dgm:prSet presAssocID="{613A4CA2-BCD2-4B13-8B3A-9FB9E861616C}" presName="tx1" presStyleLbl="revTx" presStyleIdx="0" presStyleCnt="5"/>
      <dgm:spPr/>
    </dgm:pt>
    <dgm:pt modelId="{B402BFFC-7F59-44B8-8465-8B2ACD0AC83B}" type="pres">
      <dgm:prSet presAssocID="{613A4CA2-BCD2-4B13-8B3A-9FB9E861616C}" presName="vert1" presStyleCnt="0"/>
      <dgm:spPr/>
    </dgm:pt>
    <dgm:pt modelId="{7391576D-F1F5-4553-93E8-34D2E575B172}" type="pres">
      <dgm:prSet presAssocID="{8B5CD623-38C4-4751-A2A7-CB98902F95C3}" presName="thickLine" presStyleLbl="alignNode1" presStyleIdx="1" presStyleCnt="5"/>
      <dgm:spPr/>
    </dgm:pt>
    <dgm:pt modelId="{A8A55AA2-324D-46EF-AA98-E7C1510AE9F9}" type="pres">
      <dgm:prSet presAssocID="{8B5CD623-38C4-4751-A2A7-CB98902F95C3}" presName="horz1" presStyleCnt="0"/>
      <dgm:spPr/>
    </dgm:pt>
    <dgm:pt modelId="{E5025D3E-8C5D-41AE-B0F2-3F66872E7621}" type="pres">
      <dgm:prSet presAssocID="{8B5CD623-38C4-4751-A2A7-CB98902F95C3}" presName="tx1" presStyleLbl="revTx" presStyleIdx="1" presStyleCnt="5"/>
      <dgm:spPr/>
    </dgm:pt>
    <dgm:pt modelId="{A227F393-2968-47AB-8864-7ED59D0F1999}" type="pres">
      <dgm:prSet presAssocID="{8B5CD623-38C4-4751-A2A7-CB98902F95C3}" presName="vert1" presStyleCnt="0"/>
      <dgm:spPr/>
    </dgm:pt>
    <dgm:pt modelId="{87AF1A0B-0FFA-4437-B1CE-D475FB408FD0}" type="pres">
      <dgm:prSet presAssocID="{32A7740F-2D4A-4B56-82DB-4E6D800ADC03}" presName="thickLine" presStyleLbl="alignNode1" presStyleIdx="2" presStyleCnt="5"/>
      <dgm:spPr/>
    </dgm:pt>
    <dgm:pt modelId="{347C951E-4DA1-4BDA-B8B0-9DE3EC9AE49B}" type="pres">
      <dgm:prSet presAssocID="{32A7740F-2D4A-4B56-82DB-4E6D800ADC03}" presName="horz1" presStyleCnt="0"/>
      <dgm:spPr/>
    </dgm:pt>
    <dgm:pt modelId="{4055314B-9AEB-4EA5-9050-B4776076EF87}" type="pres">
      <dgm:prSet presAssocID="{32A7740F-2D4A-4B56-82DB-4E6D800ADC03}" presName="tx1" presStyleLbl="revTx" presStyleIdx="2" presStyleCnt="5"/>
      <dgm:spPr/>
    </dgm:pt>
    <dgm:pt modelId="{DF6746DD-A9AD-4F9D-9CD0-F3278FB9193D}" type="pres">
      <dgm:prSet presAssocID="{32A7740F-2D4A-4B56-82DB-4E6D800ADC03}" presName="vert1" presStyleCnt="0"/>
      <dgm:spPr/>
    </dgm:pt>
    <dgm:pt modelId="{97C3B941-C579-457F-ACA3-603EAEBA0A6C}" type="pres">
      <dgm:prSet presAssocID="{43D30B90-30ED-4598-B9B2-57ADFABA336A}" presName="thickLine" presStyleLbl="alignNode1" presStyleIdx="3" presStyleCnt="5"/>
      <dgm:spPr/>
    </dgm:pt>
    <dgm:pt modelId="{D09BD367-C4D3-4371-B645-DCDA0BDC00D6}" type="pres">
      <dgm:prSet presAssocID="{43D30B90-30ED-4598-B9B2-57ADFABA336A}" presName="horz1" presStyleCnt="0"/>
      <dgm:spPr/>
    </dgm:pt>
    <dgm:pt modelId="{798DF713-1BF5-4CD0-B55C-A1B029238D60}" type="pres">
      <dgm:prSet presAssocID="{43D30B90-30ED-4598-B9B2-57ADFABA336A}" presName="tx1" presStyleLbl="revTx" presStyleIdx="3" presStyleCnt="5"/>
      <dgm:spPr/>
    </dgm:pt>
    <dgm:pt modelId="{220B9035-6D63-48DD-8223-CE448F76D3E4}" type="pres">
      <dgm:prSet presAssocID="{43D30B90-30ED-4598-B9B2-57ADFABA336A}" presName="vert1" presStyleCnt="0"/>
      <dgm:spPr/>
    </dgm:pt>
    <dgm:pt modelId="{D7FBFA33-CA2A-43AC-8DE9-11F72CB44C87}" type="pres">
      <dgm:prSet presAssocID="{EAE35136-618B-4642-8CAE-B9B9718F31D1}" presName="thickLine" presStyleLbl="alignNode1" presStyleIdx="4" presStyleCnt="5"/>
      <dgm:spPr/>
    </dgm:pt>
    <dgm:pt modelId="{762B434C-7641-4B86-B923-CE0A2878FDF5}" type="pres">
      <dgm:prSet presAssocID="{EAE35136-618B-4642-8CAE-B9B9718F31D1}" presName="horz1" presStyleCnt="0"/>
      <dgm:spPr/>
    </dgm:pt>
    <dgm:pt modelId="{2F68A88F-1A71-4A5A-860E-8C6E06A77C9E}" type="pres">
      <dgm:prSet presAssocID="{EAE35136-618B-4642-8CAE-B9B9718F31D1}" presName="tx1" presStyleLbl="revTx" presStyleIdx="4" presStyleCnt="5"/>
      <dgm:spPr/>
    </dgm:pt>
    <dgm:pt modelId="{243ACA7B-8331-41B8-BF17-6B2486D2A868}" type="pres">
      <dgm:prSet presAssocID="{EAE35136-618B-4642-8CAE-B9B9718F31D1}" presName="vert1" presStyleCnt="0"/>
      <dgm:spPr/>
    </dgm:pt>
  </dgm:ptLst>
  <dgm:cxnLst>
    <dgm:cxn modelId="{22AEE200-4A91-416E-BDAE-F63F355EBAE8}" type="presOf" srcId="{8B5CD623-38C4-4751-A2A7-CB98902F95C3}" destId="{E5025D3E-8C5D-41AE-B0F2-3F66872E7621}" srcOrd="0" destOrd="0" presId="urn:microsoft.com/office/officeart/2008/layout/LinedList"/>
    <dgm:cxn modelId="{AA0D2514-9E64-417B-A9B5-CCEB80EDB438}" srcId="{54551DF4-79B4-4968-A69E-34B41A5FF1D4}" destId="{43D30B90-30ED-4598-B9B2-57ADFABA336A}" srcOrd="3" destOrd="0" parTransId="{0270302E-D263-4950-83A4-C3E71816717D}" sibTransId="{88487F48-DD24-425D-85DF-8F2109774E47}"/>
    <dgm:cxn modelId="{B1FE2623-1CCB-42C4-B2B3-E11E9452CFD0}" type="presOf" srcId="{EAE35136-618B-4642-8CAE-B9B9718F31D1}" destId="{2F68A88F-1A71-4A5A-860E-8C6E06A77C9E}" srcOrd="0" destOrd="0" presId="urn:microsoft.com/office/officeart/2008/layout/LinedList"/>
    <dgm:cxn modelId="{B9D9E46A-32BD-4BCA-86F2-8C7C855FE8F3}" srcId="{54551DF4-79B4-4968-A69E-34B41A5FF1D4}" destId="{8B5CD623-38C4-4751-A2A7-CB98902F95C3}" srcOrd="1" destOrd="0" parTransId="{3C0D61BA-C0C8-4E14-9545-F87A29296D8B}" sibTransId="{48F9DEC7-D99D-4471-93BB-2332D0CC247A}"/>
    <dgm:cxn modelId="{0D96676F-4579-45D5-91F8-34BD94F4D8EA}" srcId="{54551DF4-79B4-4968-A69E-34B41A5FF1D4}" destId="{32A7740F-2D4A-4B56-82DB-4E6D800ADC03}" srcOrd="2" destOrd="0" parTransId="{BF7CA440-A40D-455F-925B-15A05C98B745}" sibTransId="{92876106-06CF-4D8F-BCBD-1A67F4EA7788}"/>
    <dgm:cxn modelId="{35743551-9B95-427F-A132-13D2A7DFF832}" type="presOf" srcId="{613A4CA2-BCD2-4B13-8B3A-9FB9E861616C}" destId="{44207D96-469C-4365-B89E-699357AB6DB6}" srcOrd="0" destOrd="0" presId="urn:microsoft.com/office/officeart/2008/layout/LinedList"/>
    <dgm:cxn modelId="{9EDCEBAB-7A40-4173-BF18-3D809FB80026}" srcId="{54551DF4-79B4-4968-A69E-34B41A5FF1D4}" destId="{EAE35136-618B-4642-8CAE-B9B9718F31D1}" srcOrd="4" destOrd="0" parTransId="{F2F60CF9-E18E-47EC-ABA5-A0C3C1B83E36}" sibTransId="{3BE7743A-53B2-4CB1-9209-A7329898D8FA}"/>
    <dgm:cxn modelId="{CCBE6DAE-68B6-4E51-8D3D-103642BB31C2}" type="presOf" srcId="{43D30B90-30ED-4598-B9B2-57ADFABA336A}" destId="{798DF713-1BF5-4CD0-B55C-A1B029238D60}" srcOrd="0" destOrd="0" presId="urn:microsoft.com/office/officeart/2008/layout/LinedList"/>
    <dgm:cxn modelId="{52E7A4CB-2D5C-4B2A-A7B5-F8B0BFEFDF70}" type="presOf" srcId="{32A7740F-2D4A-4B56-82DB-4E6D800ADC03}" destId="{4055314B-9AEB-4EA5-9050-B4776076EF87}" srcOrd="0" destOrd="0" presId="urn:microsoft.com/office/officeart/2008/layout/LinedList"/>
    <dgm:cxn modelId="{58BF62D5-3DE3-4707-B304-AAA803D201F4}" type="presOf" srcId="{54551DF4-79B4-4968-A69E-34B41A5FF1D4}" destId="{8801B731-AAF7-470B-8B8E-3DEDCA5230C0}" srcOrd="0" destOrd="0" presId="urn:microsoft.com/office/officeart/2008/layout/LinedList"/>
    <dgm:cxn modelId="{3BE51DDF-2090-4958-AD13-34154BC5F949}" srcId="{54551DF4-79B4-4968-A69E-34B41A5FF1D4}" destId="{613A4CA2-BCD2-4B13-8B3A-9FB9E861616C}" srcOrd="0" destOrd="0" parTransId="{303DB210-BEEE-43AF-AB81-6DCA70CE6E46}" sibTransId="{5499A643-D13C-40BA-A0D0-4D29648ED588}"/>
    <dgm:cxn modelId="{02E4670A-E1CE-4B10-873C-0E5025084AEC}" type="presParOf" srcId="{8801B731-AAF7-470B-8B8E-3DEDCA5230C0}" destId="{8EADF9D8-2DD0-4785-94DE-E5B1DE2DDEA7}" srcOrd="0" destOrd="0" presId="urn:microsoft.com/office/officeart/2008/layout/LinedList"/>
    <dgm:cxn modelId="{6A0B8F1A-5EB9-4942-B764-48D0E2AD9837}" type="presParOf" srcId="{8801B731-AAF7-470B-8B8E-3DEDCA5230C0}" destId="{B93A3695-801A-4599-BA9C-83619582E711}" srcOrd="1" destOrd="0" presId="urn:microsoft.com/office/officeart/2008/layout/LinedList"/>
    <dgm:cxn modelId="{24E430AE-20E9-461D-BDE8-25977FD832A8}" type="presParOf" srcId="{B93A3695-801A-4599-BA9C-83619582E711}" destId="{44207D96-469C-4365-B89E-699357AB6DB6}" srcOrd="0" destOrd="0" presId="urn:microsoft.com/office/officeart/2008/layout/LinedList"/>
    <dgm:cxn modelId="{6A9438B5-99F1-4695-8BD8-D37F2A772C52}" type="presParOf" srcId="{B93A3695-801A-4599-BA9C-83619582E711}" destId="{B402BFFC-7F59-44B8-8465-8B2ACD0AC83B}" srcOrd="1" destOrd="0" presId="urn:microsoft.com/office/officeart/2008/layout/LinedList"/>
    <dgm:cxn modelId="{15081362-B434-4686-8826-7DDE1F148BBC}" type="presParOf" srcId="{8801B731-AAF7-470B-8B8E-3DEDCA5230C0}" destId="{7391576D-F1F5-4553-93E8-34D2E575B172}" srcOrd="2" destOrd="0" presId="urn:microsoft.com/office/officeart/2008/layout/LinedList"/>
    <dgm:cxn modelId="{BC89330F-9504-4644-94A2-DD33A41944E9}" type="presParOf" srcId="{8801B731-AAF7-470B-8B8E-3DEDCA5230C0}" destId="{A8A55AA2-324D-46EF-AA98-E7C1510AE9F9}" srcOrd="3" destOrd="0" presId="urn:microsoft.com/office/officeart/2008/layout/LinedList"/>
    <dgm:cxn modelId="{7B15E270-1B1B-4048-8C97-7B0734A7AA70}" type="presParOf" srcId="{A8A55AA2-324D-46EF-AA98-E7C1510AE9F9}" destId="{E5025D3E-8C5D-41AE-B0F2-3F66872E7621}" srcOrd="0" destOrd="0" presId="urn:microsoft.com/office/officeart/2008/layout/LinedList"/>
    <dgm:cxn modelId="{E1C11F2E-575A-4BBA-92C3-8ABD05D6B893}" type="presParOf" srcId="{A8A55AA2-324D-46EF-AA98-E7C1510AE9F9}" destId="{A227F393-2968-47AB-8864-7ED59D0F1999}" srcOrd="1" destOrd="0" presId="urn:microsoft.com/office/officeart/2008/layout/LinedList"/>
    <dgm:cxn modelId="{0FCC7FA0-9B06-43AF-84A3-61EDC3E1967F}" type="presParOf" srcId="{8801B731-AAF7-470B-8B8E-3DEDCA5230C0}" destId="{87AF1A0B-0FFA-4437-B1CE-D475FB408FD0}" srcOrd="4" destOrd="0" presId="urn:microsoft.com/office/officeart/2008/layout/LinedList"/>
    <dgm:cxn modelId="{42B8EE3B-C04C-4610-9F67-A42FF900B72C}" type="presParOf" srcId="{8801B731-AAF7-470B-8B8E-3DEDCA5230C0}" destId="{347C951E-4DA1-4BDA-B8B0-9DE3EC9AE49B}" srcOrd="5" destOrd="0" presId="urn:microsoft.com/office/officeart/2008/layout/LinedList"/>
    <dgm:cxn modelId="{64D1C864-B921-44DC-9E16-45BEA4B75DDC}" type="presParOf" srcId="{347C951E-4DA1-4BDA-B8B0-9DE3EC9AE49B}" destId="{4055314B-9AEB-4EA5-9050-B4776076EF87}" srcOrd="0" destOrd="0" presId="urn:microsoft.com/office/officeart/2008/layout/LinedList"/>
    <dgm:cxn modelId="{FA6D6091-39FB-4551-9BF7-1AB20EBBE1C9}" type="presParOf" srcId="{347C951E-4DA1-4BDA-B8B0-9DE3EC9AE49B}" destId="{DF6746DD-A9AD-4F9D-9CD0-F3278FB9193D}" srcOrd="1" destOrd="0" presId="urn:microsoft.com/office/officeart/2008/layout/LinedList"/>
    <dgm:cxn modelId="{570D5DE8-2798-427C-8FAF-BAFD72F97483}" type="presParOf" srcId="{8801B731-AAF7-470B-8B8E-3DEDCA5230C0}" destId="{97C3B941-C579-457F-ACA3-603EAEBA0A6C}" srcOrd="6" destOrd="0" presId="urn:microsoft.com/office/officeart/2008/layout/LinedList"/>
    <dgm:cxn modelId="{F59AB49C-7528-44AF-AC9E-CA60CE1F63E4}" type="presParOf" srcId="{8801B731-AAF7-470B-8B8E-3DEDCA5230C0}" destId="{D09BD367-C4D3-4371-B645-DCDA0BDC00D6}" srcOrd="7" destOrd="0" presId="urn:microsoft.com/office/officeart/2008/layout/LinedList"/>
    <dgm:cxn modelId="{B37747CD-76D2-4B9C-9AD3-592954510B7C}" type="presParOf" srcId="{D09BD367-C4D3-4371-B645-DCDA0BDC00D6}" destId="{798DF713-1BF5-4CD0-B55C-A1B029238D60}" srcOrd="0" destOrd="0" presId="urn:microsoft.com/office/officeart/2008/layout/LinedList"/>
    <dgm:cxn modelId="{17DC0596-192B-45E8-BD3C-E92DEAEE589F}" type="presParOf" srcId="{D09BD367-C4D3-4371-B645-DCDA0BDC00D6}" destId="{220B9035-6D63-48DD-8223-CE448F76D3E4}" srcOrd="1" destOrd="0" presId="urn:microsoft.com/office/officeart/2008/layout/LinedList"/>
    <dgm:cxn modelId="{2A01EC43-FF62-46CF-8BEB-AC5E5E6B25EC}" type="presParOf" srcId="{8801B731-AAF7-470B-8B8E-3DEDCA5230C0}" destId="{D7FBFA33-CA2A-43AC-8DE9-11F72CB44C87}" srcOrd="8" destOrd="0" presId="urn:microsoft.com/office/officeart/2008/layout/LinedList"/>
    <dgm:cxn modelId="{4551EF5D-A359-4892-AE75-194A20CC62FD}" type="presParOf" srcId="{8801B731-AAF7-470B-8B8E-3DEDCA5230C0}" destId="{762B434C-7641-4B86-B923-CE0A2878FDF5}" srcOrd="9" destOrd="0" presId="urn:microsoft.com/office/officeart/2008/layout/LinedList"/>
    <dgm:cxn modelId="{E69DD75C-AD15-4DEF-BA40-95B270F193B9}" type="presParOf" srcId="{762B434C-7641-4B86-B923-CE0A2878FDF5}" destId="{2F68A88F-1A71-4A5A-860E-8C6E06A77C9E}" srcOrd="0" destOrd="0" presId="urn:microsoft.com/office/officeart/2008/layout/LinedList"/>
    <dgm:cxn modelId="{413A767F-A8F2-4750-9FF9-11691E404D48}" type="presParOf" srcId="{762B434C-7641-4B86-B923-CE0A2878FDF5}" destId="{243ACA7B-8331-41B8-BF17-6B2486D2A86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ADF9D8-2DD0-4785-94DE-E5B1DE2DDEA7}">
      <dsp:nvSpPr>
        <dsp:cNvPr id="0" name=""/>
        <dsp:cNvSpPr/>
      </dsp:nvSpPr>
      <dsp:spPr>
        <a:xfrm>
          <a:off x="0" y="623"/>
          <a:ext cx="527546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207D96-469C-4365-B89E-699357AB6DB6}">
      <dsp:nvSpPr>
        <dsp:cNvPr id="0" name=""/>
        <dsp:cNvSpPr/>
      </dsp:nvSpPr>
      <dsp:spPr>
        <a:xfrm>
          <a:off x="0" y="623"/>
          <a:ext cx="5275461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Alby Gallum , THE TAKEAWAY, Chicago: Crain Communications, Incorporated, 2017-03-20, Vol.40(12), p.6.</a:t>
          </a:r>
          <a:endParaRPr lang="en-US" sz="2000" kern="1200"/>
        </a:p>
      </dsp:txBody>
      <dsp:txXfrm>
        <a:off x="0" y="623"/>
        <a:ext cx="5275461" cy="1020830"/>
      </dsp:txXfrm>
    </dsp:sp>
    <dsp:sp modelId="{7391576D-F1F5-4553-93E8-34D2E575B172}">
      <dsp:nvSpPr>
        <dsp:cNvPr id="0" name=""/>
        <dsp:cNvSpPr/>
      </dsp:nvSpPr>
      <dsp:spPr>
        <a:xfrm>
          <a:off x="0" y="1021453"/>
          <a:ext cx="5275461" cy="0"/>
        </a:xfrm>
        <a:prstGeom prst="line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025D3E-8C5D-41AE-B0F2-3F66872E7621}">
      <dsp:nvSpPr>
        <dsp:cNvPr id="0" name=""/>
        <dsp:cNvSpPr/>
      </dsp:nvSpPr>
      <dsp:spPr>
        <a:xfrm>
          <a:off x="0" y="1021453"/>
          <a:ext cx="5275461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Bret Thorn, Five Takeaway, New York: Lebhar-Friedman,Inc, 2018-08-01, Vol.52(11), p.28.</a:t>
          </a:r>
          <a:endParaRPr lang="en-US" sz="2000" kern="1200"/>
        </a:p>
      </dsp:txBody>
      <dsp:txXfrm>
        <a:off x="0" y="1021453"/>
        <a:ext cx="5275461" cy="1020830"/>
      </dsp:txXfrm>
    </dsp:sp>
    <dsp:sp modelId="{87AF1A0B-0FFA-4437-B1CE-D475FB408FD0}">
      <dsp:nvSpPr>
        <dsp:cNvPr id="0" name=""/>
        <dsp:cNvSpPr/>
      </dsp:nvSpPr>
      <dsp:spPr>
        <a:xfrm>
          <a:off x="0" y="2042284"/>
          <a:ext cx="5275461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5314B-9AEB-4EA5-9050-B4776076EF87}">
      <dsp:nvSpPr>
        <dsp:cNvPr id="0" name=""/>
        <dsp:cNvSpPr/>
      </dsp:nvSpPr>
      <dsp:spPr>
        <a:xfrm>
          <a:off x="0" y="2042284"/>
          <a:ext cx="5275461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Debruge, Peter, A side-splitting menu, Los Angeles: Penske Business Media, LLC, 2009-09-21, Vol.416(6), p.42.</a:t>
          </a:r>
          <a:endParaRPr lang="en-US" sz="2000" kern="1200"/>
        </a:p>
      </dsp:txBody>
      <dsp:txXfrm>
        <a:off x="0" y="2042284"/>
        <a:ext cx="5275461" cy="1020830"/>
      </dsp:txXfrm>
    </dsp:sp>
    <dsp:sp modelId="{97C3B941-C579-457F-ACA3-603EAEBA0A6C}">
      <dsp:nvSpPr>
        <dsp:cNvPr id="0" name=""/>
        <dsp:cNvSpPr/>
      </dsp:nvSpPr>
      <dsp:spPr>
        <a:xfrm>
          <a:off x="0" y="3063115"/>
          <a:ext cx="5275461" cy="0"/>
        </a:xfrm>
        <a:prstGeom prst="line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8DF713-1BF5-4CD0-B55C-A1B029238D60}">
      <dsp:nvSpPr>
        <dsp:cNvPr id="0" name=""/>
        <dsp:cNvSpPr/>
      </dsp:nvSpPr>
      <dsp:spPr>
        <a:xfrm>
          <a:off x="0" y="3063115"/>
          <a:ext cx="5275461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Jeremy Grant, Takeaway Kids, London: The Financial Times Limited, 2006-05-12, p.1.</a:t>
          </a:r>
          <a:endParaRPr lang="en-US" sz="2000" kern="1200"/>
        </a:p>
      </dsp:txBody>
      <dsp:txXfrm>
        <a:off x="0" y="3063115"/>
        <a:ext cx="5275461" cy="1020830"/>
      </dsp:txXfrm>
    </dsp:sp>
    <dsp:sp modelId="{D7FBFA33-CA2A-43AC-8DE9-11F72CB44C87}">
      <dsp:nvSpPr>
        <dsp:cNvPr id="0" name=""/>
        <dsp:cNvSpPr/>
      </dsp:nvSpPr>
      <dsp:spPr>
        <a:xfrm>
          <a:off x="0" y="4083946"/>
          <a:ext cx="5275461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8A88F-1A71-4A5A-860E-8C6E06A77C9E}">
      <dsp:nvSpPr>
        <dsp:cNvPr id="0" name=""/>
        <dsp:cNvSpPr/>
      </dsp:nvSpPr>
      <dsp:spPr>
        <a:xfrm>
          <a:off x="0" y="4083946"/>
          <a:ext cx="5275461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Pearlman, Alison, Restaurant Menu Design, The SAGE ENCYCLOPEDIA of Food Issues, 2015, p.1206-1210.</a:t>
          </a:r>
          <a:endParaRPr lang="en-US" sz="2000" kern="1200"/>
        </a:p>
      </dsp:txBody>
      <dsp:txXfrm>
        <a:off x="0" y="4083946"/>
        <a:ext cx="5275461" cy="10208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968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05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37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55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2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730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200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9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857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681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804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3D6F6-F670-45E7-986C-7093E07A60CB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9BD1C-2143-47D5-BBF7-BE0FC23B3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92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4FB2BD5-6AAB-46F7-A8D1-665DAE9730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352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93163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233984"/>
            <a:ext cx="493163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429BAE5-B200-4FC0-BBC1-8D7C57D1D9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163" y="0"/>
            <a:ext cx="6105584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29A581-8086-DBF2-9658-F78A6AD0D3DA}"/>
              </a:ext>
            </a:extLst>
          </p:cNvPr>
          <p:cNvSpPr txBox="1"/>
          <p:nvPr/>
        </p:nvSpPr>
        <p:spPr>
          <a:xfrm>
            <a:off x="842306" y="1152144"/>
            <a:ext cx="5371457" cy="4666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Menu Takeaway for Trinity Hotel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941844-C834-7B7D-2A48-7010CDF26679}"/>
              </a:ext>
            </a:extLst>
          </p:cNvPr>
          <p:cNvSpPr txBox="1"/>
          <p:nvPr/>
        </p:nvSpPr>
        <p:spPr>
          <a:xfrm>
            <a:off x="7051270" y="1152143"/>
            <a:ext cx="2473418" cy="46634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25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Student name: Ionut Birladeanu</a:t>
            </a:r>
          </a:p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25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Student number: 2121940</a:t>
            </a:r>
          </a:p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25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Food &amp; Beverage Operations BMIH4002</a:t>
            </a:r>
          </a:p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25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Lecturer: Steve Jones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1D279A5-A726-4EB1-8C82-5DCAD7206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5844" y="73152"/>
            <a:ext cx="957911" cy="232963"/>
            <a:chOff x="5422392" y="64008"/>
            <a:chExt cx="1178966" cy="232963"/>
          </a:xfrm>
        </p:grpSpPr>
        <p:sp>
          <p:nvSpPr>
            <p:cNvPr id="19" name="Rectangle 64">
              <a:extLst>
                <a:ext uri="{FF2B5EF4-FFF2-40B4-BE49-F238E27FC236}">
                  <a16:creationId xmlns:a16="http://schemas.microsoft.com/office/drawing/2014/main" id="{1CE5924F-E0EC-42CC-8DEC-805AA13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22213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6">
              <a:extLst>
                <a:ext uri="{FF2B5EF4-FFF2-40B4-BE49-F238E27FC236}">
                  <a16:creationId xmlns:a16="http://schemas.microsoft.com/office/drawing/2014/main" id="{8E307F87-8A04-4995-972E-FDA64B90CC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22213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4">
              <a:extLst>
                <a:ext uri="{FF2B5EF4-FFF2-40B4-BE49-F238E27FC236}">
                  <a16:creationId xmlns:a16="http://schemas.microsoft.com/office/drawing/2014/main" id="{B4F94FEB-6437-4F82-8162-102CD0F5A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7258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6">
              <a:extLst>
                <a:ext uri="{FF2B5EF4-FFF2-40B4-BE49-F238E27FC236}">
                  <a16:creationId xmlns:a16="http://schemas.microsoft.com/office/drawing/2014/main" id="{AA0E57C3-AF35-4479-921A-4DE8AEE16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7258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4">
              <a:extLst>
                <a:ext uri="{FF2B5EF4-FFF2-40B4-BE49-F238E27FC236}">
                  <a16:creationId xmlns:a16="http://schemas.microsoft.com/office/drawing/2014/main" id="{D90A8767-9020-4331-B099-51AE678E5D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72303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6">
              <a:extLst>
                <a:ext uri="{FF2B5EF4-FFF2-40B4-BE49-F238E27FC236}">
                  <a16:creationId xmlns:a16="http://schemas.microsoft.com/office/drawing/2014/main" id="{0E99A61B-8C5D-495B-B1E3-EDE182F2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72303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4">
              <a:extLst>
                <a:ext uri="{FF2B5EF4-FFF2-40B4-BE49-F238E27FC236}">
                  <a16:creationId xmlns:a16="http://schemas.microsoft.com/office/drawing/2014/main" id="{F8091840-442B-48FC-B52B-A30A33D1B7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47347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6">
              <a:extLst>
                <a:ext uri="{FF2B5EF4-FFF2-40B4-BE49-F238E27FC236}">
                  <a16:creationId xmlns:a16="http://schemas.microsoft.com/office/drawing/2014/main" id="{ABA7ECAD-216B-44A5-B7A8-F01B7A61EC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47347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4">
              <a:extLst>
                <a:ext uri="{FF2B5EF4-FFF2-40B4-BE49-F238E27FC236}">
                  <a16:creationId xmlns:a16="http://schemas.microsoft.com/office/drawing/2014/main" id="{7C542924-4C61-497C-823F-6DABE94F37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22392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6">
              <a:extLst>
                <a:ext uri="{FF2B5EF4-FFF2-40B4-BE49-F238E27FC236}">
                  <a16:creationId xmlns:a16="http://schemas.microsoft.com/office/drawing/2014/main" id="{DA58E6AB-0D24-4203-BB36-23C46E1D45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22392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4">
              <a:extLst>
                <a:ext uri="{FF2B5EF4-FFF2-40B4-BE49-F238E27FC236}">
                  <a16:creationId xmlns:a16="http://schemas.microsoft.com/office/drawing/2014/main" id="{1786210C-FC2B-42A8-B9AD-B59D7BC74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46990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6">
              <a:extLst>
                <a:ext uri="{FF2B5EF4-FFF2-40B4-BE49-F238E27FC236}">
                  <a16:creationId xmlns:a16="http://schemas.microsoft.com/office/drawing/2014/main" id="{6631C158-3987-4246-A8F0-A446381D3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46990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4">
              <a:extLst>
                <a:ext uri="{FF2B5EF4-FFF2-40B4-BE49-F238E27FC236}">
                  <a16:creationId xmlns:a16="http://schemas.microsoft.com/office/drawing/2014/main" id="{7F89EDD3-5511-4A57-AAD1-2D188E9C4E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22035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6">
              <a:extLst>
                <a:ext uri="{FF2B5EF4-FFF2-40B4-BE49-F238E27FC236}">
                  <a16:creationId xmlns:a16="http://schemas.microsoft.com/office/drawing/2014/main" id="{1D993D38-1E01-4DFD-A5D0-0A3781CDB0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22035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4">
              <a:extLst>
                <a:ext uri="{FF2B5EF4-FFF2-40B4-BE49-F238E27FC236}">
                  <a16:creationId xmlns:a16="http://schemas.microsoft.com/office/drawing/2014/main" id="{D6FE807E-293A-446E-9F8F-3B87D763B3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97080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6">
              <a:extLst>
                <a:ext uri="{FF2B5EF4-FFF2-40B4-BE49-F238E27FC236}">
                  <a16:creationId xmlns:a16="http://schemas.microsoft.com/office/drawing/2014/main" id="{4AC0B35E-8639-4057-9E0B-8109D67F8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97080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4">
              <a:extLst>
                <a:ext uri="{FF2B5EF4-FFF2-40B4-BE49-F238E27FC236}">
                  <a16:creationId xmlns:a16="http://schemas.microsoft.com/office/drawing/2014/main" id="{1892F8C1-D3BE-441F-BAB0-F3F7D6CA49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72124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66">
              <a:extLst>
                <a:ext uri="{FF2B5EF4-FFF2-40B4-BE49-F238E27FC236}">
                  <a16:creationId xmlns:a16="http://schemas.microsoft.com/office/drawing/2014/main" id="{EF068311-5A24-4E53-9104-6C62EE555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72124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64">
              <a:extLst>
                <a:ext uri="{FF2B5EF4-FFF2-40B4-BE49-F238E27FC236}">
                  <a16:creationId xmlns:a16="http://schemas.microsoft.com/office/drawing/2014/main" id="{5EC9C299-85CB-409E-80B2-F3F1E31491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47169" y="6400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66">
              <a:extLst>
                <a:ext uri="{FF2B5EF4-FFF2-40B4-BE49-F238E27FC236}">
                  <a16:creationId xmlns:a16="http://schemas.microsoft.com/office/drawing/2014/main" id="{E56E79AE-691C-4BA9-A736-A35E5BF52B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47169" y="237744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47538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D28E1E3-882F-C6A6-5337-05C2A7A3C01F}"/>
              </a:ext>
            </a:extLst>
          </p:cNvPr>
          <p:cNvSpPr/>
          <p:nvPr/>
        </p:nvSpPr>
        <p:spPr>
          <a:xfrm>
            <a:off x="0" y="0"/>
            <a:ext cx="5104263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0B2945-0797-5528-5AD8-CCC2DB33BD93}"/>
              </a:ext>
            </a:extLst>
          </p:cNvPr>
          <p:cNvSpPr/>
          <p:nvPr/>
        </p:nvSpPr>
        <p:spPr>
          <a:xfrm>
            <a:off x="5104263" y="0"/>
            <a:ext cx="4801737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1F954AD3-4BEC-2153-C7F7-FF4D0ABAC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45" y="97098"/>
            <a:ext cx="1624084" cy="10493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D73CB08-2601-38C3-0578-01C55BF15300}"/>
              </a:ext>
            </a:extLst>
          </p:cNvPr>
          <p:cNvSpPr txBox="1"/>
          <p:nvPr/>
        </p:nvSpPr>
        <p:spPr>
          <a:xfrm>
            <a:off x="545911" y="1243510"/>
            <a:ext cx="2183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TAKEAWAY MENU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06F658-A68D-B768-7837-1536A43D0AB5}"/>
              </a:ext>
            </a:extLst>
          </p:cNvPr>
          <p:cNvSpPr txBox="1"/>
          <p:nvPr/>
        </p:nvSpPr>
        <p:spPr>
          <a:xfrm>
            <a:off x="0" y="1829521"/>
            <a:ext cx="38696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To place an order call: 07586943678</a:t>
            </a:r>
          </a:p>
          <a:p>
            <a:r>
              <a:rPr lang="en-GB" sz="1600" dirty="0">
                <a:solidFill>
                  <a:schemeClr val="bg1"/>
                </a:solidFill>
              </a:rPr>
              <a:t>You can also order online using :</a:t>
            </a:r>
          </a:p>
          <a:p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4" name="Picture 13" descr="A red and yellow sign&#10;&#10;Description automatically generated with low confidence">
            <a:extLst>
              <a:ext uri="{FF2B5EF4-FFF2-40B4-BE49-F238E27FC236}">
                <a16:creationId xmlns:a16="http://schemas.microsoft.com/office/drawing/2014/main" id="{D992275F-BE42-2CF8-0BB6-EC3EAE5D54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5" y="2421066"/>
            <a:ext cx="962652" cy="1049314"/>
          </a:xfrm>
          <a:prstGeom prst="rect">
            <a:avLst/>
          </a:prstGeom>
        </p:spPr>
      </p:pic>
      <p:pic>
        <p:nvPicPr>
          <p:cNvPr id="16" name="Picture 15" descr="Logo&#10;&#10;Description automatically generated">
            <a:extLst>
              <a:ext uri="{FF2B5EF4-FFF2-40B4-BE49-F238E27FC236}">
                <a16:creationId xmlns:a16="http://schemas.microsoft.com/office/drawing/2014/main" id="{038C1EBF-036A-A01B-0E1B-F301A9CC68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22" y="2433319"/>
            <a:ext cx="962653" cy="104931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C82DFC-44E6-6EC3-9DB2-5F2072DE84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059" y="2433319"/>
            <a:ext cx="1027238" cy="104931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7D0700D-54D6-13B1-87F3-DE3B77DBA76F}"/>
              </a:ext>
            </a:extLst>
          </p:cNvPr>
          <p:cNvSpPr txBox="1"/>
          <p:nvPr/>
        </p:nvSpPr>
        <p:spPr>
          <a:xfrm>
            <a:off x="1934813" y="3463073"/>
            <a:ext cx="2689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Opening time :</a:t>
            </a:r>
          </a:p>
          <a:p>
            <a:r>
              <a:rPr lang="en-GB" sz="1600" dirty="0">
                <a:solidFill>
                  <a:schemeClr val="bg1"/>
                </a:solidFill>
              </a:rPr>
              <a:t>Monday-Friday  9am-10 pm</a:t>
            </a:r>
          </a:p>
          <a:p>
            <a:r>
              <a:rPr lang="en-GB" sz="1600" dirty="0">
                <a:solidFill>
                  <a:schemeClr val="bg1"/>
                </a:solidFill>
              </a:rPr>
              <a:t>Saturday-Sunday 10am-9pm</a:t>
            </a:r>
          </a:p>
        </p:txBody>
      </p:sp>
      <p:pic>
        <p:nvPicPr>
          <p:cNvPr id="22" name="Picture 21" descr="Logo, company name&#10;&#10;Description automatically generated">
            <a:extLst>
              <a:ext uri="{FF2B5EF4-FFF2-40B4-BE49-F238E27FC236}">
                <a16:creationId xmlns:a16="http://schemas.microsoft.com/office/drawing/2014/main" id="{ED08D72F-92C6-4474-725D-80037FAA5A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812" y="5788499"/>
            <a:ext cx="1099132" cy="97240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4A9C2E8-F699-F49F-9B88-036780D988A2}"/>
              </a:ext>
            </a:extLst>
          </p:cNvPr>
          <p:cNvSpPr txBox="1"/>
          <p:nvPr/>
        </p:nvSpPr>
        <p:spPr>
          <a:xfrm>
            <a:off x="0" y="4192831"/>
            <a:ext cx="3411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Card , cash or online payment on site :</a:t>
            </a:r>
          </a:p>
          <a:p>
            <a:r>
              <a:rPr lang="en-GB" sz="1600" dirty="0">
                <a:solidFill>
                  <a:schemeClr val="bg1"/>
                </a:solidFill>
              </a:rPr>
              <a:t>www.trinityhotel.takeaway.com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07B98C7-2E5C-3AF8-03BF-19D9A6433EC4}"/>
              </a:ext>
            </a:extLst>
          </p:cNvPr>
          <p:cNvSpPr txBox="1"/>
          <p:nvPr/>
        </p:nvSpPr>
        <p:spPr>
          <a:xfrm>
            <a:off x="35948" y="5075915"/>
            <a:ext cx="5322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C000"/>
                </a:solidFill>
              </a:rPr>
              <a:t>IF YOU HAVE A FOOD ALLERGY , PLEASE INFORM A MEMBER OF OUR STAFF BEFORE YOU PLACE YOUR ORDER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6CD5ED0-8392-ECA7-27F4-C9F85622D794}"/>
              </a:ext>
            </a:extLst>
          </p:cNvPr>
          <p:cNvCxnSpPr/>
          <p:nvPr/>
        </p:nvCxnSpPr>
        <p:spPr>
          <a:xfrm>
            <a:off x="64585" y="4923387"/>
            <a:ext cx="5039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C2E7B60-46FD-56E0-CC0F-34021104545E}"/>
              </a:ext>
            </a:extLst>
          </p:cNvPr>
          <p:cNvCxnSpPr/>
          <p:nvPr/>
        </p:nvCxnSpPr>
        <p:spPr>
          <a:xfrm>
            <a:off x="27298" y="5703544"/>
            <a:ext cx="50396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3C353E5E-6F31-4F83-45E6-C559FC24527D}"/>
              </a:ext>
            </a:extLst>
          </p:cNvPr>
          <p:cNvSpPr txBox="1"/>
          <p:nvPr/>
        </p:nvSpPr>
        <p:spPr>
          <a:xfrm>
            <a:off x="6513394" y="97098"/>
            <a:ext cx="15836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STARTERS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02A6E6-679F-C817-4AB5-E830F94E5173}"/>
              </a:ext>
            </a:extLst>
          </p:cNvPr>
          <p:cNvSpPr txBox="1"/>
          <p:nvPr/>
        </p:nvSpPr>
        <p:spPr>
          <a:xfrm>
            <a:off x="5358575" y="621755"/>
            <a:ext cx="454742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Szechuan Pepper Squid                                                    14.00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Chilli, coriander&amp; aioli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Garlic bread                                                                        3.59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Bacon &amp; Cheese Bread                                                     6.00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Cheese, bacon &amp; sweet chilli sauce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endParaRPr lang="en-GB" sz="1400" dirty="0">
              <a:solidFill>
                <a:schemeClr val="bg1"/>
              </a:solidFill>
            </a:endParaRPr>
          </a:p>
          <a:p>
            <a:endParaRPr lang="en-GB" sz="1400" dirty="0">
              <a:solidFill>
                <a:schemeClr val="bg1"/>
              </a:solidFill>
            </a:endParaRPr>
          </a:p>
          <a:p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88DC33-69B3-BB18-6596-63721EFCF0EC}"/>
              </a:ext>
            </a:extLst>
          </p:cNvPr>
          <p:cNvSpPr txBox="1"/>
          <p:nvPr/>
        </p:nvSpPr>
        <p:spPr>
          <a:xfrm>
            <a:off x="6610879" y="2321964"/>
            <a:ext cx="13730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SAUCES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018E5F-5E85-66C7-23E8-5B0452E1830E}"/>
              </a:ext>
            </a:extLst>
          </p:cNvPr>
          <p:cNvSpPr txBox="1"/>
          <p:nvPr/>
        </p:nvSpPr>
        <p:spPr>
          <a:xfrm>
            <a:off x="5358576" y="2773310"/>
            <a:ext cx="44828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Mushroom                                                                          1.49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Dianne                                                                                  1.00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Gravy                                                                                     0.79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871E1D-E108-3ECE-D048-AEC5CADC34CB}"/>
              </a:ext>
            </a:extLst>
          </p:cNvPr>
          <p:cNvSpPr txBox="1"/>
          <p:nvPr/>
        </p:nvSpPr>
        <p:spPr>
          <a:xfrm>
            <a:off x="6448809" y="4022173"/>
            <a:ext cx="20028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KIDS CORNER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4D2A891-646A-07B0-A584-1370807A7FA3}"/>
              </a:ext>
            </a:extLst>
          </p:cNvPr>
          <p:cNvSpPr txBox="1"/>
          <p:nvPr/>
        </p:nvSpPr>
        <p:spPr>
          <a:xfrm>
            <a:off x="5482260" y="4570310"/>
            <a:ext cx="40848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Fish &amp; Chips                                                                   8.00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Chicken Nuggets &amp; Chips                                            5.59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Spaghetti Carbonara                                                    7.00</a:t>
            </a:r>
          </a:p>
          <a:p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098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E0E1000-CC3B-6A6B-B24F-EC6021EEC6C1}"/>
              </a:ext>
            </a:extLst>
          </p:cNvPr>
          <p:cNvSpPr/>
          <p:nvPr/>
        </p:nvSpPr>
        <p:spPr>
          <a:xfrm>
            <a:off x="-1" y="0"/>
            <a:ext cx="5063319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876CCC-CBBA-E690-CC30-622B3D98F39E}"/>
              </a:ext>
            </a:extLst>
          </p:cNvPr>
          <p:cNvSpPr/>
          <p:nvPr/>
        </p:nvSpPr>
        <p:spPr>
          <a:xfrm>
            <a:off x="5046012" y="0"/>
            <a:ext cx="4903205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B920E8-D41B-EFD0-5F11-EA760337F1ED}"/>
              </a:ext>
            </a:extLst>
          </p:cNvPr>
          <p:cNvSpPr txBox="1"/>
          <p:nvPr/>
        </p:nvSpPr>
        <p:spPr>
          <a:xfrm>
            <a:off x="1992573" y="139890"/>
            <a:ext cx="19652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MAINS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10A94C-E04B-37D1-351E-4DA4B9363A2A}"/>
              </a:ext>
            </a:extLst>
          </p:cNvPr>
          <p:cNvSpPr txBox="1"/>
          <p:nvPr/>
        </p:nvSpPr>
        <p:spPr>
          <a:xfrm>
            <a:off x="0" y="618334"/>
            <a:ext cx="47084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280g BLACK ANGUS SCOTCH FILLET                                  29.59</a:t>
            </a:r>
          </a:p>
          <a:p>
            <a:r>
              <a:rPr lang="en-GB" sz="1400" dirty="0">
                <a:solidFill>
                  <a:schemeClr val="bg1"/>
                </a:solidFill>
              </a:rPr>
              <a:t>Choice of sauce with chips &amp; salad, or mashed potato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CHILLI NACHOS                                                                      15.00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Corn chips, chilli beans, cheese ,sour cream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FISH &amp; CHIPS                                                                           18.00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Chips, salad, lemon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250g BLACH ANGUS RUMP                                                   21.00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Salad, choice of sauce with chips</a:t>
            </a:r>
          </a:p>
          <a:p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B1BE4A-8356-A612-63AC-8531D8D99A57}"/>
              </a:ext>
            </a:extLst>
          </p:cNvPr>
          <p:cNvSpPr txBox="1"/>
          <p:nvPr/>
        </p:nvSpPr>
        <p:spPr>
          <a:xfrm>
            <a:off x="1934326" y="3213221"/>
            <a:ext cx="11946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SALADS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320CDE-58C4-C662-8F8E-EA7597626D04}"/>
              </a:ext>
            </a:extLst>
          </p:cNvPr>
          <p:cNvSpPr txBox="1"/>
          <p:nvPr/>
        </p:nvSpPr>
        <p:spPr>
          <a:xfrm>
            <a:off x="-2" y="3562011"/>
            <a:ext cx="47084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CAESAR SALAD                                                                        14.59</a:t>
            </a:r>
          </a:p>
          <a:p>
            <a:r>
              <a:rPr lang="en-GB" sz="1400" dirty="0">
                <a:solidFill>
                  <a:schemeClr val="bg1"/>
                </a:solidFill>
              </a:rPr>
              <a:t>Croutons, parmesan, boiled egg, crispy bacon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CLASIC GREEK SALAD                                                              11.00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Baby cos, fetta , baby heirlooms 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ADD GRILLED CHICKEN                                                           5.00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ADD SZECHUAN PEPPER SQUID                                            5.00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                                           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11E9C5-CAE1-340A-621F-BB3054A91139}"/>
              </a:ext>
            </a:extLst>
          </p:cNvPr>
          <p:cNvSpPr txBox="1"/>
          <p:nvPr/>
        </p:nvSpPr>
        <p:spPr>
          <a:xfrm>
            <a:off x="6707388" y="140662"/>
            <a:ext cx="1317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PIZZERIA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D21D28F-BDB8-C26D-D703-F6EDA468354D}"/>
              </a:ext>
            </a:extLst>
          </p:cNvPr>
          <p:cNvSpPr txBox="1"/>
          <p:nvPr/>
        </p:nvSpPr>
        <p:spPr>
          <a:xfrm>
            <a:off x="5418158" y="618334"/>
            <a:ext cx="43536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MARGHERITA                                                            14.00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Fresh basil, mozzarella 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GARLIC &amp; CHEESE                                                     12.00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HAWAIIAN                                                                  14.00</a:t>
            </a:r>
          </a:p>
          <a:p>
            <a:r>
              <a:rPr lang="en-GB" sz="1400" dirty="0">
                <a:solidFill>
                  <a:schemeClr val="bg1"/>
                </a:solidFill>
              </a:rPr>
              <a:t>Ham, pineapple , mozzarella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  </a:t>
            </a:r>
          </a:p>
          <a:p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B1AF400-A311-4AB8-65ED-2EBA1CDBEEA0}"/>
              </a:ext>
            </a:extLst>
          </p:cNvPr>
          <p:cNvSpPr txBox="1"/>
          <p:nvPr/>
        </p:nvSpPr>
        <p:spPr>
          <a:xfrm>
            <a:off x="6625499" y="2342059"/>
            <a:ext cx="1317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BEVERAGES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0D1CAD-0A68-058D-7304-34EA16CCC2A2}"/>
              </a:ext>
            </a:extLst>
          </p:cNvPr>
          <p:cNvSpPr txBox="1"/>
          <p:nvPr/>
        </p:nvSpPr>
        <p:spPr>
          <a:xfrm>
            <a:off x="5418158" y="2754918"/>
            <a:ext cx="435363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FRUIT SHOOT                                                              1.00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SMOOTHIE                                                                   1.00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DARK BLUE WINE MERLOT 750ml                          5.10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COLD SAUVIGNON BLANC 750ml                           4.00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SELECT CABERNET SAUVIGNONS 750ml               4.00</a:t>
            </a:r>
          </a:p>
          <a:p>
            <a:endParaRPr lang="en-GB" sz="1400" dirty="0">
              <a:solidFill>
                <a:schemeClr val="bg1"/>
              </a:solidFill>
            </a:endParaRPr>
          </a:p>
          <a:p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C4BEEB-9A82-2031-C211-E32EF3263E82}"/>
              </a:ext>
            </a:extLst>
          </p:cNvPr>
          <p:cNvSpPr txBox="1"/>
          <p:nvPr/>
        </p:nvSpPr>
        <p:spPr>
          <a:xfrm>
            <a:off x="5202962" y="5527967"/>
            <a:ext cx="4162570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Ewch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food.gov.uk/ratings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ganfod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sgôr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hylendid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bwyd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ein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busnes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neu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gofynnwch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inni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beth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yw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ein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sgôr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hylendid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bwyd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wrth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archebu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/ Go to food.gov.uk/ratings to find out the food hygiene rating of our business or ask us for our food hygiene rating when you order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457B2B21-1529-FF4C-4BB9-E65AE01BD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641" y="5961774"/>
            <a:ext cx="1095471" cy="83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866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1"/>
            <a:ext cx="3578012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93673" y="0"/>
            <a:ext cx="1979910" cy="6858001"/>
            <a:chOff x="1320800" y="0"/>
            <a:chExt cx="2436813" cy="6858001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595F890-5D53-3440-234D-06B580F834D7}"/>
              </a:ext>
            </a:extLst>
          </p:cNvPr>
          <p:cNvSpPr txBox="1"/>
          <p:nvPr/>
        </p:nvSpPr>
        <p:spPr>
          <a:xfrm>
            <a:off x="434703" y="685800"/>
            <a:ext cx="2258970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LIST: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1DD975F8-5BF3-83DD-1A5B-0D8271BF0A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173152"/>
              </p:ext>
            </p:extLst>
          </p:nvPr>
        </p:nvGraphicFramePr>
        <p:xfrm>
          <a:off x="4070746" y="685800"/>
          <a:ext cx="5275461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4529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430</Words>
  <Application>Microsoft Office PowerPoint</Application>
  <PresentationFormat>A4 Paper (210x297 mm)</PresentationFormat>
  <Paragraphs>86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Ionut Birladeanu (2121940)</dc:creator>
  <cp:lastModifiedBy>Ionut Birladeanu (2121940)</cp:lastModifiedBy>
  <cp:revision>2</cp:revision>
  <dcterms:created xsi:type="dcterms:W3CDTF">2022-06-15T21:27:02Z</dcterms:created>
  <dcterms:modified xsi:type="dcterms:W3CDTF">2022-06-16T21:29:44Z</dcterms:modified>
</cp:coreProperties>
</file>