
<file path=[Content_Types].xml><?xml version="1.0" encoding="utf-8"?>
<Types xmlns="http://schemas.openxmlformats.org/package/2006/content-types">
  <Default Extension="xml" ContentType="application/xml"/>
  <Default Extension="jpeg" ContentType="image/jpeg"/>
  <Default Extension="jpg" ContentType="image/jpeg"/>
  <Default Extension="emf" ContentType="image/x-emf"/>
  <Default Extension="rels" ContentType="application/vnd.openxmlformats-package.relationships+xml"/>
  <Default Extension="bin" ContentType="application/vnd.openxmlformats-officedocument.presentationml.printerSettings"/>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61" r:id="rId1"/>
  </p:sldMasterIdLst>
  <p:notesMasterIdLst>
    <p:notesMasterId r:id="rId73"/>
  </p:notesMasterIdLst>
  <p:sldIdLst>
    <p:sldId id="330" r:id="rId2"/>
    <p:sldId id="331" r:id="rId3"/>
    <p:sldId id="256" r:id="rId4"/>
    <p:sldId id="258" r:id="rId5"/>
    <p:sldId id="320" r:id="rId6"/>
    <p:sldId id="327" r:id="rId7"/>
    <p:sldId id="323" r:id="rId8"/>
    <p:sldId id="322" r:id="rId9"/>
    <p:sldId id="324" r:id="rId10"/>
    <p:sldId id="257" r:id="rId11"/>
    <p:sldId id="259" r:id="rId12"/>
    <p:sldId id="261" r:id="rId13"/>
    <p:sldId id="260" r:id="rId14"/>
    <p:sldId id="267" r:id="rId15"/>
    <p:sldId id="325" r:id="rId16"/>
    <p:sldId id="262" r:id="rId17"/>
    <p:sldId id="264" r:id="rId18"/>
    <p:sldId id="263" r:id="rId19"/>
    <p:sldId id="271" r:id="rId20"/>
    <p:sldId id="272" r:id="rId21"/>
    <p:sldId id="328" r:id="rId22"/>
    <p:sldId id="329" r:id="rId23"/>
    <p:sldId id="268" r:id="rId24"/>
    <p:sldId id="269" r:id="rId25"/>
    <p:sldId id="275" r:id="rId26"/>
    <p:sldId id="265" r:id="rId27"/>
    <p:sldId id="266" r:id="rId28"/>
    <p:sldId id="276" r:id="rId29"/>
    <p:sldId id="277" r:id="rId30"/>
    <p:sldId id="326" r:id="rId31"/>
    <p:sldId id="278" r:id="rId32"/>
    <p:sldId id="279" r:id="rId33"/>
    <p:sldId id="280" r:id="rId34"/>
    <p:sldId id="281" r:id="rId35"/>
    <p:sldId id="282" r:id="rId36"/>
    <p:sldId id="283" r:id="rId37"/>
    <p:sldId id="284" r:id="rId38"/>
    <p:sldId id="285" r:id="rId39"/>
    <p:sldId id="286" r:id="rId40"/>
    <p:sldId id="287" r:id="rId41"/>
    <p:sldId id="288" r:id="rId42"/>
    <p:sldId id="289" r:id="rId43"/>
    <p:sldId id="290" r:id="rId44"/>
    <p:sldId id="291" r:id="rId45"/>
    <p:sldId id="292" r:id="rId46"/>
    <p:sldId id="293" r:id="rId47"/>
    <p:sldId id="295" r:id="rId48"/>
    <p:sldId id="297" r:id="rId49"/>
    <p:sldId id="299" r:id="rId50"/>
    <p:sldId id="300" r:id="rId51"/>
    <p:sldId id="301" r:id="rId52"/>
    <p:sldId id="302" r:id="rId53"/>
    <p:sldId id="303" r:id="rId54"/>
    <p:sldId id="304" r:id="rId55"/>
    <p:sldId id="305" r:id="rId56"/>
    <p:sldId id="306" r:id="rId57"/>
    <p:sldId id="307" r:id="rId58"/>
    <p:sldId id="308" r:id="rId59"/>
    <p:sldId id="309" r:id="rId60"/>
    <p:sldId id="310" r:id="rId61"/>
    <p:sldId id="311" r:id="rId62"/>
    <p:sldId id="312" r:id="rId63"/>
    <p:sldId id="313" r:id="rId64"/>
    <p:sldId id="315" r:id="rId65"/>
    <p:sldId id="316" r:id="rId66"/>
    <p:sldId id="317" r:id="rId67"/>
    <p:sldId id="318" r:id="rId68"/>
    <p:sldId id="319" r:id="rId69"/>
    <p:sldId id="294" r:id="rId70"/>
    <p:sldId id="296" r:id="rId71"/>
    <p:sldId id="298" r:id="rId72"/>
  </p:sldIdLst>
  <p:sldSz cx="9144000" cy="6858000" type="screen4x3"/>
  <p:notesSz cx="6858000" cy="9144000"/>
  <p:defaultTextStyle>
    <a:defPPr>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schemeClr val="tx1"/>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8810" autoAdjust="0"/>
  </p:normalViewPr>
  <p:slideViewPr>
    <p:cSldViewPr snapToGrid="0" snapToObjects="1">
      <p:cViewPr varScale="1">
        <p:scale>
          <a:sx n="57" d="100"/>
          <a:sy n="57" d="100"/>
        </p:scale>
        <p:origin x="-3280"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63" Type="http://schemas.openxmlformats.org/officeDocument/2006/relationships/slide" Target="slides/slide62.xml"/><Relationship Id="rId64" Type="http://schemas.openxmlformats.org/officeDocument/2006/relationships/slide" Target="slides/slide63.xml"/><Relationship Id="rId65" Type="http://schemas.openxmlformats.org/officeDocument/2006/relationships/slide" Target="slides/slide64.xml"/><Relationship Id="rId66" Type="http://schemas.openxmlformats.org/officeDocument/2006/relationships/slide" Target="slides/slide65.xml"/><Relationship Id="rId67" Type="http://schemas.openxmlformats.org/officeDocument/2006/relationships/slide" Target="slides/slide66.xml"/><Relationship Id="rId68" Type="http://schemas.openxmlformats.org/officeDocument/2006/relationships/slide" Target="slides/slide67.xml"/><Relationship Id="rId69" Type="http://schemas.openxmlformats.org/officeDocument/2006/relationships/slide" Target="slides/slide68.xml"/><Relationship Id="rId50" Type="http://schemas.openxmlformats.org/officeDocument/2006/relationships/slide" Target="slides/slide49.xml"/><Relationship Id="rId51" Type="http://schemas.openxmlformats.org/officeDocument/2006/relationships/slide" Target="slides/slide50.xml"/><Relationship Id="rId52" Type="http://schemas.openxmlformats.org/officeDocument/2006/relationships/slide" Target="slides/slide51.xml"/><Relationship Id="rId53" Type="http://schemas.openxmlformats.org/officeDocument/2006/relationships/slide" Target="slides/slide52.xml"/><Relationship Id="rId54" Type="http://schemas.openxmlformats.org/officeDocument/2006/relationships/slide" Target="slides/slide53.xml"/><Relationship Id="rId55" Type="http://schemas.openxmlformats.org/officeDocument/2006/relationships/slide" Target="slides/slide54.xml"/><Relationship Id="rId56" Type="http://schemas.openxmlformats.org/officeDocument/2006/relationships/slide" Target="slides/slide55.xml"/><Relationship Id="rId57" Type="http://schemas.openxmlformats.org/officeDocument/2006/relationships/slide" Target="slides/slide56.xml"/><Relationship Id="rId58" Type="http://schemas.openxmlformats.org/officeDocument/2006/relationships/slide" Target="slides/slide57.xml"/><Relationship Id="rId59" Type="http://schemas.openxmlformats.org/officeDocument/2006/relationships/slide" Target="slides/slide58.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slide" Target="slides/slide41.xml"/><Relationship Id="rId43" Type="http://schemas.openxmlformats.org/officeDocument/2006/relationships/slide" Target="slides/slide42.xml"/><Relationship Id="rId44" Type="http://schemas.openxmlformats.org/officeDocument/2006/relationships/slide" Target="slides/slide43.xml"/><Relationship Id="rId45" Type="http://schemas.openxmlformats.org/officeDocument/2006/relationships/slide" Target="slides/slide44.xml"/><Relationship Id="rId46" Type="http://schemas.openxmlformats.org/officeDocument/2006/relationships/slide" Target="slides/slide45.xml"/><Relationship Id="rId47" Type="http://schemas.openxmlformats.org/officeDocument/2006/relationships/slide" Target="slides/slide46.xml"/><Relationship Id="rId48" Type="http://schemas.openxmlformats.org/officeDocument/2006/relationships/slide" Target="slides/slide47.xml"/><Relationship Id="rId49" Type="http://schemas.openxmlformats.org/officeDocument/2006/relationships/slide" Target="slides/slide4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70" Type="http://schemas.openxmlformats.org/officeDocument/2006/relationships/slide" Target="slides/slide69.xml"/><Relationship Id="rId71" Type="http://schemas.openxmlformats.org/officeDocument/2006/relationships/slide" Target="slides/slide70.xml"/><Relationship Id="rId72" Type="http://schemas.openxmlformats.org/officeDocument/2006/relationships/slide" Target="slides/slide71.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73" Type="http://schemas.openxmlformats.org/officeDocument/2006/relationships/notesMaster" Target="notesMasters/notesMaster1.xml"/><Relationship Id="rId74" Type="http://schemas.openxmlformats.org/officeDocument/2006/relationships/printerSettings" Target="printerSettings/printerSettings1.bin"/><Relationship Id="rId75" Type="http://schemas.openxmlformats.org/officeDocument/2006/relationships/presProps" Target="presProps.xml"/><Relationship Id="rId76" Type="http://schemas.openxmlformats.org/officeDocument/2006/relationships/viewProps" Target="viewProps.xml"/><Relationship Id="rId77" Type="http://schemas.openxmlformats.org/officeDocument/2006/relationships/theme" Target="theme/theme1.xml"/><Relationship Id="rId78" Type="http://schemas.openxmlformats.org/officeDocument/2006/relationships/tableStyles" Target="tableStyles.xml"/><Relationship Id="rId60" Type="http://schemas.openxmlformats.org/officeDocument/2006/relationships/slide" Target="slides/slide59.xml"/><Relationship Id="rId61" Type="http://schemas.openxmlformats.org/officeDocument/2006/relationships/slide" Target="slides/slide60.xml"/><Relationship Id="rId62" Type="http://schemas.openxmlformats.org/officeDocument/2006/relationships/slide" Target="slides/slide61.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9B7CCB9-382C-FA41-BB2C-68DBA66307ED}" type="datetimeFigureOut">
              <a:rPr lang="en-GB" smtClean="0"/>
              <a:pPr/>
              <a:t>26/09/2014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E0C839B-63F5-8146-98E7-D21E07C117B6}" type="slidenum">
              <a:rPr lang="en-GB" smtClean="0"/>
              <a:pPr/>
              <a:t>‹#›</a:t>
            </a:fld>
            <a:endParaRPr lang="en-GB"/>
          </a:p>
        </p:txBody>
      </p:sp>
    </p:spTree>
    <p:extLst>
      <p:ext uri="{BB962C8B-B14F-4D97-AF65-F5344CB8AC3E}">
        <p14:creationId xmlns:p14="http://schemas.microsoft.com/office/powerpoint/2010/main" val="2044752649"/>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0.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9.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4.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7.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2.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B23DA0B-641E-3C41-95BF-0AC7D4283D60}" type="slidenum">
              <a:rPr lang="en-GB"/>
              <a:pPr/>
              <a:t>7</a:t>
            </a:fld>
            <a:endParaRPr lang="en-GB"/>
          </a:p>
        </p:txBody>
      </p:sp>
      <p:sp>
        <p:nvSpPr>
          <p:cNvPr id="728066" name="Rectangle 2"/>
          <p:cNvSpPr>
            <a:spLocks noGrp="1" noRot="1" noChangeAspect="1" noChangeArrowheads="1" noTextEdit="1"/>
          </p:cNvSpPr>
          <p:nvPr>
            <p:ph type="sldImg"/>
          </p:nvPr>
        </p:nvSpPr>
        <p:spPr>
          <a:ln/>
          <a:extLst>
            <a:ext uri="{FAA26D3D-D897-4be2-8F04-BA451C77F1D7}">
              <ma14:placeholderFlag xmlns:ma14="http://schemas.microsoft.com/office/mac/drawingml/2011/main" val="1"/>
            </a:ext>
          </a:extLst>
        </p:spPr>
      </p:sp>
      <p:sp>
        <p:nvSpPr>
          <p:cNvPr id="728067" name="Rectangle 3"/>
          <p:cNvSpPr>
            <a:spLocks noGrp="1" noChangeArrowheads="1"/>
          </p:cNvSpPr>
          <p:nvPr>
            <p:ph type="body" idx="1"/>
          </p:nvPr>
        </p:nvSpPr>
        <p:spPr/>
        <p:txBody>
          <a:bodyPr/>
          <a:lstStyle/>
          <a:p>
            <a:r>
              <a:rPr lang="en-GB" b="1"/>
              <a:t>5 Minutes: Cumulative Time – 35 minutes</a:t>
            </a:r>
          </a:p>
          <a:p>
            <a:r>
              <a:rPr lang="en-GB" b="1"/>
              <a:t>Worksheet 7 (listed as 6 in the file); p.1/16</a:t>
            </a:r>
          </a:p>
          <a:p>
            <a:r>
              <a:rPr lang="en-GB"/>
              <a:t>Bearing mind the content of the Level 1 and 2 courses there is a need to clarify what we need coaches to be able to do prior to the fulfilling the competencies for a course.  This will therefore have an impact on how these skills are developed during the course programme.</a:t>
            </a:r>
          </a:p>
          <a:p>
            <a:endParaRPr lang="en-GB"/>
          </a:p>
          <a:p>
            <a:r>
              <a:rPr lang="en-GB"/>
              <a:t>Using the information from the slide ask ‘coach educators to refer back to ‘priceless’ work sheet to identify additional actions for their future delivery </a:t>
            </a:r>
            <a:endParaRPr lang="en-GB" b="1"/>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AFEB5CF-DC86-954E-B5ED-034D6993D2C5}" type="slidenum">
              <a:rPr lang="en-GB"/>
              <a:pPr/>
              <a:t>8</a:t>
            </a:fld>
            <a:endParaRPr lang="en-GB"/>
          </a:p>
        </p:txBody>
      </p:sp>
      <p:sp>
        <p:nvSpPr>
          <p:cNvPr id="638978" name="Rectangle 2"/>
          <p:cNvSpPr>
            <a:spLocks noGrp="1" noRot="1" noChangeAspect="1" noChangeArrowheads="1" noTextEdit="1"/>
          </p:cNvSpPr>
          <p:nvPr>
            <p:ph type="sldImg"/>
          </p:nvPr>
        </p:nvSpPr>
        <p:spPr>
          <a:xfrm>
            <a:off x="1143000" y="685800"/>
            <a:ext cx="4572000" cy="3429000"/>
          </a:xfrm>
          <a:ln/>
          <a:extLst>
            <a:ext uri="{FAA26D3D-D897-4be2-8F04-BA451C77F1D7}">
              <ma14:placeholderFlag xmlns:ma14="http://schemas.microsoft.com/office/mac/drawingml/2011/main" val="1"/>
            </a:ext>
          </a:extLst>
        </p:spPr>
      </p:sp>
      <p:sp>
        <p:nvSpPr>
          <p:cNvPr id="638979" name="Rectangle 3"/>
          <p:cNvSpPr>
            <a:spLocks noGrp="1" noChangeArrowheads="1"/>
          </p:cNvSpPr>
          <p:nvPr>
            <p:ph type="body" idx="1"/>
          </p:nvPr>
        </p:nvSpPr>
        <p:spPr>
          <a:xfrm>
            <a:off x="685637" y="4343913"/>
            <a:ext cx="5486727" cy="4114361"/>
          </a:xfrm>
        </p:spPr>
        <p:txBody>
          <a:bodyPr/>
          <a:lstStyle/>
          <a:p>
            <a:r>
              <a:rPr lang="en-GB" b="1"/>
              <a:t>4 Minutes: Cumulative Time – 9 minutes</a:t>
            </a:r>
          </a:p>
          <a:p>
            <a:r>
              <a:rPr lang="en-GB"/>
              <a:t>Re-iterate some of the key aspects from the film that made it learner centred.</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F644F91-E594-6742-90F3-041A382526A9}" type="slidenum">
              <a:rPr lang="en-GB"/>
              <a:pPr/>
              <a:t>9</a:t>
            </a:fld>
            <a:endParaRPr lang="en-GB"/>
          </a:p>
        </p:txBody>
      </p:sp>
      <p:sp>
        <p:nvSpPr>
          <p:cNvPr id="671746" name="Rectangle 2"/>
          <p:cNvSpPr>
            <a:spLocks noGrp="1" noRot="1" noChangeAspect="1" noChangeArrowheads="1" noTextEdit="1"/>
          </p:cNvSpPr>
          <p:nvPr>
            <p:ph type="sldImg"/>
          </p:nvPr>
        </p:nvSpPr>
        <p:spPr>
          <a:ln/>
          <a:extLst>
            <a:ext uri="{FAA26D3D-D897-4be2-8F04-BA451C77F1D7}">
              <ma14:placeholderFlag xmlns:ma14="http://schemas.microsoft.com/office/mac/drawingml/2011/main" val="1"/>
            </a:ext>
          </a:extLst>
        </p:spPr>
      </p:sp>
      <p:sp>
        <p:nvSpPr>
          <p:cNvPr id="671747" name="Rectangle 3"/>
          <p:cNvSpPr>
            <a:spLocks noGrp="1" noChangeArrowheads="1"/>
          </p:cNvSpPr>
          <p:nvPr>
            <p:ph type="body" idx="1"/>
          </p:nvPr>
        </p:nvSpPr>
        <p:spPr/>
        <p:txBody>
          <a:bodyPr/>
          <a:lstStyle/>
          <a:p>
            <a:r>
              <a:rPr lang="en-GB" b="1"/>
              <a:t>2 Minutes: Cumulative Time – 37 Minutes</a:t>
            </a:r>
          </a:p>
          <a:p>
            <a:r>
              <a:rPr lang="en-GB"/>
              <a:t>Much of what we do can be focussed on the How and What skills of delivery.  </a:t>
            </a:r>
          </a:p>
          <a:p>
            <a:r>
              <a:rPr lang="en-GB"/>
              <a:t>‘Coach educators need to be able to distinguish between the two and identify with the individual coaching process skills.</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580F161-4784-294E-9970-16CC4D8E6A87}" type="slidenum">
              <a:rPr lang="en-GB"/>
              <a:pPr/>
              <a:t>15</a:t>
            </a:fld>
            <a:endParaRPr lang="en-GB"/>
          </a:p>
        </p:txBody>
      </p:sp>
      <p:sp>
        <p:nvSpPr>
          <p:cNvPr id="759810" name="Rectangle 2"/>
          <p:cNvSpPr>
            <a:spLocks noGrp="1" noRot="1" noChangeAspect="1" noChangeArrowheads="1" noTextEdit="1"/>
          </p:cNvSpPr>
          <p:nvPr>
            <p:ph type="sldImg"/>
          </p:nvPr>
        </p:nvSpPr>
        <p:spPr>
          <a:xfrm>
            <a:off x="1165225" y="706438"/>
            <a:ext cx="4573588" cy="3429000"/>
          </a:xfrm>
          <a:ln/>
          <a:extLst>
            <a:ext uri="{FAA26D3D-D897-4be2-8F04-BA451C77F1D7}">
              <ma14:placeholderFlag xmlns:ma14="http://schemas.microsoft.com/office/mac/drawingml/2011/main" val="1"/>
            </a:ext>
          </a:extLst>
        </p:spPr>
      </p:sp>
      <p:sp>
        <p:nvSpPr>
          <p:cNvPr id="759811" name="Rectangle 3"/>
          <p:cNvSpPr>
            <a:spLocks noGrp="1" noChangeArrowheads="1"/>
          </p:cNvSpPr>
          <p:nvPr>
            <p:ph type="body" idx="1"/>
          </p:nvPr>
        </p:nvSpPr>
        <p:spPr>
          <a:xfrm>
            <a:off x="685637" y="4343913"/>
            <a:ext cx="5486727" cy="4114361"/>
          </a:xfrm>
        </p:spPr>
        <p:txBody>
          <a:bodyPr/>
          <a:lstStyle/>
          <a:p>
            <a:r>
              <a:rPr lang="en-GB" b="1"/>
              <a:t>2 Minutes: Cumulative Time – 47 Minutes</a:t>
            </a:r>
          </a:p>
          <a:p>
            <a:r>
              <a:rPr lang="en-GB"/>
              <a:t>Refer coach educators back to the coach requirements of L1 and the implications of the coaching process skills. </a:t>
            </a:r>
          </a:p>
          <a:p>
            <a:endParaRPr lang="en-GB"/>
          </a:p>
          <a:p>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CF8A4B2-FA90-3A44-878C-5C7A61834F6E}" type="slidenum">
              <a:rPr lang="en-US"/>
              <a:pPr/>
              <a:t>30</a:t>
            </a:fld>
            <a:endParaRPr lang="en-US"/>
          </a:p>
        </p:txBody>
      </p:sp>
      <p:sp>
        <p:nvSpPr>
          <p:cNvPr id="285698" name="Rectangle 2"/>
          <p:cNvSpPr>
            <a:spLocks noGrp="1" noRot="1" noChangeAspect="1" noChangeArrowheads="1" noTextEdit="1"/>
          </p:cNvSpPr>
          <p:nvPr>
            <p:ph type="sldImg"/>
          </p:nvPr>
        </p:nvSpPr>
        <p:spPr>
          <a:ln/>
          <a:extLst>
            <a:ext uri="{FAA26D3D-D897-4be2-8F04-BA451C77F1D7}">
              <ma14:placeholderFlag xmlns:ma14="http://schemas.microsoft.com/office/mac/drawingml/2011/main" val="1"/>
            </a:ext>
          </a:extLst>
        </p:spPr>
      </p:sp>
      <p:sp>
        <p:nvSpPr>
          <p:cNvPr id="285699" name="Rectangle 3"/>
          <p:cNvSpPr>
            <a:spLocks noGrp="1" noChangeArrowheads="1"/>
          </p:cNvSpPr>
          <p:nvPr>
            <p:ph type="body" idx="1"/>
          </p:nvPr>
        </p:nvSpPr>
        <p:spPr/>
        <p:txBody>
          <a:bodyPr/>
          <a:lstStyle/>
          <a:p>
            <a:r>
              <a:rPr lang="en-GB" b="1"/>
              <a:t>5 Minutes: Cumulative Time – 5 Minutes</a:t>
            </a:r>
            <a:r>
              <a:rPr lang="en-GB"/>
              <a:t> </a:t>
            </a:r>
          </a:p>
          <a:p>
            <a:r>
              <a:rPr lang="en-GB"/>
              <a:t>Trainer, can then introduce the key part of the Unit – COMPETENCE</a:t>
            </a:r>
          </a:p>
          <a:p>
            <a:endParaRPr lang="en-GB"/>
          </a:p>
          <a:p>
            <a:r>
              <a:rPr lang="en-GB"/>
              <a:t>Give an example of previous awards, where we used to have up to 20 criteria, and if a coach achieved 12 / 20 they passed as a coach – Relate to previous discussion of video clip coach and assessment decisions made</a:t>
            </a:r>
          </a:p>
          <a:p>
            <a:endParaRPr lang="en-GB"/>
          </a:p>
          <a:p>
            <a:r>
              <a:rPr lang="en-GB"/>
              <a:t>All courses now operate within a competency based environment -  a list of competencies have been established for each level, and a coach must demonstrate competence for every one to be awarded the qualification.</a:t>
            </a:r>
          </a:p>
          <a:p>
            <a:endParaRPr lang="en-GB"/>
          </a:p>
          <a:p>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C279137-B77C-F74C-BAA9-973C52948523}" type="slidenum">
              <a:rPr lang="en-GB" smtClean="0"/>
              <a:pPr/>
              <a:t>46</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Course leader to take one or two quick answers on the benefits of having specialist/well-educated coaches of children.</a:t>
            </a:r>
          </a:p>
          <a:p>
            <a:r>
              <a:rPr lang="en-GB" dirty="0" smtClean="0"/>
              <a:t>Next slide</a:t>
            </a:r>
            <a:endParaRPr lang="en-GB" dirty="0"/>
          </a:p>
        </p:txBody>
      </p:sp>
      <p:sp>
        <p:nvSpPr>
          <p:cNvPr id="4" name="Slide Number Placeholder 3"/>
          <p:cNvSpPr>
            <a:spLocks noGrp="1"/>
          </p:cNvSpPr>
          <p:nvPr>
            <p:ph type="sldNum" sz="quarter" idx="10"/>
          </p:nvPr>
        </p:nvSpPr>
        <p:spPr/>
        <p:txBody>
          <a:bodyPr/>
          <a:lstStyle/>
          <a:p>
            <a:fld id="{EEA3F8DD-3798-1047-BEE2-181E0EB5837A}" type="slidenum">
              <a:rPr lang="en-GB" smtClean="0"/>
              <a:pPr/>
              <a:t>47</a:t>
            </a:fld>
            <a:endParaRPr lang="en-GB"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 </a:t>
            </a:r>
            <a:r>
              <a:rPr lang="en-GB" baseline="0" dirty="0" smtClean="0"/>
              <a:t>  </a:t>
            </a:r>
            <a:endParaRPr lang="en-GB" dirty="0"/>
          </a:p>
        </p:txBody>
      </p:sp>
      <p:sp>
        <p:nvSpPr>
          <p:cNvPr id="4" name="Slide Number Placeholder 3"/>
          <p:cNvSpPr>
            <a:spLocks noGrp="1"/>
          </p:cNvSpPr>
          <p:nvPr>
            <p:ph type="sldNum" sz="quarter" idx="10"/>
          </p:nvPr>
        </p:nvSpPr>
        <p:spPr/>
        <p:txBody>
          <a:bodyPr/>
          <a:lstStyle/>
          <a:p>
            <a:fld id="{EEA3F8DD-3798-1047-BEE2-181E0EB5837A}" type="slidenum">
              <a:rPr lang="en-GB" smtClean="0"/>
              <a:pPr/>
              <a:t>49</a:t>
            </a:fld>
            <a:endParaRPr lang="en-GB"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smtClean="0">
                <a:solidFill>
                  <a:schemeClr val="tx1"/>
                </a:solidFill>
                <a:latin typeface="+mn-lt"/>
                <a:ea typeface="+mn-ea"/>
                <a:cs typeface="+mn-cs"/>
              </a:rPr>
              <a:t>Tutor to mention that, despite many adult assumptions to the contrary, children rarely mention winning as a reason for participating in sport. Winning may indeed be a by product but it is not a prime indicator of either success or motivation for young children.</a:t>
            </a:r>
            <a:endParaRPr lang="en-GB" dirty="0"/>
          </a:p>
        </p:txBody>
      </p:sp>
      <p:sp>
        <p:nvSpPr>
          <p:cNvPr id="4" name="Slide Number Placeholder 3"/>
          <p:cNvSpPr>
            <a:spLocks noGrp="1"/>
          </p:cNvSpPr>
          <p:nvPr>
            <p:ph type="sldNum" sz="quarter" idx="10"/>
          </p:nvPr>
        </p:nvSpPr>
        <p:spPr/>
        <p:txBody>
          <a:bodyPr/>
          <a:lstStyle/>
          <a:p>
            <a:fld id="{EEA3F8DD-3798-1047-BEE2-181E0EB5837A}" type="slidenum">
              <a:rPr lang="en-GB" smtClean="0"/>
              <a:pPr/>
              <a:t>54</a:t>
            </a:fld>
            <a:endParaRPr lang="en-GB"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bwMode="auto">
          <a:noFill/>
          <a:ln>
            <a:solidFill>
              <a:srgbClr val="000000"/>
            </a:solidFill>
            <a:miter lim="800000"/>
            <a:headEnd/>
            <a:tailEnd/>
          </a:ln>
        </p:spPr>
      </p:sp>
      <p:sp>
        <p:nvSpPr>
          <p:cNvPr id="4505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a:t>Module leader to give the first group one or two minutes to talk about the needs of the children and the other groups just to add anything from their list of needs that  as not being mentioned by the first group. This will save a lot of time.</a:t>
            </a:r>
          </a:p>
          <a:p>
            <a:pPr eaLnBrk="1" hangingPunct="1">
              <a:spcBef>
                <a:spcPct val="0"/>
              </a:spcBef>
            </a:pPr>
            <a:endParaRPr lang="en-GB"/>
          </a:p>
          <a:p>
            <a:pPr eaLnBrk="1" hangingPunct="1">
              <a:spcBef>
                <a:spcPct val="0"/>
              </a:spcBef>
            </a:pPr>
            <a:r>
              <a:rPr lang="en-GB"/>
              <a:t>Tutor to bear in mind the wide ranging ages from 6-12.</a:t>
            </a:r>
          </a:p>
        </p:txBody>
      </p:sp>
      <p:sp>
        <p:nvSpPr>
          <p:cNvPr id="45060" name="Slide Number Placeholder 3"/>
          <p:cNvSpPr>
            <a:spLocks noGrp="1"/>
          </p:cNvSpPr>
          <p:nvPr>
            <p:ph type="sldNum" sz="quarter" idx="5"/>
          </p:nvPr>
        </p:nvSpPr>
        <p:spPr bwMode="auto">
          <a:noFill/>
          <a:ln>
            <a:miter lim="800000"/>
            <a:headEnd/>
            <a:tailEnd/>
          </a:ln>
        </p:spPr>
        <p:txBody>
          <a:bodyPr/>
          <a:lstStyle/>
          <a:p>
            <a:fld id="{A04208E7-01FE-3247-B36E-62B5A9E84884}" type="slidenum">
              <a:rPr lang="en-GB"/>
              <a:pPr/>
              <a:t>57</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A more comprehensive definition can be found in your candidate handbook on page </a:t>
            </a:r>
            <a:endParaRPr lang="en-GB" dirty="0"/>
          </a:p>
        </p:txBody>
      </p:sp>
      <p:sp>
        <p:nvSpPr>
          <p:cNvPr id="4" name="Slide Number Placeholder 3"/>
          <p:cNvSpPr>
            <a:spLocks noGrp="1"/>
          </p:cNvSpPr>
          <p:nvPr>
            <p:ph type="sldNum" sz="quarter" idx="10"/>
          </p:nvPr>
        </p:nvSpPr>
        <p:spPr/>
        <p:txBody>
          <a:bodyPr/>
          <a:lstStyle/>
          <a:p>
            <a:fld id="{4729FABD-CFA2-7A42-BB6E-288D7E5B0C4B}" type="slidenum">
              <a:rPr lang="en-GB" smtClean="0"/>
              <a:pPr/>
              <a:t>62</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png"/></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ound Same Side Corner Rectangle 6"/>
          <p:cNvSpPr/>
          <p:nvPr/>
        </p:nvSpPr>
        <p:spPr>
          <a:xfrm rot="16200000">
            <a:off x="1066801" y="1603786"/>
            <a:ext cx="3474720" cy="3474720"/>
          </a:xfrm>
          <a:prstGeom prst="round2SameRect">
            <a:avLst>
              <a:gd name="adj1" fmla="val 3122"/>
              <a:gd name="adj2" fmla="val 0"/>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nvGrpSpPr>
          <p:cNvPr id="8" name="Group 25"/>
          <p:cNvGrpSpPr>
            <a:grpSpLocks noChangeAspect="1"/>
          </p:cNvGrpSpPr>
          <p:nvPr/>
        </p:nvGrpSpPr>
        <p:grpSpPr>
          <a:xfrm>
            <a:off x="2071048" y="2502945"/>
            <a:ext cx="1466879" cy="1676400"/>
            <a:chOff x="1230573" y="1890215"/>
            <a:chExt cx="1444388" cy="1650696"/>
          </a:xfrm>
        </p:grpSpPr>
        <p:sp>
          <p:nvSpPr>
            <p:cNvPr id="9" name="Oval 8"/>
            <p:cNvSpPr/>
            <p:nvPr/>
          </p:nvSpPr>
          <p:spPr>
            <a:xfrm>
              <a:off x="1230573" y="1890215"/>
              <a:ext cx="1444388" cy="937146"/>
            </a:xfrm>
            <a:prstGeom prst="ellipse">
              <a:avLst/>
            </a:prstGeom>
            <a:solidFill>
              <a:srgbClr val="FFFFFF">
                <a:alpha val="5019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0" name="Oval 9"/>
            <p:cNvSpPr/>
            <p:nvPr/>
          </p:nvSpPr>
          <p:spPr>
            <a:xfrm>
              <a:off x="1935709" y="2845831"/>
              <a:ext cx="603504" cy="402336"/>
            </a:xfrm>
            <a:prstGeom prst="ellipse">
              <a:avLst/>
            </a:prstGeom>
            <a:solidFill>
              <a:srgbClr val="FFFFFF">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1" name="Oval 10"/>
            <p:cNvSpPr/>
            <p:nvPr/>
          </p:nvSpPr>
          <p:spPr>
            <a:xfrm>
              <a:off x="1901589" y="3275735"/>
              <a:ext cx="392373" cy="265176"/>
            </a:xfrm>
            <a:prstGeom prst="ellipse">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2" name="Oval 11"/>
            <p:cNvSpPr/>
            <p:nvPr/>
          </p:nvSpPr>
          <p:spPr>
            <a:xfrm>
              <a:off x="1633181" y="2395181"/>
              <a:ext cx="621792" cy="402336"/>
            </a:xfrm>
            <a:prstGeom prst="ellipse">
              <a:avLst/>
            </a:prstGeom>
            <a:solidFill>
              <a:srgbClr val="FFFFFF">
                <a:alpha val="3803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
        <p:nvSpPr>
          <p:cNvPr id="4" name="Date Placeholder 3"/>
          <p:cNvSpPr>
            <a:spLocks noGrp="1"/>
          </p:cNvSpPr>
          <p:nvPr>
            <p:ph type="dt" sz="half" idx="10"/>
          </p:nvPr>
        </p:nvSpPr>
        <p:spPr/>
        <p:txBody>
          <a:bodyPr/>
          <a:lstStyle/>
          <a:p>
            <a:fld id="{A07D8D24-C127-4F98-B463-1D28989498F4}" type="datetime1">
              <a:rPr lang="en-US" smtClean="0"/>
              <a:pPr/>
              <a:t>26/09/2014</a:t>
            </a:fld>
            <a:endParaRPr lang="en-US"/>
          </a:p>
        </p:txBody>
      </p:sp>
      <p:sp>
        <p:nvSpPr>
          <p:cNvPr id="5" name="Footer Placeholder 4"/>
          <p:cNvSpPr>
            <a:spLocks noGrp="1"/>
          </p:cNvSpPr>
          <p:nvPr>
            <p:ph type="ftr" sz="quarter" idx="11"/>
          </p:nvPr>
        </p:nvSpPr>
        <p:spPr>
          <a:xfrm>
            <a:off x="457200" y="6356350"/>
            <a:ext cx="2895600" cy="365125"/>
          </a:xfrm>
        </p:spPr>
        <p:txBody>
          <a:bodyPr/>
          <a:lstStyle/>
          <a:p>
            <a:endParaRPr lang="en-US"/>
          </a:p>
        </p:txBody>
      </p:sp>
      <p:sp>
        <p:nvSpPr>
          <p:cNvPr id="6" name="Slide Number Placeholder 5"/>
          <p:cNvSpPr>
            <a:spLocks noGrp="1"/>
          </p:cNvSpPr>
          <p:nvPr>
            <p:ph type="sldNum" sz="quarter" idx="12"/>
          </p:nvPr>
        </p:nvSpPr>
        <p:spPr>
          <a:xfrm>
            <a:off x="4267200" y="6356350"/>
            <a:ext cx="609600" cy="365125"/>
          </a:xfrm>
        </p:spPr>
        <p:txBody>
          <a:bodyPr vert="horz" lIns="91440" tIns="45720" rIns="91440" bIns="45720" rtlCol="0" anchor="ctr"/>
          <a:lstStyle>
            <a:lvl1pPr marL="0" algn="ctr" defTabSz="914400" rtl="0" eaLnBrk="1" latinLnBrk="0" hangingPunct="1">
              <a:defRPr sz="900" b="1" kern="1200">
                <a:solidFill>
                  <a:schemeClr val="bg1">
                    <a:lumMod val="75000"/>
                  </a:schemeClr>
                </a:solidFill>
                <a:latin typeface="+mn-lt"/>
                <a:ea typeface="+mn-ea"/>
                <a:cs typeface="+mn-cs"/>
              </a:defRPr>
            </a:lvl1pPr>
          </a:lstStyle>
          <a:p>
            <a:fld id="{C2DD1C59-B8FB-4BC6-84FE-FD700C7CFC4F}" type="slidenum">
              <a:rPr lang="en-US" smtClean="0"/>
              <a:pPr/>
              <a:t>‹#›</a:t>
            </a:fld>
            <a:endParaRPr lang="en-US"/>
          </a:p>
        </p:txBody>
      </p:sp>
      <p:sp>
        <p:nvSpPr>
          <p:cNvPr id="13" name="Round Same Side Corner Rectangle 12"/>
          <p:cNvSpPr/>
          <p:nvPr/>
        </p:nvSpPr>
        <p:spPr>
          <a:xfrm rot="5400000" flipH="1">
            <a:off x="4572000" y="1603786"/>
            <a:ext cx="3474720" cy="3474720"/>
          </a:xfrm>
          <a:prstGeom prst="round2SameRect">
            <a:avLst>
              <a:gd name="adj1" fmla="val 3122"/>
              <a:gd name="adj2"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ctrTitle"/>
          </p:nvPr>
        </p:nvSpPr>
        <p:spPr>
          <a:xfrm>
            <a:off x="4651248" y="1680881"/>
            <a:ext cx="3273552" cy="1640541"/>
          </a:xfrm>
        </p:spPr>
        <p:txBody>
          <a:bodyPr vert="horz" lIns="91440" tIns="0" rIns="91440" bIns="0" rtlCol="0" anchor="b" anchorCtr="0">
            <a:noAutofit/>
          </a:bodyPr>
          <a:lstStyle>
            <a:lvl1pPr algn="ctr" defTabSz="914400" rtl="0" eaLnBrk="1" latinLnBrk="0" hangingPunct="1">
              <a:lnSpc>
                <a:spcPts val="4000"/>
              </a:lnSpc>
              <a:spcBef>
                <a:spcPct val="0"/>
              </a:spcBef>
              <a:buNone/>
              <a:defRPr sz="3600" kern="1200">
                <a:solidFill>
                  <a:schemeClr val="bg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4651248" y="3384176"/>
            <a:ext cx="3273552" cy="530352"/>
          </a:xfrm>
        </p:spPr>
        <p:txBody>
          <a:bodyPr vert="horz" lIns="91440" tIns="0" rIns="91440" bIns="0" rtlCol="0">
            <a:normAutofit/>
          </a:bodyPr>
          <a:lstStyle>
            <a:lvl1pPr marL="0" indent="0" algn="ctr" defTabSz="914400" rtl="0" eaLnBrk="1" latinLnBrk="0" hangingPunct="1">
              <a:spcBef>
                <a:spcPts val="0"/>
              </a:spcBef>
              <a:buClr>
                <a:schemeClr val="accent1"/>
              </a:buClr>
              <a:buSzPct val="130000"/>
              <a:buFont typeface="Wingdings" pitchFamily="2" charset="2"/>
              <a:buNone/>
              <a:defRPr sz="1400" kern="1200">
                <a:solidFill>
                  <a:schemeClr val="bg1"/>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10"/>
          </p:nvPr>
        </p:nvSpPr>
        <p:spPr/>
        <p:txBody>
          <a:bodyPr/>
          <a:lstStyle/>
          <a:p>
            <a:fld id="{9266FF9E-E028-1C4C-9826-EB91D7AB8A49}" type="datetimeFigureOut">
              <a:rPr lang="en-GB" smtClean="0"/>
              <a:pPr/>
              <a:t>26/09/2014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4CDC9B7-3638-2342-B202-1BF55AC508A7}"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Title Slide with Picture">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9266FF9E-E028-1C4C-9826-EB91D7AB8A49}" type="datetimeFigureOut">
              <a:rPr lang="en-GB" smtClean="0"/>
              <a:pPr/>
              <a:t>26/09/2014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4267200" y="6356350"/>
            <a:ext cx="609600" cy="365125"/>
          </a:xfrm>
        </p:spPr>
        <p:txBody>
          <a:bodyPr/>
          <a:lstStyle>
            <a:lvl1pPr algn="ctr">
              <a:defRPr sz="900">
                <a:solidFill>
                  <a:schemeClr val="bg1">
                    <a:lumMod val="75000"/>
                  </a:schemeClr>
                </a:solidFill>
              </a:defRPr>
            </a:lvl1pPr>
          </a:lstStyle>
          <a:p>
            <a:fld id="{B4CDC9B7-3638-2342-B202-1BF55AC508A7}" type="slidenum">
              <a:rPr lang="en-GB" smtClean="0"/>
              <a:pPr/>
              <a:t>‹#›</a:t>
            </a:fld>
            <a:endParaRPr lang="en-GB"/>
          </a:p>
        </p:txBody>
      </p:sp>
      <p:sp>
        <p:nvSpPr>
          <p:cNvPr id="7" name="Round Same Side Corner Rectangle 6"/>
          <p:cNvSpPr/>
          <p:nvPr/>
        </p:nvSpPr>
        <p:spPr>
          <a:xfrm rot="16200000">
            <a:off x="1066801" y="1603786"/>
            <a:ext cx="3474720" cy="3474720"/>
          </a:xfrm>
          <a:prstGeom prst="round2SameRect">
            <a:avLst>
              <a:gd name="adj1" fmla="val 3122"/>
              <a:gd name="adj2" fmla="val 0"/>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9" name="Picture Placeholder 8"/>
          <p:cNvSpPr>
            <a:spLocks noGrp="1"/>
          </p:cNvSpPr>
          <p:nvPr>
            <p:ph type="pic" sz="quarter" idx="13"/>
          </p:nvPr>
        </p:nvSpPr>
        <p:spPr>
          <a:xfrm rot="5400000">
            <a:off x="4585448" y="1603786"/>
            <a:ext cx="3474720" cy="3474720"/>
          </a:xfrm>
          <a:prstGeom prst="round2SameRect">
            <a:avLst>
              <a:gd name="adj1" fmla="val 3096"/>
              <a:gd name="adj2" fmla="val 0"/>
            </a:avLst>
          </a:prstGeom>
          <a:blipFill dpi="0" rotWithShape="0">
            <a:blip r:embed="rId2" cstate="print"/>
            <a:srcRect/>
            <a:stretch>
              <a:fillRect/>
            </a:stretch>
          </a:blipFill>
          <a:ln>
            <a:noFill/>
          </a:ln>
        </p:spPr>
        <p:txBody>
          <a:bodyPr vert="vert270"/>
          <a:lstStyle>
            <a:lvl1pPr marL="0" indent="0">
              <a:buNone/>
              <a:defRPr/>
            </a:lvl1pPr>
          </a:lstStyle>
          <a:p>
            <a:r>
              <a:rPr lang="en-GB" smtClean="0"/>
              <a:t>Click icon to add picture</a:t>
            </a:r>
            <a:endParaRPr/>
          </a:p>
        </p:txBody>
      </p:sp>
      <p:grpSp>
        <p:nvGrpSpPr>
          <p:cNvPr id="8" name="Group 25"/>
          <p:cNvGrpSpPr>
            <a:grpSpLocks noChangeAspect="1"/>
          </p:cNvGrpSpPr>
          <p:nvPr/>
        </p:nvGrpSpPr>
        <p:grpSpPr>
          <a:xfrm>
            <a:off x="2071048" y="1842448"/>
            <a:ext cx="1466879" cy="1676400"/>
            <a:chOff x="1230573" y="1890215"/>
            <a:chExt cx="1444388" cy="1650696"/>
          </a:xfrm>
        </p:grpSpPr>
        <p:sp>
          <p:nvSpPr>
            <p:cNvPr id="27" name="Oval 26"/>
            <p:cNvSpPr/>
            <p:nvPr/>
          </p:nvSpPr>
          <p:spPr>
            <a:xfrm>
              <a:off x="1230573" y="1890215"/>
              <a:ext cx="1444388" cy="937146"/>
            </a:xfrm>
            <a:prstGeom prst="ellipse">
              <a:avLst/>
            </a:prstGeom>
            <a:solidFill>
              <a:srgbClr val="FFFFFF">
                <a:alpha val="5019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8" name="Oval 27"/>
            <p:cNvSpPr/>
            <p:nvPr/>
          </p:nvSpPr>
          <p:spPr>
            <a:xfrm>
              <a:off x="1935709" y="2845831"/>
              <a:ext cx="603504" cy="402336"/>
            </a:xfrm>
            <a:prstGeom prst="ellipse">
              <a:avLst/>
            </a:prstGeom>
            <a:solidFill>
              <a:srgbClr val="FFFFFF">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9" name="Oval 28"/>
            <p:cNvSpPr/>
            <p:nvPr/>
          </p:nvSpPr>
          <p:spPr>
            <a:xfrm>
              <a:off x="1901589" y="3275735"/>
              <a:ext cx="392373" cy="265176"/>
            </a:xfrm>
            <a:prstGeom prst="ellipse">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30" name="Oval 29"/>
            <p:cNvSpPr/>
            <p:nvPr/>
          </p:nvSpPr>
          <p:spPr>
            <a:xfrm>
              <a:off x="1633181" y="2395181"/>
              <a:ext cx="621792" cy="402336"/>
            </a:xfrm>
            <a:prstGeom prst="ellipse">
              <a:avLst/>
            </a:prstGeom>
            <a:solidFill>
              <a:srgbClr val="FFFFFF">
                <a:alpha val="3803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
        <p:nvSpPr>
          <p:cNvPr id="2" name="Title 1"/>
          <p:cNvSpPr>
            <a:spLocks noGrp="1"/>
          </p:cNvSpPr>
          <p:nvPr>
            <p:ph type="ctrTitle"/>
          </p:nvPr>
        </p:nvSpPr>
        <p:spPr>
          <a:xfrm>
            <a:off x="1156447" y="3114115"/>
            <a:ext cx="3276600" cy="1162050"/>
          </a:xfrm>
        </p:spPr>
        <p:txBody>
          <a:bodyPr tIns="0" bIns="0" anchor="b" anchorCtr="0">
            <a:noAutofit/>
          </a:bodyPr>
          <a:lstStyle>
            <a:lvl1pPr algn="ctr">
              <a:lnSpc>
                <a:spcPts val="4000"/>
              </a:lnSpc>
              <a:defRPr sz="3600">
                <a:solidFill>
                  <a:schemeClr val="bg1"/>
                </a:solidFill>
              </a:defRPr>
            </a:lvl1pPr>
          </a:lstStyle>
          <a:p>
            <a:r>
              <a:rPr lang="en-GB" smtClean="0"/>
              <a:t>Click to edit Master title style</a:t>
            </a:r>
            <a:endParaRPr/>
          </a:p>
        </p:txBody>
      </p:sp>
      <p:sp>
        <p:nvSpPr>
          <p:cNvPr id="3" name="Subtitle 2"/>
          <p:cNvSpPr>
            <a:spLocks noGrp="1"/>
          </p:cNvSpPr>
          <p:nvPr>
            <p:ph type="subTitle" idx="1"/>
          </p:nvPr>
        </p:nvSpPr>
        <p:spPr>
          <a:xfrm>
            <a:off x="1156447" y="4343400"/>
            <a:ext cx="3276600" cy="533400"/>
          </a:xfrm>
        </p:spPr>
        <p:txBody>
          <a:bodyPr tIns="0" bIns="0">
            <a:normAutofit/>
          </a:bodyPr>
          <a:lstStyle>
            <a:lvl1pPr marL="0" indent="0" algn="ctr">
              <a:spcBef>
                <a:spcPct val="0"/>
              </a:spcBef>
              <a:buNone/>
              <a:defRPr sz="1400">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Section Header">
    <p:spTree>
      <p:nvGrpSpPr>
        <p:cNvPr id="1" name=""/>
        <p:cNvGrpSpPr/>
        <p:nvPr/>
      </p:nvGrpSpPr>
      <p:grpSpPr>
        <a:xfrm>
          <a:off x="0" y="0"/>
          <a:ext cx="0" cy="0"/>
          <a:chOff x="0" y="0"/>
          <a:chExt cx="0" cy="0"/>
        </a:xfrm>
      </p:grpSpPr>
      <p:grpSp>
        <p:nvGrpSpPr>
          <p:cNvPr id="8" name="Group 16"/>
          <p:cNvGrpSpPr/>
          <p:nvPr/>
        </p:nvGrpSpPr>
        <p:grpSpPr>
          <a:xfrm>
            <a:off x="222912" y="1254456"/>
            <a:ext cx="7892388" cy="3918778"/>
            <a:chOff x="222912" y="1254456"/>
            <a:chExt cx="7892388" cy="3918778"/>
          </a:xfrm>
        </p:grpSpPr>
        <p:sp>
          <p:nvSpPr>
            <p:cNvPr id="7" name="Rounded Rectangle 6"/>
            <p:cNvSpPr/>
            <p:nvPr/>
          </p:nvSpPr>
          <p:spPr>
            <a:xfrm>
              <a:off x="1028700" y="1600200"/>
              <a:ext cx="7086600" cy="3474720"/>
            </a:xfrm>
            <a:prstGeom prst="roundRect">
              <a:avLst>
                <a:gd name="adj" fmla="val 3122"/>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nvGrpSpPr>
            <p:cNvPr id="9" name="Group 9"/>
            <p:cNvGrpSpPr/>
            <p:nvPr/>
          </p:nvGrpSpPr>
          <p:grpSpPr>
            <a:xfrm>
              <a:off x="222912" y="1254456"/>
              <a:ext cx="3429000" cy="3918778"/>
              <a:chOff x="1230573" y="1890215"/>
              <a:chExt cx="1444388" cy="1650696"/>
            </a:xfrm>
          </p:grpSpPr>
          <p:sp>
            <p:nvSpPr>
              <p:cNvPr id="11" name="Oval 10"/>
              <p:cNvSpPr/>
              <p:nvPr/>
            </p:nvSpPr>
            <p:spPr>
              <a:xfrm>
                <a:off x="1230573" y="1890215"/>
                <a:ext cx="1444388" cy="937146"/>
              </a:xfrm>
              <a:prstGeom prst="ellipse">
                <a:avLst/>
              </a:prstGeom>
              <a:solidFill>
                <a:srgbClr val="FFFFFF">
                  <a:alpha val="5019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3" name="Oval 12"/>
              <p:cNvSpPr/>
              <p:nvPr/>
            </p:nvSpPr>
            <p:spPr>
              <a:xfrm>
                <a:off x="1935709" y="2845831"/>
                <a:ext cx="603504" cy="402336"/>
              </a:xfrm>
              <a:prstGeom prst="ellipse">
                <a:avLst/>
              </a:prstGeom>
              <a:solidFill>
                <a:srgbClr val="FFFFFF">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5" name="Oval 14"/>
              <p:cNvSpPr/>
              <p:nvPr/>
            </p:nvSpPr>
            <p:spPr>
              <a:xfrm>
                <a:off x="1901589" y="3275735"/>
                <a:ext cx="392373" cy="265176"/>
              </a:xfrm>
              <a:prstGeom prst="ellipse">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6" name="Oval 15"/>
              <p:cNvSpPr/>
              <p:nvPr/>
            </p:nvSpPr>
            <p:spPr>
              <a:xfrm>
                <a:off x="1633181" y="2395181"/>
                <a:ext cx="621792" cy="402336"/>
              </a:xfrm>
              <a:prstGeom prst="ellipse">
                <a:avLst/>
              </a:prstGeom>
              <a:solidFill>
                <a:srgbClr val="FFFFFF">
                  <a:alpha val="3803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grpSp>
      <p:sp>
        <p:nvSpPr>
          <p:cNvPr id="2" name="Title 1"/>
          <p:cNvSpPr>
            <a:spLocks noGrp="1"/>
          </p:cNvSpPr>
          <p:nvPr>
            <p:ph type="title"/>
          </p:nvPr>
        </p:nvSpPr>
        <p:spPr>
          <a:xfrm>
            <a:off x="3724182" y="2021541"/>
            <a:ext cx="4200618" cy="1362075"/>
          </a:xfrm>
        </p:spPr>
        <p:txBody>
          <a:bodyPr vert="horz" lIns="91440" tIns="0" rIns="91440" bIns="0" rtlCol="0" anchor="b" anchorCtr="0">
            <a:noAutofit/>
          </a:bodyPr>
          <a:lstStyle>
            <a:lvl1pPr algn="r" defTabSz="914400" rtl="0" eaLnBrk="1" latinLnBrk="0" hangingPunct="1">
              <a:lnSpc>
                <a:spcPts val="4000"/>
              </a:lnSpc>
              <a:spcBef>
                <a:spcPct val="0"/>
              </a:spcBef>
              <a:buNone/>
              <a:defRPr sz="3600" kern="1200">
                <a:solidFill>
                  <a:schemeClr val="bg1"/>
                </a:solidFill>
                <a:latin typeface="+mj-lt"/>
                <a:ea typeface="+mj-ea"/>
                <a:cs typeface="+mj-cs"/>
              </a:defRPr>
            </a:lvl1pPr>
          </a:lstStyle>
          <a:p>
            <a:r>
              <a:rPr lang="en-GB" smtClean="0"/>
              <a:t>Click to edit Master title style</a:t>
            </a:r>
            <a:endParaRPr/>
          </a:p>
        </p:txBody>
      </p:sp>
      <p:sp>
        <p:nvSpPr>
          <p:cNvPr id="3" name="Text Placeholder 2"/>
          <p:cNvSpPr>
            <a:spLocks noGrp="1"/>
          </p:cNvSpPr>
          <p:nvPr>
            <p:ph type="body" idx="1"/>
          </p:nvPr>
        </p:nvSpPr>
        <p:spPr>
          <a:xfrm>
            <a:off x="3321424" y="3388659"/>
            <a:ext cx="4603376" cy="1083328"/>
          </a:xfrm>
        </p:spPr>
        <p:txBody>
          <a:bodyPr vert="horz" lIns="91440" tIns="0" rIns="91440" bIns="0" rtlCol="0">
            <a:normAutofit/>
          </a:bodyPr>
          <a:lstStyle>
            <a:lvl1pPr marL="0" indent="0" algn="r" defTabSz="914400" rtl="0" eaLnBrk="1" latinLnBrk="0" hangingPunct="1">
              <a:spcBef>
                <a:spcPts val="0"/>
              </a:spcBef>
              <a:buClr>
                <a:schemeClr val="accent1"/>
              </a:buClr>
              <a:buSzPct val="130000"/>
              <a:buFont typeface="Wingdings" pitchFamily="2" charset="2"/>
              <a:buNone/>
              <a:defRPr sz="1400" kern="1200">
                <a:solidFill>
                  <a:schemeClr val="bg1"/>
                </a:solidFill>
                <a:latin typeface="+mn-lt"/>
                <a:ea typeface="+mn-ea"/>
                <a:cs typeface="+mn-cs"/>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a:xfrm>
            <a:off x="6553200" y="6356350"/>
            <a:ext cx="2133600" cy="365125"/>
          </a:xfrm>
        </p:spPr>
        <p:txBody>
          <a:bodyPr/>
          <a:lstStyle/>
          <a:p>
            <a:fld id="{0A6DB27C-A513-4C42-B94B-53B99CD8A008}" type="datetime1">
              <a:rPr lang="en-US" smtClean="0"/>
              <a:pPr/>
              <a:t>26/09/2014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4267200" y="6356350"/>
            <a:ext cx="609600" cy="365125"/>
          </a:xfrm>
        </p:spPr>
        <p:txBody>
          <a:bodyPr vert="horz" lIns="91440" tIns="45720" rIns="91440" bIns="45720" rtlCol="0" anchor="ctr"/>
          <a:lstStyle>
            <a:lvl1pPr marL="0" algn="ctr" defTabSz="914400" rtl="0" eaLnBrk="1" latinLnBrk="0" hangingPunct="1">
              <a:defRPr sz="900" b="1" kern="1200">
                <a:solidFill>
                  <a:schemeClr val="bg1">
                    <a:lumMod val="75000"/>
                  </a:schemeClr>
                </a:solidFill>
                <a:latin typeface="+mn-lt"/>
                <a:ea typeface="+mn-ea"/>
                <a:cs typeface="+mn-cs"/>
              </a:defRPr>
            </a:lvl1pPr>
          </a:lstStyle>
          <a:p>
            <a:fld id="{D99619C8-A375-448C-891B-9999C6BE8E64}" type="slidenum">
              <a:rPr/>
              <a:pPr/>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grpSp>
        <p:nvGrpSpPr>
          <p:cNvPr id="8" name="Group 13"/>
          <p:cNvGrpSpPr/>
          <p:nvPr/>
        </p:nvGrpSpPr>
        <p:grpSpPr>
          <a:xfrm>
            <a:off x="7418696" y="457200"/>
            <a:ext cx="914400" cy="914400"/>
            <a:chOff x="842682" y="2971800"/>
            <a:chExt cx="914400" cy="914400"/>
          </a:xfrm>
        </p:grpSpPr>
        <p:sp>
          <p:nvSpPr>
            <p:cNvPr id="15" name="Rounded Rectangle 14"/>
            <p:cNvSpPr/>
            <p:nvPr/>
          </p:nvSpPr>
          <p:spPr>
            <a:xfrm>
              <a:off x="842682" y="2971800"/>
              <a:ext cx="914400" cy="914400"/>
            </a:xfrm>
            <a:prstGeom prst="roundRect">
              <a:avLst>
                <a:gd name="adj" fmla="val 9314"/>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nvGrpSpPr>
            <p:cNvPr id="9" name="Group 10"/>
            <p:cNvGrpSpPr>
              <a:grpSpLocks noChangeAspect="1"/>
            </p:cNvGrpSpPr>
            <p:nvPr/>
          </p:nvGrpSpPr>
          <p:grpSpPr>
            <a:xfrm>
              <a:off x="948372" y="3034353"/>
              <a:ext cx="700732" cy="800823"/>
              <a:chOff x="1230573" y="1890215"/>
              <a:chExt cx="1444388" cy="1650696"/>
            </a:xfrm>
          </p:grpSpPr>
          <p:sp>
            <p:nvSpPr>
              <p:cNvPr id="17" name="Oval 16"/>
              <p:cNvSpPr/>
              <p:nvPr/>
            </p:nvSpPr>
            <p:spPr>
              <a:xfrm>
                <a:off x="1230573" y="1890215"/>
                <a:ext cx="1444388" cy="937146"/>
              </a:xfrm>
              <a:prstGeom prst="ellipse">
                <a:avLst/>
              </a:prstGeom>
              <a:solidFill>
                <a:srgbClr val="FFFFFF">
                  <a:alpha val="5019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8" name="Oval 17"/>
              <p:cNvSpPr/>
              <p:nvPr/>
            </p:nvSpPr>
            <p:spPr>
              <a:xfrm>
                <a:off x="1935709" y="2845831"/>
                <a:ext cx="603504" cy="402336"/>
              </a:xfrm>
              <a:prstGeom prst="ellipse">
                <a:avLst/>
              </a:prstGeom>
              <a:solidFill>
                <a:srgbClr val="FFFFFF">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9" name="Oval 18"/>
              <p:cNvSpPr/>
              <p:nvPr/>
            </p:nvSpPr>
            <p:spPr>
              <a:xfrm>
                <a:off x="1901589" y="3275735"/>
                <a:ext cx="392373" cy="265176"/>
              </a:xfrm>
              <a:prstGeom prst="ellipse">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0" name="Oval 19"/>
              <p:cNvSpPr/>
              <p:nvPr/>
            </p:nvSpPr>
            <p:spPr>
              <a:xfrm>
                <a:off x="1633181" y="2395181"/>
                <a:ext cx="621792" cy="402336"/>
              </a:xfrm>
              <a:prstGeom prst="ellipse">
                <a:avLst/>
              </a:prstGeom>
              <a:solidFill>
                <a:srgbClr val="FFFFFF">
                  <a:alpha val="3803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grpSp>
      <p:sp>
        <p:nvSpPr>
          <p:cNvPr id="2" name="Title 1"/>
          <p:cNvSpPr>
            <a:spLocks noGrp="1"/>
          </p:cNvSpPr>
          <p:nvPr>
            <p:ph type="title"/>
          </p:nvPr>
        </p:nvSpPr>
        <p:spPr>
          <a:xfrm>
            <a:off x="744070" y="224118"/>
            <a:ext cx="4800600" cy="886968"/>
          </a:xfrm>
        </p:spPr>
        <p:txBody>
          <a:bodyPr lIns="45720"/>
          <a:lstStyle/>
          <a:p>
            <a:r>
              <a:rPr lang="en-GB" smtClean="0"/>
              <a:t>Click to edit Master title style</a:t>
            </a:r>
            <a:endParaRPr/>
          </a:p>
        </p:txBody>
      </p:sp>
      <p:sp>
        <p:nvSpPr>
          <p:cNvPr id="3" name="Content Placeholder 2"/>
          <p:cNvSpPr>
            <a:spLocks noGrp="1"/>
          </p:cNvSpPr>
          <p:nvPr>
            <p:ph sz="half" idx="1"/>
          </p:nvPr>
        </p:nvSpPr>
        <p:spPr>
          <a:xfrm>
            <a:off x="752474" y="1600200"/>
            <a:ext cx="3703320" cy="4525963"/>
          </a:xfrm>
        </p:spPr>
        <p:txBody>
          <a:bodyPr lIns="45720"/>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Content Placeholder 3"/>
          <p:cNvSpPr>
            <a:spLocks noGrp="1"/>
          </p:cNvSpPr>
          <p:nvPr>
            <p:ph sz="half" idx="2"/>
          </p:nvPr>
        </p:nvSpPr>
        <p:spPr>
          <a:xfrm>
            <a:off x="4661647" y="1600200"/>
            <a:ext cx="3703320" cy="4525963"/>
          </a:xfrm>
        </p:spPr>
        <p:txBody>
          <a:bodyPr lIns="45720"/>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5" name="Date Placeholder 4"/>
          <p:cNvSpPr>
            <a:spLocks noGrp="1"/>
          </p:cNvSpPr>
          <p:nvPr>
            <p:ph type="dt" sz="half" idx="10"/>
          </p:nvPr>
        </p:nvSpPr>
        <p:spPr/>
        <p:txBody>
          <a:bodyPr/>
          <a:lstStyle/>
          <a:p>
            <a:fld id="{9266FF9E-E028-1C4C-9826-EB91D7AB8A49}" type="datetimeFigureOut">
              <a:rPr lang="en-GB" smtClean="0"/>
              <a:pPr/>
              <a:t>26/09/2014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321040" y="363071"/>
            <a:ext cx="609600" cy="365125"/>
          </a:xfrm>
        </p:spPr>
        <p:txBody>
          <a:bodyPr/>
          <a:lstStyle/>
          <a:p>
            <a:fld id="{B4CDC9B7-3638-2342-B202-1BF55AC508A7}"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40664" y="228600"/>
            <a:ext cx="4800600" cy="886968"/>
          </a:xfrm>
        </p:spPr>
        <p:txBody>
          <a:bodyPr vert="horz" lIns="45720" tIns="45720" rIns="91440" bIns="45720" rtlCol="0" anchor="b" anchorCtr="0">
            <a:noAutofit/>
          </a:bodyPr>
          <a:lstStyle>
            <a:lvl1pPr algn="l" defTabSz="914400" rtl="0" eaLnBrk="1" latinLnBrk="0" hangingPunct="1">
              <a:spcBef>
                <a:spcPct val="0"/>
              </a:spcBef>
              <a:buNone/>
              <a:defRPr sz="2800" kern="1200">
                <a:solidFill>
                  <a:schemeClr val="accent1"/>
                </a:solidFill>
                <a:latin typeface="+mj-lt"/>
                <a:ea typeface="+mj-ea"/>
                <a:cs typeface="+mj-cs"/>
              </a:defRPr>
            </a:lvl1pPr>
          </a:lstStyle>
          <a:p>
            <a:r>
              <a:rPr lang="en-GB" smtClean="0"/>
              <a:t>Click to edit Master title style</a:t>
            </a:r>
            <a:endParaRPr/>
          </a:p>
        </p:txBody>
      </p:sp>
      <p:sp>
        <p:nvSpPr>
          <p:cNvPr id="3" name="Text Placeholder 2"/>
          <p:cNvSpPr>
            <a:spLocks noGrp="1"/>
          </p:cNvSpPr>
          <p:nvPr>
            <p:ph type="body" idx="1"/>
          </p:nvPr>
        </p:nvSpPr>
        <p:spPr>
          <a:xfrm>
            <a:off x="771212" y="1548761"/>
            <a:ext cx="3657600" cy="274320"/>
          </a:xfrm>
          <a:prstGeom prst="roundRect">
            <a:avLst>
              <a:gd name="adj" fmla="val 31160"/>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lgn="ctr" defTabSz="914400" rtl="0" eaLnBrk="1" latinLnBrk="0" hangingPunct="1">
              <a:spcBef>
                <a:spcPct val="0"/>
              </a:spcBef>
              <a:buNone/>
              <a:defRPr sz="1400" kern="1200">
                <a:solidFill>
                  <a:schemeClr val="l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748352" y="2021456"/>
            <a:ext cx="3703320" cy="4106294"/>
          </a:xfrm>
        </p:spPr>
        <p:txBody>
          <a:bodyPr lIns="45720"/>
          <a:lstStyle>
            <a:lvl1pPr>
              <a:defRPr sz="18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5" name="Text Placeholder 4"/>
          <p:cNvSpPr>
            <a:spLocks noGrp="1"/>
          </p:cNvSpPr>
          <p:nvPr>
            <p:ph type="body" sz="quarter" idx="3"/>
          </p:nvPr>
        </p:nvSpPr>
        <p:spPr>
          <a:xfrm>
            <a:off x="4681533" y="1548761"/>
            <a:ext cx="3657600" cy="274320"/>
          </a:xfrm>
          <a:prstGeom prst="roundRect">
            <a:avLst>
              <a:gd name="adj" fmla="val 34058"/>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lgn="ctr" defTabSz="914400" rtl="0" eaLnBrk="1" latinLnBrk="0" hangingPunct="1">
              <a:spcBef>
                <a:spcPct val="0"/>
              </a:spcBef>
              <a:buNone/>
              <a:defRPr sz="1400" kern="1200">
                <a:solidFill>
                  <a:schemeClr val="l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58673" y="2019869"/>
            <a:ext cx="3703320" cy="4106294"/>
          </a:xfrm>
        </p:spPr>
        <p:txBody>
          <a:bodyPr lIns="45720"/>
          <a:lstStyle>
            <a:lvl1pPr>
              <a:defRPr sz="18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7" name="Date Placeholder 6"/>
          <p:cNvSpPr>
            <a:spLocks noGrp="1"/>
          </p:cNvSpPr>
          <p:nvPr>
            <p:ph type="dt" sz="half" idx="10"/>
          </p:nvPr>
        </p:nvSpPr>
        <p:spPr/>
        <p:txBody>
          <a:bodyPr/>
          <a:lstStyle/>
          <a:p>
            <a:fld id="{9266FF9E-E028-1C4C-9826-EB91D7AB8A49}" type="datetimeFigureOut">
              <a:rPr lang="en-GB" smtClean="0"/>
              <a:pPr/>
              <a:t>26/09/2014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a:xfrm>
            <a:off x="8321729" y="365760"/>
            <a:ext cx="609600" cy="365125"/>
          </a:xfrm>
        </p:spPr>
        <p:txBody>
          <a:bodyPr vert="horz" lIns="91440" tIns="45720" rIns="91440" bIns="45720" rtlCol="0" anchor="ctr"/>
          <a:lstStyle>
            <a:lvl1pPr marL="0" algn="l" defTabSz="914400" rtl="0" eaLnBrk="1" latinLnBrk="0" hangingPunct="1">
              <a:defRPr sz="1800" b="1" kern="1200">
                <a:solidFill>
                  <a:schemeClr val="accent1"/>
                </a:solidFill>
                <a:latin typeface="+mn-lt"/>
                <a:ea typeface="+mn-ea"/>
                <a:cs typeface="+mn-cs"/>
              </a:defRPr>
            </a:lvl1pPr>
          </a:lstStyle>
          <a:p>
            <a:fld id="{B4CDC9B7-3638-2342-B202-1BF55AC508A7}" type="slidenum">
              <a:rPr lang="en-GB" smtClean="0"/>
              <a:pPr/>
              <a:t>‹#›</a:t>
            </a:fld>
            <a:endParaRPr lang="en-GB"/>
          </a:p>
        </p:txBody>
      </p:sp>
      <p:grpSp>
        <p:nvGrpSpPr>
          <p:cNvPr id="10" name="Group 15"/>
          <p:cNvGrpSpPr/>
          <p:nvPr/>
        </p:nvGrpSpPr>
        <p:grpSpPr>
          <a:xfrm>
            <a:off x="7418696" y="457200"/>
            <a:ext cx="914400" cy="914400"/>
            <a:chOff x="842682" y="2971800"/>
            <a:chExt cx="914400" cy="914400"/>
          </a:xfrm>
        </p:grpSpPr>
        <p:sp>
          <p:nvSpPr>
            <p:cNvPr id="17" name="Rounded Rectangle 16"/>
            <p:cNvSpPr/>
            <p:nvPr/>
          </p:nvSpPr>
          <p:spPr>
            <a:xfrm>
              <a:off x="842682" y="2971800"/>
              <a:ext cx="914400" cy="914400"/>
            </a:xfrm>
            <a:prstGeom prst="roundRect">
              <a:avLst>
                <a:gd name="adj" fmla="val 9314"/>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nvGrpSpPr>
            <p:cNvPr id="11" name="Group 10"/>
            <p:cNvGrpSpPr>
              <a:grpSpLocks noChangeAspect="1"/>
            </p:cNvGrpSpPr>
            <p:nvPr/>
          </p:nvGrpSpPr>
          <p:grpSpPr>
            <a:xfrm>
              <a:off x="948372" y="3034353"/>
              <a:ext cx="700732" cy="800823"/>
              <a:chOff x="1230573" y="1890215"/>
              <a:chExt cx="1444388" cy="1650696"/>
            </a:xfrm>
          </p:grpSpPr>
          <p:sp>
            <p:nvSpPr>
              <p:cNvPr id="19" name="Oval 18"/>
              <p:cNvSpPr/>
              <p:nvPr/>
            </p:nvSpPr>
            <p:spPr>
              <a:xfrm>
                <a:off x="1230573" y="1890215"/>
                <a:ext cx="1444388" cy="937146"/>
              </a:xfrm>
              <a:prstGeom prst="ellipse">
                <a:avLst/>
              </a:prstGeom>
              <a:solidFill>
                <a:srgbClr val="FFFFFF">
                  <a:alpha val="5019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0" name="Oval 19"/>
              <p:cNvSpPr/>
              <p:nvPr/>
            </p:nvSpPr>
            <p:spPr>
              <a:xfrm>
                <a:off x="1935709" y="2845831"/>
                <a:ext cx="603504" cy="402336"/>
              </a:xfrm>
              <a:prstGeom prst="ellipse">
                <a:avLst/>
              </a:prstGeom>
              <a:solidFill>
                <a:srgbClr val="FFFFFF">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1" name="Oval 20"/>
              <p:cNvSpPr/>
              <p:nvPr/>
            </p:nvSpPr>
            <p:spPr>
              <a:xfrm>
                <a:off x="1901589" y="3275735"/>
                <a:ext cx="392373" cy="265176"/>
              </a:xfrm>
              <a:prstGeom prst="ellipse">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2" name="Oval 21"/>
              <p:cNvSpPr/>
              <p:nvPr/>
            </p:nvSpPr>
            <p:spPr>
              <a:xfrm>
                <a:off x="1633181" y="2395181"/>
                <a:ext cx="621792" cy="402336"/>
              </a:xfrm>
              <a:prstGeom prst="ellipse">
                <a:avLst/>
              </a:prstGeom>
              <a:solidFill>
                <a:srgbClr val="FFFFFF">
                  <a:alpha val="3803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gr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740664" y="228600"/>
            <a:ext cx="4800600" cy="886968"/>
          </a:xfrm>
        </p:spPr>
        <p:txBody>
          <a:bodyPr vert="horz" lIns="45720" tIns="45720" rIns="91440" bIns="45720" rtlCol="0" anchor="b" anchorCtr="0">
            <a:noAutofit/>
          </a:bodyPr>
          <a:lstStyle>
            <a:lvl1pPr algn="l" defTabSz="914400" rtl="0" eaLnBrk="1" latinLnBrk="0" hangingPunct="1">
              <a:spcBef>
                <a:spcPct val="0"/>
              </a:spcBef>
              <a:buNone/>
              <a:defRPr sz="2800" kern="1200">
                <a:solidFill>
                  <a:schemeClr val="accent1"/>
                </a:solidFill>
                <a:latin typeface="+mj-lt"/>
                <a:ea typeface="+mj-ea"/>
                <a:cs typeface="+mj-cs"/>
              </a:defRPr>
            </a:lvl1pPr>
          </a:lstStyle>
          <a:p>
            <a:r>
              <a:rPr lang="en-GB" smtClean="0"/>
              <a:t>Click to edit Master title style</a:t>
            </a:r>
            <a:endParaRPr/>
          </a:p>
        </p:txBody>
      </p:sp>
      <p:sp>
        <p:nvSpPr>
          <p:cNvPr id="3" name="Date Placeholder 2"/>
          <p:cNvSpPr>
            <a:spLocks noGrp="1"/>
          </p:cNvSpPr>
          <p:nvPr>
            <p:ph type="dt" sz="half" idx="10"/>
          </p:nvPr>
        </p:nvSpPr>
        <p:spPr/>
        <p:txBody>
          <a:bodyPr/>
          <a:lstStyle/>
          <a:p>
            <a:fld id="{9266FF9E-E028-1C4C-9826-EB91D7AB8A49}" type="datetimeFigureOut">
              <a:rPr lang="en-GB" smtClean="0"/>
              <a:pPr/>
              <a:t>26/09/2014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a:xfrm>
            <a:off x="8321040" y="365760"/>
            <a:ext cx="609600" cy="365125"/>
          </a:xfrm>
        </p:spPr>
        <p:txBody>
          <a:bodyPr/>
          <a:lstStyle/>
          <a:p>
            <a:fld id="{B4CDC9B7-3638-2342-B202-1BF55AC508A7}" type="slidenum">
              <a:rPr lang="en-GB" smtClean="0"/>
              <a:pPr/>
              <a:t>‹#›</a:t>
            </a:fld>
            <a:endParaRPr lang="en-GB"/>
          </a:p>
        </p:txBody>
      </p:sp>
      <p:grpSp>
        <p:nvGrpSpPr>
          <p:cNvPr id="6" name="Group 8"/>
          <p:cNvGrpSpPr/>
          <p:nvPr/>
        </p:nvGrpSpPr>
        <p:grpSpPr>
          <a:xfrm>
            <a:off x="7418696" y="457200"/>
            <a:ext cx="914400" cy="914400"/>
            <a:chOff x="842682" y="2971800"/>
            <a:chExt cx="914400" cy="914400"/>
          </a:xfrm>
        </p:grpSpPr>
        <p:sp>
          <p:nvSpPr>
            <p:cNvPr id="10" name="Rounded Rectangle 9"/>
            <p:cNvSpPr/>
            <p:nvPr/>
          </p:nvSpPr>
          <p:spPr>
            <a:xfrm>
              <a:off x="842682" y="2971800"/>
              <a:ext cx="914400" cy="914400"/>
            </a:xfrm>
            <a:prstGeom prst="roundRect">
              <a:avLst>
                <a:gd name="adj" fmla="val 9314"/>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nvGrpSpPr>
            <p:cNvPr id="7" name="Group 10"/>
            <p:cNvGrpSpPr>
              <a:grpSpLocks noChangeAspect="1"/>
            </p:cNvGrpSpPr>
            <p:nvPr/>
          </p:nvGrpSpPr>
          <p:grpSpPr>
            <a:xfrm>
              <a:off x="948372" y="3034353"/>
              <a:ext cx="700732" cy="800823"/>
              <a:chOff x="1230573" y="1890215"/>
              <a:chExt cx="1444388" cy="1650696"/>
            </a:xfrm>
          </p:grpSpPr>
          <p:sp>
            <p:nvSpPr>
              <p:cNvPr id="12" name="Oval 11"/>
              <p:cNvSpPr/>
              <p:nvPr/>
            </p:nvSpPr>
            <p:spPr>
              <a:xfrm>
                <a:off x="1230573" y="1890215"/>
                <a:ext cx="1444388" cy="937146"/>
              </a:xfrm>
              <a:prstGeom prst="ellipse">
                <a:avLst/>
              </a:prstGeom>
              <a:solidFill>
                <a:srgbClr val="FFFFFF">
                  <a:alpha val="5019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3" name="Oval 12"/>
              <p:cNvSpPr/>
              <p:nvPr/>
            </p:nvSpPr>
            <p:spPr>
              <a:xfrm>
                <a:off x="1935709" y="2845831"/>
                <a:ext cx="603504" cy="402336"/>
              </a:xfrm>
              <a:prstGeom prst="ellipse">
                <a:avLst/>
              </a:prstGeom>
              <a:solidFill>
                <a:srgbClr val="FFFFFF">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4" name="Oval 13"/>
              <p:cNvSpPr/>
              <p:nvPr/>
            </p:nvSpPr>
            <p:spPr>
              <a:xfrm>
                <a:off x="1901589" y="3275735"/>
                <a:ext cx="392373" cy="265176"/>
              </a:xfrm>
              <a:prstGeom prst="ellipse">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5" name="Oval 14"/>
              <p:cNvSpPr/>
              <p:nvPr/>
            </p:nvSpPr>
            <p:spPr>
              <a:xfrm>
                <a:off x="1633181" y="2395181"/>
                <a:ext cx="621792" cy="402336"/>
              </a:xfrm>
              <a:prstGeom prst="ellipse">
                <a:avLst/>
              </a:prstGeom>
              <a:solidFill>
                <a:srgbClr val="FFFFFF">
                  <a:alpha val="3803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gr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266FF9E-E028-1C4C-9826-EB91D7AB8A49}" type="datetimeFigureOut">
              <a:rPr lang="en-GB" smtClean="0"/>
              <a:pPr/>
              <a:t>26/09/2014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8321040" y="365760"/>
            <a:ext cx="609600" cy="365125"/>
          </a:xfrm>
        </p:spPr>
        <p:txBody>
          <a:bodyPr/>
          <a:lstStyle/>
          <a:p>
            <a:fld id="{B4CDC9B7-3638-2342-B202-1BF55AC508A7}" type="slidenum">
              <a:rPr lang="en-GB" smtClean="0"/>
              <a:pPr/>
              <a:t>‹#›</a:t>
            </a:fld>
            <a:endParaRPr lang="en-GB"/>
          </a:p>
        </p:txBody>
      </p:sp>
      <p:grpSp>
        <p:nvGrpSpPr>
          <p:cNvPr id="5" name="Group 7"/>
          <p:cNvGrpSpPr/>
          <p:nvPr/>
        </p:nvGrpSpPr>
        <p:grpSpPr>
          <a:xfrm>
            <a:off x="7418696" y="457200"/>
            <a:ext cx="914400" cy="914400"/>
            <a:chOff x="842682" y="2971800"/>
            <a:chExt cx="914400" cy="914400"/>
          </a:xfrm>
        </p:grpSpPr>
        <p:sp>
          <p:nvSpPr>
            <p:cNvPr id="9" name="Rounded Rectangle 8"/>
            <p:cNvSpPr/>
            <p:nvPr/>
          </p:nvSpPr>
          <p:spPr>
            <a:xfrm>
              <a:off x="842682" y="2971800"/>
              <a:ext cx="914400" cy="914400"/>
            </a:xfrm>
            <a:prstGeom prst="roundRect">
              <a:avLst>
                <a:gd name="adj" fmla="val 9314"/>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nvGrpSpPr>
            <p:cNvPr id="6" name="Group 10"/>
            <p:cNvGrpSpPr>
              <a:grpSpLocks noChangeAspect="1"/>
            </p:cNvGrpSpPr>
            <p:nvPr/>
          </p:nvGrpSpPr>
          <p:grpSpPr>
            <a:xfrm>
              <a:off x="948372" y="3034353"/>
              <a:ext cx="700732" cy="800823"/>
              <a:chOff x="1230573" y="1890215"/>
              <a:chExt cx="1444388" cy="1650696"/>
            </a:xfrm>
          </p:grpSpPr>
          <p:sp>
            <p:nvSpPr>
              <p:cNvPr id="11" name="Oval 10"/>
              <p:cNvSpPr/>
              <p:nvPr/>
            </p:nvSpPr>
            <p:spPr>
              <a:xfrm>
                <a:off x="1230573" y="1890215"/>
                <a:ext cx="1444388" cy="937146"/>
              </a:xfrm>
              <a:prstGeom prst="ellipse">
                <a:avLst/>
              </a:prstGeom>
              <a:solidFill>
                <a:srgbClr val="FFFFFF">
                  <a:alpha val="5019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2" name="Oval 11"/>
              <p:cNvSpPr/>
              <p:nvPr/>
            </p:nvSpPr>
            <p:spPr>
              <a:xfrm>
                <a:off x="1935709" y="2845831"/>
                <a:ext cx="603504" cy="402336"/>
              </a:xfrm>
              <a:prstGeom prst="ellipse">
                <a:avLst/>
              </a:prstGeom>
              <a:solidFill>
                <a:srgbClr val="FFFFFF">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3" name="Oval 12"/>
              <p:cNvSpPr/>
              <p:nvPr/>
            </p:nvSpPr>
            <p:spPr>
              <a:xfrm>
                <a:off x="1901589" y="3275735"/>
                <a:ext cx="392373" cy="265176"/>
              </a:xfrm>
              <a:prstGeom prst="ellipse">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4" name="Oval 13"/>
              <p:cNvSpPr/>
              <p:nvPr/>
            </p:nvSpPr>
            <p:spPr>
              <a:xfrm>
                <a:off x="1633181" y="2395181"/>
                <a:ext cx="621792" cy="402336"/>
              </a:xfrm>
              <a:prstGeom prst="ellipse">
                <a:avLst/>
              </a:prstGeom>
              <a:solidFill>
                <a:srgbClr val="FFFFFF">
                  <a:alpha val="3803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gr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28999" y="304800"/>
            <a:ext cx="4948269" cy="719424"/>
          </a:xfrm>
        </p:spPr>
        <p:txBody>
          <a:bodyPr anchor="b"/>
          <a:lstStyle>
            <a:lvl1pPr algn="l">
              <a:defRPr sz="2200" b="0"/>
            </a:lvl1pPr>
          </a:lstStyle>
          <a:p>
            <a:r>
              <a:rPr lang="en-GB" smtClean="0"/>
              <a:t>Click to edit Master title style</a:t>
            </a:r>
            <a:endParaRPr/>
          </a:p>
        </p:txBody>
      </p:sp>
      <p:sp>
        <p:nvSpPr>
          <p:cNvPr id="3" name="Content Placeholder 2"/>
          <p:cNvSpPr>
            <a:spLocks noGrp="1"/>
          </p:cNvSpPr>
          <p:nvPr>
            <p:ph idx="1"/>
          </p:nvPr>
        </p:nvSpPr>
        <p:spPr>
          <a:xfrm>
            <a:off x="3418113" y="2292824"/>
            <a:ext cx="4959126" cy="3833339"/>
          </a:xfrm>
        </p:spPr>
        <p:txBody>
          <a:bodyPr/>
          <a:lstStyle>
            <a:lvl1pPr>
              <a:defRPr sz="1800"/>
            </a:lvl1pPr>
            <a:lvl2pPr>
              <a:defRPr sz="18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Text Placeholder 3"/>
          <p:cNvSpPr>
            <a:spLocks noGrp="1"/>
          </p:cNvSpPr>
          <p:nvPr>
            <p:ph type="body" sz="half" idx="2"/>
          </p:nvPr>
        </p:nvSpPr>
        <p:spPr>
          <a:xfrm>
            <a:off x="3429000" y="1160463"/>
            <a:ext cx="4948269" cy="95408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9266FF9E-E028-1C4C-9826-EB91D7AB8A49}" type="datetimeFigureOut">
              <a:rPr lang="en-GB" smtClean="0"/>
              <a:pPr/>
              <a:t>26/09/2014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9E29E33-B620-47F9-BB04-8846C2A5AFCC}" type="slidenum">
              <a:rPr kumimoji="0" lang="en-US" smtClean="0"/>
              <a:pPr/>
              <a:t>‹#›</a:t>
            </a:fld>
            <a:endParaRPr kumimoji="0"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12" name="Picture Placeholder 11"/>
          <p:cNvSpPr>
            <a:spLocks noGrp="1"/>
          </p:cNvSpPr>
          <p:nvPr>
            <p:ph type="pic" sz="quarter" idx="13"/>
          </p:nvPr>
        </p:nvSpPr>
        <p:spPr>
          <a:xfrm>
            <a:off x="3429001" y="450850"/>
            <a:ext cx="4922184" cy="4611688"/>
          </a:xfrm>
          <a:prstGeom prst="roundRect">
            <a:avLst>
              <a:gd name="adj" fmla="val 3826"/>
            </a:avLst>
          </a:prstGeom>
          <a:noFill/>
        </p:spPr>
        <p:txBody>
          <a:bodyPr/>
          <a:lstStyle>
            <a:lvl1pPr>
              <a:buNone/>
              <a:defRPr/>
            </a:lvl1pPr>
          </a:lstStyle>
          <a:p>
            <a:r>
              <a:rPr lang="en-GB" smtClean="0"/>
              <a:t>Click icon to add picture</a:t>
            </a:r>
            <a:endParaRPr/>
          </a:p>
        </p:txBody>
      </p:sp>
      <p:sp>
        <p:nvSpPr>
          <p:cNvPr id="2" name="Title 1"/>
          <p:cNvSpPr>
            <a:spLocks noGrp="1"/>
          </p:cNvSpPr>
          <p:nvPr>
            <p:ph type="title"/>
          </p:nvPr>
        </p:nvSpPr>
        <p:spPr>
          <a:xfrm>
            <a:off x="3426758" y="5069541"/>
            <a:ext cx="4924425" cy="662519"/>
          </a:xfrm>
        </p:spPr>
        <p:txBody>
          <a:bodyPr anchor="b"/>
          <a:lstStyle>
            <a:lvl1pPr algn="l">
              <a:defRPr sz="1800" b="0"/>
            </a:lvl1pPr>
          </a:lstStyle>
          <a:p>
            <a:r>
              <a:rPr lang="en-GB" smtClean="0"/>
              <a:t>Click to edit Master title style</a:t>
            </a:r>
            <a:endParaRPr/>
          </a:p>
        </p:txBody>
      </p:sp>
      <p:sp>
        <p:nvSpPr>
          <p:cNvPr id="4" name="Text Placeholder 3"/>
          <p:cNvSpPr>
            <a:spLocks noGrp="1"/>
          </p:cNvSpPr>
          <p:nvPr>
            <p:ph type="body" sz="half" idx="2"/>
          </p:nvPr>
        </p:nvSpPr>
        <p:spPr>
          <a:xfrm>
            <a:off x="3426759" y="5732060"/>
            <a:ext cx="4924425" cy="627797"/>
          </a:xfrm>
        </p:spPr>
        <p:txBody>
          <a:bodyPr/>
          <a:lstStyle>
            <a:lvl1pPr marL="0" indent="0">
              <a:spcBef>
                <a:spcPct val="0"/>
              </a:spcBef>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9266FF9E-E028-1C4C-9826-EB91D7AB8A49}" type="datetimeFigureOut">
              <a:rPr lang="en-GB" smtClean="0"/>
              <a:pPr/>
              <a:t>26/09/2014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4CDC9B7-3638-2342-B202-1BF55AC508A7}"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Picture with Caption, Alt.">
    <p:spTree>
      <p:nvGrpSpPr>
        <p:cNvPr id="1" name=""/>
        <p:cNvGrpSpPr/>
        <p:nvPr/>
      </p:nvGrpSpPr>
      <p:grpSpPr>
        <a:xfrm>
          <a:off x="0" y="0"/>
          <a:ext cx="0" cy="0"/>
          <a:chOff x="0" y="0"/>
          <a:chExt cx="0" cy="0"/>
        </a:xfrm>
      </p:grpSpPr>
      <p:sp>
        <p:nvSpPr>
          <p:cNvPr id="12" name="Picture Placeholder 11"/>
          <p:cNvSpPr>
            <a:spLocks noGrp="1"/>
          </p:cNvSpPr>
          <p:nvPr>
            <p:ph type="pic" sz="quarter" idx="13"/>
          </p:nvPr>
        </p:nvSpPr>
        <p:spPr>
          <a:xfrm>
            <a:off x="3021106" y="1609725"/>
            <a:ext cx="5343525" cy="2281238"/>
          </a:xfrm>
          <a:prstGeom prst="roundRect">
            <a:avLst>
              <a:gd name="adj" fmla="val 3826"/>
            </a:avLst>
          </a:prstGeom>
          <a:noFill/>
        </p:spPr>
        <p:txBody>
          <a:bodyPr/>
          <a:lstStyle>
            <a:lvl1pPr>
              <a:buNone/>
              <a:defRPr/>
            </a:lvl1pPr>
          </a:lstStyle>
          <a:p>
            <a:r>
              <a:rPr lang="en-GB" smtClean="0"/>
              <a:t>Click icon to add picture</a:t>
            </a:r>
            <a:endParaRPr/>
          </a:p>
        </p:txBody>
      </p:sp>
      <p:sp>
        <p:nvSpPr>
          <p:cNvPr id="2" name="Title 1"/>
          <p:cNvSpPr>
            <a:spLocks noGrp="1"/>
          </p:cNvSpPr>
          <p:nvPr>
            <p:ph type="title"/>
          </p:nvPr>
        </p:nvSpPr>
        <p:spPr>
          <a:xfrm>
            <a:off x="2948318" y="3904812"/>
            <a:ext cx="5416313" cy="681892"/>
          </a:xfrm>
        </p:spPr>
        <p:txBody>
          <a:bodyPr anchor="b"/>
          <a:lstStyle>
            <a:lvl1pPr algn="l">
              <a:defRPr sz="1800" b="0"/>
            </a:lvl1pPr>
          </a:lstStyle>
          <a:p>
            <a:r>
              <a:rPr lang="en-GB" smtClean="0"/>
              <a:t>Click to edit Master title style</a:t>
            </a:r>
            <a:endParaRPr/>
          </a:p>
        </p:txBody>
      </p:sp>
      <p:sp>
        <p:nvSpPr>
          <p:cNvPr id="4" name="Text Placeholder 3"/>
          <p:cNvSpPr>
            <a:spLocks noGrp="1"/>
          </p:cNvSpPr>
          <p:nvPr>
            <p:ph type="body" sz="half" idx="2"/>
          </p:nvPr>
        </p:nvSpPr>
        <p:spPr>
          <a:xfrm>
            <a:off x="2948319" y="4586704"/>
            <a:ext cx="5416313" cy="627797"/>
          </a:xfrm>
        </p:spPr>
        <p:txBody>
          <a:bodyPr/>
          <a:lstStyle>
            <a:lvl1pPr marL="0" indent="0">
              <a:spcBef>
                <a:spcPct val="0"/>
              </a:spcBef>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9266FF9E-E028-1C4C-9826-EB91D7AB8A49}" type="datetimeFigureOut">
              <a:rPr lang="en-GB" smtClean="0"/>
              <a:pPr/>
              <a:t>26/09/2014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4CDC9B7-3638-2342-B202-1BF55AC508A7}"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3 Pictures with Caption">
    <p:spTree>
      <p:nvGrpSpPr>
        <p:cNvPr id="1" name=""/>
        <p:cNvGrpSpPr/>
        <p:nvPr/>
      </p:nvGrpSpPr>
      <p:grpSpPr>
        <a:xfrm>
          <a:off x="0" y="0"/>
          <a:ext cx="0" cy="0"/>
          <a:chOff x="0" y="0"/>
          <a:chExt cx="0" cy="0"/>
        </a:xfrm>
      </p:grpSpPr>
      <p:sp>
        <p:nvSpPr>
          <p:cNvPr id="12" name="Picture Placeholder 11"/>
          <p:cNvSpPr>
            <a:spLocks noGrp="1"/>
          </p:cNvSpPr>
          <p:nvPr>
            <p:ph type="pic" sz="quarter" idx="13"/>
          </p:nvPr>
        </p:nvSpPr>
        <p:spPr>
          <a:xfrm>
            <a:off x="3021106" y="443552"/>
            <a:ext cx="5343525" cy="2281238"/>
          </a:xfrm>
          <a:prstGeom prst="round2SameRect">
            <a:avLst>
              <a:gd name="adj1" fmla="val 5300"/>
              <a:gd name="adj2" fmla="val 0"/>
            </a:avLst>
          </a:prstGeom>
          <a:noFill/>
        </p:spPr>
        <p:txBody>
          <a:bodyPr/>
          <a:lstStyle>
            <a:lvl1pPr marL="0" indent="0">
              <a:buNone/>
              <a:defRPr/>
            </a:lvl1pPr>
          </a:lstStyle>
          <a:p>
            <a:r>
              <a:rPr lang="en-GB" smtClean="0"/>
              <a:t>Click icon to add picture</a:t>
            </a:r>
            <a:endParaRPr/>
          </a:p>
        </p:txBody>
      </p:sp>
      <p:sp>
        <p:nvSpPr>
          <p:cNvPr id="2" name="Title 1"/>
          <p:cNvSpPr>
            <a:spLocks noGrp="1"/>
          </p:cNvSpPr>
          <p:nvPr>
            <p:ph type="title"/>
          </p:nvPr>
        </p:nvSpPr>
        <p:spPr>
          <a:xfrm>
            <a:off x="2948318" y="5055855"/>
            <a:ext cx="5416313" cy="681892"/>
          </a:xfrm>
        </p:spPr>
        <p:txBody>
          <a:bodyPr anchor="b"/>
          <a:lstStyle>
            <a:lvl1pPr algn="l">
              <a:defRPr sz="1800" b="0"/>
            </a:lvl1pPr>
          </a:lstStyle>
          <a:p>
            <a:r>
              <a:rPr lang="en-GB" smtClean="0"/>
              <a:t>Click to edit Master title style</a:t>
            </a:r>
            <a:endParaRPr/>
          </a:p>
        </p:txBody>
      </p:sp>
      <p:sp>
        <p:nvSpPr>
          <p:cNvPr id="4" name="Text Placeholder 3"/>
          <p:cNvSpPr>
            <a:spLocks noGrp="1"/>
          </p:cNvSpPr>
          <p:nvPr>
            <p:ph type="body" sz="half" idx="2"/>
          </p:nvPr>
        </p:nvSpPr>
        <p:spPr>
          <a:xfrm>
            <a:off x="2948319" y="5737747"/>
            <a:ext cx="5416313" cy="627797"/>
          </a:xfrm>
        </p:spPr>
        <p:txBody>
          <a:bodyPr/>
          <a:lstStyle>
            <a:lvl1pPr marL="0" indent="0">
              <a:spcBef>
                <a:spcPct val="0"/>
              </a:spcBef>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9266FF9E-E028-1C4C-9826-EB91D7AB8A49}" type="datetimeFigureOut">
              <a:rPr lang="en-GB" smtClean="0"/>
              <a:pPr/>
              <a:t>26/09/2014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4CDC9B7-3638-2342-B202-1BF55AC508A7}" type="slidenum">
              <a:rPr lang="en-GB" smtClean="0"/>
              <a:pPr/>
              <a:t>‹#›</a:t>
            </a:fld>
            <a:endParaRPr lang="en-GB"/>
          </a:p>
        </p:txBody>
      </p:sp>
      <p:sp>
        <p:nvSpPr>
          <p:cNvPr id="13" name="Picture Placeholder 11"/>
          <p:cNvSpPr>
            <a:spLocks noGrp="1"/>
          </p:cNvSpPr>
          <p:nvPr>
            <p:ph type="pic" sz="quarter" idx="14"/>
          </p:nvPr>
        </p:nvSpPr>
        <p:spPr>
          <a:xfrm flipH="1" flipV="1">
            <a:off x="3021106" y="2756848"/>
            <a:ext cx="2642616" cy="2281238"/>
          </a:xfrm>
          <a:prstGeom prst="round1Rect">
            <a:avLst>
              <a:gd name="adj" fmla="val 9488"/>
            </a:avLst>
          </a:prstGeom>
          <a:blipFill dpi="0" rotWithShape="0">
            <a:blip r:embed="rId2" cstate="print"/>
            <a:srcRect/>
            <a:stretch>
              <a:fillRect/>
            </a:stretch>
          </a:blipFill>
        </p:spPr>
        <p:txBody>
          <a:bodyPr vert="horz" lIns="91440" tIns="45720" rIns="91440" bIns="45720" rtlCol="0" anchor="b" anchorCtr="1">
            <a:normAutofit/>
            <a:scene3d>
              <a:camera prst="orthographicFront">
                <a:rot lat="0" lon="0" rev="10800000"/>
              </a:camera>
              <a:lightRig rig="threePt" dir="t"/>
            </a:scene3d>
          </a:bodyPr>
          <a:lstStyle>
            <a:lvl1pPr marL="0" indent="0" algn="l" defTabSz="914400" rtl="0" eaLnBrk="1" latinLnBrk="0" hangingPunct="1">
              <a:spcBef>
                <a:spcPts val="1800"/>
              </a:spcBef>
              <a:buClr>
                <a:schemeClr val="accent1"/>
              </a:buClr>
              <a:buSzPct val="130000"/>
              <a:buFont typeface="Wingdings" pitchFamily="2" charset="2"/>
              <a:buNone/>
              <a:defRPr sz="1600" kern="1200">
                <a:solidFill>
                  <a:schemeClr val="tx1">
                    <a:lumMod val="75000"/>
                    <a:lumOff val="25000"/>
                  </a:schemeClr>
                </a:solidFill>
                <a:latin typeface="+mn-lt"/>
                <a:ea typeface="+mn-ea"/>
                <a:cs typeface="+mn-cs"/>
              </a:defRPr>
            </a:lvl1pPr>
          </a:lstStyle>
          <a:p>
            <a:r>
              <a:rPr lang="en-GB" smtClean="0"/>
              <a:t>Click icon to add picture</a:t>
            </a:r>
            <a:endParaRPr/>
          </a:p>
        </p:txBody>
      </p:sp>
      <p:sp>
        <p:nvSpPr>
          <p:cNvPr id="14" name="Picture Placeholder 11"/>
          <p:cNvSpPr>
            <a:spLocks noGrp="1"/>
          </p:cNvSpPr>
          <p:nvPr>
            <p:ph type="pic" sz="quarter" idx="15"/>
          </p:nvPr>
        </p:nvSpPr>
        <p:spPr>
          <a:xfrm flipV="1">
            <a:off x="5722015" y="2756848"/>
            <a:ext cx="2642616" cy="2281238"/>
          </a:xfrm>
          <a:prstGeom prst="round1Rect">
            <a:avLst>
              <a:gd name="adj" fmla="val 9488"/>
            </a:avLst>
          </a:prstGeom>
          <a:blipFill dpi="0" rotWithShape="0">
            <a:blip r:embed="rId2" cstate="print"/>
            <a:srcRect/>
            <a:stretch>
              <a:fillRect/>
            </a:stretch>
          </a:blipFill>
        </p:spPr>
        <p:txBody>
          <a:bodyPr vert="horz" lIns="91440" tIns="45720" rIns="91440" bIns="45720" rtlCol="0" anchor="b" anchorCtr="1">
            <a:normAutofit/>
            <a:scene3d>
              <a:camera prst="orthographicFront">
                <a:rot lat="0" lon="0" rev="10800000"/>
              </a:camera>
              <a:lightRig rig="threePt" dir="t"/>
            </a:scene3d>
          </a:bodyPr>
          <a:lstStyle>
            <a:lvl1pPr marL="0" indent="0" algn="l" defTabSz="914400" rtl="0" eaLnBrk="1" latinLnBrk="0" hangingPunct="1">
              <a:spcBef>
                <a:spcPts val="1800"/>
              </a:spcBef>
              <a:buClr>
                <a:schemeClr val="accent1"/>
              </a:buClr>
              <a:buSzPct val="130000"/>
              <a:buFont typeface="Wingdings" pitchFamily="2" charset="2"/>
              <a:buNone/>
              <a:defRPr sz="1600" kern="1200">
                <a:solidFill>
                  <a:schemeClr val="tx1">
                    <a:lumMod val="75000"/>
                    <a:lumOff val="25000"/>
                  </a:schemeClr>
                </a:solidFill>
                <a:latin typeface="+mn-lt"/>
                <a:ea typeface="+mn-ea"/>
                <a:cs typeface="+mn-cs"/>
              </a:defRPr>
            </a:lvl1pPr>
          </a:lstStyle>
          <a:p>
            <a:r>
              <a:rPr lang="en-GB" smtClean="0"/>
              <a:t>Click icon to add picture</a:t>
            </a: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4 Pictures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948318" y="5055855"/>
            <a:ext cx="5416313" cy="681892"/>
          </a:xfrm>
        </p:spPr>
        <p:txBody>
          <a:bodyPr anchor="b"/>
          <a:lstStyle>
            <a:lvl1pPr algn="l">
              <a:defRPr sz="1800" b="0"/>
            </a:lvl1pPr>
          </a:lstStyle>
          <a:p>
            <a:r>
              <a:rPr lang="en-GB" smtClean="0"/>
              <a:t>Click to edit Master title style</a:t>
            </a:r>
            <a:endParaRPr/>
          </a:p>
        </p:txBody>
      </p:sp>
      <p:sp>
        <p:nvSpPr>
          <p:cNvPr id="4" name="Text Placeholder 3"/>
          <p:cNvSpPr>
            <a:spLocks noGrp="1"/>
          </p:cNvSpPr>
          <p:nvPr>
            <p:ph type="body" sz="half" idx="2"/>
          </p:nvPr>
        </p:nvSpPr>
        <p:spPr>
          <a:xfrm>
            <a:off x="2948319" y="5737747"/>
            <a:ext cx="5416313" cy="627797"/>
          </a:xfrm>
        </p:spPr>
        <p:txBody>
          <a:bodyPr/>
          <a:lstStyle>
            <a:lvl1pPr marL="0" indent="0">
              <a:spcBef>
                <a:spcPct val="0"/>
              </a:spcBef>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9266FF9E-E028-1C4C-9826-EB91D7AB8A49}" type="datetimeFigureOut">
              <a:rPr lang="en-GB" smtClean="0"/>
              <a:pPr/>
              <a:t>26/09/2014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4CDC9B7-3638-2342-B202-1BF55AC508A7}" type="slidenum">
              <a:rPr lang="en-GB" smtClean="0"/>
              <a:pPr/>
              <a:t>‹#›</a:t>
            </a:fld>
            <a:endParaRPr lang="en-GB"/>
          </a:p>
        </p:txBody>
      </p:sp>
      <p:sp>
        <p:nvSpPr>
          <p:cNvPr id="13" name="Picture Placeholder 11"/>
          <p:cNvSpPr>
            <a:spLocks noGrp="1"/>
          </p:cNvSpPr>
          <p:nvPr>
            <p:ph type="pic" sz="quarter" idx="14"/>
          </p:nvPr>
        </p:nvSpPr>
        <p:spPr>
          <a:xfrm flipH="1" flipV="1">
            <a:off x="3021106" y="2756848"/>
            <a:ext cx="2642616" cy="2281238"/>
          </a:xfrm>
          <a:prstGeom prst="round1Rect">
            <a:avLst>
              <a:gd name="adj" fmla="val 9488"/>
            </a:avLst>
          </a:prstGeom>
          <a:blipFill dpi="0" rotWithShape="0">
            <a:blip r:embed="rId2" cstate="print"/>
            <a:srcRect/>
            <a:stretch>
              <a:fillRect/>
            </a:stretch>
          </a:blipFill>
        </p:spPr>
        <p:txBody>
          <a:bodyPr vert="horz" anchor="b" anchorCtr="1">
            <a:normAutofit/>
            <a:scene3d>
              <a:camera prst="orthographicFront">
                <a:rot lat="0" lon="0" rev="10800000"/>
              </a:camera>
              <a:lightRig rig="threePt" dir="t"/>
            </a:scene3d>
          </a:bodyPr>
          <a:lstStyle>
            <a:lvl1pPr marL="0" indent="0">
              <a:buNone/>
              <a:defRPr sz="1600"/>
            </a:lvl1pPr>
          </a:lstStyle>
          <a:p>
            <a:r>
              <a:rPr lang="en-GB" smtClean="0"/>
              <a:t>Click icon to add picture</a:t>
            </a:r>
            <a:endParaRPr/>
          </a:p>
        </p:txBody>
      </p:sp>
      <p:sp>
        <p:nvSpPr>
          <p:cNvPr id="14" name="Picture Placeholder 11"/>
          <p:cNvSpPr>
            <a:spLocks noGrp="1"/>
          </p:cNvSpPr>
          <p:nvPr>
            <p:ph type="pic" sz="quarter" idx="15"/>
          </p:nvPr>
        </p:nvSpPr>
        <p:spPr>
          <a:xfrm flipV="1">
            <a:off x="5723362" y="2756848"/>
            <a:ext cx="2642616" cy="2281238"/>
          </a:xfrm>
          <a:prstGeom prst="round1Rect">
            <a:avLst>
              <a:gd name="adj" fmla="val 9488"/>
            </a:avLst>
          </a:prstGeom>
          <a:blipFill dpi="0" rotWithShape="0">
            <a:blip r:embed="rId2" cstate="print"/>
            <a:srcRect/>
            <a:stretch>
              <a:fillRect/>
            </a:stretch>
          </a:blipFill>
        </p:spPr>
        <p:txBody>
          <a:bodyPr vert="horz" anchor="b" anchorCtr="1">
            <a:normAutofit/>
            <a:scene3d>
              <a:camera prst="orthographicFront">
                <a:rot lat="0" lon="0" rev="10800000"/>
              </a:camera>
              <a:lightRig rig="threePt" dir="t"/>
            </a:scene3d>
          </a:bodyPr>
          <a:lstStyle>
            <a:lvl1pPr marL="0" indent="0">
              <a:buNone/>
              <a:defRPr sz="1600"/>
            </a:lvl1pPr>
          </a:lstStyle>
          <a:p>
            <a:r>
              <a:rPr lang="en-GB" smtClean="0"/>
              <a:t>Click icon to add picture</a:t>
            </a:r>
            <a:endParaRPr/>
          </a:p>
        </p:txBody>
      </p:sp>
      <p:sp>
        <p:nvSpPr>
          <p:cNvPr id="10" name="Picture Placeholder 11"/>
          <p:cNvSpPr>
            <a:spLocks noGrp="1"/>
          </p:cNvSpPr>
          <p:nvPr>
            <p:ph type="pic" sz="quarter" idx="16"/>
          </p:nvPr>
        </p:nvSpPr>
        <p:spPr>
          <a:xfrm flipH="1">
            <a:off x="3021106" y="437202"/>
            <a:ext cx="2642616" cy="2281238"/>
          </a:xfrm>
          <a:prstGeom prst="round1Rect">
            <a:avLst>
              <a:gd name="adj" fmla="val 9488"/>
            </a:avLst>
          </a:prstGeom>
          <a:blipFill dpi="0" rotWithShape="0">
            <a:blip r:embed="rId2" cstate="print"/>
            <a:srcRect/>
            <a:stretch>
              <a:fillRect/>
            </a:stretch>
          </a:blipFill>
        </p:spPr>
        <p:txBody>
          <a:bodyPr vert="horz" anchor="t" anchorCtr="1">
            <a:normAutofit/>
          </a:bodyPr>
          <a:lstStyle>
            <a:lvl1pPr marL="0" indent="0">
              <a:buNone/>
              <a:defRPr sz="1600"/>
            </a:lvl1pPr>
          </a:lstStyle>
          <a:p>
            <a:r>
              <a:rPr lang="en-GB" smtClean="0"/>
              <a:t>Click icon to add picture</a:t>
            </a:r>
            <a:endParaRPr/>
          </a:p>
        </p:txBody>
      </p:sp>
      <p:sp>
        <p:nvSpPr>
          <p:cNvPr id="11" name="Picture Placeholder 11"/>
          <p:cNvSpPr>
            <a:spLocks noGrp="1"/>
          </p:cNvSpPr>
          <p:nvPr>
            <p:ph type="pic" sz="quarter" idx="17"/>
          </p:nvPr>
        </p:nvSpPr>
        <p:spPr>
          <a:xfrm>
            <a:off x="5723362" y="437202"/>
            <a:ext cx="2642616" cy="2281238"/>
          </a:xfrm>
          <a:prstGeom prst="round1Rect">
            <a:avLst>
              <a:gd name="adj" fmla="val 9488"/>
            </a:avLst>
          </a:prstGeom>
          <a:blipFill dpi="0" rotWithShape="0">
            <a:blip r:embed="rId2" cstate="print"/>
            <a:srcRect/>
            <a:stretch>
              <a:fillRect/>
            </a:stretch>
          </a:blipFill>
        </p:spPr>
        <p:txBody>
          <a:bodyPr vert="horz" anchor="t" anchorCtr="1">
            <a:normAutofit/>
          </a:bodyPr>
          <a:lstStyle>
            <a:lvl1pPr marL="0" indent="0">
              <a:buNone/>
              <a:defRPr sz="1600"/>
            </a:lvl1pPr>
          </a:lstStyle>
          <a:p>
            <a:r>
              <a:rPr lang="en-GB" smtClean="0"/>
              <a:t>Click icon to add picture</a:t>
            </a: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2 Pictures, 2 Captions">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5840505" y="1112198"/>
            <a:ext cx="2524126" cy="1998756"/>
          </a:xfrm>
        </p:spPr>
        <p:txBody>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9266FF9E-E028-1C4C-9826-EB91D7AB8A49}" type="datetimeFigureOut">
              <a:rPr lang="en-GB" smtClean="0"/>
              <a:pPr/>
              <a:t>26/09/2014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4CDC9B7-3638-2342-B202-1BF55AC508A7}" type="slidenum">
              <a:rPr lang="en-GB" smtClean="0"/>
              <a:pPr/>
              <a:t>‹#›</a:t>
            </a:fld>
            <a:endParaRPr lang="en-GB"/>
          </a:p>
        </p:txBody>
      </p:sp>
      <p:sp>
        <p:nvSpPr>
          <p:cNvPr id="12" name="Picture Placeholder 11"/>
          <p:cNvSpPr>
            <a:spLocks noGrp="1"/>
          </p:cNvSpPr>
          <p:nvPr>
            <p:ph type="pic" sz="quarter" idx="13"/>
          </p:nvPr>
        </p:nvSpPr>
        <p:spPr>
          <a:xfrm>
            <a:off x="3021107" y="443551"/>
            <a:ext cx="2743200" cy="2968389"/>
          </a:xfrm>
          <a:prstGeom prst="round2SameRect">
            <a:avLst>
              <a:gd name="adj1" fmla="val 5300"/>
              <a:gd name="adj2" fmla="val 0"/>
            </a:avLst>
          </a:prstGeom>
          <a:noFill/>
        </p:spPr>
        <p:txBody>
          <a:bodyPr anchor="t" anchorCtr="1">
            <a:normAutofit/>
          </a:bodyPr>
          <a:lstStyle>
            <a:lvl1pPr marL="0" indent="0">
              <a:buNone/>
              <a:defRPr sz="1600"/>
            </a:lvl1pPr>
          </a:lstStyle>
          <a:p>
            <a:r>
              <a:rPr lang="en-GB" smtClean="0"/>
              <a:t>Click icon to add picture</a:t>
            </a:r>
            <a:endParaRPr/>
          </a:p>
        </p:txBody>
      </p:sp>
      <p:sp>
        <p:nvSpPr>
          <p:cNvPr id="15" name="Picture Placeholder 11"/>
          <p:cNvSpPr>
            <a:spLocks noGrp="1"/>
          </p:cNvSpPr>
          <p:nvPr>
            <p:ph type="pic" sz="quarter" idx="14"/>
          </p:nvPr>
        </p:nvSpPr>
        <p:spPr>
          <a:xfrm flipV="1">
            <a:off x="3021107" y="3442648"/>
            <a:ext cx="2743200" cy="2968389"/>
          </a:xfrm>
          <a:prstGeom prst="round2SameRect">
            <a:avLst>
              <a:gd name="adj1" fmla="val 5300"/>
              <a:gd name="adj2" fmla="val 0"/>
            </a:avLst>
          </a:prstGeom>
          <a:blipFill dpi="0" rotWithShape="0">
            <a:blip r:embed="rId2" cstate="print"/>
            <a:srcRect/>
            <a:stretch>
              <a:fillRect/>
            </a:stretch>
          </a:blipFill>
        </p:spPr>
        <p:txBody>
          <a:bodyPr anchor="b" anchorCtr="1">
            <a:normAutofit/>
            <a:scene3d>
              <a:camera prst="orthographicFront">
                <a:rot lat="0" lon="0" rev="10800000"/>
              </a:camera>
              <a:lightRig rig="threePt" dir="t"/>
            </a:scene3d>
          </a:bodyPr>
          <a:lstStyle>
            <a:lvl1pPr marL="0" indent="0">
              <a:buNone/>
              <a:defRPr sz="1600"/>
            </a:lvl1pPr>
          </a:lstStyle>
          <a:p>
            <a:r>
              <a:rPr lang="en-GB" smtClean="0"/>
              <a:t>Click icon to add picture</a:t>
            </a:r>
            <a:endParaRPr/>
          </a:p>
        </p:txBody>
      </p:sp>
      <p:sp>
        <p:nvSpPr>
          <p:cNvPr id="17" name="Text Placeholder 3"/>
          <p:cNvSpPr>
            <a:spLocks noGrp="1"/>
          </p:cNvSpPr>
          <p:nvPr>
            <p:ph type="body" sz="half" idx="15"/>
          </p:nvPr>
        </p:nvSpPr>
        <p:spPr>
          <a:xfrm>
            <a:off x="5840505" y="4108759"/>
            <a:ext cx="2524126" cy="1998756"/>
          </a:xfrm>
        </p:spPr>
        <p:txBody>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21" name="Text Placeholder 3"/>
          <p:cNvSpPr>
            <a:spLocks noGrp="1"/>
          </p:cNvSpPr>
          <p:nvPr>
            <p:ph type="body" sz="half" idx="16"/>
          </p:nvPr>
        </p:nvSpPr>
        <p:spPr>
          <a:xfrm>
            <a:off x="5840505" y="3442648"/>
            <a:ext cx="2524126" cy="674687"/>
          </a:xfrm>
        </p:spPr>
        <p:txBody>
          <a:bodyPr vert="horz" lIns="91440" tIns="45720" rIns="91440" bIns="45720" rtlCol="0" anchor="b" anchorCtr="0">
            <a:noAutofit/>
          </a:bodyPr>
          <a:lstStyle>
            <a:lvl1pPr marL="0" indent="0" algn="l" defTabSz="914400" rtl="0" eaLnBrk="1" latinLnBrk="0" hangingPunct="1">
              <a:spcBef>
                <a:spcPct val="0"/>
              </a:spcBef>
              <a:buNone/>
              <a:defRPr sz="1800" b="0" kern="120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22" name="Text Placeholder 3"/>
          <p:cNvSpPr>
            <a:spLocks noGrp="1"/>
          </p:cNvSpPr>
          <p:nvPr>
            <p:ph type="body" sz="half" idx="17"/>
          </p:nvPr>
        </p:nvSpPr>
        <p:spPr>
          <a:xfrm>
            <a:off x="5840505" y="443551"/>
            <a:ext cx="2524126" cy="674687"/>
          </a:xfrm>
        </p:spPr>
        <p:txBody>
          <a:bodyPr vert="horz" lIns="91440" tIns="45720" rIns="91440" bIns="45720" rtlCol="0" anchor="b" anchorCtr="0">
            <a:noAutofit/>
          </a:bodyPr>
          <a:lstStyle>
            <a:lvl1pPr marL="0" indent="0" algn="l" defTabSz="914400" rtl="0" eaLnBrk="1" latinLnBrk="0" hangingPunct="1">
              <a:spcBef>
                <a:spcPct val="0"/>
              </a:spcBef>
              <a:buNone/>
              <a:defRPr sz="1800" b="0" kern="120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s, 3 Captions">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5840505" y="1112198"/>
            <a:ext cx="2524126" cy="989959"/>
          </a:xfrm>
        </p:spPr>
        <p:txBody>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9266FF9E-E028-1C4C-9826-EB91D7AB8A49}" type="datetimeFigureOut">
              <a:rPr lang="en-GB" smtClean="0"/>
              <a:pPr/>
              <a:t>26/09/2014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4CDC9B7-3638-2342-B202-1BF55AC508A7}" type="slidenum">
              <a:rPr lang="en-GB" smtClean="0"/>
              <a:pPr/>
              <a:t>‹#›</a:t>
            </a:fld>
            <a:endParaRPr lang="en-GB"/>
          </a:p>
        </p:txBody>
      </p:sp>
      <p:sp>
        <p:nvSpPr>
          <p:cNvPr id="12" name="Picture Placeholder 11"/>
          <p:cNvSpPr>
            <a:spLocks noGrp="1"/>
          </p:cNvSpPr>
          <p:nvPr>
            <p:ph type="pic" sz="quarter" idx="13"/>
          </p:nvPr>
        </p:nvSpPr>
        <p:spPr>
          <a:xfrm>
            <a:off x="3021107" y="443551"/>
            <a:ext cx="2743200" cy="1956816"/>
          </a:xfrm>
          <a:prstGeom prst="round2SameRect">
            <a:avLst>
              <a:gd name="adj1" fmla="val 5300"/>
              <a:gd name="adj2" fmla="val 0"/>
            </a:avLst>
          </a:prstGeom>
          <a:noFill/>
        </p:spPr>
        <p:txBody>
          <a:bodyPr anchor="t" anchorCtr="1">
            <a:normAutofit/>
          </a:bodyPr>
          <a:lstStyle>
            <a:lvl1pPr marL="0" indent="0">
              <a:buNone/>
              <a:defRPr sz="1600"/>
            </a:lvl1pPr>
          </a:lstStyle>
          <a:p>
            <a:r>
              <a:rPr lang="en-GB" smtClean="0"/>
              <a:t>Click icon to add picture</a:t>
            </a:r>
            <a:endParaRPr/>
          </a:p>
        </p:txBody>
      </p:sp>
      <p:sp>
        <p:nvSpPr>
          <p:cNvPr id="15" name="Picture Placeholder 11"/>
          <p:cNvSpPr>
            <a:spLocks noGrp="1"/>
          </p:cNvSpPr>
          <p:nvPr>
            <p:ph type="pic" sz="quarter" idx="14"/>
          </p:nvPr>
        </p:nvSpPr>
        <p:spPr>
          <a:xfrm flipV="1">
            <a:off x="3021107" y="4462815"/>
            <a:ext cx="2743200" cy="1956816"/>
          </a:xfrm>
          <a:prstGeom prst="round2SameRect">
            <a:avLst>
              <a:gd name="adj1" fmla="val 5300"/>
              <a:gd name="adj2" fmla="val 0"/>
            </a:avLst>
          </a:prstGeom>
          <a:blipFill dpi="0" rotWithShape="0">
            <a:blip r:embed="rId2" cstate="print"/>
            <a:srcRect/>
            <a:stretch>
              <a:fillRect/>
            </a:stretch>
          </a:blipFill>
        </p:spPr>
        <p:txBody>
          <a:bodyPr anchor="b" anchorCtr="1">
            <a:normAutofit/>
            <a:scene3d>
              <a:camera prst="orthographicFront">
                <a:rot lat="0" lon="0" rev="10800000"/>
              </a:camera>
              <a:lightRig rig="threePt" dir="t"/>
            </a:scene3d>
          </a:bodyPr>
          <a:lstStyle>
            <a:lvl1pPr marL="0" indent="0">
              <a:buNone/>
              <a:defRPr sz="1600"/>
            </a:lvl1pPr>
          </a:lstStyle>
          <a:p>
            <a:r>
              <a:rPr lang="en-GB" smtClean="0"/>
              <a:t>Click icon to add picture</a:t>
            </a:r>
            <a:endParaRPr/>
          </a:p>
        </p:txBody>
      </p:sp>
      <p:sp>
        <p:nvSpPr>
          <p:cNvPr id="22" name="Text Placeholder 3"/>
          <p:cNvSpPr>
            <a:spLocks noGrp="1"/>
          </p:cNvSpPr>
          <p:nvPr>
            <p:ph type="body" sz="half" idx="17"/>
          </p:nvPr>
        </p:nvSpPr>
        <p:spPr>
          <a:xfrm>
            <a:off x="5840505" y="443551"/>
            <a:ext cx="2524126" cy="674687"/>
          </a:xfrm>
        </p:spPr>
        <p:txBody>
          <a:bodyPr vert="horz" lIns="91440" tIns="45720" rIns="91440" bIns="45720" rtlCol="0" anchor="b" anchorCtr="0">
            <a:noAutofit/>
          </a:bodyPr>
          <a:lstStyle>
            <a:lvl1pPr marL="0" indent="0" algn="l" defTabSz="914400" rtl="0" eaLnBrk="1" latinLnBrk="0" hangingPunct="1">
              <a:spcBef>
                <a:spcPct val="0"/>
              </a:spcBef>
              <a:buNone/>
              <a:defRPr sz="1800" b="0" kern="120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11" name="Picture Placeholder 11"/>
          <p:cNvSpPr>
            <a:spLocks noGrp="1"/>
          </p:cNvSpPr>
          <p:nvPr>
            <p:ph type="pic" sz="quarter" idx="18"/>
          </p:nvPr>
        </p:nvSpPr>
        <p:spPr>
          <a:xfrm>
            <a:off x="3021107" y="2452048"/>
            <a:ext cx="2743200" cy="1956816"/>
          </a:xfrm>
          <a:prstGeom prst="rect">
            <a:avLst/>
          </a:prstGeom>
          <a:noFill/>
        </p:spPr>
        <p:txBody>
          <a:bodyPr anchor="t" anchorCtr="1">
            <a:normAutofit/>
          </a:bodyPr>
          <a:lstStyle>
            <a:lvl1pPr marL="0" indent="0">
              <a:buNone/>
              <a:defRPr sz="1600"/>
            </a:lvl1pPr>
          </a:lstStyle>
          <a:p>
            <a:r>
              <a:rPr lang="en-GB" smtClean="0"/>
              <a:t>Click icon to add picture</a:t>
            </a:r>
            <a:endParaRPr/>
          </a:p>
        </p:txBody>
      </p:sp>
      <p:sp>
        <p:nvSpPr>
          <p:cNvPr id="13" name="Text Placeholder 3"/>
          <p:cNvSpPr>
            <a:spLocks noGrp="1"/>
          </p:cNvSpPr>
          <p:nvPr>
            <p:ph type="body" sz="half" idx="19"/>
          </p:nvPr>
        </p:nvSpPr>
        <p:spPr>
          <a:xfrm>
            <a:off x="5840505" y="3133941"/>
            <a:ext cx="2524126" cy="989959"/>
          </a:xfrm>
        </p:spPr>
        <p:txBody>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14" name="Text Placeholder 3"/>
          <p:cNvSpPr>
            <a:spLocks noGrp="1"/>
          </p:cNvSpPr>
          <p:nvPr>
            <p:ph type="body" sz="half" idx="20"/>
          </p:nvPr>
        </p:nvSpPr>
        <p:spPr>
          <a:xfrm>
            <a:off x="5840505" y="2452048"/>
            <a:ext cx="2524126" cy="674687"/>
          </a:xfrm>
        </p:spPr>
        <p:txBody>
          <a:bodyPr vert="horz" lIns="91440" tIns="45720" rIns="91440" bIns="45720" rtlCol="0" anchor="b" anchorCtr="0">
            <a:noAutofit/>
          </a:bodyPr>
          <a:lstStyle>
            <a:lvl1pPr marL="0" indent="0" algn="l" defTabSz="914400" rtl="0" eaLnBrk="1" latinLnBrk="0" hangingPunct="1">
              <a:spcBef>
                <a:spcPct val="0"/>
              </a:spcBef>
              <a:buNone/>
              <a:defRPr sz="1800" b="0" kern="120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16" name="Text Placeholder 3"/>
          <p:cNvSpPr>
            <a:spLocks noGrp="1"/>
          </p:cNvSpPr>
          <p:nvPr>
            <p:ph type="body" sz="half" idx="21"/>
          </p:nvPr>
        </p:nvSpPr>
        <p:spPr>
          <a:xfrm>
            <a:off x="5840505" y="5135813"/>
            <a:ext cx="2524126" cy="989959"/>
          </a:xfrm>
        </p:spPr>
        <p:txBody>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18" name="Text Placeholder 3"/>
          <p:cNvSpPr>
            <a:spLocks noGrp="1"/>
          </p:cNvSpPr>
          <p:nvPr>
            <p:ph type="body" sz="half" idx="22"/>
          </p:nvPr>
        </p:nvSpPr>
        <p:spPr>
          <a:xfrm>
            <a:off x="5840505" y="4462815"/>
            <a:ext cx="2524126" cy="674687"/>
          </a:xfrm>
        </p:spPr>
        <p:txBody>
          <a:bodyPr vert="horz" lIns="91440" tIns="45720" rIns="91440" bIns="45720" rtlCol="0" anchor="b" anchorCtr="0">
            <a:noAutofit/>
          </a:bodyPr>
          <a:lstStyle>
            <a:lvl1pPr marL="0" indent="0" algn="l" defTabSz="914400" rtl="0" eaLnBrk="1" latinLnBrk="0" hangingPunct="1">
              <a:spcBef>
                <a:spcPct val="0"/>
              </a:spcBef>
              <a:buNone/>
              <a:defRPr sz="1800" b="0" kern="120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3440206" y="685800"/>
            <a:ext cx="4924424" cy="886968"/>
          </a:xfrm>
        </p:spPr>
        <p:txBody>
          <a:bodyPr/>
          <a:lstStyle/>
          <a:p>
            <a:r>
              <a:rPr lang="en-GB" smtClean="0"/>
              <a:t>Click to edit Master title style</a:t>
            </a:r>
            <a:endParaRPr/>
          </a:p>
        </p:txBody>
      </p:sp>
      <p:sp>
        <p:nvSpPr>
          <p:cNvPr id="3" name="Vertical Text Placeholder 2"/>
          <p:cNvSpPr>
            <a:spLocks noGrp="1"/>
          </p:cNvSpPr>
          <p:nvPr>
            <p:ph type="body" orient="vert" idx="1"/>
          </p:nvPr>
        </p:nvSpPr>
        <p:spPr>
          <a:xfrm>
            <a:off x="3440206" y="2020888"/>
            <a:ext cx="4924425" cy="4106862"/>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10"/>
          </p:nvPr>
        </p:nvSpPr>
        <p:spPr/>
        <p:txBody>
          <a:bodyPr/>
          <a:lstStyle/>
          <a:p>
            <a:fld id="{9266FF9E-E028-1C4C-9826-EB91D7AB8A49}" type="datetimeFigureOut">
              <a:rPr lang="en-GB" smtClean="0"/>
              <a:pPr/>
              <a:t>26/09/2014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4CDC9B7-3638-2342-B202-1BF55AC508A7}" type="slidenum">
              <a:rPr lang="en-GB" smtClean="0"/>
              <a:pPr/>
              <a:t>‹#›</a:t>
            </a:fld>
            <a:endParaRPr lang="en-GB"/>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24800" y="750580"/>
            <a:ext cx="914400" cy="5381934"/>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3467100" y="749300"/>
            <a:ext cx="3924300" cy="5376863"/>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10"/>
          </p:nvPr>
        </p:nvSpPr>
        <p:spPr/>
        <p:txBody>
          <a:bodyPr/>
          <a:lstStyle/>
          <a:p>
            <a:fld id="{9266FF9E-E028-1C4C-9826-EB91D7AB8A49}" type="datetimeFigureOut">
              <a:rPr lang="en-GB" smtClean="0"/>
              <a:pPr/>
              <a:t>26/09/2014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4CDC9B7-3638-2342-B202-1BF55AC508A7}"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slideLayout" Target="../slideLayouts/slideLayout17.xml"/><Relationship Id="rId18" Type="http://schemas.openxmlformats.org/officeDocument/2006/relationships/theme" Target="../theme/theme1.xml"/><Relationship Id="rId19" Type="http://schemas.openxmlformats.org/officeDocument/2006/relationships/image" Target="../media/image1.pn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 name="Date Placeholder 3"/>
          <p:cNvSpPr>
            <a:spLocks noGrp="1"/>
          </p:cNvSpPr>
          <p:nvPr>
            <p:ph type="dt" sz="half" idx="2"/>
          </p:nvPr>
        </p:nvSpPr>
        <p:spPr>
          <a:xfrm>
            <a:off x="6553200" y="6356350"/>
            <a:ext cx="2133600" cy="365125"/>
          </a:xfrm>
          <a:prstGeom prst="rect">
            <a:avLst/>
          </a:prstGeom>
        </p:spPr>
        <p:txBody>
          <a:bodyPr vert="horz" lIns="91440" tIns="45720" rIns="91440" bIns="45720" rtlCol="0" anchor="ctr"/>
          <a:lstStyle>
            <a:lvl1pPr algn="r">
              <a:defRPr sz="900" b="1">
                <a:solidFill>
                  <a:schemeClr val="bg1">
                    <a:lumMod val="75000"/>
                  </a:schemeClr>
                </a:solidFill>
              </a:defRPr>
            </a:lvl1pPr>
          </a:lstStyle>
          <a:p>
            <a:fld id="{9266FF9E-E028-1C4C-9826-EB91D7AB8A49}" type="datetimeFigureOut">
              <a:rPr lang="en-GB" smtClean="0"/>
              <a:pPr/>
              <a:t>26/09/2014</a:t>
            </a:fld>
            <a:endParaRPr lang="en-GB"/>
          </a:p>
        </p:txBody>
      </p:sp>
      <p:sp>
        <p:nvSpPr>
          <p:cNvPr id="2" name="Title Placeholder 1"/>
          <p:cNvSpPr>
            <a:spLocks noGrp="1"/>
          </p:cNvSpPr>
          <p:nvPr>
            <p:ph type="title"/>
          </p:nvPr>
        </p:nvSpPr>
        <p:spPr>
          <a:xfrm>
            <a:off x="3429000" y="685800"/>
            <a:ext cx="4948238" cy="886968"/>
          </a:xfrm>
          <a:prstGeom prst="rect">
            <a:avLst/>
          </a:prstGeom>
        </p:spPr>
        <p:txBody>
          <a:bodyPr vert="horz" lIns="91440" tIns="45720" rIns="91440" bIns="45720" rtlCol="0" anchor="b" anchorCtr="0">
            <a:noAutofit/>
          </a:bodyPr>
          <a:lstStyle/>
          <a:p>
            <a:r>
              <a:rPr lang="en-GB" dirty="0" smtClean="0"/>
              <a:t>Click to edit Master </a:t>
            </a:r>
            <a:r>
              <a:rPr lang="en-GB" dirty="0" err="1" smtClean="0"/>
              <a:t>titleyle</a:t>
            </a:r>
            <a:endParaRPr dirty="0"/>
          </a:p>
        </p:txBody>
      </p:sp>
      <p:sp>
        <p:nvSpPr>
          <p:cNvPr id="3" name="Text Placeholder 2"/>
          <p:cNvSpPr>
            <a:spLocks noGrp="1"/>
          </p:cNvSpPr>
          <p:nvPr>
            <p:ph type="body" idx="1"/>
          </p:nvPr>
        </p:nvSpPr>
        <p:spPr>
          <a:xfrm>
            <a:off x="3429000" y="2020888"/>
            <a:ext cx="4946602" cy="4105275"/>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5" name="Footer Placeholder 4"/>
          <p:cNvSpPr>
            <a:spLocks noGrp="1"/>
          </p:cNvSpPr>
          <p:nvPr>
            <p:ph type="ftr" sz="quarter" idx="3"/>
          </p:nvPr>
        </p:nvSpPr>
        <p:spPr>
          <a:xfrm>
            <a:off x="457200" y="6356350"/>
            <a:ext cx="2895600" cy="365125"/>
          </a:xfrm>
          <a:prstGeom prst="rect">
            <a:avLst/>
          </a:prstGeom>
        </p:spPr>
        <p:txBody>
          <a:bodyPr vert="horz" lIns="91440" tIns="45720" rIns="91440" bIns="45720" rtlCol="0" anchor="ctr"/>
          <a:lstStyle>
            <a:lvl1pPr algn="l">
              <a:defRPr sz="900" b="1">
                <a:solidFill>
                  <a:schemeClr val="bg1">
                    <a:lumMod val="75000"/>
                  </a:schemeClr>
                </a:solidFill>
              </a:defRPr>
            </a:lvl1pPr>
          </a:lstStyle>
          <a:p>
            <a:r>
              <a:rPr lang="en-GB" dirty="0" smtClean="0"/>
              <a:t>John L. </a:t>
            </a:r>
            <a:r>
              <a:rPr lang="en-GB" dirty="0" err="1" smtClean="0"/>
              <a:t>Schropfer</a:t>
            </a:r>
            <a:endParaRPr lang="en-GB" dirty="0"/>
          </a:p>
        </p:txBody>
      </p:sp>
      <p:sp>
        <p:nvSpPr>
          <p:cNvPr id="6" name="Slide Number Placeholder 5"/>
          <p:cNvSpPr>
            <a:spLocks noGrp="1"/>
          </p:cNvSpPr>
          <p:nvPr>
            <p:ph type="sldNum" sz="quarter" idx="4"/>
          </p:nvPr>
        </p:nvSpPr>
        <p:spPr>
          <a:xfrm>
            <a:off x="1752600" y="2877671"/>
            <a:ext cx="609600" cy="365125"/>
          </a:xfrm>
          <a:prstGeom prst="rect">
            <a:avLst/>
          </a:prstGeom>
        </p:spPr>
        <p:txBody>
          <a:bodyPr vert="horz" lIns="91440" tIns="45720" rIns="91440" bIns="45720" rtlCol="0" anchor="ctr"/>
          <a:lstStyle>
            <a:lvl1pPr algn="l">
              <a:defRPr sz="1800" b="1">
                <a:solidFill>
                  <a:schemeClr val="accent1"/>
                </a:solidFill>
              </a:defRPr>
            </a:lvl1pPr>
          </a:lstStyle>
          <a:p>
            <a:endParaRPr lang="en-GB" dirty="0"/>
          </a:p>
        </p:txBody>
      </p:sp>
      <p:pic>
        <p:nvPicPr>
          <p:cNvPr id="8" name="Picture 7"/>
          <p:cNvPicPr/>
          <p:nvPr userDrawn="1"/>
        </p:nvPicPr>
        <p:blipFill>
          <a:blip r:embed="rId19"/>
          <a:srcRect/>
          <a:stretch>
            <a:fillRect/>
          </a:stretch>
        </p:blipFill>
        <p:spPr bwMode="auto">
          <a:xfrm>
            <a:off x="143085" y="5921090"/>
            <a:ext cx="3773856" cy="936910"/>
          </a:xfrm>
          <a:prstGeom prst="rect">
            <a:avLst/>
          </a:prstGeom>
          <a:noFill/>
          <a:ln w="9525">
            <a:noFill/>
            <a:miter lim="800000"/>
            <a:headEnd/>
            <a:tailEnd/>
          </a:ln>
        </p:spPr>
      </p:pic>
    </p:spTree>
  </p:cSld>
  <p:clrMap bg1="lt1" tx1="dk1" bg2="lt2" tx2="dk2" accent1="accent1" accent2="accent2" accent3="accent3" accent4="accent4" accent5="accent5" accent6="accent6" hlink="hlink" folHlink="folHlink"/>
  <p:sldLayoutIdLst>
    <p:sldLayoutId id="2147483862" r:id="rId1"/>
    <p:sldLayoutId id="2147483863" r:id="rId2"/>
    <p:sldLayoutId id="2147483864" r:id="rId3"/>
    <p:sldLayoutId id="2147483865" r:id="rId4"/>
    <p:sldLayoutId id="2147483866" r:id="rId5"/>
    <p:sldLayoutId id="2147483867" r:id="rId6"/>
    <p:sldLayoutId id="2147483868" r:id="rId7"/>
    <p:sldLayoutId id="2147483869" r:id="rId8"/>
    <p:sldLayoutId id="2147483870" r:id="rId9"/>
    <p:sldLayoutId id="2147483871" r:id="rId10"/>
    <p:sldLayoutId id="2147483872" r:id="rId11"/>
    <p:sldLayoutId id="2147483873" r:id="rId12"/>
    <p:sldLayoutId id="2147483874" r:id="rId13"/>
    <p:sldLayoutId id="2147483875" r:id="rId14"/>
    <p:sldLayoutId id="2147483876" r:id="rId15"/>
    <p:sldLayoutId id="2147483877" r:id="rId16"/>
    <p:sldLayoutId id="2147483878" r:id="rId17"/>
  </p:sldLayoutIdLst>
  <p:txStyles>
    <p:titleStyle>
      <a:lvl1pPr algn="l" defTabSz="914400" rtl="0" eaLnBrk="1" latinLnBrk="0" hangingPunct="1">
        <a:spcBef>
          <a:spcPct val="0"/>
        </a:spcBef>
        <a:buNone/>
        <a:defRPr sz="2800" kern="1200">
          <a:solidFill>
            <a:schemeClr val="accent1"/>
          </a:solidFill>
          <a:latin typeface="+mj-lt"/>
          <a:ea typeface="+mj-ea"/>
          <a:cs typeface="+mj-cs"/>
        </a:defRPr>
      </a:lvl1pPr>
    </p:titleStyle>
    <p:bodyStyle>
      <a:lvl1pPr marL="228600" indent="-228600" algn="l" defTabSz="914400" rtl="0" eaLnBrk="1" latinLnBrk="0" hangingPunct="1">
        <a:spcBef>
          <a:spcPts val="1800"/>
        </a:spcBef>
        <a:buClr>
          <a:schemeClr val="accent1"/>
        </a:buClr>
        <a:buSzPct val="130000"/>
        <a:buFont typeface="Wingdings" pitchFamily="2" charset="2"/>
        <a:buChar char="§"/>
        <a:defRPr sz="1800" kern="1200">
          <a:solidFill>
            <a:schemeClr val="tx1">
              <a:lumMod val="75000"/>
              <a:lumOff val="25000"/>
            </a:schemeClr>
          </a:solidFill>
          <a:latin typeface="+mn-lt"/>
          <a:ea typeface="+mn-ea"/>
          <a:cs typeface="+mn-cs"/>
        </a:defRPr>
      </a:lvl1pPr>
      <a:lvl2pPr marL="457200" indent="-228600" algn="l" defTabSz="914400" rtl="0" eaLnBrk="1" latinLnBrk="0" hangingPunct="1">
        <a:spcBef>
          <a:spcPts val="600"/>
        </a:spcBef>
        <a:buClr>
          <a:schemeClr val="accent2"/>
        </a:buClr>
        <a:buSzPct val="130000"/>
        <a:buFont typeface="Wingdings" pitchFamily="2" charset="2"/>
        <a:buChar char="§"/>
        <a:defRPr sz="1800" kern="1200">
          <a:solidFill>
            <a:schemeClr val="tx1">
              <a:lumMod val="75000"/>
              <a:lumOff val="25000"/>
            </a:schemeClr>
          </a:solidFill>
          <a:latin typeface="+mn-lt"/>
          <a:ea typeface="+mn-ea"/>
          <a:cs typeface="+mn-cs"/>
        </a:defRPr>
      </a:lvl2pPr>
      <a:lvl3pPr marL="685800" indent="-228600" algn="l" defTabSz="914400" rtl="0" eaLnBrk="1" latinLnBrk="0" hangingPunct="1">
        <a:spcBef>
          <a:spcPts val="600"/>
        </a:spcBef>
        <a:buClr>
          <a:schemeClr val="accent1"/>
        </a:buClr>
        <a:buSzPct val="130000"/>
        <a:buFont typeface="Wingdings" pitchFamily="2" charset="2"/>
        <a:buChar char="§"/>
        <a:defRPr sz="1800" kern="1200">
          <a:solidFill>
            <a:schemeClr val="tx1">
              <a:lumMod val="75000"/>
              <a:lumOff val="25000"/>
            </a:schemeClr>
          </a:solidFill>
          <a:latin typeface="+mn-lt"/>
          <a:ea typeface="+mn-ea"/>
          <a:cs typeface="+mn-cs"/>
        </a:defRPr>
      </a:lvl3pPr>
      <a:lvl4pPr marL="914400" indent="-228600" algn="l" defTabSz="914400" rtl="0" eaLnBrk="1" latinLnBrk="0" hangingPunct="1">
        <a:spcBef>
          <a:spcPts val="600"/>
        </a:spcBef>
        <a:buClr>
          <a:schemeClr val="accent2"/>
        </a:buClr>
        <a:buSzPct val="130000"/>
        <a:buFont typeface="Wingdings" pitchFamily="2" charset="2"/>
        <a:buChar char="§"/>
        <a:defRPr sz="1800" kern="1200">
          <a:solidFill>
            <a:schemeClr val="tx1">
              <a:lumMod val="75000"/>
              <a:lumOff val="25000"/>
            </a:schemeClr>
          </a:solidFill>
          <a:latin typeface="+mn-lt"/>
          <a:ea typeface="+mn-ea"/>
          <a:cs typeface="+mn-cs"/>
        </a:defRPr>
      </a:lvl4pPr>
      <a:lvl5pPr marL="1143000" indent="-228600" algn="l" defTabSz="914400" rtl="0" eaLnBrk="1" latinLnBrk="0" hangingPunct="1">
        <a:spcBef>
          <a:spcPts val="600"/>
        </a:spcBef>
        <a:buClr>
          <a:schemeClr val="accent1"/>
        </a:buClr>
        <a:buSzPct val="130000"/>
        <a:buFont typeface="Wingdings" pitchFamily="2" charset="2"/>
        <a:buChar char="§"/>
        <a:defRPr sz="1800" kern="1200">
          <a:solidFill>
            <a:schemeClr val="tx1">
              <a:lumMod val="75000"/>
              <a:lumOff val="25000"/>
            </a:schemeClr>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4" Type="http://schemas.openxmlformats.org/officeDocument/2006/relationships/image" Target="../media/image8.jpeg"/><Relationship Id="rId5" Type="http://schemas.openxmlformats.org/officeDocument/2006/relationships/image" Target="../media/image9.jpeg"/><Relationship Id="rId6" Type="http://schemas.openxmlformats.org/officeDocument/2006/relationships/image" Target="../media/image10.jpeg"/><Relationship Id="rId7" Type="http://schemas.openxmlformats.org/officeDocument/2006/relationships/image" Target="../media/image11.png"/><Relationship Id="rId8" Type="http://schemas.openxmlformats.org/officeDocument/2006/relationships/image" Target="../media/image12.jpeg"/><Relationship Id="rId9" Type="http://schemas.openxmlformats.org/officeDocument/2006/relationships/image" Target="../media/image13.jpeg"/><Relationship Id="rId1" Type="http://schemas.openxmlformats.org/officeDocument/2006/relationships/slideLayout" Target="../slideLayouts/slideLayout8.xml"/><Relationship Id="rId2" Type="http://schemas.openxmlformats.org/officeDocument/2006/relationships/image" Target="../media/image6.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4.jpeg"/><Relationship Id="rId3"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15.png"/><Relationship Id="rId1" Type="http://schemas.microsoft.com/office/2007/relationships/media" Target="file://localhost/Users/John/Movies/Movies/Kicking%20and%20screaming.mpg" TargetMode="External"/><Relationship Id="rId2" Type="http://schemas.openxmlformats.org/officeDocument/2006/relationships/video" Target="file://localhost/Users/John/Movies/Movies/Kicking%20and%20screaming.mpg" TargetMode="Externa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16.png"/><Relationship Id="rId1" Type="http://schemas.microsoft.com/office/2007/relationships/media" Target="file://localhost/Users/John/Desktop/KES%20-%20P.E.%20TEACHER.mov" TargetMode="External"/><Relationship Id="rId2" Type="http://schemas.openxmlformats.org/officeDocument/2006/relationships/video" Target="file://localhost/Users/John/Desktop/KES%20-%20P.E.%20TEACHER.mov"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17.emf"/></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4" Type="http://schemas.openxmlformats.org/officeDocument/2006/relationships/image" Target="../media/image20.png"/><Relationship Id="rId5" Type="http://schemas.openxmlformats.org/officeDocument/2006/relationships/image" Target="../media/image21.png"/><Relationship Id="rId1" Type="http://schemas.openxmlformats.org/officeDocument/2006/relationships/slideLayout" Target="../slideLayouts/slideLayout2.xml"/><Relationship Id="rId2" Type="http://schemas.openxmlformats.org/officeDocument/2006/relationships/image" Target="../media/image18.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2.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3.png"/><Relationship Id="rId3" Type="http://schemas.openxmlformats.org/officeDocument/2006/relationships/image" Target="../media/image24.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5.jpe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6.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7.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8.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9.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5.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0.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1.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2.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3.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4.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5.pn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6.pn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7.pn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8.pn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9.png"/></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0.pn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1.png"/></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2.png"/></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3.png"/></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44.jpg"/><Relationship Id="rId4" Type="http://schemas.openxmlformats.org/officeDocument/2006/relationships/image" Target="../media/image45.jpg"/><Relationship Id="rId1" Type="http://schemas.openxmlformats.org/officeDocument/2006/relationships/slideLayout" Target="../slideLayouts/slideLayout1.xml"/><Relationship Id="rId2" Type="http://schemas.openxmlformats.org/officeDocument/2006/relationships/notesSlide" Target="../notesSlides/notesSlide6.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6.png"/></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55.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47.png"/><Relationship Id="rId1" Type="http://schemas.microsoft.com/office/2007/relationships/media" Target="file://localhost/Users/John/Desktop/You%20Tube/Humorous/Stairs%20or%20Escalator%20experiment%20-%20Stockholm%20(Originaly%20posted%20by%20Ge%CC%81rard%20Brichart).mp4" TargetMode="External"/><Relationship Id="rId2" Type="http://schemas.openxmlformats.org/officeDocument/2006/relationships/video" Target="file://localhost/Users/John/Desktop/You%20Tube/Humorous/Stairs%20or%20Escalator%20experiment%20-%20Stockholm%20(Originaly%20posted%20by%20Ge%CC%81rard%20Brichart).mp4" TargetMode="Externa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8.png"/></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 Id="rId3" Type="http://schemas.openxmlformats.org/officeDocument/2006/relationships/image" Target="../media/image49.png"/></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0.png"/></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3" name="Picture 5" descr="MPj0406885000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5750" y="4214813"/>
            <a:ext cx="1871663" cy="1873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4" name="Picture 8" descr="MPj0430719000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5750" y="357188"/>
            <a:ext cx="1871663" cy="1871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5" name="Picture 10" descr="MPj0430713000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86000" y="2286000"/>
            <a:ext cx="1928813" cy="1857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6" name="TextBox 15"/>
          <p:cNvSpPr txBox="1">
            <a:spLocks noChangeArrowheads="1"/>
          </p:cNvSpPr>
          <p:nvPr/>
        </p:nvSpPr>
        <p:spPr bwMode="auto">
          <a:xfrm>
            <a:off x="4500563" y="2857500"/>
            <a:ext cx="4643437"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b="1"/>
              <a:t>Sports Leadership, Fitness</a:t>
            </a:r>
          </a:p>
          <a:p>
            <a:pPr eaLnBrk="1" hangingPunct="1"/>
            <a:r>
              <a:rPr lang="en-GB" b="1"/>
              <a:t>&amp; Exercise</a:t>
            </a:r>
          </a:p>
        </p:txBody>
      </p:sp>
      <p:pic>
        <p:nvPicPr>
          <p:cNvPr id="3077" name="Picture 8" descr="artists impression"/>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286000" y="357188"/>
            <a:ext cx="1928813" cy="1857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8" name="Picture 6" descr="Join the VILLAGE Health &amp; Fitness Club"/>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286000" y="4214813"/>
            <a:ext cx="1928813" cy="1857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9" name="Picture 6"/>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85750" y="2286000"/>
            <a:ext cx="1857375" cy="1857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80" name="Rectangle 11"/>
          <p:cNvSpPr>
            <a:spLocks noChangeArrowheads="1"/>
          </p:cNvSpPr>
          <p:nvPr/>
        </p:nvSpPr>
        <p:spPr bwMode="auto">
          <a:xfrm>
            <a:off x="0" y="0"/>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p>
            <a:pPr eaLnBrk="0" hangingPunct="0"/>
            <a:endParaRPr lang="en-US"/>
          </a:p>
        </p:txBody>
      </p:sp>
      <p:pic>
        <p:nvPicPr>
          <p:cNvPr id="3081" name="Picture 13" descr="http://ts4.mm.bing.net/images/thumbnail.aspx?q=256797653035&amp;id=6bd843fa455d51df4453f02467808d57&amp;url=http%3a%2f%2fwww.sportsindustrysummit.com%2fnews_images%2fc33-e647-f91-g59london-2012.jpg"/>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286250" y="357188"/>
            <a:ext cx="2357438" cy="1857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82" name="Picture 6" descr="Morriston Golf Club&#10;Morriston Golf Club"/>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286250" y="4214813"/>
            <a:ext cx="2357438" cy="1866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38713893"/>
      </p:ext>
    </p:extLst>
  </p:cSld>
  <p:clrMapOvr>
    <a:masterClrMapping/>
  </p:clrMapOvr>
  <p:transition xmlns:p14="http://schemas.microsoft.com/office/powerpoint/2010/main" spd="slow"/>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314641" y="311981"/>
            <a:ext cx="5325413" cy="646331"/>
          </a:xfrm>
          <a:prstGeom prst="rect">
            <a:avLst/>
          </a:prstGeom>
          <a:noFill/>
        </p:spPr>
        <p:txBody>
          <a:bodyPr wrap="square" rtlCol="0">
            <a:spAutoFit/>
          </a:bodyPr>
          <a:lstStyle/>
          <a:p>
            <a:r>
              <a:rPr lang="en-US" sz="3200" dirty="0" smtClean="0"/>
              <a:t>John L. Schrop</a:t>
            </a:r>
            <a:r>
              <a:rPr lang="en-US" sz="3600" dirty="0" smtClean="0"/>
              <a:t>fer</a:t>
            </a:r>
            <a:endParaRPr lang="en-US" sz="3600" dirty="0"/>
          </a:p>
        </p:txBody>
      </p:sp>
      <p:sp>
        <p:nvSpPr>
          <p:cNvPr id="3" name="TextBox 2"/>
          <p:cNvSpPr txBox="1"/>
          <p:nvPr/>
        </p:nvSpPr>
        <p:spPr>
          <a:xfrm>
            <a:off x="267384" y="1044938"/>
            <a:ext cx="8595735" cy="5632312"/>
          </a:xfrm>
          <a:prstGeom prst="rect">
            <a:avLst/>
          </a:prstGeom>
          <a:noFill/>
        </p:spPr>
        <p:txBody>
          <a:bodyPr wrap="none" rtlCol="0">
            <a:spAutoFit/>
          </a:bodyPr>
          <a:lstStyle/>
          <a:p>
            <a:r>
              <a:rPr lang="en-US" b="1" dirty="0" smtClean="0"/>
              <a:t>Teacher – </a:t>
            </a:r>
            <a:r>
              <a:rPr lang="en-US" b="1" dirty="0" err="1" smtClean="0"/>
              <a:t>Maths</a:t>
            </a:r>
            <a:r>
              <a:rPr lang="en-US" b="1" dirty="0" smtClean="0"/>
              <a:t> &amp; P.E.</a:t>
            </a:r>
          </a:p>
          <a:p>
            <a:endParaRPr lang="en-US" b="1" dirty="0"/>
          </a:p>
          <a:p>
            <a:r>
              <a:rPr lang="en-US" b="1" dirty="0" smtClean="0"/>
              <a:t>Pastoral Head and Head of Boys </a:t>
            </a:r>
            <a:r>
              <a:rPr lang="en-US" b="1" dirty="0" err="1" smtClean="0"/>
              <a:t>P.E</a:t>
            </a:r>
            <a:r>
              <a:rPr lang="en-US" b="1" dirty="0" smtClean="0"/>
              <a:t> Tamworth, Staffs &amp; </a:t>
            </a:r>
            <a:r>
              <a:rPr lang="en-US" b="1" dirty="0" err="1" smtClean="0"/>
              <a:t>Gowerton</a:t>
            </a:r>
            <a:r>
              <a:rPr lang="en-US" b="1" dirty="0" smtClean="0"/>
              <a:t>, Swansea</a:t>
            </a:r>
          </a:p>
          <a:p>
            <a:endParaRPr lang="en-US" b="1" dirty="0"/>
          </a:p>
          <a:p>
            <a:r>
              <a:rPr lang="en-US" b="1" dirty="0" err="1" smtClean="0"/>
              <a:t>WRU</a:t>
            </a:r>
            <a:r>
              <a:rPr lang="en-US" b="1" dirty="0" smtClean="0"/>
              <a:t> Development Officer</a:t>
            </a:r>
          </a:p>
          <a:p>
            <a:endParaRPr lang="en-US" b="1" dirty="0"/>
          </a:p>
          <a:p>
            <a:r>
              <a:rPr lang="en-US" b="1" dirty="0" err="1" smtClean="0"/>
              <a:t>WRU</a:t>
            </a:r>
            <a:r>
              <a:rPr lang="en-US" b="1" dirty="0" smtClean="0"/>
              <a:t> District Director</a:t>
            </a:r>
          </a:p>
          <a:p>
            <a:endParaRPr lang="en-US" b="1" dirty="0"/>
          </a:p>
          <a:p>
            <a:r>
              <a:rPr lang="en-US" b="1" dirty="0" err="1" smtClean="0"/>
              <a:t>WRU</a:t>
            </a:r>
            <a:r>
              <a:rPr lang="en-US" b="1" dirty="0" smtClean="0"/>
              <a:t> Regional Manager (Ospreys)</a:t>
            </a:r>
          </a:p>
          <a:p>
            <a:endParaRPr lang="en-US" b="1" dirty="0"/>
          </a:p>
          <a:p>
            <a:r>
              <a:rPr lang="en-US" b="1" dirty="0" smtClean="0"/>
              <a:t>National Skill Development Manager</a:t>
            </a:r>
          </a:p>
          <a:p>
            <a:endParaRPr lang="en-US" b="1" dirty="0"/>
          </a:p>
          <a:p>
            <a:r>
              <a:rPr lang="en-US" b="1" dirty="0" smtClean="0"/>
              <a:t>National Community Coach Development Manager</a:t>
            </a:r>
          </a:p>
          <a:p>
            <a:endParaRPr lang="en-US" b="1" dirty="0"/>
          </a:p>
          <a:p>
            <a:r>
              <a:rPr lang="en-US" b="1" dirty="0" smtClean="0"/>
              <a:t>National Coach Development Manager.</a:t>
            </a:r>
          </a:p>
          <a:p>
            <a:endParaRPr lang="en-US" b="1" dirty="0"/>
          </a:p>
          <a:p>
            <a:r>
              <a:rPr lang="en-US" b="1" dirty="0" err="1" smtClean="0"/>
              <a:t>IRB</a:t>
            </a:r>
            <a:r>
              <a:rPr lang="en-US" b="1" dirty="0" smtClean="0"/>
              <a:t> Trainer</a:t>
            </a:r>
          </a:p>
          <a:p>
            <a:endParaRPr lang="en-US" b="1" dirty="0"/>
          </a:p>
          <a:p>
            <a:r>
              <a:rPr lang="en-US" b="1" dirty="0" smtClean="0"/>
              <a:t>Lecturer , Sports Consultant ( RFU, </a:t>
            </a:r>
            <a:r>
              <a:rPr lang="en-US" b="1" dirty="0" err="1" smtClean="0"/>
              <a:t>SRU</a:t>
            </a:r>
            <a:r>
              <a:rPr lang="en-US" b="1" dirty="0" smtClean="0"/>
              <a:t> and Hockey Wales)</a:t>
            </a:r>
          </a:p>
          <a:p>
            <a:endParaRPr lang="en-US" dirty="0"/>
          </a:p>
        </p:txBody>
      </p:sp>
    </p:spTree>
    <p:extLst>
      <p:ext uri="{BB962C8B-B14F-4D97-AF65-F5344CB8AC3E}">
        <p14:creationId xmlns:p14="http://schemas.microsoft.com/office/powerpoint/2010/main" val="13089501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images.jpeg"/>
          <p:cNvPicPr>
            <a:picLocks noChangeAspect="1"/>
          </p:cNvPicPr>
          <p:nvPr/>
        </p:nvPicPr>
        <p:blipFill>
          <a:blip r:embed="rId2"/>
          <a:stretch>
            <a:fillRect/>
          </a:stretch>
        </p:blipFill>
        <p:spPr>
          <a:xfrm>
            <a:off x="1092702" y="1572247"/>
            <a:ext cx="3617732" cy="3533518"/>
          </a:xfrm>
          <a:prstGeom prst="rect">
            <a:avLst/>
          </a:prstGeom>
        </p:spPr>
      </p:pic>
      <p:sp>
        <p:nvSpPr>
          <p:cNvPr id="2" name="Title 1"/>
          <p:cNvSpPr>
            <a:spLocks noGrp="1"/>
          </p:cNvSpPr>
          <p:nvPr>
            <p:ph type="ctrTitle"/>
          </p:nvPr>
        </p:nvSpPr>
        <p:spPr>
          <a:xfrm>
            <a:off x="406565" y="236589"/>
            <a:ext cx="8212984" cy="796936"/>
          </a:xfrm>
        </p:spPr>
        <p:txBody>
          <a:bodyPr>
            <a:noAutofit/>
          </a:bodyPr>
          <a:lstStyle/>
          <a:p>
            <a:r>
              <a:rPr lang="en-GB" sz="2400" dirty="0" smtClean="0">
                <a:solidFill>
                  <a:schemeClr val="accent2">
                    <a:lumMod val="75000"/>
                  </a:schemeClr>
                </a:solidFill>
              </a:rPr>
              <a:t/>
            </a:r>
            <a:br>
              <a:rPr lang="en-GB" sz="2400" dirty="0" smtClean="0">
                <a:solidFill>
                  <a:schemeClr val="accent2">
                    <a:lumMod val="75000"/>
                  </a:schemeClr>
                </a:solidFill>
              </a:rPr>
            </a:br>
            <a:r>
              <a:rPr lang="en-GB" sz="2400" dirty="0" smtClean="0">
                <a:solidFill>
                  <a:schemeClr val="accent2">
                    <a:lumMod val="75000"/>
                  </a:schemeClr>
                </a:solidFill>
              </a:rPr>
              <a:t/>
            </a:r>
            <a:br>
              <a:rPr lang="en-GB" sz="2400" dirty="0" smtClean="0">
                <a:solidFill>
                  <a:schemeClr val="accent2">
                    <a:lumMod val="75000"/>
                  </a:schemeClr>
                </a:solidFill>
              </a:rPr>
            </a:br>
            <a:r>
              <a:rPr lang="en-GB" sz="2400" dirty="0" smtClean="0">
                <a:solidFill>
                  <a:schemeClr val="accent2">
                    <a:lumMod val="75000"/>
                  </a:schemeClr>
                </a:solidFill>
              </a:rPr>
              <a:t/>
            </a:r>
            <a:br>
              <a:rPr lang="en-GB" sz="2400" dirty="0" smtClean="0">
                <a:solidFill>
                  <a:schemeClr val="accent2">
                    <a:lumMod val="75000"/>
                  </a:schemeClr>
                </a:solidFill>
              </a:rPr>
            </a:br>
            <a:r>
              <a:rPr lang="en-GB" sz="2400" dirty="0" smtClean="0">
                <a:solidFill>
                  <a:schemeClr val="accent2">
                    <a:lumMod val="75000"/>
                  </a:schemeClr>
                </a:solidFill>
              </a:rPr>
              <a:t/>
            </a:r>
            <a:br>
              <a:rPr lang="en-GB" sz="2400" dirty="0" smtClean="0">
                <a:solidFill>
                  <a:schemeClr val="accent2">
                    <a:lumMod val="75000"/>
                  </a:schemeClr>
                </a:solidFill>
              </a:rPr>
            </a:br>
            <a:r>
              <a:rPr lang="en-GB" sz="2400" dirty="0" smtClean="0">
                <a:solidFill>
                  <a:schemeClr val="accent2">
                    <a:lumMod val="75000"/>
                  </a:schemeClr>
                </a:solidFill>
              </a:rPr>
              <a:t/>
            </a:r>
            <a:br>
              <a:rPr lang="en-GB" sz="2400" dirty="0" smtClean="0">
                <a:solidFill>
                  <a:schemeClr val="accent2">
                    <a:lumMod val="75000"/>
                  </a:schemeClr>
                </a:solidFill>
              </a:rPr>
            </a:br>
            <a:r>
              <a:rPr lang="en-GB" sz="2400" dirty="0" smtClean="0">
                <a:solidFill>
                  <a:schemeClr val="accent2">
                    <a:lumMod val="75000"/>
                  </a:schemeClr>
                </a:solidFill>
              </a:rPr>
              <a:t/>
            </a:r>
            <a:br>
              <a:rPr lang="en-GB" sz="2400" dirty="0" smtClean="0">
                <a:solidFill>
                  <a:schemeClr val="accent2">
                    <a:lumMod val="75000"/>
                  </a:schemeClr>
                </a:solidFill>
              </a:rPr>
            </a:br>
            <a:r>
              <a:rPr lang="en-GB" sz="2400" dirty="0" smtClean="0">
                <a:solidFill>
                  <a:schemeClr val="accent2">
                    <a:lumMod val="75000"/>
                  </a:schemeClr>
                </a:solidFill>
              </a:rPr>
              <a:t>BA (Hons) Sports Management and</a:t>
            </a:r>
            <a:endParaRPr lang="en-GB" sz="2400" dirty="0">
              <a:solidFill>
                <a:schemeClr val="accent2">
                  <a:lumMod val="75000"/>
                </a:schemeClr>
              </a:solidFill>
            </a:endParaRPr>
          </a:p>
        </p:txBody>
      </p:sp>
      <p:sp>
        <p:nvSpPr>
          <p:cNvPr id="3" name="Subtitle 2"/>
          <p:cNvSpPr>
            <a:spLocks noGrp="1"/>
          </p:cNvSpPr>
          <p:nvPr>
            <p:ph type="subTitle" idx="1"/>
          </p:nvPr>
        </p:nvSpPr>
        <p:spPr>
          <a:xfrm>
            <a:off x="738312" y="1033525"/>
            <a:ext cx="7640063" cy="735822"/>
          </a:xfrm>
        </p:spPr>
        <p:txBody>
          <a:bodyPr>
            <a:normAutofit/>
          </a:bodyPr>
          <a:lstStyle/>
          <a:p>
            <a:r>
              <a:rPr lang="en-GB" sz="2400" dirty="0" smtClean="0">
                <a:solidFill>
                  <a:srgbClr val="98B249"/>
                </a:solidFill>
              </a:rPr>
              <a:t>HND Sports Management</a:t>
            </a:r>
            <a:endParaRPr lang="en-GB" sz="2400" dirty="0">
              <a:solidFill>
                <a:srgbClr val="98B249"/>
              </a:solidFill>
            </a:endParaRPr>
          </a:p>
        </p:txBody>
      </p:sp>
      <p:sp>
        <p:nvSpPr>
          <p:cNvPr id="5" name="TextBox 4"/>
          <p:cNvSpPr txBox="1"/>
          <p:nvPr/>
        </p:nvSpPr>
        <p:spPr>
          <a:xfrm>
            <a:off x="5270500" y="4159250"/>
            <a:ext cx="3944683" cy="923330"/>
          </a:xfrm>
          <a:prstGeom prst="rect">
            <a:avLst/>
          </a:prstGeom>
          <a:noFill/>
        </p:spPr>
        <p:txBody>
          <a:bodyPr wrap="square" rtlCol="0">
            <a:spAutoFit/>
          </a:bodyPr>
          <a:lstStyle/>
          <a:p>
            <a:r>
              <a:rPr lang="en-GB" dirty="0" smtClean="0"/>
              <a:t>   Presentation</a:t>
            </a:r>
          </a:p>
          <a:p>
            <a:r>
              <a:rPr lang="en-GB" dirty="0" smtClean="0"/>
              <a:t>          by </a:t>
            </a:r>
          </a:p>
          <a:p>
            <a:r>
              <a:rPr lang="en-GB" dirty="0" smtClean="0"/>
              <a:t>John L. </a:t>
            </a:r>
            <a:r>
              <a:rPr lang="en-GB" dirty="0" err="1" smtClean="0"/>
              <a:t>Schropfer</a:t>
            </a:r>
            <a:endParaRPr lang="en-GB" dirty="0"/>
          </a:p>
        </p:txBody>
      </p:sp>
      <p:sp>
        <p:nvSpPr>
          <p:cNvPr id="9" name="TextBox 8"/>
          <p:cNvSpPr txBox="1"/>
          <p:nvPr/>
        </p:nvSpPr>
        <p:spPr>
          <a:xfrm>
            <a:off x="4710434" y="1769346"/>
            <a:ext cx="7809862" cy="1569660"/>
          </a:xfrm>
          <a:prstGeom prst="rect">
            <a:avLst/>
          </a:prstGeom>
          <a:noFill/>
        </p:spPr>
        <p:txBody>
          <a:bodyPr wrap="square" rtlCol="0">
            <a:spAutoFit/>
          </a:bodyPr>
          <a:lstStyle/>
          <a:p>
            <a:r>
              <a:rPr lang="en-GB" sz="4800" dirty="0" smtClean="0"/>
              <a:t>Developing </a:t>
            </a:r>
          </a:p>
          <a:p>
            <a:r>
              <a:rPr lang="en-GB" sz="4800" dirty="0" smtClean="0"/>
              <a:t>Coaches</a:t>
            </a:r>
            <a:endParaRPr lang="en-GB" sz="4800" dirty="0"/>
          </a:p>
        </p:txBody>
      </p:sp>
      <p:pic>
        <p:nvPicPr>
          <p:cNvPr id="10" name="Picture 9"/>
          <p:cNvPicPr/>
          <p:nvPr/>
        </p:nvPicPr>
        <p:blipFill>
          <a:blip r:embed="rId3"/>
          <a:srcRect/>
          <a:stretch>
            <a:fillRect/>
          </a:stretch>
        </p:blipFill>
        <p:spPr bwMode="auto">
          <a:xfrm>
            <a:off x="143085" y="5921090"/>
            <a:ext cx="3773856" cy="936910"/>
          </a:xfrm>
          <a:prstGeom prst="rect">
            <a:avLst/>
          </a:prstGeom>
          <a:noFill/>
          <a:ln w="9525">
            <a:noFill/>
            <a:miter lim="800000"/>
            <a:headEnd/>
            <a:tailEnd/>
          </a:ln>
        </p:spPr>
      </p:pic>
    </p:spTree>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Kicking and screaming.mpg">
            <a:hlinkClick r:id="" action="ppaction://media"/>
          </p:cNvPr>
          <p:cNvPicPr>
            <a:picLocks noGrp="1"/>
          </p:cNvPicPr>
          <p:nvPr>
            <p:ph idx="1"/>
            <a:videoFile r:link="rId2"/>
            <p:extLst>
              <p:ext uri="{DAA4B4D4-6D71-4841-9C94-3DE7FCFB9230}">
                <p14:media xmlns:p14="http://schemas.microsoft.com/office/powerpoint/2010/main" r:link="rId1"/>
              </p:ext>
            </p:extLst>
          </p:nvPr>
        </p:nvPicPr>
        <p:blipFill>
          <a:blip r:embed="rId4"/>
          <a:stretch>
            <a:fillRect/>
          </a:stretch>
        </p:blipFill>
        <p:spPr>
          <a:xfrm>
            <a:off x="0" y="0"/>
            <a:ext cx="9144000" cy="6858000"/>
          </a:xfrm>
        </p:spPr>
      </p:pic>
    </p:spTree>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1696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endCondLst>
                    <p:cond evt="onNext" delay="0">
                      <p:tgtEl>
                        <p:sldTgt/>
                      </p:tgtEl>
                    </p:cond>
                    <p:cond evt="onPrev" delay="0">
                      <p:tgtEl>
                        <p:sldTgt/>
                      </p:tgtEl>
                    </p:cond>
                  </p:end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KES - P.E. TEACHER.mov">
            <a:hlinkClick r:id="" action="ppaction://media"/>
          </p:cNvPr>
          <p:cNvPicPr>
            <a:picLocks noGrp="1"/>
          </p:cNvPicPr>
          <p:nvPr>
            <p:ph idx="1"/>
            <a:videoFile r:link="rId2"/>
            <p:extLst>
              <p:ext uri="{DAA4B4D4-6D71-4841-9C94-3DE7FCFB9230}">
                <p14:media xmlns:p14="http://schemas.microsoft.com/office/powerpoint/2010/main" r:link="rId1"/>
              </p:ext>
            </p:extLst>
          </p:nvPr>
        </p:nvPicPr>
        <p:blipFill>
          <a:blip r:embed="rId4"/>
          <a:stretch>
            <a:fillRect/>
          </a:stretch>
        </p:blipFill>
        <p:spPr>
          <a:xfrm>
            <a:off x="0" y="0"/>
            <a:ext cx="9144000" cy="5902325"/>
          </a:xfrm>
        </p:spPr>
      </p:pic>
    </p:spTree>
  </p:cSld>
  <p:clrMapOvr>
    <a:masterClrMapping/>
  </p:clrMapOvr>
  <p:timing>
    <p:tnLst>
      <p:par>
        <p:cTn xmlns:p14="http://schemas.microsoft.com/office/powerpoint/2010/mai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p:cTn id="7" fill="hold" display="0">
                  <p:stCondLst>
                    <p:cond delay="indefinite"/>
                  </p:stCondLst>
                  <p:endCondLst>
                    <p:cond evt="onNext" delay="0">
                      <p:tgtEl>
                        <p:sldTgt/>
                      </p:tgtEl>
                    </p:cond>
                    <p:cond evt="onPrev" delay="0">
                      <p:tgtEl>
                        <p:sldTgt/>
                      </p:tgtEl>
                    </p:cond>
                  </p:endCondLst>
                </p:cTn>
                <p:tgtEl>
                  <p:spTgt spid="4"/>
                </p:tgtEl>
              </p:cMediaNode>
            </p:vide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601616" y="267413"/>
            <a:ext cx="8185834" cy="6150472"/>
          </a:xfrm>
          <a:prstGeom prst="rect">
            <a:avLst/>
          </a:prstGeom>
        </p:spPr>
      </p:pic>
    </p:spTree>
    <p:extLst>
      <p:ext uri="{BB962C8B-B14F-4D97-AF65-F5344CB8AC3E}">
        <p14:creationId xmlns:p14="http://schemas.microsoft.com/office/powerpoint/2010/main" val="11148471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Slide Number Placeholder 2"/>
          <p:cNvSpPr>
            <a:spLocks noGrp="1"/>
          </p:cNvSpPr>
          <p:nvPr>
            <p:ph type="sldNum" sz="quarter" idx="10"/>
          </p:nvPr>
        </p:nvSpPr>
        <p:spPr/>
        <p:txBody>
          <a:bodyPr/>
          <a:lstStyle/>
          <a:p>
            <a:fld id="{8479F4BA-8310-5747-AB87-140531B3AA7F}" type="slidenum">
              <a:rPr lang="en-GB"/>
              <a:pPr/>
              <a:t>7</a:t>
            </a:fld>
            <a:endParaRPr lang="en-GB"/>
          </a:p>
        </p:txBody>
      </p:sp>
      <p:sp>
        <p:nvSpPr>
          <p:cNvPr id="672770" name="Rectangle 2"/>
          <p:cNvSpPr>
            <a:spLocks noGrp="1" noChangeArrowheads="1"/>
          </p:cNvSpPr>
          <p:nvPr>
            <p:ph type="title"/>
          </p:nvPr>
        </p:nvSpPr>
        <p:spPr>
          <a:xfrm>
            <a:off x="0" y="0"/>
            <a:ext cx="9144000" cy="836613"/>
          </a:xfrm>
        </p:spPr>
        <p:txBody>
          <a:bodyPr/>
          <a:lstStyle/>
          <a:p>
            <a:r>
              <a:rPr lang="en-GB" b="1" dirty="0">
                <a:solidFill>
                  <a:schemeClr val="tx1"/>
                </a:solidFill>
              </a:rPr>
              <a:t>What does a coach need to be able to do?</a:t>
            </a:r>
          </a:p>
        </p:txBody>
      </p:sp>
      <p:sp>
        <p:nvSpPr>
          <p:cNvPr id="672771" name="Text Box 3"/>
          <p:cNvSpPr txBox="1">
            <a:spLocks noChangeArrowheads="1"/>
          </p:cNvSpPr>
          <p:nvPr/>
        </p:nvSpPr>
        <p:spPr bwMode="auto">
          <a:xfrm>
            <a:off x="3635375" y="2781300"/>
            <a:ext cx="1800225" cy="406400"/>
          </a:xfrm>
          <a:prstGeom prst="rect">
            <a:avLst/>
          </a:prstGeom>
          <a:solidFill>
            <a:srgbClr val="FF0000"/>
          </a:solidFill>
          <a:ln w="9525">
            <a:solidFill>
              <a:srgbClr val="FF0000"/>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a:spcBef>
                <a:spcPct val="50000"/>
              </a:spcBef>
            </a:pPr>
            <a:r>
              <a:rPr lang="en-GB" sz="2000" b="1">
                <a:latin typeface="Times New Roman" charset="0"/>
                <a:cs typeface="Arial" charset="0"/>
              </a:rPr>
              <a:t>PLAN</a:t>
            </a:r>
          </a:p>
        </p:txBody>
      </p:sp>
      <p:sp>
        <p:nvSpPr>
          <p:cNvPr id="672772" name="Text Box 4"/>
          <p:cNvSpPr txBox="1">
            <a:spLocks noChangeArrowheads="1"/>
          </p:cNvSpPr>
          <p:nvPr/>
        </p:nvSpPr>
        <p:spPr bwMode="auto">
          <a:xfrm>
            <a:off x="4859338" y="3789363"/>
            <a:ext cx="1800225" cy="406400"/>
          </a:xfrm>
          <a:prstGeom prst="rect">
            <a:avLst/>
          </a:prstGeom>
          <a:solidFill>
            <a:srgbClr val="0000CC"/>
          </a:solidFill>
          <a:ln w="9525">
            <a:solidFill>
              <a:srgbClr val="0000CC"/>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a:spcBef>
                <a:spcPct val="50000"/>
              </a:spcBef>
            </a:pPr>
            <a:r>
              <a:rPr lang="en-GB" sz="2000" b="1">
                <a:solidFill>
                  <a:schemeClr val="bg1"/>
                </a:solidFill>
                <a:latin typeface="Times New Roman" charset="0"/>
                <a:cs typeface="Arial" charset="0"/>
              </a:rPr>
              <a:t>DO</a:t>
            </a:r>
          </a:p>
        </p:txBody>
      </p:sp>
      <p:sp>
        <p:nvSpPr>
          <p:cNvPr id="672773" name="Text Box 5"/>
          <p:cNvSpPr txBox="1">
            <a:spLocks noChangeArrowheads="1"/>
          </p:cNvSpPr>
          <p:nvPr/>
        </p:nvSpPr>
        <p:spPr bwMode="auto">
          <a:xfrm>
            <a:off x="2193925" y="3430588"/>
            <a:ext cx="1800225" cy="406400"/>
          </a:xfrm>
          <a:prstGeom prst="rect">
            <a:avLst/>
          </a:prstGeom>
          <a:solidFill>
            <a:srgbClr val="00FF00"/>
          </a:solidFill>
          <a:ln w="9525">
            <a:solidFill>
              <a:schemeClr val="folHlink"/>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a:spcBef>
                <a:spcPct val="50000"/>
              </a:spcBef>
            </a:pPr>
            <a:r>
              <a:rPr lang="en-GB" sz="2000" b="1">
                <a:latin typeface="Times New Roman" charset="0"/>
                <a:cs typeface="Arial" charset="0"/>
              </a:rPr>
              <a:t>REVIEW</a:t>
            </a:r>
          </a:p>
        </p:txBody>
      </p:sp>
      <p:sp>
        <p:nvSpPr>
          <p:cNvPr id="672774" name="Line 6"/>
          <p:cNvSpPr>
            <a:spLocks noChangeShapeType="1"/>
          </p:cNvSpPr>
          <p:nvPr/>
        </p:nvSpPr>
        <p:spPr bwMode="auto">
          <a:xfrm>
            <a:off x="5435600" y="3141663"/>
            <a:ext cx="287338" cy="64770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endParaRPr lang="en-US"/>
          </a:p>
        </p:txBody>
      </p:sp>
      <p:sp>
        <p:nvSpPr>
          <p:cNvPr id="672775" name="Line 7"/>
          <p:cNvSpPr>
            <a:spLocks noChangeShapeType="1"/>
          </p:cNvSpPr>
          <p:nvPr/>
        </p:nvSpPr>
        <p:spPr bwMode="auto">
          <a:xfrm flipH="1" flipV="1">
            <a:off x="3562350" y="3862388"/>
            <a:ext cx="1296988" cy="360362"/>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endParaRPr lang="en-US"/>
          </a:p>
        </p:txBody>
      </p:sp>
      <p:sp>
        <p:nvSpPr>
          <p:cNvPr id="672776" name="Line 8"/>
          <p:cNvSpPr>
            <a:spLocks noChangeShapeType="1"/>
          </p:cNvSpPr>
          <p:nvPr/>
        </p:nvSpPr>
        <p:spPr bwMode="auto">
          <a:xfrm flipV="1">
            <a:off x="2482850" y="2998788"/>
            <a:ext cx="1152525" cy="43180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endParaRPr lang="en-US"/>
          </a:p>
        </p:txBody>
      </p:sp>
      <p:sp>
        <p:nvSpPr>
          <p:cNvPr id="672777" name="Text Box 9"/>
          <p:cNvSpPr txBox="1">
            <a:spLocks noChangeArrowheads="1"/>
          </p:cNvSpPr>
          <p:nvPr/>
        </p:nvSpPr>
        <p:spPr bwMode="auto">
          <a:xfrm>
            <a:off x="2771775" y="1628775"/>
            <a:ext cx="1944688" cy="711200"/>
          </a:xfrm>
          <a:prstGeom prst="rect">
            <a:avLst/>
          </a:prstGeom>
          <a:solidFill>
            <a:srgbClr val="FF0000">
              <a:alpha val="48000"/>
            </a:srgbClr>
          </a:solidFill>
          <a:ln w="9525">
            <a:solidFill>
              <a:srgbClr val="FF0000"/>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a:spcBef>
                <a:spcPct val="50000"/>
              </a:spcBef>
            </a:pPr>
            <a:r>
              <a:rPr lang="en-GB" sz="2000" b="1">
                <a:latin typeface="Times New Roman" charset="0"/>
                <a:cs typeface="Arial" charset="0"/>
              </a:rPr>
              <a:t>plan a programme</a:t>
            </a:r>
          </a:p>
        </p:txBody>
      </p:sp>
      <p:sp>
        <p:nvSpPr>
          <p:cNvPr id="672778" name="Text Box 10"/>
          <p:cNvSpPr txBox="1">
            <a:spLocks noChangeArrowheads="1"/>
          </p:cNvSpPr>
          <p:nvPr/>
        </p:nvSpPr>
        <p:spPr bwMode="auto">
          <a:xfrm>
            <a:off x="4859338" y="1268413"/>
            <a:ext cx="1800225" cy="711200"/>
          </a:xfrm>
          <a:prstGeom prst="rect">
            <a:avLst/>
          </a:prstGeom>
          <a:solidFill>
            <a:srgbClr val="FF0000">
              <a:alpha val="48000"/>
            </a:srgbClr>
          </a:solidFill>
          <a:ln w="9525">
            <a:solidFill>
              <a:srgbClr val="FF0000"/>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a:spcBef>
                <a:spcPct val="50000"/>
              </a:spcBef>
            </a:pPr>
            <a:r>
              <a:rPr lang="en-GB" sz="2000" b="1">
                <a:latin typeface="Times New Roman" charset="0"/>
                <a:cs typeface="Arial" charset="0"/>
              </a:rPr>
              <a:t>plan for a competition</a:t>
            </a:r>
          </a:p>
        </p:txBody>
      </p:sp>
      <p:sp>
        <p:nvSpPr>
          <p:cNvPr id="672779" name="Text Box 11"/>
          <p:cNvSpPr txBox="1">
            <a:spLocks noChangeArrowheads="1"/>
          </p:cNvSpPr>
          <p:nvPr/>
        </p:nvSpPr>
        <p:spPr bwMode="auto">
          <a:xfrm>
            <a:off x="5292725" y="2133600"/>
            <a:ext cx="1800225" cy="406400"/>
          </a:xfrm>
          <a:prstGeom prst="rect">
            <a:avLst/>
          </a:prstGeom>
          <a:solidFill>
            <a:srgbClr val="FF0000">
              <a:alpha val="48000"/>
            </a:srgbClr>
          </a:solidFill>
          <a:ln w="9525">
            <a:solidFill>
              <a:srgbClr val="FF0000"/>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a:spcBef>
                <a:spcPct val="50000"/>
              </a:spcBef>
            </a:pPr>
            <a:r>
              <a:rPr lang="en-GB" sz="2000" b="1">
                <a:latin typeface="Times New Roman" charset="0"/>
                <a:cs typeface="Arial" charset="0"/>
              </a:rPr>
              <a:t>plan a session </a:t>
            </a:r>
          </a:p>
        </p:txBody>
      </p:sp>
      <p:sp>
        <p:nvSpPr>
          <p:cNvPr id="672780" name="Text Box 12"/>
          <p:cNvSpPr txBox="1">
            <a:spLocks noChangeArrowheads="1"/>
          </p:cNvSpPr>
          <p:nvPr/>
        </p:nvSpPr>
        <p:spPr bwMode="auto">
          <a:xfrm>
            <a:off x="3348038" y="4365625"/>
            <a:ext cx="2519362" cy="711200"/>
          </a:xfrm>
          <a:prstGeom prst="rect">
            <a:avLst/>
          </a:prstGeom>
          <a:solidFill>
            <a:srgbClr val="0000CC">
              <a:alpha val="48000"/>
            </a:srgbClr>
          </a:solidFill>
          <a:ln w="9525">
            <a:solidFill>
              <a:srgbClr val="0000CC"/>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a:spcBef>
                <a:spcPct val="50000"/>
              </a:spcBef>
            </a:pPr>
            <a:r>
              <a:rPr lang="en-GB" sz="2000" b="1">
                <a:latin typeface="Times New Roman" charset="0"/>
                <a:cs typeface="Arial" charset="0"/>
              </a:rPr>
              <a:t>generate and provide feedback</a:t>
            </a:r>
          </a:p>
        </p:txBody>
      </p:sp>
      <p:sp>
        <p:nvSpPr>
          <p:cNvPr id="672781" name="Text Box 13"/>
          <p:cNvSpPr txBox="1">
            <a:spLocks noChangeArrowheads="1"/>
          </p:cNvSpPr>
          <p:nvPr/>
        </p:nvSpPr>
        <p:spPr bwMode="auto">
          <a:xfrm>
            <a:off x="6227763" y="4581525"/>
            <a:ext cx="2627312" cy="711200"/>
          </a:xfrm>
          <a:prstGeom prst="rect">
            <a:avLst/>
          </a:prstGeom>
          <a:solidFill>
            <a:srgbClr val="0000CC">
              <a:alpha val="48000"/>
            </a:srgbClr>
          </a:solidFill>
          <a:ln w="9525">
            <a:solidFill>
              <a:srgbClr val="0000CC"/>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a:spcBef>
                <a:spcPct val="50000"/>
              </a:spcBef>
            </a:pPr>
            <a:r>
              <a:rPr lang="en-GB" sz="2000" b="1">
                <a:latin typeface="Times New Roman" charset="0"/>
                <a:cs typeface="Arial" charset="0"/>
              </a:rPr>
              <a:t>provide explanations and instructions</a:t>
            </a:r>
          </a:p>
        </p:txBody>
      </p:sp>
      <p:sp>
        <p:nvSpPr>
          <p:cNvPr id="672782" name="Text Box 14"/>
          <p:cNvSpPr txBox="1">
            <a:spLocks noChangeArrowheads="1"/>
          </p:cNvSpPr>
          <p:nvPr/>
        </p:nvSpPr>
        <p:spPr bwMode="auto">
          <a:xfrm>
            <a:off x="6877050" y="3644900"/>
            <a:ext cx="1943100" cy="711200"/>
          </a:xfrm>
          <a:prstGeom prst="rect">
            <a:avLst/>
          </a:prstGeom>
          <a:solidFill>
            <a:srgbClr val="0000CC">
              <a:alpha val="48000"/>
            </a:srgbClr>
          </a:solidFill>
          <a:ln w="9525">
            <a:solidFill>
              <a:srgbClr val="0000CC"/>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a:spcBef>
                <a:spcPct val="50000"/>
              </a:spcBef>
            </a:pPr>
            <a:r>
              <a:rPr lang="en-GB" sz="2000" b="1">
                <a:latin typeface="Times New Roman" charset="0"/>
                <a:cs typeface="Arial" charset="0"/>
              </a:rPr>
              <a:t>provide demonstrations</a:t>
            </a:r>
          </a:p>
        </p:txBody>
      </p:sp>
      <p:sp>
        <p:nvSpPr>
          <p:cNvPr id="672783" name="Text Box 15"/>
          <p:cNvSpPr txBox="1">
            <a:spLocks noChangeArrowheads="1"/>
          </p:cNvSpPr>
          <p:nvPr/>
        </p:nvSpPr>
        <p:spPr bwMode="auto">
          <a:xfrm>
            <a:off x="3708400" y="5445125"/>
            <a:ext cx="1800225" cy="711200"/>
          </a:xfrm>
          <a:prstGeom prst="rect">
            <a:avLst/>
          </a:prstGeom>
          <a:solidFill>
            <a:srgbClr val="0000CC">
              <a:alpha val="48000"/>
            </a:srgbClr>
          </a:solidFill>
          <a:ln w="9525">
            <a:solidFill>
              <a:srgbClr val="0000CC"/>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a:spcBef>
                <a:spcPct val="50000"/>
              </a:spcBef>
            </a:pPr>
            <a:r>
              <a:rPr lang="en-GB" sz="2000" b="1">
                <a:latin typeface="Times New Roman" charset="0"/>
                <a:cs typeface="Arial" charset="0"/>
              </a:rPr>
              <a:t>observe and analyse</a:t>
            </a:r>
          </a:p>
        </p:txBody>
      </p:sp>
      <p:sp>
        <p:nvSpPr>
          <p:cNvPr id="672784" name="Text Box 16"/>
          <p:cNvSpPr txBox="1">
            <a:spLocks noChangeArrowheads="1"/>
          </p:cNvSpPr>
          <p:nvPr/>
        </p:nvSpPr>
        <p:spPr bwMode="auto">
          <a:xfrm>
            <a:off x="5724525" y="5445125"/>
            <a:ext cx="3095625" cy="711200"/>
          </a:xfrm>
          <a:prstGeom prst="rect">
            <a:avLst/>
          </a:prstGeom>
          <a:solidFill>
            <a:srgbClr val="0000CC">
              <a:alpha val="48000"/>
            </a:srgbClr>
          </a:solidFill>
          <a:ln w="9525">
            <a:solidFill>
              <a:srgbClr val="0000CC"/>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a:spcBef>
                <a:spcPct val="50000"/>
              </a:spcBef>
            </a:pPr>
            <a:r>
              <a:rPr lang="en-GB" sz="2000" b="1">
                <a:latin typeface="Times New Roman" charset="0"/>
                <a:cs typeface="Arial" charset="0"/>
              </a:rPr>
              <a:t>build a relationship with their athletes</a:t>
            </a:r>
          </a:p>
        </p:txBody>
      </p:sp>
      <p:sp>
        <p:nvSpPr>
          <p:cNvPr id="672785" name="Text Box 17"/>
          <p:cNvSpPr txBox="1">
            <a:spLocks noChangeArrowheads="1"/>
          </p:cNvSpPr>
          <p:nvPr/>
        </p:nvSpPr>
        <p:spPr bwMode="auto">
          <a:xfrm>
            <a:off x="1187450" y="5445125"/>
            <a:ext cx="2233613" cy="711200"/>
          </a:xfrm>
          <a:prstGeom prst="rect">
            <a:avLst/>
          </a:prstGeom>
          <a:solidFill>
            <a:srgbClr val="0000CC">
              <a:alpha val="48000"/>
            </a:srgbClr>
          </a:solidFill>
          <a:ln w="9525">
            <a:solidFill>
              <a:srgbClr val="0000CC"/>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a:spcBef>
                <a:spcPct val="50000"/>
              </a:spcBef>
            </a:pPr>
            <a:r>
              <a:rPr lang="en-GB" sz="2000" b="1">
                <a:latin typeface="Times New Roman" charset="0"/>
                <a:cs typeface="Arial" charset="0"/>
              </a:rPr>
              <a:t>use questioning to raise awareness</a:t>
            </a:r>
          </a:p>
        </p:txBody>
      </p:sp>
      <p:sp>
        <p:nvSpPr>
          <p:cNvPr id="672786" name="Text Box 18"/>
          <p:cNvSpPr txBox="1">
            <a:spLocks noChangeArrowheads="1"/>
          </p:cNvSpPr>
          <p:nvPr/>
        </p:nvSpPr>
        <p:spPr bwMode="auto">
          <a:xfrm>
            <a:off x="179388" y="3860800"/>
            <a:ext cx="2305050" cy="711200"/>
          </a:xfrm>
          <a:prstGeom prst="rect">
            <a:avLst/>
          </a:prstGeom>
          <a:solidFill>
            <a:srgbClr val="00FF00">
              <a:alpha val="48000"/>
            </a:srgbClr>
          </a:solidFill>
          <a:ln w="9525">
            <a:solidFill>
              <a:srgbClr val="00FF00"/>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a:spcBef>
                <a:spcPct val="50000"/>
              </a:spcBef>
            </a:pPr>
            <a:r>
              <a:rPr lang="en-GB" sz="2000" b="1">
                <a:latin typeface="Times New Roman" charset="0"/>
                <a:cs typeface="Arial" charset="0"/>
              </a:rPr>
              <a:t>monitor athlete’s performance</a:t>
            </a:r>
          </a:p>
        </p:txBody>
      </p:sp>
      <p:sp>
        <p:nvSpPr>
          <p:cNvPr id="672787" name="Text Box 19"/>
          <p:cNvSpPr txBox="1">
            <a:spLocks noChangeArrowheads="1"/>
          </p:cNvSpPr>
          <p:nvPr/>
        </p:nvSpPr>
        <p:spPr bwMode="auto">
          <a:xfrm>
            <a:off x="179388" y="2349500"/>
            <a:ext cx="2627312" cy="711200"/>
          </a:xfrm>
          <a:prstGeom prst="rect">
            <a:avLst/>
          </a:prstGeom>
          <a:solidFill>
            <a:srgbClr val="00FF00">
              <a:alpha val="48000"/>
            </a:srgbClr>
          </a:solidFill>
          <a:ln w="9525">
            <a:solidFill>
              <a:srgbClr val="00FF00"/>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a:spcBef>
                <a:spcPct val="50000"/>
              </a:spcBef>
            </a:pPr>
            <a:r>
              <a:rPr lang="en-GB" sz="2000" b="1">
                <a:latin typeface="Times New Roman" charset="0"/>
                <a:cs typeface="Arial" charset="0"/>
              </a:rPr>
              <a:t>analyse their coaching performance</a:t>
            </a:r>
          </a:p>
        </p:txBody>
      </p:sp>
      <p:sp>
        <p:nvSpPr>
          <p:cNvPr id="672788" name="Text Box 20"/>
          <p:cNvSpPr txBox="1">
            <a:spLocks noChangeArrowheads="1"/>
          </p:cNvSpPr>
          <p:nvPr/>
        </p:nvSpPr>
        <p:spPr bwMode="auto">
          <a:xfrm>
            <a:off x="6588125" y="2781300"/>
            <a:ext cx="1943100" cy="711200"/>
          </a:xfrm>
          <a:prstGeom prst="rect">
            <a:avLst/>
          </a:prstGeom>
          <a:solidFill>
            <a:srgbClr val="0000CC">
              <a:alpha val="48000"/>
            </a:srgbClr>
          </a:solidFill>
          <a:ln w="9525">
            <a:solidFill>
              <a:srgbClr val="0000CC"/>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a:spcBef>
                <a:spcPct val="50000"/>
              </a:spcBef>
            </a:pPr>
            <a:r>
              <a:rPr lang="en-GB" sz="2000" b="1">
                <a:latin typeface="Times New Roman" charset="0"/>
                <a:cs typeface="Arial" charset="0"/>
              </a:rPr>
              <a:t>make sessions fun and safe</a:t>
            </a:r>
          </a:p>
        </p:txBody>
      </p:sp>
      <p:sp>
        <p:nvSpPr>
          <p:cNvPr id="672789" name="Text Box 21"/>
          <p:cNvSpPr txBox="1">
            <a:spLocks noChangeArrowheads="1"/>
          </p:cNvSpPr>
          <p:nvPr/>
        </p:nvSpPr>
        <p:spPr bwMode="auto">
          <a:xfrm>
            <a:off x="395288" y="4652963"/>
            <a:ext cx="1943100" cy="711200"/>
          </a:xfrm>
          <a:prstGeom prst="rect">
            <a:avLst/>
          </a:prstGeom>
          <a:solidFill>
            <a:srgbClr val="0000CC">
              <a:alpha val="48000"/>
            </a:srgbClr>
          </a:solidFill>
          <a:ln w="9525">
            <a:solidFill>
              <a:srgbClr val="0000CC"/>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a:spcBef>
                <a:spcPct val="50000"/>
              </a:spcBef>
            </a:pPr>
            <a:r>
              <a:rPr lang="en-GB" sz="2000" b="1">
                <a:latin typeface="Times New Roman" charset="0"/>
                <a:cs typeface="Arial" charset="0"/>
              </a:rPr>
              <a:t>develop and hone skills</a:t>
            </a:r>
          </a:p>
        </p:txBody>
      </p:sp>
      <p:sp>
        <p:nvSpPr>
          <p:cNvPr id="672790" name="Text Box 22"/>
          <p:cNvSpPr txBox="1">
            <a:spLocks noChangeArrowheads="1"/>
          </p:cNvSpPr>
          <p:nvPr/>
        </p:nvSpPr>
        <p:spPr bwMode="auto">
          <a:xfrm>
            <a:off x="6804025" y="1268413"/>
            <a:ext cx="1800225" cy="711200"/>
          </a:xfrm>
          <a:prstGeom prst="rect">
            <a:avLst/>
          </a:prstGeom>
          <a:solidFill>
            <a:srgbClr val="FF0000">
              <a:alpha val="48000"/>
            </a:srgbClr>
          </a:solidFill>
          <a:ln w="9525">
            <a:solidFill>
              <a:srgbClr val="FF0000"/>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a:spcBef>
                <a:spcPct val="50000"/>
              </a:spcBef>
            </a:pPr>
            <a:r>
              <a:rPr lang="en-GB" sz="2000" b="1">
                <a:latin typeface="Times New Roman" charset="0"/>
                <a:cs typeface="Arial" charset="0"/>
              </a:rPr>
              <a:t>plan a training session </a:t>
            </a:r>
          </a:p>
        </p:txBody>
      </p:sp>
    </p:spTree>
    <p:extLst>
      <p:ext uri="{BB962C8B-B14F-4D97-AF65-F5344CB8AC3E}">
        <p14:creationId xmlns:p14="http://schemas.microsoft.com/office/powerpoint/2010/main" val="2232500938"/>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72777"/>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72778"/>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672790"/>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672779"/>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672788"/>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672781"/>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672782"/>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672784"/>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672783"/>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672780"/>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672785"/>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672789"/>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672786"/>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67278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72777" grpId="0" animBg="1"/>
      <p:bldP spid="672778" grpId="0" animBg="1"/>
      <p:bldP spid="672779" grpId="0" animBg="1"/>
      <p:bldP spid="672780" grpId="0" animBg="1"/>
      <p:bldP spid="672781" grpId="0" animBg="1"/>
      <p:bldP spid="672782" grpId="0" animBg="1"/>
      <p:bldP spid="672783" grpId="0" animBg="1"/>
      <p:bldP spid="672784" grpId="0" animBg="1"/>
      <p:bldP spid="672785" grpId="0" animBg="1"/>
      <p:bldP spid="672786" grpId="0" animBg="1"/>
      <p:bldP spid="672787" grpId="0" animBg="1"/>
      <p:bldP spid="672788" grpId="0" animBg="1"/>
      <p:bldP spid="672789" grpId="0" animBg="1"/>
      <p:bldP spid="672790"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1"/>
          <p:cNvSpPr>
            <a:spLocks noGrp="1"/>
          </p:cNvSpPr>
          <p:nvPr>
            <p:ph type="sldNum" sz="quarter" idx="10"/>
          </p:nvPr>
        </p:nvSpPr>
        <p:spPr/>
        <p:txBody>
          <a:bodyPr/>
          <a:lstStyle/>
          <a:p>
            <a:fld id="{49C68E1C-D314-5448-AC58-C25A20421563}" type="slidenum">
              <a:rPr lang="en-GB"/>
              <a:pPr/>
              <a:t>8</a:t>
            </a:fld>
            <a:endParaRPr lang="en-GB"/>
          </a:p>
        </p:txBody>
      </p:sp>
      <p:sp>
        <p:nvSpPr>
          <p:cNvPr id="637954" name="Rectangle 2"/>
          <p:cNvSpPr>
            <a:spLocks noGrp="1" noChangeArrowheads="1"/>
          </p:cNvSpPr>
          <p:nvPr>
            <p:ph type="title" idx="4294967295"/>
          </p:nvPr>
        </p:nvSpPr>
        <p:spPr>
          <a:xfrm>
            <a:off x="0" y="0"/>
            <a:ext cx="9129713" cy="765175"/>
          </a:xfrm>
          <a:noFill/>
        </p:spPr>
        <p:txBody>
          <a:bodyPr/>
          <a:lstStyle/>
          <a:p>
            <a:r>
              <a:rPr lang="en-US" sz="3200" b="1" dirty="0">
                <a:solidFill>
                  <a:schemeClr val="tx1"/>
                </a:solidFill>
                <a:effectLst>
                  <a:outerShdw blurRad="38100" dist="38100" dir="2700000" algn="tl">
                    <a:srgbClr val="DDDDDD"/>
                  </a:outerShdw>
                </a:effectLst>
              </a:rPr>
              <a:t>What is learner</a:t>
            </a:r>
            <a:r>
              <a:rPr lang="en-US" sz="3200" b="1" dirty="0" smtClean="0">
                <a:solidFill>
                  <a:schemeClr val="tx1"/>
                </a:solidFill>
                <a:effectLst>
                  <a:outerShdw blurRad="38100" dist="38100" dir="2700000" algn="tl">
                    <a:srgbClr val="DDDDDD"/>
                  </a:outerShdw>
                </a:effectLst>
              </a:rPr>
              <a:t>-</a:t>
            </a:r>
            <a:r>
              <a:rPr lang="en-US" sz="3200" b="1" dirty="0" err="1" smtClean="0">
                <a:solidFill>
                  <a:schemeClr val="tx1"/>
                </a:solidFill>
                <a:effectLst>
                  <a:outerShdw blurRad="38100" dist="38100" dir="2700000" algn="tl">
                    <a:srgbClr val="DDDDDD"/>
                  </a:outerShdw>
                </a:effectLst>
              </a:rPr>
              <a:t>centred</a:t>
            </a:r>
            <a:r>
              <a:rPr lang="en-US" sz="3200" b="1" dirty="0" smtClean="0">
                <a:solidFill>
                  <a:schemeClr val="tx1"/>
                </a:solidFill>
                <a:effectLst>
                  <a:outerShdw blurRad="38100" dist="38100" dir="2700000" algn="tl">
                    <a:srgbClr val="DDDDDD"/>
                  </a:outerShdw>
                </a:effectLst>
              </a:rPr>
              <a:t> coaching?</a:t>
            </a:r>
            <a:endParaRPr lang="en-GB" sz="3200" b="1" dirty="0">
              <a:solidFill>
                <a:schemeClr val="tx1"/>
              </a:solidFill>
              <a:effectLst>
                <a:outerShdw blurRad="38100" dist="38100" dir="2700000" algn="tl">
                  <a:srgbClr val="DDDDDD"/>
                </a:outerShdw>
              </a:effectLst>
            </a:endParaRPr>
          </a:p>
        </p:txBody>
      </p:sp>
      <p:sp>
        <p:nvSpPr>
          <p:cNvPr id="637955" name="Rectangle 3"/>
          <p:cNvSpPr>
            <a:spLocks noGrp="1" noChangeArrowheads="1"/>
          </p:cNvSpPr>
          <p:nvPr>
            <p:ph type="body" idx="4294967295"/>
          </p:nvPr>
        </p:nvSpPr>
        <p:spPr>
          <a:xfrm>
            <a:off x="323850" y="1470764"/>
            <a:ext cx="8569325" cy="4695085"/>
          </a:xfrm>
          <a:noFill/>
          <a:extLst>
            <a:ext uri="{909E8E84-426E-40dd-AFC4-6F175D3DCCD1}">
              <a14:hiddenFill xmlns:a14="http://schemas.microsoft.com/office/drawing/2010/main">
                <a:solidFill>
                  <a:srgbClr val="A50021"/>
                </a:solidFill>
              </a14:hiddenFill>
            </a:ext>
          </a:extLst>
        </p:spPr>
        <p:txBody>
          <a:bodyPr>
            <a:normAutofit/>
          </a:bodyPr>
          <a:lstStyle/>
          <a:p>
            <a:r>
              <a:rPr lang="en-US" sz="2400" b="1" dirty="0"/>
              <a:t>Meet the needs of each learner; valuing them and encouraging them to explore their own potential</a:t>
            </a:r>
          </a:p>
          <a:p>
            <a:r>
              <a:rPr lang="en-US" sz="2400" b="1" dirty="0"/>
              <a:t>Recognise the need to provide an effective learning climate for each learner / group</a:t>
            </a:r>
          </a:p>
          <a:p>
            <a:r>
              <a:rPr lang="en-US" sz="2400" b="1" dirty="0"/>
              <a:t>Help them learn to coach / lead, not simply providing them with technical knowledge</a:t>
            </a:r>
          </a:p>
          <a:p>
            <a:r>
              <a:rPr lang="en-US" sz="2400" b="1" dirty="0"/>
              <a:t>Encourage learners to be self-reflective and helping them to take responsibility for their own development and on-going learning.</a:t>
            </a:r>
            <a:endParaRPr lang="en-GB" sz="2400" b="1" dirty="0"/>
          </a:p>
          <a:p>
            <a:pPr lvl="4"/>
            <a:endParaRPr lang="en-GB" sz="2400" b="1" dirty="0"/>
          </a:p>
        </p:txBody>
      </p:sp>
      <p:sp>
        <p:nvSpPr>
          <p:cNvPr id="2" name="Rectangle 1"/>
          <p:cNvSpPr/>
          <p:nvPr/>
        </p:nvSpPr>
        <p:spPr>
          <a:xfrm>
            <a:off x="-6645275" y="-5007919"/>
            <a:ext cx="2286000" cy="13708363"/>
          </a:xfrm>
          <a:prstGeom prst="rect">
            <a:avLst/>
          </a:prstGeom>
        </p:spPr>
        <p:txBody>
          <a:bodyPr>
            <a:spAutoFit/>
          </a:bodyPr>
          <a:lstStyle/>
          <a:p>
            <a:pPr marL="342900" lvl="0" indent="-342900" algn="l">
              <a:spcBef>
                <a:spcPct val="20000"/>
              </a:spcBef>
              <a:buFontTx/>
              <a:buChar char="•"/>
            </a:pPr>
            <a:r>
              <a:rPr lang="en-US" sz="2800" kern="0" dirty="0">
                <a:solidFill>
                  <a:srgbClr val="000000"/>
                </a:solidFill>
                <a:latin typeface="Arial"/>
                <a:ea typeface="ＭＳ Ｐゴシック"/>
              </a:rPr>
              <a:t>Meet the needs of each learner; valuing them and encouraging them to explore their own potential</a:t>
            </a:r>
          </a:p>
          <a:p>
            <a:pPr marL="342900" lvl="0" indent="-342900" algn="l">
              <a:spcBef>
                <a:spcPct val="20000"/>
              </a:spcBef>
              <a:buFontTx/>
              <a:buChar char="•"/>
            </a:pPr>
            <a:r>
              <a:rPr lang="en-US" sz="2800" kern="0" dirty="0">
                <a:solidFill>
                  <a:srgbClr val="000000"/>
                </a:solidFill>
                <a:latin typeface="Arial"/>
                <a:ea typeface="ＭＳ Ｐゴシック"/>
              </a:rPr>
              <a:t>Recognise the need to provide an effective learning climate for each learner / group</a:t>
            </a:r>
          </a:p>
          <a:p>
            <a:pPr marL="342900" lvl="0" indent="-342900" algn="l">
              <a:spcBef>
                <a:spcPct val="20000"/>
              </a:spcBef>
              <a:buFontTx/>
              <a:buChar char="•"/>
            </a:pPr>
            <a:r>
              <a:rPr lang="en-US" sz="2800" kern="0" dirty="0">
                <a:solidFill>
                  <a:srgbClr val="000000"/>
                </a:solidFill>
                <a:latin typeface="Arial"/>
                <a:ea typeface="ＭＳ Ｐゴシック"/>
              </a:rPr>
              <a:t>Help them learn to coach / lead, not simply providing them with technical knowledge</a:t>
            </a:r>
          </a:p>
          <a:p>
            <a:pPr marL="342900" lvl="0" indent="-342900" algn="l">
              <a:spcBef>
                <a:spcPct val="20000"/>
              </a:spcBef>
              <a:buFontTx/>
              <a:buChar char="•"/>
            </a:pPr>
            <a:r>
              <a:rPr lang="en-US" sz="2800" kern="0" dirty="0">
                <a:solidFill>
                  <a:srgbClr val="000000"/>
                </a:solidFill>
                <a:latin typeface="Arial"/>
                <a:ea typeface="ＭＳ Ｐゴシック"/>
              </a:rPr>
              <a:t>Encourage </a:t>
            </a:r>
            <a:endParaRPr lang="en-US" dirty="0"/>
          </a:p>
        </p:txBody>
      </p:sp>
    </p:spTree>
    <p:extLst>
      <p:ext uri="{BB962C8B-B14F-4D97-AF65-F5344CB8AC3E}">
        <p14:creationId xmlns:p14="http://schemas.microsoft.com/office/powerpoint/2010/main" val="3019486432"/>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3" presetClass="entr" presetSubtype="0" fill="hold" grpId="0" nodeType="clickEffect">
                                  <p:stCondLst>
                                    <p:cond delay="0"/>
                                  </p:stCondLst>
                                  <p:childTnLst>
                                    <p:set>
                                      <p:cBhvr>
                                        <p:cTn id="6" dur="1" fill="hold">
                                          <p:stCondLst>
                                            <p:cond delay="0"/>
                                          </p:stCondLst>
                                        </p:cTn>
                                        <p:tgtEl>
                                          <p:spTgt spid="637955">
                                            <p:bg/>
                                          </p:spTgt>
                                        </p:tgtEl>
                                        <p:attrNameLst>
                                          <p:attrName>style.visibility</p:attrName>
                                        </p:attrNameLst>
                                      </p:cBhvr>
                                      <p:to>
                                        <p:strVal val="visible"/>
                                      </p:to>
                                    </p:set>
                                    <p:anim calcmode="lin" valueType="num">
                                      <p:cBhvr>
                                        <p:cTn id="7" dur="500" fill="hold"/>
                                        <p:tgtEl>
                                          <p:spTgt spid="637955">
                                            <p:bg/>
                                          </p:spTgt>
                                        </p:tgtEl>
                                        <p:attrNameLst>
                                          <p:attrName>ppt_w</p:attrName>
                                        </p:attrNameLst>
                                      </p:cBhvr>
                                      <p:tavLst>
                                        <p:tav tm="0">
                                          <p:val>
                                            <p:fltVal val="0"/>
                                          </p:val>
                                        </p:tav>
                                        <p:tav tm="100000">
                                          <p:val>
                                            <p:strVal val="#ppt_w"/>
                                          </p:val>
                                        </p:tav>
                                      </p:tavLst>
                                    </p:anim>
                                    <p:anim calcmode="lin" valueType="num">
                                      <p:cBhvr>
                                        <p:cTn id="8" dur="500" fill="hold"/>
                                        <p:tgtEl>
                                          <p:spTgt spid="637955">
                                            <p:bg/>
                                          </p:spTgt>
                                        </p:tgtEl>
                                        <p:attrNameLst>
                                          <p:attrName>ppt_h</p:attrName>
                                        </p:attrNameLst>
                                      </p:cBhvr>
                                      <p:tavLst>
                                        <p:tav tm="0">
                                          <p:val>
                                            <p:fltVal val="0"/>
                                          </p:val>
                                        </p:tav>
                                        <p:tav tm="100000">
                                          <p:val>
                                            <p:strVal val="#ppt_h"/>
                                          </p:val>
                                        </p:tav>
                                      </p:tavLst>
                                    </p:anim>
                                    <p:animEffect transition="in" filter="fade">
                                      <p:cBhvr>
                                        <p:cTn id="9" dur="500"/>
                                        <p:tgtEl>
                                          <p:spTgt spid="637955">
                                            <p:bg/>
                                          </p:spTgt>
                                        </p:tgtEl>
                                      </p:cBhvr>
                                    </p:animEffect>
                                  </p:childTnLst>
                                </p:cTn>
                              </p:par>
                            </p:childTnLst>
                          </p:cTn>
                        </p:par>
                      </p:childTnLst>
                    </p:cTn>
                  </p:par>
                  <p:par>
                    <p:cTn id="10" fill="hold" nodeType="clickPar">
                      <p:stCondLst>
                        <p:cond delay="indefinite"/>
                      </p:stCondLst>
                      <p:childTnLst>
                        <p:par>
                          <p:cTn id="11" fill="hold" nodeType="withGroup">
                            <p:stCondLst>
                              <p:cond delay="0"/>
                            </p:stCondLst>
                            <p:childTnLst>
                              <p:par>
                                <p:cTn id="12" presetID="53" presetClass="entr" presetSubtype="0" fill="hold" grpId="0" nodeType="clickEffect">
                                  <p:stCondLst>
                                    <p:cond delay="0"/>
                                  </p:stCondLst>
                                  <p:childTnLst>
                                    <p:set>
                                      <p:cBhvr>
                                        <p:cTn id="13" dur="1" fill="hold">
                                          <p:stCondLst>
                                            <p:cond delay="0"/>
                                          </p:stCondLst>
                                        </p:cTn>
                                        <p:tgtEl>
                                          <p:spTgt spid="637955">
                                            <p:txEl>
                                              <p:pRg st="0" end="0"/>
                                            </p:txEl>
                                          </p:spTgt>
                                        </p:tgtEl>
                                        <p:attrNameLst>
                                          <p:attrName>style.visibility</p:attrName>
                                        </p:attrNameLst>
                                      </p:cBhvr>
                                      <p:to>
                                        <p:strVal val="visible"/>
                                      </p:to>
                                    </p:set>
                                    <p:anim calcmode="lin" valueType="num">
                                      <p:cBhvr>
                                        <p:cTn id="14" dur="500" fill="hold"/>
                                        <p:tgtEl>
                                          <p:spTgt spid="637955">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637955">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637955">
                                            <p:txEl>
                                              <p:pRg st="0" end="0"/>
                                            </p:txEl>
                                          </p:spTgt>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53" presetClass="entr" presetSubtype="0" fill="hold" grpId="0" nodeType="clickEffect">
                                  <p:stCondLst>
                                    <p:cond delay="0"/>
                                  </p:stCondLst>
                                  <p:childTnLst>
                                    <p:set>
                                      <p:cBhvr>
                                        <p:cTn id="20" dur="1" fill="hold">
                                          <p:stCondLst>
                                            <p:cond delay="0"/>
                                          </p:stCondLst>
                                        </p:cTn>
                                        <p:tgtEl>
                                          <p:spTgt spid="637955">
                                            <p:txEl>
                                              <p:pRg st="1" end="1"/>
                                            </p:txEl>
                                          </p:spTgt>
                                        </p:tgtEl>
                                        <p:attrNameLst>
                                          <p:attrName>style.visibility</p:attrName>
                                        </p:attrNameLst>
                                      </p:cBhvr>
                                      <p:to>
                                        <p:strVal val="visible"/>
                                      </p:to>
                                    </p:set>
                                    <p:anim calcmode="lin" valueType="num">
                                      <p:cBhvr>
                                        <p:cTn id="21" dur="500" fill="hold"/>
                                        <p:tgtEl>
                                          <p:spTgt spid="637955">
                                            <p:txEl>
                                              <p:pRg st="1" end="1"/>
                                            </p:txEl>
                                          </p:spTgt>
                                        </p:tgtEl>
                                        <p:attrNameLst>
                                          <p:attrName>ppt_w</p:attrName>
                                        </p:attrNameLst>
                                      </p:cBhvr>
                                      <p:tavLst>
                                        <p:tav tm="0">
                                          <p:val>
                                            <p:fltVal val="0"/>
                                          </p:val>
                                        </p:tav>
                                        <p:tav tm="100000">
                                          <p:val>
                                            <p:strVal val="#ppt_w"/>
                                          </p:val>
                                        </p:tav>
                                      </p:tavLst>
                                    </p:anim>
                                    <p:anim calcmode="lin" valueType="num">
                                      <p:cBhvr>
                                        <p:cTn id="22" dur="500" fill="hold"/>
                                        <p:tgtEl>
                                          <p:spTgt spid="637955">
                                            <p:txEl>
                                              <p:pRg st="1" end="1"/>
                                            </p:txEl>
                                          </p:spTgt>
                                        </p:tgtEl>
                                        <p:attrNameLst>
                                          <p:attrName>ppt_h</p:attrName>
                                        </p:attrNameLst>
                                      </p:cBhvr>
                                      <p:tavLst>
                                        <p:tav tm="0">
                                          <p:val>
                                            <p:fltVal val="0"/>
                                          </p:val>
                                        </p:tav>
                                        <p:tav tm="100000">
                                          <p:val>
                                            <p:strVal val="#ppt_h"/>
                                          </p:val>
                                        </p:tav>
                                      </p:tavLst>
                                    </p:anim>
                                    <p:animEffect transition="in" filter="fade">
                                      <p:cBhvr>
                                        <p:cTn id="23" dur="500"/>
                                        <p:tgtEl>
                                          <p:spTgt spid="637955">
                                            <p:txEl>
                                              <p:pRg st="1" end="1"/>
                                            </p:txEl>
                                          </p:spTgt>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53" presetClass="entr" presetSubtype="0" fill="hold" grpId="0" nodeType="clickEffect">
                                  <p:stCondLst>
                                    <p:cond delay="0"/>
                                  </p:stCondLst>
                                  <p:childTnLst>
                                    <p:set>
                                      <p:cBhvr>
                                        <p:cTn id="27" dur="1" fill="hold">
                                          <p:stCondLst>
                                            <p:cond delay="0"/>
                                          </p:stCondLst>
                                        </p:cTn>
                                        <p:tgtEl>
                                          <p:spTgt spid="637955">
                                            <p:txEl>
                                              <p:pRg st="2" end="2"/>
                                            </p:txEl>
                                          </p:spTgt>
                                        </p:tgtEl>
                                        <p:attrNameLst>
                                          <p:attrName>style.visibility</p:attrName>
                                        </p:attrNameLst>
                                      </p:cBhvr>
                                      <p:to>
                                        <p:strVal val="visible"/>
                                      </p:to>
                                    </p:set>
                                    <p:anim calcmode="lin" valueType="num">
                                      <p:cBhvr>
                                        <p:cTn id="28" dur="500" fill="hold"/>
                                        <p:tgtEl>
                                          <p:spTgt spid="637955">
                                            <p:txEl>
                                              <p:pRg st="2" end="2"/>
                                            </p:txEl>
                                          </p:spTgt>
                                        </p:tgtEl>
                                        <p:attrNameLst>
                                          <p:attrName>ppt_w</p:attrName>
                                        </p:attrNameLst>
                                      </p:cBhvr>
                                      <p:tavLst>
                                        <p:tav tm="0">
                                          <p:val>
                                            <p:fltVal val="0"/>
                                          </p:val>
                                        </p:tav>
                                        <p:tav tm="100000">
                                          <p:val>
                                            <p:strVal val="#ppt_w"/>
                                          </p:val>
                                        </p:tav>
                                      </p:tavLst>
                                    </p:anim>
                                    <p:anim calcmode="lin" valueType="num">
                                      <p:cBhvr>
                                        <p:cTn id="29" dur="500" fill="hold"/>
                                        <p:tgtEl>
                                          <p:spTgt spid="637955">
                                            <p:txEl>
                                              <p:pRg st="2" end="2"/>
                                            </p:txEl>
                                          </p:spTgt>
                                        </p:tgtEl>
                                        <p:attrNameLst>
                                          <p:attrName>ppt_h</p:attrName>
                                        </p:attrNameLst>
                                      </p:cBhvr>
                                      <p:tavLst>
                                        <p:tav tm="0">
                                          <p:val>
                                            <p:fltVal val="0"/>
                                          </p:val>
                                        </p:tav>
                                        <p:tav tm="100000">
                                          <p:val>
                                            <p:strVal val="#ppt_h"/>
                                          </p:val>
                                        </p:tav>
                                      </p:tavLst>
                                    </p:anim>
                                    <p:animEffect transition="in" filter="fade">
                                      <p:cBhvr>
                                        <p:cTn id="30" dur="500"/>
                                        <p:tgtEl>
                                          <p:spTgt spid="637955">
                                            <p:txEl>
                                              <p:pRg st="2" end="2"/>
                                            </p:txEl>
                                          </p:spTgt>
                                        </p:tgtEl>
                                      </p:cBhvr>
                                    </p:animEffect>
                                  </p:childTnLst>
                                </p:cTn>
                              </p:par>
                            </p:childTnLst>
                          </p:cTn>
                        </p:par>
                      </p:childTnLst>
                    </p:cTn>
                  </p:par>
                  <p:par>
                    <p:cTn id="31" fill="hold" nodeType="clickPar">
                      <p:stCondLst>
                        <p:cond delay="indefinite"/>
                      </p:stCondLst>
                      <p:childTnLst>
                        <p:par>
                          <p:cTn id="32" fill="hold" nodeType="withGroup">
                            <p:stCondLst>
                              <p:cond delay="0"/>
                            </p:stCondLst>
                            <p:childTnLst>
                              <p:par>
                                <p:cTn id="33" presetID="53" presetClass="entr" presetSubtype="0" fill="hold" grpId="0" nodeType="clickEffect">
                                  <p:stCondLst>
                                    <p:cond delay="0"/>
                                  </p:stCondLst>
                                  <p:childTnLst>
                                    <p:set>
                                      <p:cBhvr>
                                        <p:cTn id="34" dur="1" fill="hold">
                                          <p:stCondLst>
                                            <p:cond delay="0"/>
                                          </p:stCondLst>
                                        </p:cTn>
                                        <p:tgtEl>
                                          <p:spTgt spid="637955">
                                            <p:txEl>
                                              <p:pRg st="3" end="3"/>
                                            </p:txEl>
                                          </p:spTgt>
                                        </p:tgtEl>
                                        <p:attrNameLst>
                                          <p:attrName>style.visibility</p:attrName>
                                        </p:attrNameLst>
                                      </p:cBhvr>
                                      <p:to>
                                        <p:strVal val="visible"/>
                                      </p:to>
                                    </p:set>
                                    <p:anim calcmode="lin" valueType="num">
                                      <p:cBhvr>
                                        <p:cTn id="35" dur="500" fill="hold"/>
                                        <p:tgtEl>
                                          <p:spTgt spid="637955">
                                            <p:txEl>
                                              <p:pRg st="3" end="3"/>
                                            </p:txEl>
                                          </p:spTgt>
                                        </p:tgtEl>
                                        <p:attrNameLst>
                                          <p:attrName>ppt_w</p:attrName>
                                        </p:attrNameLst>
                                      </p:cBhvr>
                                      <p:tavLst>
                                        <p:tav tm="0">
                                          <p:val>
                                            <p:fltVal val="0"/>
                                          </p:val>
                                        </p:tav>
                                        <p:tav tm="100000">
                                          <p:val>
                                            <p:strVal val="#ppt_w"/>
                                          </p:val>
                                        </p:tav>
                                      </p:tavLst>
                                    </p:anim>
                                    <p:anim calcmode="lin" valueType="num">
                                      <p:cBhvr>
                                        <p:cTn id="36" dur="500" fill="hold"/>
                                        <p:tgtEl>
                                          <p:spTgt spid="637955">
                                            <p:txEl>
                                              <p:pRg st="3" end="3"/>
                                            </p:txEl>
                                          </p:spTgt>
                                        </p:tgtEl>
                                        <p:attrNameLst>
                                          <p:attrName>ppt_h</p:attrName>
                                        </p:attrNameLst>
                                      </p:cBhvr>
                                      <p:tavLst>
                                        <p:tav tm="0">
                                          <p:val>
                                            <p:fltVal val="0"/>
                                          </p:val>
                                        </p:tav>
                                        <p:tav tm="100000">
                                          <p:val>
                                            <p:strVal val="#ppt_h"/>
                                          </p:val>
                                        </p:tav>
                                      </p:tavLst>
                                    </p:anim>
                                    <p:animEffect transition="in" filter="fade">
                                      <p:cBhvr>
                                        <p:cTn id="37" dur="500"/>
                                        <p:tgtEl>
                                          <p:spTgt spid="63795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37955" grpId="0" build="p"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3"/>
          <p:cNvSpPr>
            <a:spLocks noGrp="1"/>
          </p:cNvSpPr>
          <p:nvPr>
            <p:ph type="sldNum" sz="quarter" idx="10"/>
          </p:nvPr>
        </p:nvSpPr>
        <p:spPr/>
        <p:txBody>
          <a:bodyPr/>
          <a:lstStyle/>
          <a:p>
            <a:fld id="{4C038256-2625-BC41-B6ED-3A4119C9329A}" type="slidenum">
              <a:rPr lang="en-GB"/>
              <a:pPr/>
              <a:t>9</a:t>
            </a:fld>
            <a:endParaRPr lang="en-GB"/>
          </a:p>
        </p:txBody>
      </p:sp>
      <p:sp>
        <p:nvSpPr>
          <p:cNvPr id="670722" name="Rectangle 2"/>
          <p:cNvSpPr>
            <a:spLocks noChangeArrowheads="1"/>
          </p:cNvSpPr>
          <p:nvPr/>
        </p:nvSpPr>
        <p:spPr bwMode="auto">
          <a:xfrm>
            <a:off x="0" y="0"/>
            <a:ext cx="9144000" cy="64135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eaLnBrk="0" hangingPunct="0"/>
            <a:r>
              <a:rPr lang="en-GB" sz="3600" b="1">
                <a:solidFill>
                  <a:schemeClr val="accent2"/>
                </a:solidFill>
                <a:latin typeface="Times" charset="0"/>
              </a:rPr>
              <a:t>WHAT</a:t>
            </a:r>
            <a:r>
              <a:rPr lang="en-GB" sz="3600" b="1">
                <a:latin typeface="Times" charset="0"/>
              </a:rPr>
              <a:t> and</a:t>
            </a:r>
            <a:r>
              <a:rPr lang="en-GB" sz="3600" b="1">
                <a:solidFill>
                  <a:schemeClr val="bg1"/>
                </a:solidFill>
                <a:latin typeface="Times" charset="0"/>
              </a:rPr>
              <a:t> </a:t>
            </a:r>
            <a:r>
              <a:rPr lang="en-GB" sz="3600" b="1">
                <a:solidFill>
                  <a:srgbClr val="CC0000"/>
                </a:solidFill>
                <a:latin typeface="Times" charset="0"/>
              </a:rPr>
              <a:t>HOW</a:t>
            </a:r>
            <a:r>
              <a:rPr lang="en-GB" sz="3600" b="1">
                <a:solidFill>
                  <a:srgbClr val="99FFCC"/>
                </a:solidFill>
                <a:latin typeface="Times" charset="0"/>
              </a:rPr>
              <a:t> </a:t>
            </a:r>
            <a:r>
              <a:rPr lang="en-GB" sz="3600" b="1">
                <a:solidFill>
                  <a:schemeClr val="bg1"/>
                </a:solidFill>
                <a:latin typeface="Times" charset="0"/>
              </a:rPr>
              <a:t> </a:t>
            </a:r>
            <a:r>
              <a:rPr lang="en-GB" sz="3600" b="1">
                <a:latin typeface="Times" charset="0"/>
              </a:rPr>
              <a:t>Coaching Skills</a:t>
            </a:r>
          </a:p>
        </p:txBody>
      </p:sp>
      <p:sp>
        <p:nvSpPr>
          <p:cNvPr id="670723" name="Text Box 3"/>
          <p:cNvSpPr txBox="1">
            <a:spLocks noChangeArrowheads="1"/>
          </p:cNvSpPr>
          <p:nvPr/>
        </p:nvSpPr>
        <p:spPr bwMode="auto">
          <a:xfrm>
            <a:off x="762000" y="1981200"/>
            <a:ext cx="190500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l" eaLnBrk="0" hangingPunct="0"/>
            <a:endParaRPr lang="en-GB" sz="2800">
              <a:latin typeface="Times" charset="0"/>
            </a:endParaRPr>
          </a:p>
        </p:txBody>
      </p:sp>
      <p:sp>
        <p:nvSpPr>
          <p:cNvPr id="670724" name="Rectangle 4"/>
          <p:cNvSpPr>
            <a:spLocks noChangeArrowheads="1"/>
          </p:cNvSpPr>
          <p:nvPr/>
        </p:nvSpPr>
        <p:spPr bwMode="auto">
          <a:xfrm>
            <a:off x="4427538" y="981075"/>
            <a:ext cx="3810000" cy="4392613"/>
          </a:xfrm>
          <a:prstGeom prst="rect">
            <a:avLst/>
          </a:prstGeom>
          <a:noFill/>
          <a:ln w="9525">
            <a:solidFill>
              <a:schemeClr val="bg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marL="342900" indent="-342900" algn="l">
              <a:lnSpc>
                <a:spcPct val="130000"/>
              </a:lnSpc>
            </a:pPr>
            <a:r>
              <a:rPr lang="en-GB" sz="2400" b="1">
                <a:solidFill>
                  <a:srgbClr val="CC0000"/>
                </a:solidFill>
              </a:rPr>
              <a:t>HOW-to-coach skills</a:t>
            </a:r>
          </a:p>
          <a:p>
            <a:pPr marL="342900" indent="-342900" algn="l">
              <a:lnSpc>
                <a:spcPct val="130000"/>
              </a:lnSpc>
              <a:buFontTx/>
              <a:buChar char="•"/>
            </a:pPr>
            <a:r>
              <a:rPr lang="en-GB" sz="2400">
                <a:solidFill>
                  <a:srgbClr val="CC0000"/>
                </a:solidFill>
              </a:rPr>
              <a:t>the way</a:t>
            </a:r>
          </a:p>
          <a:p>
            <a:pPr marL="342900" indent="-342900" algn="l">
              <a:lnSpc>
                <a:spcPct val="130000"/>
              </a:lnSpc>
              <a:buFontTx/>
              <a:buChar char="•"/>
            </a:pPr>
            <a:r>
              <a:rPr lang="en-GB" sz="2400">
                <a:solidFill>
                  <a:srgbClr val="CC0000"/>
                </a:solidFill>
              </a:rPr>
              <a:t>how it is coached </a:t>
            </a:r>
            <a:r>
              <a:rPr lang="en-GB" sz="2400" i="1">
                <a:solidFill>
                  <a:srgbClr val="CC0000"/>
                </a:solidFill>
              </a:rPr>
              <a:t>(the coaching process)</a:t>
            </a:r>
          </a:p>
          <a:p>
            <a:pPr marL="342900" indent="-342900" algn="l">
              <a:lnSpc>
                <a:spcPct val="130000"/>
              </a:lnSpc>
              <a:buFontTx/>
              <a:buChar char="•"/>
            </a:pPr>
            <a:r>
              <a:rPr lang="en-GB" sz="2400">
                <a:solidFill>
                  <a:srgbClr val="CC0000"/>
                </a:solidFill>
              </a:rPr>
              <a:t>core coaching skills or principles </a:t>
            </a:r>
            <a:r>
              <a:rPr lang="en-GB" sz="2400" i="1">
                <a:solidFill>
                  <a:srgbClr val="CC0000"/>
                </a:solidFill>
              </a:rPr>
              <a:t>(eg  how to organise a group, give  </a:t>
            </a:r>
          </a:p>
          <a:p>
            <a:pPr marL="342900" indent="-342900" algn="l">
              <a:lnSpc>
                <a:spcPct val="130000"/>
              </a:lnSpc>
            </a:pPr>
            <a:r>
              <a:rPr lang="en-GB" sz="2400" i="1">
                <a:solidFill>
                  <a:srgbClr val="CC0000"/>
                </a:solidFill>
              </a:rPr>
              <a:t>	feedback, provide a demonstration)</a:t>
            </a:r>
          </a:p>
          <a:p>
            <a:pPr marL="342900" indent="-342900" algn="l">
              <a:lnSpc>
                <a:spcPct val="130000"/>
              </a:lnSpc>
            </a:pPr>
            <a:endParaRPr lang="en-GB" sz="2400" i="1">
              <a:solidFill>
                <a:srgbClr val="CC0000"/>
              </a:solidFill>
            </a:endParaRPr>
          </a:p>
        </p:txBody>
      </p:sp>
      <p:sp>
        <p:nvSpPr>
          <p:cNvPr id="670725" name="Rectangle 5"/>
          <p:cNvSpPr>
            <a:spLocks noChangeArrowheads="1"/>
          </p:cNvSpPr>
          <p:nvPr/>
        </p:nvSpPr>
        <p:spPr bwMode="auto">
          <a:xfrm>
            <a:off x="250825" y="981075"/>
            <a:ext cx="3810000" cy="4392613"/>
          </a:xfrm>
          <a:prstGeom prst="rect">
            <a:avLst/>
          </a:prstGeom>
          <a:noFill/>
          <a:ln w="9525">
            <a:solidFill>
              <a:schemeClr val="bg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marL="342900" indent="-342900" algn="l">
              <a:lnSpc>
                <a:spcPct val="130000"/>
              </a:lnSpc>
            </a:pPr>
            <a:r>
              <a:rPr lang="en-GB" sz="2400" b="1">
                <a:solidFill>
                  <a:schemeClr val="accent2"/>
                </a:solidFill>
              </a:rPr>
              <a:t>WHAT-to-coach skills</a:t>
            </a:r>
          </a:p>
          <a:p>
            <a:pPr marL="342900" indent="-342900" algn="l">
              <a:lnSpc>
                <a:spcPct val="130000"/>
              </a:lnSpc>
              <a:buFontTx/>
              <a:buChar char="•"/>
            </a:pPr>
            <a:r>
              <a:rPr lang="en-GB" sz="2400">
                <a:solidFill>
                  <a:schemeClr val="accent2"/>
                </a:solidFill>
              </a:rPr>
              <a:t>the content </a:t>
            </a:r>
          </a:p>
          <a:p>
            <a:pPr marL="342900" indent="-342900" algn="l">
              <a:lnSpc>
                <a:spcPct val="130000"/>
              </a:lnSpc>
              <a:buFontTx/>
              <a:buChar char="•"/>
            </a:pPr>
            <a:r>
              <a:rPr lang="en-GB" sz="2400">
                <a:solidFill>
                  <a:schemeClr val="accent2"/>
                </a:solidFill>
              </a:rPr>
              <a:t>what is being coached </a:t>
            </a:r>
            <a:r>
              <a:rPr lang="en-GB" sz="2400" i="1">
                <a:solidFill>
                  <a:schemeClr val="accent2"/>
                </a:solidFill>
              </a:rPr>
              <a:t>(rugby)</a:t>
            </a:r>
          </a:p>
          <a:p>
            <a:pPr marL="342900" indent="-342900" algn="l">
              <a:lnSpc>
                <a:spcPct val="130000"/>
              </a:lnSpc>
              <a:buFontTx/>
              <a:buChar char="•"/>
            </a:pPr>
            <a:r>
              <a:rPr lang="en-GB" sz="2400">
                <a:solidFill>
                  <a:schemeClr val="accent2"/>
                </a:solidFill>
              </a:rPr>
              <a:t>technical skills of rugby </a:t>
            </a:r>
            <a:r>
              <a:rPr lang="en-GB" sz="2400" i="1">
                <a:solidFill>
                  <a:schemeClr val="accent2"/>
                </a:solidFill>
              </a:rPr>
              <a:t>(eg  kicking, passing, tackling)</a:t>
            </a:r>
          </a:p>
          <a:p>
            <a:pPr marL="342900" indent="-342900" algn="l">
              <a:lnSpc>
                <a:spcPct val="130000"/>
              </a:lnSpc>
              <a:buFontTx/>
              <a:buChar char="•"/>
            </a:pPr>
            <a:r>
              <a:rPr lang="en-GB" sz="2400">
                <a:solidFill>
                  <a:schemeClr val="accent2"/>
                </a:solidFill>
              </a:rPr>
              <a:t>tactical elements </a:t>
            </a:r>
            <a:r>
              <a:rPr lang="en-GB" sz="2400" i="1">
                <a:solidFill>
                  <a:schemeClr val="accent2"/>
                </a:solidFill>
              </a:rPr>
              <a:t>(eg line-out play)</a:t>
            </a:r>
          </a:p>
        </p:txBody>
      </p:sp>
    </p:spTree>
    <p:extLst>
      <p:ext uri="{BB962C8B-B14F-4D97-AF65-F5344CB8AC3E}">
        <p14:creationId xmlns:p14="http://schemas.microsoft.com/office/powerpoint/2010/main" val="1503724784"/>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67072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670725">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670725">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670725">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670725">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5" presetClass="entr" presetSubtype="10" fill="hold" grpId="0" nodeType="clickEffect">
                                  <p:stCondLst>
                                    <p:cond delay="0"/>
                                  </p:stCondLst>
                                  <p:childTnLst>
                                    <p:set>
                                      <p:cBhvr>
                                        <p:cTn id="26" dur="1" fill="hold">
                                          <p:stCondLst>
                                            <p:cond delay="0"/>
                                          </p:stCondLst>
                                        </p:cTn>
                                        <p:tgtEl>
                                          <p:spTgt spid="670724">
                                            <p:txEl>
                                              <p:pRg st="0" end="0"/>
                                            </p:txEl>
                                          </p:spTgt>
                                        </p:tgtEl>
                                        <p:attrNameLst>
                                          <p:attrName>style.visibility</p:attrName>
                                        </p:attrNameLst>
                                      </p:cBhvr>
                                      <p:to>
                                        <p:strVal val="visible"/>
                                      </p:to>
                                    </p:set>
                                    <p:animEffect transition="in" filter="checkerboard(across)">
                                      <p:cBhvr>
                                        <p:cTn id="27" dur="500"/>
                                        <p:tgtEl>
                                          <p:spTgt spid="670724">
                                            <p:txEl>
                                              <p:pRg st="0" end="0"/>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5" presetClass="entr" presetSubtype="10" fill="hold" grpId="0" nodeType="clickEffect">
                                  <p:stCondLst>
                                    <p:cond delay="0"/>
                                  </p:stCondLst>
                                  <p:childTnLst>
                                    <p:set>
                                      <p:cBhvr>
                                        <p:cTn id="31" dur="1" fill="hold">
                                          <p:stCondLst>
                                            <p:cond delay="0"/>
                                          </p:stCondLst>
                                        </p:cTn>
                                        <p:tgtEl>
                                          <p:spTgt spid="670724">
                                            <p:txEl>
                                              <p:pRg st="1" end="1"/>
                                            </p:txEl>
                                          </p:spTgt>
                                        </p:tgtEl>
                                        <p:attrNameLst>
                                          <p:attrName>style.visibility</p:attrName>
                                        </p:attrNameLst>
                                      </p:cBhvr>
                                      <p:to>
                                        <p:strVal val="visible"/>
                                      </p:to>
                                    </p:set>
                                    <p:animEffect transition="in" filter="checkerboard(across)">
                                      <p:cBhvr>
                                        <p:cTn id="32" dur="500"/>
                                        <p:tgtEl>
                                          <p:spTgt spid="670724">
                                            <p:txEl>
                                              <p:pRg st="1" end="1"/>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5" presetClass="entr" presetSubtype="10" fill="hold" grpId="0" nodeType="clickEffect">
                                  <p:stCondLst>
                                    <p:cond delay="0"/>
                                  </p:stCondLst>
                                  <p:childTnLst>
                                    <p:set>
                                      <p:cBhvr>
                                        <p:cTn id="36" dur="1" fill="hold">
                                          <p:stCondLst>
                                            <p:cond delay="0"/>
                                          </p:stCondLst>
                                        </p:cTn>
                                        <p:tgtEl>
                                          <p:spTgt spid="670724">
                                            <p:txEl>
                                              <p:pRg st="2" end="2"/>
                                            </p:txEl>
                                          </p:spTgt>
                                        </p:tgtEl>
                                        <p:attrNameLst>
                                          <p:attrName>style.visibility</p:attrName>
                                        </p:attrNameLst>
                                      </p:cBhvr>
                                      <p:to>
                                        <p:strVal val="visible"/>
                                      </p:to>
                                    </p:set>
                                    <p:animEffect transition="in" filter="checkerboard(across)">
                                      <p:cBhvr>
                                        <p:cTn id="37" dur="500"/>
                                        <p:tgtEl>
                                          <p:spTgt spid="670724">
                                            <p:txEl>
                                              <p:pRg st="2" end="2"/>
                                            </p:txEl>
                                          </p:spTgt>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5" presetClass="entr" presetSubtype="10" fill="hold" grpId="0" nodeType="clickEffect">
                                  <p:stCondLst>
                                    <p:cond delay="0"/>
                                  </p:stCondLst>
                                  <p:childTnLst>
                                    <p:set>
                                      <p:cBhvr>
                                        <p:cTn id="41" dur="1" fill="hold">
                                          <p:stCondLst>
                                            <p:cond delay="0"/>
                                          </p:stCondLst>
                                        </p:cTn>
                                        <p:tgtEl>
                                          <p:spTgt spid="670724">
                                            <p:txEl>
                                              <p:pRg st="3" end="3"/>
                                            </p:txEl>
                                          </p:spTgt>
                                        </p:tgtEl>
                                        <p:attrNameLst>
                                          <p:attrName>style.visibility</p:attrName>
                                        </p:attrNameLst>
                                      </p:cBhvr>
                                      <p:to>
                                        <p:strVal val="visible"/>
                                      </p:to>
                                    </p:set>
                                    <p:animEffect transition="in" filter="checkerboard(across)">
                                      <p:cBhvr>
                                        <p:cTn id="42" dur="500"/>
                                        <p:tgtEl>
                                          <p:spTgt spid="670724">
                                            <p:txEl>
                                              <p:pRg st="3" end="3"/>
                                            </p:txEl>
                                          </p:spTgt>
                                        </p:tgtEl>
                                      </p:cBhvr>
                                    </p:animEffect>
                                  </p:childTnLst>
                                </p:cTn>
                              </p:par>
                            </p:childTnLst>
                          </p:cTn>
                        </p:par>
                      </p:childTnLst>
                    </p:cTn>
                  </p:par>
                  <p:par>
                    <p:cTn id="43" fill="hold" nodeType="clickPar">
                      <p:stCondLst>
                        <p:cond delay="indefinite"/>
                      </p:stCondLst>
                      <p:childTnLst>
                        <p:par>
                          <p:cTn id="44" fill="hold" nodeType="withGroup">
                            <p:stCondLst>
                              <p:cond delay="0"/>
                            </p:stCondLst>
                            <p:childTnLst>
                              <p:par>
                                <p:cTn id="45" presetID="5" presetClass="entr" presetSubtype="10" fill="hold" grpId="0" nodeType="clickEffect">
                                  <p:stCondLst>
                                    <p:cond delay="0"/>
                                  </p:stCondLst>
                                  <p:childTnLst>
                                    <p:set>
                                      <p:cBhvr>
                                        <p:cTn id="46" dur="1" fill="hold">
                                          <p:stCondLst>
                                            <p:cond delay="0"/>
                                          </p:stCondLst>
                                        </p:cTn>
                                        <p:tgtEl>
                                          <p:spTgt spid="670724">
                                            <p:txEl>
                                              <p:pRg st="4" end="4"/>
                                            </p:txEl>
                                          </p:spTgt>
                                        </p:tgtEl>
                                        <p:attrNameLst>
                                          <p:attrName>style.visibility</p:attrName>
                                        </p:attrNameLst>
                                      </p:cBhvr>
                                      <p:to>
                                        <p:strVal val="visible"/>
                                      </p:to>
                                    </p:set>
                                    <p:animEffect transition="in" filter="checkerboard(across)">
                                      <p:cBhvr>
                                        <p:cTn id="47" dur="500"/>
                                        <p:tgtEl>
                                          <p:spTgt spid="67072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70724" grpId="0" build="allAtOnce" autoUpdateAnimBg="0"/>
      <p:bldP spid="670725" grpId="0" build="allAtOnce" autoUpdateAnimBg="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4318" y="685801"/>
            <a:ext cx="8185802" cy="3884124"/>
          </a:xfrm>
        </p:spPr>
        <p:txBody>
          <a:bodyPr/>
          <a:lstStyle/>
          <a:p>
            <a:pPr algn="ctr"/>
            <a:r>
              <a:rPr lang="en-GB" sz="4400" dirty="0" smtClean="0">
                <a:solidFill>
                  <a:schemeClr val="tx1"/>
                </a:solidFill>
              </a:rPr>
              <a:t>What type of coach would</a:t>
            </a:r>
            <a:br>
              <a:rPr lang="en-GB" sz="4400" dirty="0" smtClean="0">
                <a:solidFill>
                  <a:schemeClr val="tx1"/>
                </a:solidFill>
              </a:rPr>
            </a:br>
            <a:r>
              <a:rPr lang="en-GB" sz="4400" dirty="0" smtClean="0">
                <a:solidFill>
                  <a:schemeClr val="tx1"/>
                </a:solidFill>
              </a:rPr>
              <a:t> </a:t>
            </a:r>
            <a:r>
              <a:rPr lang="en-GB" sz="8000" dirty="0" smtClean="0">
                <a:solidFill>
                  <a:srgbClr val="FF0000"/>
                </a:solidFill>
              </a:rPr>
              <a:t>you</a:t>
            </a:r>
            <a:br>
              <a:rPr lang="en-GB" sz="8000" dirty="0" smtClean="0">
                <a:solidFill>
                  <a:srgbClr val="FF0000"/>
                </a:solidFill>
              </a:rPr>
            </a:br>
            <a:r>
              <a:rPr lang="en-GB" sz="4400" dirty="0" smtClean="0">
                <a:solidFill>
                  <a:schemeClr val="tx1"/>
                </a:solidFill>
              </a:rPr>
              <a:t> like to employ?</a:t>
            </a:r>
            <a:endParaRPr lang="en-GB" sz="4400" dirty="0">
              <a:solidFill>
                <a:schemeClr val="tx1"/>
              </a:solidFill>
            </a:endParaRPr>
          </a:p>
        </p:txBody>
      </p:sp>
      <p:pic>
        <p:nvPicPr>
          <p:cNvPr id="20482" name="Picture 2"/>
          <p:cNvPicPr>
            <a:picLocks noChangeAspect="1" noChangeArrowheads="1"/>
          </p:cNvPicPr>
          <p:nvPr/>
        </p:nvPicPr>
        <p:blipFill>
          <a:blip r:embed="rId2"/>
          <a:srcRect/>
          <a:stretch>
            <a:fillRect/>
          </a:stretch>
        </p:blipFill>
        <p:spPr bwMode="auto">
          <a:xfrm>
            <a:off x="206375" y="3623564"/>
            <a:ext cx="2159392" cy="1967434"/>
          </a:xfrm>
          <a:prstGeom prst="rect">
            <a:avLst/>
          </a:prstGeom>
          <a:noFill/>
          <a:ln w="9525">
            <a:noFill/>
            <a:miter lim="800000"/>
            <a:headEnd/>
            <a:tailEnd/>
          </a:ln>
          <a:effectLst/>
        </p:spPr>
      </p:pic>
      <p:pic>
        <p:nvPicPr>
          <p:cNvPr id="20483" name="Picture 3"/>
          <p:cNvPicPr>
            <a:picLocks noChangeAspect="1" noChangeArrowheads="1"/>
          </p:cNvPicPr>
          <p:nvPr/>
        </p:nvPicPr>
        <p:blipFill>
          <a:blip r:embed="rId3"/>
          <a:srcRect/>
          <a:stretch>
            <a:fillRect/>
          </a:stretch>
        </p:blipFill>
        <p:spPr bwMode="auto">
          <a:xfrm>
            <a:off x="6873175" y="3623564"/>
            <a:ext cx="1786946" cy="2540231"/>
          </a:xfrm>
          <a:prstGeom prst="rect">
            <a:avLst/>
          </a:prstGeom>
          <a:noFill/>
          <a:ln w="9525">
            <a:noFill/>
            <a:miter lim="800000"/>
            <a:headEnd/>
            <a:tailEnd/>
          </a:ln>
          <a:effectLst/>
        </p:spPr>
      </p:pic>
      <p:pic>
        <p:nvPicPr>
          <p:cNvPr id="20484" name="Picture 4"/>
          <p:cNvPicPr>
            <a:picLocks noChangeAspect="1" noChangeArrowheads="1"/>
          </p:cNvPicPr>
          <p:nvPr/>
        </p:nvPicPr>
        <p:blipFill>
          <a:blip r:embed="rId4"/>
          <a:srcRect/>
          <a:stretch>
            <a:fillRect/>
          </a:stretch>
        </p:blipFill>
        <p:spPr bwMode="auto">
          <a:xfrm>
            <a:off x="53975" y="261494"/>
            <a:ext cx="1838638" cy="1805556"/>
          </a:xfrm>
          <a:prstGeom prst="rect">
            <a:avLst/>
          </a:prstGeom>
          <a:noFill/>
          <a:ln w="9525">
            <a:noFill/>
            <a:miter lim="800000"/>
            <a:headEnd/>
            <a:tailEnd/>
          </a:ln>
          <a:effectLst/>
        </p:spPr>
      </p:pic>
      <p:pic>
        <p:nvPicPr>
          <p:cNvPr id="20485" name="Picture 5"/>
          <p:cNvPicPr>
            <a:picLocks noChangeAspect="1" noChangeArrowheads="1"/>
          </p:cNvPicPr>
          <p:nvPr/>
        </p:nvPicPr>
        <p:blipFill>
          <a:blip r:embed="rId5"/>
          <a:srcRect/>
          <a:stretch>
            <a:fillRect/>
          </a:stretch>
        </p:blipFill>
        <p:spPr bwMode="auto">
          <a:xfrm>
            <a:off x="7084888" y="90488"/>
            <a:ext cx="1976562" cy="1976562"/>
          </a:xfrm>
          <a:prstGeom prst="rect">
            <a:avLst/>
          </a:prstGeom>
          <a:noFill/>
          <a:ln w="9525">
            <a:noFill/>
            <a:miter lim="800000"/>
            <a:headEnd/>
            <a:tailEnd/>
          </a:ln>
          <a:effectLst/>
        </p:spPr>
      </p:pic>
    </p:spTree>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6890" y="685800"/>
            <a:ext cx="7580348" cy="886968"/>
          </a:xfrm>
        </p:spPr>
        <p:txBody>
          <a:bodyPr/>
          <a:lstStyle/>
          <a:p>
            <a:pPr algn="ctr"/>
            <a:r>
              <a:rPr lang="en-GB" sz="4800" dirty="0" smtClean="0">
                <a:solidFill>
                  <a:schemeClr val="tx1"/>
                </a:solidFill>
              </a:rPr>
              <a:t>Group work</a:t>
            </a:r>
            <a:endParaRPr lang="en-GB" sz="4800" dirty="0">
              <a:solidFill>
                <a:schemeClr val="tx1"/>
              </a:solidFill>
            </a:endParaRPr>
          </a:p>
        </p:txBody>
      </p:sp>
      <p:sp>
        <p:nvSpPr>
          <p:cNvPr id="3" name="Content Placeholder 2"/>
          <p:cNvSpPr>
            <a:spLocks noGrp="1"/>
          </p:cNvSpPr>
          <p:nvPr>
            <p:ph idx="1"/>
          </p:nvPr>
        </p:nvSpPr>
        <p:spPr>
          <a:xfrm>
            <a:off x="796890" y="2020888"/>
            <a:ext cx="7578712" cy="4105275"/>
          </a:xfrm>
        </p:spPr>
        <p:txBody>
          <a:bodyPr>
            <a:normAutofit fontScale="92500"/>
          </a:bodyPr>
          <a:lstStyle/>
          <a:p>
            <a:r>
              <a:rPr lang="en-GB" sz="2800" dirty="0" smtClean="0"/>
              <a:t>In groups of 3 or 4 </a:t>
            </a:r>
          </a:p>
          <a:p>
            <a:r>
              <a:rPr lang="en-GB" sz="2800" dirty="0" smtClean="0"/>
              <a:t>Write down the knowledge, skills and attributes you would like a coach who has just applied for a job in your leisure centre to have (use the flip chart paper provided).</a:t>
            </a:r>
          </a:p>
          <a:p>
            <a:r>
              <a:rPr lang="en-GB" sz="2800" dirty="0" smtClean="0"/>
              <a:t>One member of the group to present back to the other groups (3mins)</a:t>
            </a:r>
          </a:p>
          <a:p>
            <a:pPr>
              <a:buNone/>
            </a:pPr>
            <a:r>
              <a:rPr lang="en-GB" sz="2800" dirty="0" smtClean="0"/>
              <a:t> </a:t>
            </a:r>
            <a:endParaRPr lang="en-GB" sz="2800" dirty="0"/>
          </a:p>
        </p:txBody>
      </p:sp>
    </p:spTree>
  </p:cSld>
  <p:clrMapOvr>
    <a:masterClrMapping/>
  </p:clrMapOvr>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6188" y="685800"/>
            <a:ext cx="8230378" cy="546959"/>
          </a:xfrm>
        </p:spPr>
        <p:txBody>
          <a:bodyPr/>
          <a:lstStyle/>
          <a:p>
            <a:pPr algn="ctr"/>
            <a:r>
              <a:rPr lang="en-GB" sz="4000" dirty="0" smtClean="0">
                <a:solidFill>
                  <a:srgbClr val="000000"/>
                </a:solidFill>
              </a:rPr>
              <a:t>Attributes of a good Coach</a:t>
            </a:r>
            <a:endParaRPr lang="en-GB" sz="4000" dirty="0">
              <a:solidFill>
                <a:srgbClr val="000000"/>
              </a:solidFill>
            </a:endParaRPr>
          </a:p>
        </p:txBody>
      </p:sp>
      <p:sp>
        <p:nvSpPr>
          <p:cNvPr id="3" name="Content Placeholder 2"/>
          <p:cNvSpPr>
            <a:spLocks noGrp="1"/>
          </p:cNvSpPr>
          <p:nvPr>
            <p:ph idx="1"/>
          </p:nvPr>
        </p:nvSpPr>
        <p:spPr>
          <a:xfrm>
            <a:off x="336188" y="1572768"/>
            <a:ext cx="2589892" cy="4553395"/>
          </a:xfrm>
        </p:spPr>
        <p:txBody>
          <a:bodyPr>
            <a:normAutofit/>
          </a:bodyPr>
          <a:lstStyle/>
          <a:p>
            <a:pPr algn="ctr">
              <a:lnSpc>
                <a:spcPct val="80000"/>
              </a:lnSpc>
              <a:buFontTx/>
              <a:buNone/>
            </a:pPr>
            <a:r>
              <a:rPr lang="en-GB" b="1" dirty="0" smtClean="0">
                <a:solidFill>
                  <a:schemeClr val="accent2"/>
                </a:solidFill>
                <a:latin typeface="Arial" charset="0"/>
              </a:rPr>
              <a:t>KNOWLEDGE</a:t>
            </a:r>
          </a:p>
          <a:p>
            <a:pPr>
              <a:lnSpc>
                <a:spcPct val="80000"/>
              </a:lnSpc>
            </a:pPr>
            <a:r>
              <a:rPr lang="en-GB" b="1" dirty="0" smtClean="0">
                <a:solidFill>
                  <a:schemeClr val="accent2"/>
                </a:solidFill>
                <a:latin typeface="Arial" charset="0"/>
              </a:rPr>
              <a:t>Learning principles</a:t>
            </a:r>
          </a:p>
          <a:p>
            <a:pPr>
              <a:lnSpc>
                <a:spcPct val="80000"/>
              </a:lnSpc>
            </a:pPr>
            <a:r>
              <a:rPr lang="en-GB" b="1" dirty="0" smtClean="0">
                <a:solidFill>
                  <a:schemeClr val="accent2"/>
                </a:solidFill>
                <a:latin typeface="Arial" charset="0"/>
              </a:rPr>
              <a:t>People</a:t>
            </a:r>
          </a:p>
          <a:p>
            <a:pPr>
              <a:lnSpc>
                <a:spcPct val="80000"/>
              </a:lnSpc>
            </a:pPr>
            <a:r>
              <a:rPr lang="en-GB" b="1" dirty="0" smtClean="0">
                <a:solidFill>
                  <a:schemeClr val="accent2"/>
                </a:solidFill>
                <a:latin typeface="Arial" charset="0"/>
              </a:rPr>
              <a:t>Coaching principles</a:t>
            </a:r>
          </a:p>
          <a:p>
            <a:pPr>
              <a:lnSpc>
                <a:spcPct val="80000"/>
              </a:lnSpc>
            </a:pPr>
            <a:r>
              <a:rPr lang="en-GB" b="1" dirty="0" smtClean="0">
                <a:solidFill>
                  <a:schemeClr val="accent2"/>
                </a:solidFill>
                <a:latin typeface="Arial" charset="0"/>
              </a:rPr>
              <a:t> Techniques &amp; tactics</a:t>
            </a:r>
          </a:p>
          <a:p>
            <a:pPr>
              <a:lnSpc>
                <a:spcPct val="80000"/>
              </a:lnSpc>
            </a:pPr>
            <a:r>
              <a:rPr lang="en-GB" b="1" dirty="0" smtClean="0">
                <a:solidFill>
                  <a:schemeClr val="accent2"/>
                </a:solidFill>
                <a:latin typeface="Arial" charset="0"/>
              </a:rPr>
              <a:t>Performance factors</a:t>
            </a:r>
          </a:p>
          <a:p>
            <a:pPr>
              <a:lnSpc>
                <a:spcPct val="80000"/>
              </a:lnSpc>
            </a:pPr>
            <a:r>
              <a:rPr lang="en-GB" b="1" dirty="0" smtClean="0">
                <a:solidFill>
                  <a:schemeClr val="accent2"/>
                </a:solidFill>
                <a:latin typeface="Arial" charset="0"/>
              </a:rPr>
              <a:t>Competence  assessment</a:t>
            </a:r>
          </a:p>
          <a:p>
            <a:endParaRPr lang="en-GB" dirty="0"/>
          </a:p>
        </p:txBody>
      </p:sp>
      <p:sp>
        <p:nvSpPr>
          <p:cNvPr id="4" name="TextBox 3"/>
          <p:cNvSpPr txBox="1"/>
          <p:nvPr/>
        </p:nvSpPr>
        <p:spPr>
          <a:xfrm>
            <a:off x="2926080" y="1572768"/>
            <a:ext cx="2950983" cy="4524316"/>
          </a:xfrm>
          <a:prstGeom prst="rect">
            <a:avLst/>
          </a:prstGeom>
          <a:noFill/>
        </p:spPr>
        <p:txBody>
          <a:bodyPr wrap="square" rtlCol="0">
            <a:spAutoFit/>
          </a:bodyPr>
          <a:lstStyle/>
          <a:p>
            <a:pPr marL="457200" indent="-457200" algn="ctr" eaLnBrk="0" hangingPunct="0"/>
            <a:r>
              <a:rPr lang="en-GB" dirty="0" smtClean="0">
                <a:solidFill>
                  <a:srgbClr val="0000CC"/>
                </a:solidFill>
              </a:rPr>
              <a:t>SKILLS</a:t>
            </a:r>
          </a:p>
          <a:p>
            <a:pPr marL="457200" indent="-457200" eaLnBrk="0" hangingPunct="0">
              <a:buFontTx/>
              <a:buChar char="•"/>
            </a:pPr>
            <a:r>
              <a:rPr lang="en-GB" dirty="0" smtClean="0">
                <a:solidFill>
                  <a:srgbClr val="0000CC"/>
                </a:solidFill>
              </a:rPr>
              <a:t>Design player training sessions</a:t>
            </a:r>
          </a:p>
          <a:p>
            <a:pPr marL="457200" indent="-457200" eaLnBrk="0" hangingPunct="0">
              <a:buFontTx/>
              <a:buChar char="•"/>
            </a:pPr>
            <a:r>
              <a:rPr lang="en-GB" dirty="0" smtClean="0">
                <a:solidFill>
                  <a:srgbClr val="0000CC"/>
                </a:solidFill>
              </a:rPr>
              <a:t>Plan</a:t>
            </a:r>
          </a:p>
          <a:p>
            <a:pPr marL="457200" indent="-457200" eaLnBrk="0" hangingPunct="0">
              <a:buFontTx/>
              <a:buChar char="•"/>
            </a:pPr>
            <a:r>
              <a:rPr lang="en-GB" dirty="0" smtClean="0">
                <a:solidFill>
                  <a:srgbClr val="0000CC"/>
                </a:solidFill>
              </a:rPr>
              <a:t>Facilitate learning </a:t>
            </a:r>
          </a:p>
          <a:p>
            <a:pPr marL="457200" indent="-457200" eaLnBrk="0" hangingPunct="0">
              <a:buFontTx/>
              <a:buChar char="•"/>
            </a:pPr>
            <a:r>
              <a:rPr lang="en-GB" dirty="0" smtClean="0">
                <a:solidFill>
                  <a:srgbClr val="0000CC"/>
                </a:solidFill>
              </a:rPr>
              <a:t>Use questioning</a:t>
            </a:r>
          </a:p>
          <a:p>
            <a:pPr marL="457200" indent="-457200" eaLnBrk="0" hangingPunct="0">
              <a:buFontTx/>
              <a:buChar char="•"/>
            </a:pPr>
            <a:r>
              <a:rPr lang="en-GB" dirty="0" smtClean="0">
                <a:solidFill>
                  <a:srgbClr val="0000CC"/>
                </a:solidFill>
              </a:rPr>
              <a:t>Listens</a:t>
            </a:r>
          </a:p>
          <a:p>
            <a:pPr marL="457200" indent="-457200" eaLnBrk="0" hangingPunct="0">
              <a:buFontTx/>
              <a:buChar char="•"/>
            </a:pPr>
            <a:r>
              <a:rPr lang="en-GB" dirty="0" smtClean="0">
                <a:solidFill>
                  <a:srgbClr val="0000CC"/>
                </a:solidFill>
              </a:rPr>
              <a:t>Explain &amp; inform</a:t>
            </a:r>
          </a:p>
          <a:p>
            <a:pPr marL="457200" indent="-457200" eaLnBrk="0" hangingPunct="0">
              <a:buFontTx/>
              <a:buChar char="•"/>
            </a:pPr>
            <a:r>
              <a:rPr lang="en-GB" dirty="0" smtClean="0">
                <a:solidFill>
                  <a:srgbClr val="0000CC"/>
                </a:solidFill>
              </a:rPr>
              <a:t>Provide feedback</a:t>
            </a:r>
          </a:p>
          <a:p>
            <a:pPr marL="457200" indent="-457200" eaLnBrk="0" hangingPunct="0">
              <a:buFontTx/>
              <a:buChar char="•"/>
            </a:pPr>
            <a:r>
              <a:rPr lang="en-GB" dirty="0" smtClean="0">
                <a:solidFill>
                  <a:srgbClr val="0000CC"/>
                </a:solidFill>
              </a:rPr>
              <a:t>Problem solve</a:t>
            </a:r>
          </a:p>
          <a:p>
            <a:pPr marL="457200" indent="-457200" eaLnBrk="0" hangingPunct="0">
              <a:buFontTx/>
              <a:buChar char="•"/>
            </a:pPr>
            <a:r>
              <a:rPr lang="en-GB" dirty="0" smtClean="0">
                <a:solidFill>
                  <a:srgbClr val="0000CC"/>
                </a:solidFill>
              </a:rPr>
              <a:t>Assess athletes’ competence</a:t>
            </a:r>
            <a:endParaRPr lang="en-GB" u="sng" dirty="0" smtClean="0">
              <a:solidFill>
                <a:srgbClr val="0000CC"/>
              </a:solidFill>
            </a:endParaRPr>
          </a:p>
          <a:p>
            <a:pPr marL="457200" indent="-457200" eaLnBrk="0" hangingPunct="0">
              <a:buFontTx/>
              <a:buChar char="•"/>
            </a:pPr>
            <a:r>
              <a:rPr lang="en-GB" dirty="0" smtClean="0">
                <a:solidFill>
                  <a:srgbClr val="0000CC"/>
                </a:solidFill>
              </a:rPr>
              <a:t>Review </a:t>
            </a:r>
          </a:p>
          <a:p>
            <a:pPr marL="457200" indent="-457200" eaLnBrk="0" hangingPunct="0">
              <a:buFontTx/>
              <a:buChar char="•"/>
            </a:pPr>
            <a:r>
              <a:rPr lang="en-GB" dirty="0" smtClean="0">
                <a:solidFill>
                  <a:srgbClr val="0000CC"/>
                </a:solidFill>
              </a:rPr>
              <a:t>Micro-Reviews</a:t>
            </a:r>
          </a:p>
          <a:p>
            <a:pPr marL="457200" indent="-457200" eaLnBrk="0" hangingPunct="0">
              <a:buFontTx/>
              <a:buChar char="•"/>
            </a:pPr>
            <a:endParaRPr lang="en-GB" dirty="0" smtClean="0">
              <a:solidFill>
                <a:srgbClr val="0000CC"/>
              </a:solidFill>
            </a:endParaRPr>
          </a:p>
          <a:p>
            <a:endParaRPr lang="en-GB" dirty="0"/>
          </a:p>
        </p:txBody>
      </p:sp>
      <p:sp>
        <p:nvSpPr>
          <p:cNvPr id="5" name="TextBox 4"/>
          <p:cNvSpPr txBox="1"/>
          <p:nvPr/>
        </p:nvSpPr>
        <p:spPr>
          <a:xfrm>
            <a:off x="5727646" y="1572768"/>
            <a:ext cx="2838920" cy="4247317"/>
          </a:xfrm>
          <a:prstGeom prst="rect">
            <a:avLst/>
          </a:prstGeom>
          <a:noFill/>
        </p:spPr>
        <p:txBody>
          <a:bodyPr wrap="square" rtlCol="0">
            <a:spAutoFit/>
          </a:bodyPr>
          <a:lstStyle/>
          <a:p>
            <a:pPr marL="355600" indent="-355600" algn="ctr" eaLnBrk="0" hangingPunct="0"/>
            <a:r>
              <a:rPr lang="en-GB" dirty="0" smtClean="0">
                <a:solidFill>
                  <a:srgbClr val="FF0000"/>
                </a:solidFill>
              </a:rPr>
              <a:t>QUALITIES &amp; ATTITUDES</a:t>
            </a:r>
          </a:p>
          <a:p>
            <a:pPr marL="355600" indent="-355600" eaLnBrk="0" hangingPunct="0">
              <a:buFontTx/>
              <a:buChar char="•"/>
            </a:pPr>
            <a:r>
              <a:rPr lang="en-GB" dirty="0" smtClean="0">
                <a:solidFill>
                  <a:srgbClr val="FF0000"/>
                </a:solidFill>
              </a:rPr>
              <a:t>Empathy</a:t>
            </a:r>
          </a:p>
          <a:p>
            <a:pPr marL="355600" indent="-355600" eaLnBrk="0" hangingPunct="0">
              <a:buFontTx/>
              <a:buChar char="•"/>
            </a:pPr>
            <a:r>
              <a:rPr lang="en-GB" dirty="0" smtClean="0">
                <a:solidFill>
                  <a:srgbClr val="FF0000"/>
                </a:solidFill>
              </a:rPr>
              <a:t>Learner centred</a:t>
            </a:r>
          </a:p>
          <a:p>
            <a:pPr marL="355600" indent="-355600" eaLnBrk="0" hangingPunct="0">
              <a:buFontTx/>
              <a:buChar char="•"/>
            </a:pPr>
            <a:r>
              <a:rPr lang="en-GB" dirty="0" smtClean="0">
                <a:solidFill>
                  <a:srgbClr val="FF0000"/>
                </a:solidFill>
              </a:rPr>
              <a:t>Open-minded</a:t>
            </a:r>
          </a:p>
          <a:p>
            <a:pPr marL="355600" indent="-355600" eaLnBrk="0" hangingPunct="0">
              <a:buFontTx/>
              <a:buChar char="•"/>
            </a:pPr>
            <a:r>
              <a:rPr lang="en-GB" dirty="0" smtClean="0">
                <a:solidFill>
                  <a:srgbClr val="FF0000"/>
                </a:solidFill>
              </a:rPr>
              <a:t>Self-reflective</a:t>
            </a:r>
          </a:p>
          <a:p>
            <a:pPr marL="355600" indent="-355600" eaLnBrk="0" hangingPunct="0">
              <a:buFontTx/>
              <a:buChar char="•"/>
            </a:pPr>
            <a:r>
              <a:rPr lang="en-GB" dirty="0" smtClean="0">
                <a:solidFill>
                  <a:srgbClr val="FF0000"/>
                </a:solidFill>
              </a:rPr>
              <a:t>Fair &amp; objective</a:t>
            </a:r>
          </a:p>
          <a:p>
            <a:pPr marL="355600" indent="-355600" eaLnBrk="0" hangingPunct="0">
              <a:buFontTx/>
              <a:buChar char="•"/>
            </a:pPr>
            <a:r>
              <a:rPr lang="en-GB" dirty="0" smtClean="0">
                <a:solidFill>
                  <a:srgbClr val="FF0000"/>
                </a:solidFill>
              </a:rPr>
              <a:t>Reliability</a:t>
            </a:r>
          </a:p>
          <a:p>
            <a:pPr marL="355600" indent="-355600" eaLnBrk="0" hangingPunct="0">
              <a:buFontTx/>
              <a:buChar char="•"/>
            </a:pPr>
            <a:r>
              <a:rPr lang="en-GB" dirty="0" smtClean="0">
                <a:solidFill>
                  <a:srgbClr val="FF0000"/>
                </a:solidFill>
              </a:rPr>
              <a:t>Punctual</a:t>
            </a:r>
          </a:p>
          <a:p>
            <a:pPr marL="355600" indent="-355600" eaLnBrk="0" hangingPunct="0">
              <a:buFontTx/>
              <a:buChar char="•"/>
            </a:pPr>
            <a:r>
              <a:rPr lang="en-GB" dirty="0" smtClean="0">
                <a:solidFill>
                  <a:srgbClr val="FF0000"/>
                </a:solidFill>
              </a:rPr>
              <a:t>Honest</a:t>
            </a:r>
          </a:p>
          <a:p>
            <a:pPr marL="355600" indent="-355600" eaLnBrk="0" hangingPunct="0">
              <a:buFontTx/>
              <a:buChar char="•"/>
            </a:pPr>
            <a:r>
              <a:rPr lang="en-GB" dirty="0" smtClean="0">
                <a:solidFill>
                  <a:srgbClr val="FF0000"/>
                </a:solidFill>
              </a:rPr>
              <a:t>Supportive</a:t>
            </a:r>
          </a:p>
          <a:p>
            <a:pPr marL="355600" indent="-355600" eaLnBrk="0" hangingPunct="0">
              <a:buFontTx/>
              <a:buChar char="•"/>
            </a:pPr>
            <a:r>
              <a:rPr lang="en-GB" dirty="0" smtClean="0">
                <a:solidFill>
                  <a:srgbClr val="FF0000"/>
                </a:solidFill>
              </a:rPr>
              <a:t>Friendly</a:t>
            </a:r>
          </a:p>
          <a:p>
            <a:pPr marL="355600" indent="-355600" eaLnBrk="0" hangingPunct="0">
              <a:buFontTx/>
              <a:buChar char="•"/>
            </a:pPr>
            <a:r>
              <a:rPr lang="en-GB" dirty="0" smtClean="0">
                <a:solidFill>
                  <a:srgbClr val="FF0000"/>
                </a:solidFill>
              </a:rPr>
              <a:t>Innovative</a:t>
            </a:r>
          </a:p>
          <a:p>
            <a:pPr marL="355600" indent="-355600" eaLnBrk="0" hangingPunct="0">
              <a:buFontTx/>
              <a:buChar char="•"/>
            </a:pPr>
            <a:r>
              <a:rPr lang="en-GB" dirty="0" smtClean="0">
                <a:solidFill>
                  <a:srgbClr val="FF0000"/>
                </a:solidFill>
              </a:rPr>
              <a:t>Committed</a:t>
            </a:r>
          </a:p>
          <a:p>
            <a:pPr marL="355600" indent="-355600" eaLnBrk="0" hangingPunct="0">
              <a:buFontTx/>
              <a:buChar char="•"/>
            </a:pPr>
            <a:r>
              <a:rPr lang="en-GB" dirty="0" smtClean="0">
                <a:solidFill>
                  <a:srgbClr val="FF0000"/>
                </a:solidFill>
              </a:rPr>
              <a:t>Accountable</a:t>
            </a:r>
            <a:endParaRPr lang="en-GB" dirty="0">
              <a:solidFill>
                <a:srgbClr val="FF0000"/>
              </a:solidFill>
            </a:endParaRPr>
          </a:p>
        </p:txBody>
      </p:sp>
    </p:spTree>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accel="50000" decel="5000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accel="50000" decel="50000"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accel="50000" decel="5000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accel="50000" decel="50000"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accel="50000" decel="50000"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accel="50000" decel="50000"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accel="50000" decel="50000"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accel="50000" decel="50000" fill="hold" grpId="0" nodeType="clickEffect">
                                  <p:stCondLst>
                                    <p:cond delay="0"/>
                                  </p:stCondLst>
                                  <p:childTnLst>
                                    <p:set>
                                      <p:cBhvr>
                                        <p:cTn id="48" dur="1" fill="hold">
                                          <p:stCondLst>
                                            <p:cond delay="0"/>
                                          </p:stCondLst>
                                        </p:cTn>
                                        <p:tgtEl>
                                          <p:spTgt spid="4"/>
                                        </p:tgtEl>
                                        <p:attrNameLst>
                                          <p:attrName>style.visibility</p:attrName>
                                        </p:attrNameLst>
                                      </p:cBhvr>
                                      <p:to>
                                        <p:strVal val="visible"/>
                                      </p:to>
                                    </p:set>
                                    <p:anim calcmode="lin" valueType="num">
                                      <p:cBhvr additive="base">
                                        <p:cTn id="49" dur="500" fill="hold"/>
                                        <p:tgtEl>
                                          <p:spTgt spid="4"/>
                                        </p:tgtEl>
                                        <p:attrNameLst>
                                          <p:attrName>ppt_x</p:attrName>
                                        </p:attrNameLst>
                                      </p:cBhvr>
                                      <p:tavLst>
                                        <p:tav tm="0">
                                          <p:val>
                                            <p:strVal val="#ppt_x"/>
                                          </p:val>
                                        </p:tav>
                                        <p:tav tm="100000">
                                          <p:val>
                                            <p:strVal val="#ppt_x"/>
                                          </p:val>
                                        </p:tav>
                                      </p:tavLst>
                                    </p:anim>
                                    <p:anim calcmode="lin" valueType="num">
                                      <p:cBhvr additive="base">
                                        <p:cTn id="5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37" presetClass="entr" presetSubtype="0" fill="hold" grpId="0" nodeType="clickEffect">
                                  <p:stCondLst>
                                    <p:cond delay="0"/>
                                  </p:stCondLst>
                                  <p:childTnLst>
                                    <p:set>
                                      <p:cBhvr>
                                        <p:cTn id="54" dur="1" fill="hold">
                                          <p:stCondLst>
                                            <p:cond delay="0"/>
                                          </p:stCondLst>
                                        </p:cTn>
                                        <p:tgtEl>
                                          <p:spTgt spid="5"/>
                                        </p:tgtEl>
                                        <p:attrNameLst>
                                          <p:attrName>style.visibility</p:attrName>
                                        </p:attrNameLst>
                                      </p:cBhvr>
                                      <p:to>
                                        <p:strVal val="visible"/>
                                      </p:to>
                                    </p:set>
                                    <p:animEffect transition="in" filter="fade">
                                      <p:cBhvr>
                                        <p:cTn id="55" dur="1000"/>
                                        <p:tgtEl>
                                          <p:spTgt spid="5"/>
                                        </p:tgtEl>
                                      </p:cBhvr>
                                    </p:animEffect>
                                    <p:anim calcmode="lin" valueType="num">
                                      <p:cBhvr>
                                        <p:cTn id="56" dur="1000" fill="hold"/>
                                        <p:tgtEl>
                                          <p:spTgt spid="5"/>
                                        </p:tgtEl>
                                        <p:attrNameLst>
                                          <p:attrName>ppt_x</p:attrName>
                                        </p:attrNameLst>
                                      </p:cBhvr>
                                      <p:tavLst>
                                        <p:tav tm="0">
                                          <p:val>
                                            <p:strVal val="#ppt_x"/>
                                          </p:val>
                                        </p:tav>
                                        <p:tav tm="100000">
                                          <p:val>
                                            <p:strVal val="#ppt_x"/>
                                          </p:val>
                                        </p:tav>
                                      </p:tavLst>
                                    </p:anim>
                                    <p:anim calcmode="lin" valueType="num">
                                      <p:cBhvr>
                                        <p:cTn id="57" dur="900" decel="100000" fill="hold"/>
                                        <p:tgtEl>
                                          <p:spTgt spid="5"/>
                                        </p:tgtEl>
                                        <p:attrNameLst>
                                          <p:attrName>ppt_y</p:attrName>
                                        </p:attrNameLst>
                                      </p:cBhvr>
                                      <p:tavLst>
                                        <p:tav tm="0">
                                          <p:val>
                                            <p:strVal val="#ppt_y+1"/>
                                          </p:val>
                                        </p:tav>
                                        <p:tav tm="100000">
                                          <p:val>
                                            <p:strVal val="#ppt_y-.03"/>
                                          </p:val>
                                        </p:tav>
                                      </p:tavLst>
                                    </p:anim>
                                    <p:anim calcmode="lin" valueType="num">
                                      <p:cBhvr>
                                        <p:cTn id="58" dur="100" accel="100000" fill="hold">
                                          <p:stCondLst>
                                            <p:cond delay="900"/>
                                          </p:stCondLst>
                                        </p:cTn>
                                        <p:tgtEl>
                                          <p:spTgt spid="5"/>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429000" y="2020889"/>
            <a:ext cx="4946602" cy="706124"/>
          </a:xfrm>
        </p:spPr>
        <p:txBody>
          <a:bodyPr/>
          <a:lstStyle/>
          <a:p>
            <a:r>
              <a:rPr lang="en-GB" b="1" dirty="0" smtClean="0"/>
              <a:t>In 3’s consider the many different roles the coach may have.</a:t>
            </a:r>
            <a:r>
              <a:rPr lang="en-GB" dirty="0" smtClean="0"/>
              <a:t> </a:t>
            </a:r>
          </a:p>
          <a:p>
            <a:endParaRPr lang="en-GB" dirty="0"/>
          </a:p>
        </p:txBody>
      </p:sp>
      <p:pic>
        <p:nvPicPr>
          <p:cNvPr id="23554" name="Picture 2"/>
          <p:cNvPicPr>
            <a:picLocks noChangeAspect="1" noChangeArrowheads="1"/>
          </p:cNvPicPr>
          <p:nvPr/>
        </p:nvPicPr>
        <p:blipFill>
          <a:blip r:embed="rId2"/>
          <a:srcRect/>
          <a:stretch>
            <a:fillRect/>
          </a:stretch>
        </p:blipFill>
        <p:spPr bwMode="auto">
          <a:xfrm>
            <a:off x="161925" y="1070882"/>
            <a:ext cx="3111500" cy="4084292"/>
          </a:xfrm>
          <a:prstGeom prst="rect">
            <a:avLst/>
          </a:prstGeom>
          <a:noFill/>
          <a:ln w="9525">
            <a:noFill/>
            <a:miter lim="800000"/>
            <a:headEnd/>
            <a:tailEnd/>
          </a:ln>
          <a:effectLst/>
        </p:spPr>
      </p:pic>
      <p:sp>
        <p:nvSpPr>
          <p:cNvPr id="5" name="Title 4"/>
          <p:cNvSpPr>
            <a:spLocks noGrp="1"/>
          </p:cNvSpPr>
          <p:nvPr>
            <p:ph type="title"/>
          </p:nvPr>
        </p:nvSpPr>
        <p:spPr/>
        <p:txBody>
          <a:bodyPr/>
          <a:lstStyle/>
          <a:p>
            <a:r>
              <a:rPr lang="en-GB" sz="4000" dirty="0" smtClean="0">
                <a:solidFill>
                  <a:srgbClr val="000000"/>
                </a:solidFill>
              </a:rPr>
              <a:t>Roles of the Coach</a:t>
            </a:r>
            <a:endParaRPr lang="en-GB" sz="4000" dirty="0">
              <a:solidFill>
                <a:srgbClr val="000000"/>
              </a:solidFill>
            </a:endParaRPr>
          </a:p>
        </p:txBody>
      </p:sp>
      <p:sp>
        <p:nvSpPr>
          <p:cNvPr id="6" name="TextBox 5"/>
          <p:cNvSpPr txBox="1"/>
          <p:nvPr/>
        </p:nvSpPr>
        <p:spPr>
          <a:xfrm>
            <a:off x="3922192" y="2988507"/>
            <a:ext cx="1842807" cy="2308324"/>
          </a:xfrm>
          <a:prstGeom prst="rect">
            <a:avLst/>
          </a:prstGeom>
          <a:noFill/>
        </p:spPr>
        <p:txBody>
          <a:bodyPr wrap="square" rtlCol="0">
            <a:spAutoFit/>
          </a:bodyPr>
          <a:lstStyle/>
          <a:p>
            <a:r>
              <a:rPr lang="en-GB" dirty="0" smtClean="0"/>
              <a:t>Leader</a:t>
            </a:r>
          </a:p>
          <a:p>
            <a:r>
              <a:rPr lang="en-GB" dirty="0" smtClean="0"/>
              <a:t>Organiser</a:t>
            </a:r>
          </a:p>
          <a:p>
            <a:r>
              <a:rPr lang="en-GB" dirty="0" smtClean="0"/>
              <a:t>Manager</a:t>
            </a:r>
          </a:p>
          <a:p>
            <a:r>
              <a:rPr lang="en-GB" dirty="0" smtClean="0"/>
              <a:t>Friend</a:t>
            </a:r>
          </a:p>
          <a:p>
            <a:r>
              <a:rPr lang="en-GB" dirty="0" smtClean="0"/>
              <a:t>Counsellor</a:t>
            </a:r>
          </a:p>
          <a:p>
            <a:r>
              <a:rPr lang="en-GB" dirty="0" smtClean="0"/>
              <a:t>Teacher</a:t>
            </a:r>
          </a:p>
          <a:p>
            <a:r>
              <a:rPr lang="en-GB" dirty="0" smtClean="0"/>
              <a:t>Motivator</a:t>
            </a:r>
          </a:p>
          <a:p>
            <a:endParaRPr lang="en-GB" dirty="0"/>
          </a:p>
        </p:txBody>
      </p:sp>
      <p:sp>
        <p:nvSpPr>
          <p:cNvPr id="7" name="TextBox 6"/>
          <p:cNvSpPr txBox="1"/>
          <p:nvPr/>
        </p:nvSpPr>
        <p:spPr>
          <a:xfrm>
            <a:off x="6400022" y="2988507"/>
            <a:ext cx="2036352" cy="2308324"/>
          </a:xfrm>
          <a:prstGeom prst="rect">
            <a:avLst/>
          </a:prstGeom>
          <a:noFill/>
        </p:spPr>
        <p:txBody>
          <a:bodyPr wrap="square" rtlCol="0">
            <a:spAutoFit/>
          </a:bodyPr>
          <a:lstStyle/>
          <a:p>
            <a:r>
              <a:rPr lang="en-GB" dirty="0" smtClean="0"/>
              <a:t>Innovator</a:t>
            </a:r>
          </a:p>
          <a:p>
            <a:r>
              <a:rPr lang="en-GB" dirty="0" smtClean="0"/>
              <a:t>Hero</a:t>
            </a:r>
          </a:p>
          <a:p>
            <a:r>
              <a:rPr lang="en-GB" dirty="0" smtClean="0"/>
              <a:t>“Fall Guy”</a:t>
            </a:r>
          </a:p>
          <a:p>
            <a:r>
              <a:rPr lang="en-GB" dirty="0" smtClean="0"/>
              <a:t>Decision Maker</a:t>
            </a:r>
          </a:p>
          <a:p>
            <a:r>
              <a:rPr lang="en-GB" dirty="0" smtClean="0"/>
              <a:t>Role model</a:t>
            </a:r>
          </a:p>
          <a:p>
            <a:r>
              <a:rPr lang="en-GB" dirty="0" smtClean="0"/>
              <a:t>Planner</a:t>
            </a:r>
          </a:p>
          <a:p>
            <a:r>
              <a:rPr lang="en-GB" dirty="0" smtClean="0"/>
              <a:t>Taxi driver</a:t>
            </a:r>
          </a:p>
          <a:p>
            <a:endParaRPr lang="en-GB" dirty="0"/>
          </a:p>
        </p:txBody>
      </p:sp>
    </p:spTree>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20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6119" y="685800"/>
            <a:ext cx="7691119" cy="886968"/>
          </a:xfrm>
        </p:spPr>
        <p:txBody>
          <a:bodyPr/>
          <a:lstStyle/>
          <a:p>
            <a:pPr algn="ctr"/>
            <a:r>
              <a:rPr lang="en-GB" sz="3600" dirty="0" smtClean="0">
                <a:solidFill>
                  <a:schemeClr val="tx1"/>
                </a:solidFill>
              </a:rPr>
              <a:t>Best Coaching Practice</a:t>
            </a:r>
            <a:endParaRPr lang="en-GB" sz="3600" dirty="0">
              <a:solidFill>
                <a:schemeClr val="tx1"/>
              </a:solidFill>
            </a:endParaRPr>
          </a:p>
        </p:txBody>
      </p:sp>
      <p:sp>
        <p:nvSpPr>
          <p:cNvPr id="3" name="Content Placeholder 2"/>
          <p:cNvSpPr>
            <a:spLocks noGrp="1"/>
          </p:cNvSpPr>
          <p:nvPr>
            <p:ph idx="1"/>
          </p:nvPr>
        </p:nvSpPr>
        <p:spPr>
          <a:xfrm>
            <a:off x="686119" y="2020888"/>
            <a:ext cx="7689483" cy="4105275"/>
          </a:xfrm>
        </p:spPr>
        <p:txBody>
          <a:bodyPr>
            <a:normAutofit/>
          </a:bodyPr>
          <a:lstStyle/>
          <a:p>
            <a:r>
              <a:rPr lang="en-GB" sz="3200" dirty="0" smtClean="0"/>
              <a:t>Using a flip chart and working in pairs:</a:t>
            </a:r>
          </a:p>
          <a:p>
            <a:r>
              <a:rPr lang="en-GB" sz="3200" dirty="0" smtClean="0"/>
              <a:t>How many elements of ‘ Best Coaching Practice’ can you remember from last week?</a:t>
            </a:r>
            <a:endParaRPr lang="en-GB" sz="32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3"/>
          <p:cNvSpPr>
            <a:spLocks noGrp="1"/>
          </p:cNvSpPr>
          <p:nvPr>
            <p:ph type="sldNum" sz="quarter" idx="10"/>
          </p:nvPr>
        </p:nvSpPr>
        <p:spPr/>
        <p:txBody>
          <a:bodyPr/>
          <a:lstStyle/>
          <a:p>
            <a:fld id="{BB15B289-CA9C-5E4B-9C5C-75F538F3FE69}" type="slidenum">
              <a:rPr lang="en-GB"/>
              <a:pPr/>
              <a:t>15</a:t>
            </a:fld>
            <a:endParaRPr lang="en-GB"/>
          </a:p>
        </p:txBody>
      </p:sp>
      <p:sp>
        <p:nvSpPr>
          <p:cNvPr id="758786" name="Rectangle 2"/>
          <p:cNvSpPr>
            <a:spLocks noGrp="1" noChangeArrowheads="1"/>
          </p:cNvSpPr>
          <p:nvPr>
            <p:ph type="title"/>
          </p:nvPr>
        </p:nvSpPr>
        <p:spPr>
          <a:xfrm>
            <a:off x="1448334" y="12865"/>
            <a:ext cx="6506361" cy="886968"/>
          </a:xfrm>
        </p:spPr>
        <p:txBody>
          <a:bodyPr/>
          <a:lstStyle/>
          <a:p>
            <a:r>
              <a:rPr lang="en-GB" sz="3600" dirty="0">
                <a:solidFill>
                  <a:srgbClr val="339933"/>
                </a:solidFill>
              </a:rPr>
              <a:t>A Level 1 Coach should:</a:t>
            </a:r>
          </a:p>
        </p:txBody>
      </p:sp>
      <p:sp>
        <p:nvSpPr>
          <p:cNvPr id="758787" name="Rectangle 3"/>
          <p:cNvSpPr>
            <a:spLocks noGrp="1" noChangeArrowheads="1"/>
          </p:cNvSpPr>
          <p:nvPr>
            <p:ph type="body" idx="1"/>
          </p:nvPr>
        </p:nvSpPr>
        <p:spPr>
          <a:xfrm>
            <a:off x="179388" y="1330151"/>
            <a:ext cx="3960812" cy="4365702"/>
          </a:xfrm>
        </p:spPr>
        <p:txBody>
          <a:bodyPr/>
          <a:lstStyle/>
          <a:p>
            <a:r>
              <a:rPr lang="en-GB" sz="2800" b="1" dirty="0">
                <a:solidFill>
                  <a:srgbClr val="000000"/>
                </a:solidFill>
              </a:rPr>
              <a:t>Coach safely and technically correct:-</a:t>
            </a:r>
          </a:p>
          <a:p>
            <a:pPr marL="342900" indent="-342900">
              <a:spcBef>
                <a:spcPct val="20000"/>
              </a:spcBef>
              <a:buFontTx/>
              <a:buChar char="•"/>
            </a:pPr>
            <a:r>
              <a:rPr lang="en-GB" sz="2800" b="1" dirty="0">
                <a:solidFill>
                  <a:srgbClr val="000000"/>
                </a:solidFill>
              </a:rPr>
              <a:t>assess </a:t>
            </a:r>
          </a:p>
          <a:p>
            <a:pPr marL="342900" indent="-342900">
              <a:spcBef>
                <a:spcPct val="20000"/>
              </a:spcBef>
              <a:buFontTx/>
              <a:buChar char="•"/>
            </a:pPr>
            <a:r>
              <a:rPr lang="en-GB" sz="2800" b="1" dirty="0">
                <a:solidFill>
                  <a:srgbClr val="000000"/>
                </a:solidFill>
              </a:rPr>
              <a:t>Deliver a session using the coaching process skills of:</a:t>
            </a:r>
          </a:p>
          <a:p>
            <a:pPr marL="342900" indent="-342900">
              <a:spcBef>
                <a:spcPct val="20000"/>
              </a:spcBef>
              <a:buFontTx/>
              <a:buChar char="•"/>
            </a:pPr>
            <a:r>
              <a:rPr lang="en-GB" sz="2800" b="1" dirty="0">
                <a:solidFill>
                  <a:srgbClr val="000000"/>
                </a:solidFill>
              </a:rPr>
              <a:t>Action Plan to improve their own practice</a:t>
            </a:r>
          </a:p>
          <a:p>
            <a:pPr marL="342900" indent="-342900">
              <a:spcBef>
                <a:spcPct val="20000"/>
              </a:spcBef>
              <a:buFontTx/>
              <a:buChar char="•"/>
            </a:pPr>
            <a:endParaRPr lang="en-GB" sz="2400" dirty="0">
              <a:solidFill>
                <a:srgbClr val="0000CC"/>
              </a:solidFill>
            </a:endParaRPr>
          </a:p>
          <a:p>
            <a:endParaRPr lang="en-GB" sz="2400" dirty="0"/>
          </a:p>
        </p:txBody>
      </p:sp>
      <p:sp>
        <p:nvSpPr>
          <p:cNvPr id="758788" name="Rectangle 4"/>
          <p:cNvSpPr>
            <a:spLocks noChangeArrowheads="1"/>
          </p:cNvSpPr>
          <p:nvPr/>
        </p:nvSpPr>
        <p:spPr bwMode="auto">
          <a:xfrm>
            <a:off x="4213225" y="1270205"/>
            <a:ext cx="4679950" cy="44053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marL="342900" indent="-342900" algn="l">
              <a:spcBef>
                <a:spcPct val="20000"/>
              </a:spcBef>
              <a:buFontTx/>
              <a:buChar char="•"/>
            </a:pPr>
            <a:r>
              <a:rPr lang="en-GB" sz="2800" b="1" dirty="0">
                <a:solidFill>
                  <a:srgbClr val="000000"/>
                </a:solidFill>
              </a:rPr>
              <a:t>Be able to plan a session</a:t>
            </a:r>
          </a:p>
          <a:p>
            <a:pPr marL="342900" indent="-342900" algn="l">
              <a:spcBef>
                <a:spcPct val="20000"/>
              </a:spcBef>
              <a:buFontTx/>
              <a:buChar char="•"/>
            </a:pPr>
            <a:r>
              <a:rPr lang="en-GB" sz="2800" b="1" dirty="0">
                <a:solidFill>
                  <a:srgbClr val="000000"/>
                </a:solidFill>
              </a:rPr>
              <a:t>Risk </a:t>
            </a:r>
            <a:r>
              <a:rPr lang="en-GB" sz="2800" b="1" dirty="0" smtClean="0">
                <a:solidFill>
                  <a:srgbClr val="000000"/>
                </a:solidFill>
              </a:rPr>
              <a:t>Explain </a:t>
            </a:r>
            <a:r>
              <a:rPr lang="en-GB" sz="2800" b="1" dirty="0">
                <a:solidFill>
                  <a:srgbClr val="000000"/>
                </a:solidFill>
              </a:rPr>
              <a:t>or provide </a:t>
            </a:r>
            <a:r>
              <a:rPr lang="en-GB" sz="2800" b="1" dirty="0" smtClean="0">
                <a:solidFill>
                  <a:srgbClr val="000000"/>
                </a:solidFill>
              </a:rPr>
              <a:t>instructions</a:t>
            </a:r>
          </a:p>
          <a:p>
            <a:pPr marL="342900" indent="-342900" algn="l">
              <a:spcBef>
                <a:spcPct val="20000"/>
              </a:spcBef>
              <a:buFontTx/>
              <a:buChar char="•"/>
            </a:pPr>
            <a:r>
              <a:rPr lang="en-GB" sz="2800" b="1" dirty="0" smtClean="0">
                <a:solidFill>
                  <a:srgbClr val="000000"/>
                </a:solidFill>
              </a:rPr>
              <a:t>Provide demonstrations</a:t>
            </a:r>
          </a:p>
          <a:p>
            <a:pPr marL="342900" indent="-342900" algn="l">
              <a:spcBef>
                <a:spcPct val="20000"/>
              </a:spcBef>
              <a:buFontTx/>
              <a:buChar char="•"/>
            </a:pPr>
            <a:r>
              <a:rPr lang="en-GB" sz="2800" b="1" dirty="0" smtClean="0">
                <a:solidFill>
                  <a:srgbClr val="000000"/>
                </a:solidFill>
              </a:rPr>
              <a:t>Observe </a:t>
            </a:r>
            <a:r>
              <a:rPr lang="en-GB" sz="2800" b="1" dirty="0">
                <a:solidFill>
                  <a:srgbClr val="000000"/>
                </a:solidFill>
              </a:rPr>
              <a:t>&amp; </a:t>
            </a:r>
            <a:r>
              <a:rPr lang="en-GB" sz="2800" b="1" dirty="0" smtClean="0">
                <a:solidFill>
                  <a:srgbClr val="000000"/>
                </a:solidFill>
              </a:rPr>
              <a:t>Analyse</a:t>
            </a:r>
          </a:p>
          <a:p>
            <a:pPr marL="342900" indent="-342900" algn="l">
              <a:spcBef>
                <a:spcPct val="20000"/>
              </a:spcBef>
              <a:buFontTx/>
              <a:buChar char="•"/>
            </a:pPr>
            <a:r>
              <a:rPr lang="en-GB" sz="2800" b="1" dirty="0" smtClean="0">
                <a:solidFill>
                  <a:srgbClr val="000000"/>
                </a:solidFill>
              </a:rPr>
              <a:t>Provide </a:t>
            </a:r>
            <a:r>
              <a:rPr lang="en-GB" sz="2800" b="1" dirty="0">
                <a:solidFill>
                  <a:srgbClr val="000000"/>
                </a:solidFill>
              </a:rPr>
              <a:t>Feedback</a:t>
            </a:r>
          </a:p>
          <a:p>
            <a:pPr marL="342900" indent="-342900" algn="l">
              <a:spcBef>
                <a:spcPct val="20000"/>
              </a:spcBef>
              <a:buFontTx/>
              <a:buChar char="•"/>
            </a:pPr>
            <a:r>
              <a:rPr lang="en-GB" sz="2800" b="1" dirty="0">
                <a:solidFill>
                  <a:srgbClr val="000000"/>
                </a:solidFill>
              </a:rPr>
              <a:t>Review their own practise</a:t>
            </a:r>
          </a:p>
          <a:p>
            <a:pPr marL="342900" indent="-342900" algn="l">
              <a:spcBef>
                <a:spcPct val="20000"/>
              </a:spcBef>
              <a:buFontTx/>
              <a:buChar char="•"/>
            </a:pPr>
            <a:endParaRPr lang="en-GB" sz="2800" dirty="0">
              <a:solidFill>
                <a:srgbClr val="0000CC"/>
              </a:solidFill>
            </a:endParaRPr>
          </a:p>
        </p:txBody>
      </p:sp>
    </p:spTree>
    <p:extLst>
      <p:ext uri="{BB962C8B-B14F-4D97-AF65-F5344CB8AC3E}">
        <p14:creationId xmlns:p14="http://schemas.microsoft.com/office/powerpoint/2010/main" val="3299853064"/>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758788">
                                            <p:txEl>
                                              <p:pRg st="0" end="0"/>
                                            </p:txEl>
                                          </p:spTgt>
                                        </p:tgtEl>
                                        <p:attrNameLst>
                                          <p:attrName>style.visibility</p:attrName>
                                        </p:attrNameLst>
                                      </p:cBhvr>
                                      <p:to>
                                        <p:strVal val="visible"/>
                                      </p:to>
                                    </p:set>
                                    <p:animEffect transition="in" filter="blinds(horizontal)">
                                      <p:cBhvr>
                                        <p:cTn id="7" dur="500"/>
                                        <p:tgtEl>
                                          <p:spTgt spid="758788">
                                            <p:txEl>
                                              <p:pRg st="0" end="0"/>
                                            </p:txEl>
                                          </p:spTgt>
                                        </p:tgtEl>
                                      </p:cBhvr>
                                    </p:animEffect>
                                  </p:childTnLst>
                                </p:cTn>
                              </p:par>
                              <p:par>
                                <p:cTn id="8" presetID="3" presetClass="entr" presetSubtype="10" fill="hold" grpId="0" nodeType="withEffect">
                                  <p:stCondLst>
                                    <p:cond delay="0"/>
                                  </p:stCondLst>
                                  <p:childTnLst>
                                    <p:set>
                                      <p:cBhvr>
                                        <p:cTn id="9" dur="1" fill="hold">
                                          <p:stCondLst>
                                            <p:cond delay="0"/>
                                          </p:stCondLst>
                                        </p:cTn>
                                        <p:tgtEl>
                                          <p:spTgt spid="758788">
                                            <p:txEl>
                                              <p:pRg st="1" end="1"/>
                                            </p:txEl>
                                          </p:spTgt>
                                        </p:tgtEl>
                                        <p:attrNameLst>
                                          <p:attrName>style.visibility</p:attrName>
                                        </p:attrNameLst>
                                      </p:cBhvr>
                                      <p:to>
                                        <p:strVal val="visible"/>
                                      </p:to>
                                    </p:set>
                                    <p:animEffect transition="in" filter="blinds(horizontal)">
                                      <p:cBhvr>
                                        <p:cTn id="10" dur="500"/>
                                        <p:tgtEl>
                                          <p:spTgt spid="758788">
                                            <p:txEl>
                                              <p:pRg st="1" end="1"/>
                                            </p:txEl>
                                          </p:spTgt>
                                        </p:tgtEl>
                                      </p:cBhvr>
                                    </p:animEffect>
                                  </p:childTnLst>
                                </p:cTn>
                              </p:par>
                              <p:par>
                                <p:cTn id="11" presetID="3" presetClass="entr" presetSubtype="10" fill="hold" grpId="0" nodeType="withEffect">
                                  <p:stCondLst>
                                    <p:cond delay="0"/>
                                  </p:stCondLst>
                                  <p:childTnLst>
                                    <p:set>
                                      <p:cBhvr>
                                        <p:cTn id="12" dur="1" fill="hold">
                                          <p:stCondLst>
                                            <p:cond delay="0"/>
                                          </p:stCondLst>
                                        </p:cTn>
                                        <p:tgtEl>
                                          <p:spTgt spid="758788">
                                            <p:txEl>
                                              <p:pRg st="2" end="2"/>
                                            </p:txEl>
                                          </p:spTgt>
                                        </p:tgtEl>
                                        <p:attrNameLst>
                                          <p:attrName>style.visibility</p:attrName>
                                        </p:attrNameLst>
                                      </p:cBhvr>
                                      <p:to>
                                        <p:strVal val="visible"/>
                                      </p:to>
                                    </p:set>
                                    <p:animEffect transition="in" filter="blinds(horizontal)">
                                      <p:cBhvr>
                                        <p:cTn id="13" dur="500"/>
                                        <p:tgtEl>
                                          <p:spTgt spid="758788">
                                            <p:txEl>
                                              <p:pRg st="2" end="2"/>
                                            </p:txEl>
                                          </p:spTgt>
                                        </p:tgtEl>
                                      </p:cBhvr>
                                    </p:animEffect>
                                  </p:childTnLst>
                                </p:cTn>
                              </p:par>
                              <p:par>
                                <p:cTn id="14" presetID="3" presetClass="entr" presetSubtype="10" fill="hold" grpId="0" nodeType="withEffect">
                                  <p:stCondLst>
                                    <p:cond delay="0"/>
                                  </p:stCondLst>
                                  <p:childTnLst>
                                    <p:set>
                                      <p:cBhvr>
                                        <p:cTn id="15" dur="1" fill="hold">
                                          <p:stCondLst>
                                            <p:cond delay="0"/>
                                          </p:stCondLst>
                                        </p:cTn>
                                        <p:tgtEl>
                                          <p:spTgt spid="758788">
                                            <p:txEl>
                                              <p:pRg st="3" end="3"/>
                                            </p:txEl>
                                          </p:spTgt>
                                        </p:tgtEl>
                                        <p:attrNameLst>
                                          <p:attrName>style.visibility</p:attrName>
                                        </p:attrNameLst>
                                      </p:cBhvr>
                                      <p:to>
                                        <p:strVal val="visible"/>
                                      </p:to>
                                    </p:set>
                                    <p:animEffect transition="in" filter="blinds(horizontal)">
                                      <p:cBhvr>
                                        <p:cTn id="16" dur="500"/>
                                        <p:tgtEl>
                                          <p:spTgt spid="758788">
                                            <p:txEl>
                                              <p:pRg st="3" end="3"/>
                                            </p:txEl>
                                          </p:spTgt>
                                        </p:tgtEl>
                                      </p:cBhvr>
                                    </p:animEffect>
                                  </p:childTnLst>
                                </p:cTn>
                              </p:par>
                              <p:par>
                                <p:cTn id="17" presetID="3" presetClass="entr" presetSubtype="10" fill="hold" grpId="0" nodeType="withEffect">
                                  <p:stCondLst>
                                    <p:cond delay="0"/>
                                  </p:stCondLst>
                                  <p:childTnLst>
                                    <p:set>
                                      <p:cBhvr>
                                        <p:cTn id="18" dur="1" fill="hold">
                                          <p:stCondLst>
                                            <p:cond delay="0"/>
                                          </p:stCondLst>
                                        </p:cTn>
                                        <p:tgtEl>
                                          <p:spTgt spid="758788">
                                            <p:txEl>
                                              <p:pRg st="4" end="4"/>
                                            </p:txEl>
                                          </p:spTgt>
                                        </p:tgtEl>
                                        <p:attrNameLst>
                                          <p:attrName>style.visibility</p:attrName>
                                        </p:attrNameLst>
                                      </p:cBhvr>
                                      <p:to>
                                        <p:strVal val="visible"/>
                                      </p:to>
                                    </p:set>
                                    <p:animEffect transition="in" filter="blinds(horizontal)">
                                      <p:cBhvr>
                                        <p:cTn id="19" dur="500"/>
                                        <p:tgtEl>
                                          <p:spTgt spid="758788">
                                            <p:txEl>
                                              <p:pRg st="4" end="4"/>
                                            </p:txEl>
                                          </p:spTgt>
                                        </p:tgtEl>
                                      </p:cBhvr>
                                    </p:animEffect>
                                  </p:childTnLst>
                                </p:cTn>
                              </p:par>
                              <p:par>
                                <p:cTn id="20" presetID="3" presetClass="entr" presetSubtype="10" fill="hold" grpId="0" nodeType="withEffect">
                                  <p:stCondLst>
                                    <p:cond delay="0"/>
                                  </p:stCondLst>
                                  <p:childTnLst>
                                    <p:set>
                                      <p:cBhvr>
                                        <p:cTn id="21" dur="1" fill="hold">
                                          <p:stCondLst>
                                            <p:cond delay="0"/>
                                          </p:stCondLst>
                                        </p:cTn>
                                        <p:tgtEl>
                                          <p:spTgt spid="758788">
                                            <p:txEl>
                                              <p:pRg st="5" end="5"/>
                                            </p:txEl>
                                          </p:spTgt>
                                        </p:tgtEl>
                                        <p:attrNameLst>
                                          <p:attrName>style.visibility</p:attrName>
                                        </p:attrNameLst>
                                      </p:cBhvr>
                                      <p:to>
                                        <p:strVal val="visible"/>
                                      </p:to>
                                    </p:set>
                                    <p:animEffect transition="in" filter="blinds(horizontal)">
                                      <p:cBhvr>
                                        <p:cTn id="22" dur="500"/>
                                        <p:tgtEl>
                                          <p:spTgt spid="758788">
                                            <p:txEl>
                                              <p:pRg st="5" end="5"/>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58787">
                                            <p:txEl>
                                              <p:pRg st="0" end="0"/>
                                            </p:txEl>
                                          </p:spTgt>
                                        </p:tgtEl>
                                        <p:attrNameLst>
                                          <p:attrName>style.visibility</p:attrName>
                                        </p:attrNameLst>
                                      </p:cBhvr>
                                      <p:to>
                                        <p:strVal val="visible"/>
                                      </p:to>
                                    </p:set>
                                  </p:childTnLst>
                                </p:cTn>
                              </p:par>
                            </p:childTnLst>
                          </p:cTn>
                        </p:par>
                        <p:par>
                          <p:cTn id="27" fill="hold">
                            <p:stCondLst>
                              <p:cond delay="0"/>
                            </p:stCondLst>
                            <p:childTnLst>
                              <p:par>
                                <p:cTn id="28" presetID="1" presetClass="entr" presetSubtype="0" fill="hold" grpId="0" nodeType="afterEffect">
                                  <p:stCondLst>
                                    <p:cond delay="1500"/>
                                  </p:stCondLst>
                                  <p:childTnLst>
                                    <p:set>
                                      <p:cBhvr>
                                        <p:cTn id="29" dur="1" fill="hold">
                                          <p:stCondLst>
                                            <p:cond delay="0"/>
                                          </p:stCondLst>
                                        </p:cTn>
                                        <p:tgtEl>
                                          <p:spTgt spid="758787">
                                            <p:txEl>
                                              <p:pRg st="1" end="1"/>
                                            </p:txEl>
                                          </p:spTgt>
                                        </p:tgtEl>
                                        <p:attrNameLst>
                                          <p:attrName>style.visibility</p:attrName>
                                        </p:attrNameLst>
                                      </p:cBhvr>
                                      <p:to>
                                        <p:strVal val="visible"/>
                                      </p:to>
                                    </p:set>
                                  </p:childTnLst>
                                </p:cTn>
                              </p:par>
                            </p:childTnLst>
                          </p:cTn>
                        </p:par>
                        <p:par>
                          <p:cTn id="30" fill="hold">
                            <p:stCondLst>
                              <p:cond delay="1500"/>
                            </p:stCondLst>
                            <p:childTnLst>
                              <p:par>
                                <p:cTn id="31" presetID="1" presetClass="entr" presetSubtype="0" fill="hold" grpId="0" nodeType="afterEffect">
                                  <p:stCondLst>
                                    <p:cond delay="1500"/>
                                  </p:stCondLst>
                                  <p:childTnLst>
                                    <p:set>
                                      <p:cBhvr>
                                        <p:cTn id="32" dur="1" fill="hold">
                                          <p:stCondLst>
                                            <p:cond delay="0"/>
                                          </p:stCondLst>
                                        </p:cTn>
                                        <p:tgtEl>
                                          <p:spTgt spid="758787">
                                            <p:txEl>
                                              <p:pRg st="2" end="2"/>
                                            </p:txEl>
                                          </p:spTgt>
                                        </p:tgtEl>
                                        <p:attrNameLst>
                                          <p:attrName>style.visibility</p:attrName>
                                        </p:attrNameLst>
                                      </p:cBhvr>
                                      <p:to>
                                        <p:strVal val="visible"/>
                                      </p:to>
                                    </p:set>
                                  </p:childTnLst>
                                </p:cTn>
                              </p:par>
                            </p:childTnLst>
                          </p:cTn>
                        </p:par>
                        <p:par>
                          <p:cTn id="33" fill="hold">
                            <p:stCondLst>
                              <p:cond delay="3000"/>
                            </p:stCondLst>
                            <p:childTnLst>
                              <p:par>
                                <p:cTn id="34" presetID="1" presetClass="entr" presetSubtype="0" fill="hold" grpId="0" nodeType="afterEffect">
                                  <p:stCondLst>
                                    <p:cond delay="3000"/>
                                  </p:stCondLst>
                                  <p:childTnLst>
                                    <p:set>
                                      <p:cBhvr>
                                        <p:cTn id="35" dur="1" fill="hold">
                                          <p:stCondLst>
                                            <p:cond delay="0"/>
                                          </p:stCondLst>
                                        </p:cTn>
                                        <p:tgtEl>
                                          <p:spTgt spid="75878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58787" grpId="0" build="p" advAuto="1500"/>
      <p:bldP spid="758788" grpId="0" build="p" bldLvl="2" advAuto="100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2765" y="273946"/>
            <a:ext cx="8332454" cy="946361"/>
          </a:xfrm>
        </p:spPr>
        <p:txBody>
          <a:bodyPr/>
          <a:lstStyle/>
          <a:p>
            <a:r>
              <a:rPr lang="en-GB" sz="4400" dirty="0" smtClean="0"/>
              <a:t>APES - Principles for Learning</a:t>
            </a:r>
            <a:endParaRPr lang="en-GB" sz="4400" dirty="0"/>
          </a:p>
        </p:txBody>
      </p:sp>
      <p:sp>
        <p:nvSpPr>
          <p:cNvPr id="3" name="Content Placeholder 2"/>
          <p:cNvSpPr>
            <a:spLocks noGrp="1"/>
          </p:cNvSpPr>
          <p:nvPr>
            <p:ph idx="1"/>
          </p:nvPr>
        </p:nvSpPr>
        <p:spPr>
          <a:xfrm>
            <a:off x="2851372" y="1407091"/>
            <a:ext cx="5524230" cy="3717248"/>
          </a:xfrm>
        </p:spPr>
        <p:txBody>
          <a:bodyPr>
            <a:normAutofit fontScale="77500" lnSpcReduction="20000"/>
          </a:bodyPr>
          <a:lstStyle/>
          <a:p>
            <a:r>
              <a:rPr lang="en-GB" sz="6000" dirty="0" smtClean="0"/>
              <a:t>A</a:t>
            </a:r>
            <a:r>
              <a:rPr lang="en-GB" sz="3600" dirty="0" smtClean="0"/>
              <a:t>CTIVE</a:t>
            </a:r>
          </a:p>
          <a:p>
            <a:r>
              <a:rPr lang="en-GB" sz="6000" dirty="0" smtClean="0"/>
              <a:t>P</a:t>
            </a:r>
            <a:r>
              <a:rPr lang="en-GB" sz="3600" dirty="0" smtClean="0"/>
              <a:t>URPOSEFUL</a:t>
            </a:r>
          </a:p>
          <a:p>
            <a:r>
              <a:rPr lang="en-GB" sz="6000" dirty="0" smtClean="0"/>
              <a:t>E</a:t>
            </a:r>
            <a:r>
              <a:rPr lang="en-GB" sz="3600" dirty="0" smtClean="0"/>
              <a:t>NJOYABLE</a:t>
            </a:r>
          </a:p>
          <a:p>
            <a:r>
              <a:rPr lang="en-GB" sz="6000" dirty="0" smtClean="0"/>
              <a:t>S</a:t>
            </a:r>
            <a:r>
              <a:rPr lang="en-GB" sz="3600" dirty="0" smtClean="0"/>
              <a:t>AFE</a:t>
            </a:r>
          </a:p>
          <a:p>
            <a:pPr>
              <a:buNone/>
            </a:pPr>
            <a:r>
              <a:rPr lang="en-GB" sz="3600" dirty="0" smtClean="0"/>
              <a:t>= </a:t>
            </a:r>
            <a:r>
              <a:rPr lang="en-GB" sz="3600" dirty="0" smtClean="0">
                <a:solidFill>
                  <a:srgbClr val="FF0000"/>
                </a:solidFill>
              </a:rPr>
              <a:t>SUCCESS</a:t>
            </a:r>
            <a:endParaRPr lang="en-GB" sz="3600" dirty="0">
              <a:solidFill>
                <a:srgbClr val="FF0000"/>
              </a:solidFill>
            </a:endParaRPr>
          </a:p>
        </p:txBody>
      </p:sp>
      <p:pic>
        <p:nvPicPr>
          <p:cNvPr id="4" name="Picture 3"/>
          <p:cNvPicPr>
            <a:picLocks noChangeAspect="1"/>
          </p:cNvPicPr>
          <p:nvPr/>
        </p:nvPicPr>
        <p:blipFill>
          <a:blip r:embed="rId2"/>
          <a:stretch>
            <a:fillRect/>
          </a:stretch>
        </p:blipFill>
        <p:spPr>
          <a:xfrm>
            <a:off x="0" y="1220307"/>
            <a:ext cx="2048180" cy="2459091"/>
          </a:xfrm>
          <a:prstGeom prst="rect">
            <a:avLst/>
          </a:prstGeom>
        </p:spPr>
      </p:pic>
      <p:pic>
        <p:nvPicPr>
          <p:cNvPr id="5" name="Picture 4"/>
          <p:cNvPicPr>
            <a:picLocks noChangeAspect="1"/>
          </p:cNvPicPr>
          <p:nvPr/>
        </p:nvPicPr>
        <p:blipFill>
          <a:blip r:embed="rId3"/>
          <a:stretch>
            <a:fillRect/>
          </a:stretch>
        </p:blipFill>
        <p:spPr>
          <a:xfrm>
            <a:off x="7381219" y="4538663"/>
            <a:ext cx="1524000" cy="1587500"/>
          </a:xfrm>
          <a:prstGeom prst="rect">
            <a:avLst/>
          </a:prstGeom>
        </p:spPr>
      </p:pic>
    </p:spTree>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7473" y="685800"/>
            <a:ext cx="7729765" cy="886968"/>
          </a:xfrm>
        </p:spPr>
        <p:txBody>
          <a:bodyPr/>
          <a:lstStyle/>
          <a:p>
            <a:r>
              <a:rPr lang="en-GB" sz="3600" dirty="0" smtClean="0">
                <a:solidFill>
                  <a:srgbClr val="000000"/>
                </a:solidFill>
              </a:rPr>
              <a:t>Group work</a:t>
            </a:r>
            <a:endParaRPr lang="en-GB" sz="3600" dirty="0">
              <a:solidFill>
                <a:srgbClr val="000000"/>
              </a:solidFill>
            </a:endParaRPr>
          </a:p>
        </p:txBody>
      </p:sp>
      <p:sp>
        <p:nvSpPr>
          <p:cNvPr id="3" name="Content Placeholder 2"/>
          <p:cNvSpPr>
            <a:spLocks noGrp="1"/>
          </p:cNvSpPr>
          <p:nvPr>
            <p:ph idx="1"/>
          </p:nvPr>
        </p:nvSpPr>
        <p:spPr>
          <a:xfrm>
            <a:off x="3429000" y="1743296"/>
            <a:ext cx="4946602" cy="4382867"/>
          </a:xfrm>
        </p:spPr>
        <p:txBody>
          <a:bodyPr>
            <a:normAutofit/>
          </a:bodyPr>
          <a:lstStyle/>
          <a:p>
            <a:r>
              <a:rPr lang="en-GB" sz="2400" dirty="0" smtClean="0"/>
              <a:t>Think of a time/course where you learnt something. What helped you to learn?</a:t>
            </a:r>
          </a:p>
          <a:p>
            <a:r>
              <a:rPr lang="en-GB" sz="2400" dirty="0" smtClean="0"/>
              <a:t>In groups of 3 or 4, try to derive an ‘acronym’ by using all of the letters in the envelop.</a:t>
            </a:r>
          </a:p>
          <a:p>
            <a:r>
              <a:rPr lang="en-GB" sz="2400" dirty="0" smtClean="0"/>
              <a:t>5 minutes to complete.</a:t>
            </a:r>
            <a:endParaRPr lang="en-GB" sz="2400" dirty="0"/>
          </a:p>
        </p:txBody>
      </p:sp>
      <p:pic>
        <p:nvPicPr>
          <p:cNvPr id="4" name="Picture 3" descr="1209326638qDlL9N.jpg"/>
          <p:cNvPicPr>
            <a:picLocks noChangeAspect="1"/>
          </p:cNvPicPr>
          <p:nvPr/>
        </p:nvPicPr>
        <p:blipFill>
          <a:blip r:embed="rId2"/>
          <a:stretch>
            <a:fillRect/>
          </a:stretch>
        </p:blipFill>
        <p:spPr>
          <a:xfrm>
            <a:off x="404584" y="2020888"/>
            <a:ext cx="3024416" cy="3345972"/>
          </a:xfrm>
          <a:prstGeom prst="rect">
            <a:avLst/>
          </a:prstGeom>
        </p:spPr>
      </p:pic>
    </p:spTree>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7666" y="685800"/>
            <a:ext cx="7777935" cy="546959"/>
          </a:xfrm>
        </p:spPr>
        <p:txBody>
          <a:bodyPr/>
          <a:lstStyle/>
          <a:p>
            <a:pPr algn="ctr"/>
            <a:r>
              <a:rPr lang="en-GB" b="1" dirty="0" smtClean="0">
                <a:solidFill>
                  <a:schemeClr val="tx1"/>
                </a:solidFill>
              </a:rPr>
              <a:t>PRICELESS PRINCIPLES FOR LEARNING</a:t>
            </a:r>
            <a:endParaRPr lang="en-GB" b="1" dirty="0">
              <a:solidFill>
                <a:schemeClr val="tx1"/>
              </a:solidFill>
            </a:endParaRPr>
          </a:p>
        </p:txBody>
      </p:sp>
      <p:sp>
        <p:nvSpPr>
          <p:cNvPr id="3" name="Content Placeholder 2"/>
          <p:cNvSpPr>
            <a:spLocks noGrp="1"/>
          </p:cNvSpPr>
          <p:nvPr>
            <p:ph idx="1"/>
          </p:nvPr>
        </p:nvSpPr>
        <p:spPr>
          <a:xfrm>
            <a:off x="809341" y="1444446"/>
            <a:ext cx="7566261" cy="4320881"/>
          </a:xfrm>
        </p:spPr>
        <p:txBody>
          <a:bodyPr>
            <a:normAutofit fontScale="85000" lnSpcReduction="20000"/>
          </a:bodyPr>
          <a:lstStyle/>
          <a:p>
            <a:pPr marL="450850" indent="-450850">
              <a:buFontTx/>
              <a:buNone/>
            </a:pPr>
            <a:r>
              <a:rPr lang="en-GB" sz="2400" b="1" dirty="0" smtClean="0">
                <a:solidFill>
                  <a:srgbClr val="FF3300"/>
                </a:solidFill>
                <a:effectLst>
                  <a:outerShdw blurRad="38100" dist="38100" dir="2700000" algn="tl">
                    <a:srgbClr val="DDDDDD"/>
                  </a:outerShdw>
                </a:effectLst>
                <a:latin typeface="Arial" charset="0"/>
              </a:rPr>
              <a:t>P</a:t>
            </a:r>
            <a:r>
              <a:rPr lang="en-GB" sz="2400" dirty="0" smtClean="0">
                <a:effectLst>
                  <a:outerShdw blurRad="38100" dist="38100" dir="2700000" algn="tl">
                    <a:srgbClr val="DDDDDD"/>
                  </a:outerShdw>
                </a:effectLst>
                <a:latin typeface="Arial" charset="0"/>
              </a:rPr>
              <a:t> 	</a:t>
            </a:r>
            <a:r>
              <a:rPr lang="en-GB" sz="2400" b="1" dirty="0" err="1" smtClean="0">
                <a:latin typeface="Arial" charset="0"/>
              </a:rPr>
              <a:t>ractice</a:t>
            </a:r>
            <a:r>
              <a:rPr lang="en-GB" sz="2400" b="1" dirty="0" smtClean="0">
                <a:latin typeface="Arial" charset="0"/>
              </a:rPr>
              <a:t> </a:t>
            </a:r>
            <a:r>
              <a:rPr lang="en-GB" b="1" dirty="0" smtClean="0">
                <a:solidFill>
                  <a:srgbClr val="0000CC"/>
                </a:solidFill>
                <a:latin typeface="Arial" charset="0"/>
              </a:rPr>
              <a:t>give athletes time to practise</a:t>
            </a:r>
          </a:p>
          <a:p>
            <a:pPr marL="450850" indent="-450850">
              <a:buFontTx/>
              <a:buNone/>
            </a:pPr>
            <a:r>
              <a:rPr lang="en-GB" sz="2400" b="1" dirty="0" smtClean="0">
                <a:solidFill>
                  <a:srgbClr val="FF3300"/>
                </a:solidFill>
                <a:effectLst>
                  <a:outerShdw blurRad="38100" dist="38100" dir="2700000" algn="tl">
                    <a:srgbClr val="DDDDDD"/>
                  </a:outerShdw>
                </a:effectLst>
                <a:latin typeface="Arial" charset="0"/>
              </a:rPr>
              <a:t>R</a:t>
            </a:r>
            <a:r>
              <a:rPr lang="en-GB" sz="2400" b="1" dirty="0" smtClean="0">
                <a:latin typeface="Arial" charset="0"/>
              </a:rPr>
              <a:t> 	</a:t>
            </a:r>
            <a:r>
              <a:rPr lang="en-GB" sz="2400" b="1" dirty="0" err="1" smtClean="0">
                <a:latin typeface="Arial" charset="0"/>
              </a:rPr>
              <a:t>elevant</a:t>
            </a:r>
            <a:r>
              <a:rPr lang="en-GB" sz="2400" b="1" dirty="0" smtClean="0">
                <a:latin typeface="Arial" charset="0"/>
              </a:rPr>
              <a:t> </a:t>
            </a:r>
            <a:r>
              <a:rPr lang="en-GB" b="1" dirty="0" smtClean="0">
                <a:solidFill>
                  <a:srgbClr val="0000CC"/>
                </a:solidFill>
                <a:latin typeface="Arial" charset="0"/>
              </a:rPr>
              <a:t>make it relevant to each athlete</a:t>
            </a:r>
            <a:endParaRPr lang="en-GB" sz="2400" b="1" dirty="0" smtClean="0">
              <a:latin typeface="Arial" charset="0"/>
            </a:endParaRPr>
          </a:p>
          <a:p>
            <a:pPr marL="450850" indent="-450850">
              <a:buFontTx/>
              <a:buNone/>
            </a:pPr>
            <a:r>
              <a:rPr lang="en-GB" sz="2400" b="1" dirty="0" smtClean="0">
                <a:solidFill>
                  <a:srgbClr val="FF3300"/>
                </a:solidFill>
                <a:effectLst>
                  <a:outerShdw blurRad="38100" dist="38100" dir="2700000" algn="tl">
                    <a:srgbClr val="DDDDDD"/>
                  </a:outerShdw>
                </a:effectLst>
                <a:latin typeface="Arial" charset="0"/>
              </a:rPr>
              <a:t>I</a:t>
            </a:r>
            <a:r>
              <a:rPr lang="en-GB" sz="2400" b="1" dirty="0" smtClean="0">
                <a:solidFill>
                  <a:srgbClr val="FF3300"/>
                </a:solidFill>
                <a:latin typeface="Arial" charset="0"/>
              </a:rPr>
              <a:t>  	</a:t>
            </a:r>
            <a:r>
              <a:rPr lang="en-GB" sz="2400" b="1" dirty="0" err="1" smtClean="0">
                <a:latin typeface="Arial" charset="0"/>
              </a:rPr>
              <a:t>nvolve</a:t>
            </a:r>
            <a:r>
              <a:rPr lang="en-GB" sz="2400" b="1" dirty="0" smtClean="0">
                <a:latin typeface="Arial" charset="0"/>
              </a:rPr>
              <a:t> athletes </a:t>
            </a:r>
            <a:r>
              <a:rPr lang="en-GB" b="1" dirty="0" smtClean="0">
                <a:solidFill>
                  <a:srgbClr val="0000CC"/>
                </a:solidFill>
                <a:latin typeface="Arial" charset="0"/>
              </a:rPr>
              <a:t>in their own learning</a:t>
            </a:r>
            <a:r>
              <a:rPr lang="en-GB" b="1" dirty="0" smtClean="0">
                <a:latin typeface="Arial" charset="0"/>
              </a:rPr>
              <a:t> </a:t>
            </a:r>
            <a:endParaRPr lang="en-GB" sz="2400" b="1" dirty="0" smtClean="0">
              <a:latin typeface="Arial" charset="0"/>
            </a:endParaRPr>
          </a:p>
          <a:p>
            <a:pPr marL="450850" indent="-450850">
              <a:buFontTx/>
              <a:buNone/>
            </a:pPr>
            <a:r>
              <a:rPr lang="en-GB" sz="2400" b="1" dirty="0" smtClean="0">
                <a:solidFill>
                  <a:srgbClr val="FF3300"/>
                </a:solidFill>
                <a:effectLst>
                  <a:outerShdw blurRad="38100" dist="38100" dir="2700000" algn="tl">
                    <a:srgbClr val="DDDDDD"/>
                  </a:outerShdw>
                </a:effectLst>
                <a:latin typeface="Arial" charset="0"/>
              </a:rPr>
              <a:t>C</a:t>
            </a:r>
            <a:r>
              <a:rPr lang="en-GB" sz="2400" b="1" dirty="0" smtClean="0">
                <a:solidFill>
                  <a:srgbClr val="FF3300"/>
                </a:solidFill>
                <a:latin typeface="Arial" charset="0"/>
              </a:rPr>
              <a:t>   </a:t>
            </a:r>
            <a:r>
              <a:rPr lang="en-GB" sz="2400" b="1" dirty="0" err="1" smtClean="0">
                <a:latin typeface="Arial" charset="0"/>
              </a:rPr>
              <a:t>limate</a:t>
            </a:r>
            <a:r>
              <a:rPr lang="en-GB" sz="2400" b="1" dirty="0" smtClean="0">
                <a:latin typeface="Arial" charset="0"/>
              </a:rPr>
              <a:t> </a:t>
            </a:r>
            <a:r>
              <a:rPr lang="en-GB" b="1" dirty="0" smtClean="0">
                <a:solidFill>
                  <a:srgbClr val="0000CC"/>
                </a:solidFill>
                <a:latin typeface="Arial" charset="0"/>
              </a:rPr>
              <a:t>create a supportive learning climate</a:t>
            </a:r>
            <a:r>
              <a:rPr lang="en-GB" b="1" dirty="0" smtClean="0">
                <a:latin typeface="Arial" charset="0"/>
              </a:rPr>
              <a:t> </a:t>
            </a:r>
            <a:endParaRPr lang="en-GB" sz="2400" b="1" dirty="0" smtClean="0">
              <a:latin typeface="Arial" charset="0"/>
            </a:endParaRPr>
          </a:p>
          <a:p>
            <a:pPr marL="450850" indent="-450850">
              <a:buFontTx/>
              <a:buNone/>
            </a:pPr>
            <a:r>
              <a:rPr lang="en-GB" sz="2400" b="1" dirty="0" smtClean="0">
                <a:solidFill>
                  <a:srgbClr val="FF3300"/>
                </a:solidFill>
                <a:effectLst>
                  <a:outerShdw blurRad="38100" dist="38100" dir="2700000" algn="tl">
                    <a:srgbClr val="DDDDDD"/>
                  </a:outerShdw>
                </a:effectLst>
                <a:latin typeface="Arial" charset="0"/>
              </a:rPr>
              <a:t>E</a:t>
            </a:r>
            <a:r>
              <a:rPr lang="en-GB" sz="2400" b="1" dirty="0" smtClean="0">
                <a:latin typeface="Arial" charset="0"/>
              </a:rPr>
              <a:t>  	</a:t>
            </a:r>
            <a:r>
              <a:rPr lang="en-GB" sz="2400" b="1" dirty="0" err="1" smtClean="0">
                <a:latin typeface="Arial" charset="0"/>
              </a:rPr>
              <a:t>njoyment</a:t>
            </a:r>
            <a:r>
              <a:rPr lang="en-GB" sz="2400" b="1" dirty="0" smtClean="0">
                <a:latin typeface="Arial" charset="0"/>
              </a:rPr>
              <a:t> </a:t>
            </a:r>
            <a:r>
              <a:rPr lang="en-GB" b="1" dirty="0" smtClean="0">
                <a:solidFill>
                  <a:srgbClr val="0000CC"/>
                </a:solidFill>
                <a:latin typeface="Arial" charset="0"/>
              </a:rPr>
              <a:t>make learning enjoyable</a:t>
            </a:r>
            <a:r>
              <a:rPr lang="en-GB" b="1" dirty="0" smtClean="0">
                <a:latin typeface="Arial" charset="0"/>
              </a:rPr>
              <a:t> </a:t>
            </a:r>
            <a:endParaRPr lang="en-GB" sz="2400" b="1" dirty="0" smtClean="0">
              <a:latin typeface="Arial" charset="0"/>
            </a:endParaRPr>
          </a:p>
          <a:p>
            <a:pPr marL="450850" indent="-450850">
              <a:buFontTx/>
              <a:buNone/>
            </a:pPr>
            <a:r>
              <a:rPr lang="en-GB" sz="2400" b="1" dirty="0" smtClean="0">
                <a:solidFill>
                  <a:srgbClr val="FF3300"/>
                </a:solidFill>
                <a:effectLst>
                  <a:outerShdw blurRad="38100" dist="38100" dir="2700000" algn="tl">
                    <a:srgbClr val="DDDDDD"/>
                  </a:outerShdw>
                </a:effectLst>
                <a:latin typeface="Arial" charset="0"/>
              </a:rPr>
              <a:t>L</a:t>
            </a:r>
            <a:r>
              <a:rPr lang="en-GB" sz="2400" b="1" dirty="0" smtClean="0">
                <a:latin typeface="Arial" charset="0"/>
              </a:rPr>
              <a:t>  	earner-centred </a:t>
            </a:r>
            <a:r>
              <a:rPr lang="en-GB" b="1" dirty="0" smtClean="0">
                <a:solidFill>
                  <a:srgbClr val="0000CC"/>
                </a:solidFill>
                <a:latin typeface="Arial" charset="0"/>
              </a:rPr>
              <a:t>let them learn in their own way</a:t>
            </a:r>
            <a:r>
              <a:rPr lang="en-GB" b="1" dirty="0" smtClean="0">
                <a:latin typeface="Arial" charset="0"/>
              </a:rPr>
              <a:t> </a:t>
            </a:r>
            <a:endParaRPr lang="en-GB" sz="2400" b="1" dirty="0" smtClean="0">
              <a:latin typeface="Arial" charset="0"/>
            </a:endParaRPr>
          </a:p>
          <a:p>
            <a:pPr marL="450850" indent="-450850">
              <a:buFontTx/>
              <a:buNone/>
            </a:pPr>
            <a:r>
              <a:rPr lang="en-GB" sz="2400" b="1" dirty="0" smtClean="0">
                <a:solidFill>
                  <a:srgbClr val="FF3300"/>
                </a:solidFill>
                <a:effectLst>
                  <a:outerShdw blurRad="38100" dist="38100" dir="2700000" algn="tl">
                    <a:srgbClr val="DDDDDD"/>
                  </a:outerShdw>
                </a:effectLst>
                <a:latin typeface="Arial" charset="0"/>
              </a:rPr>
              <a:t>E</a:t>
            </a:r>
            <a:r>
              <a:rPr lang="en-GB" sz="2400" b="1" dirty="0" smtClean="0">
                <a:latin typeface="Arial" charset="0"/>
              </a:rPr>
              <a:t>  	</a:t>
            </a:r>
            <a:r>
              <a:rPr lang="en-GB" sz="2400" b="1" dirty="0" err="1" smtClean="0">
                <a:latin typeface="Arial" charset="0"/>
              </a:rPr>
              <a:t>xperience</a:t>
            </a:r>
            <a:r>
              <a:rPr lang="en-GB" sz="2400" b="1" dirty="0" smtClean="0">
                <a:latin typeface="Arial" charset="0"/>
              </a:rPr>
              <a:t> </a:t>
            </a:r>
            <a:r>
              <a:rPr lang="en-GB" b="1" dirty="0" smtClean="0">
                <a:solidFill>
                  <a:srgbClr val="0000CC"/>
                </a:solidFill>
                <a:latin typeface="Arial" charset="0"/>
              </a:rPr>
              <a:t>build on their existing skills/experience </a:t>
            </a:r>
            <a:endParaRPr lang="en-GB" sz="2400" b="1" dirty="0" smtClean="0">
              <a:solidFill>
                <a:srgbClr val="0000CC"/>
              </a:solidFill>
              <a:latin typeface="Arial" charset="0"/>
            </a:endParaRPr>
          </a:p>
          <a:p>
            <a:pPr marL="450850" indent="-450850">
              <a:buFontTx/>
              <a:buNone/>
            </a:pPr>
            <a:r>
              <a:rPr lang="en-GB" sz="2400" b="1" dirty="0" smtClean="0">
                <a:solidFill>
                  <a:srgbClr val="FF3300"/>
                </a:solidFill>
                <a:effectLst>
                  <a:outerShdw blurRad="38100" dist="38100" dir="2700000" algn="tl">
                    <a:srgbClr val="DDDDDD"/>
                  </a:outerShdw>
                </a:effectLst>
                <a:latin typeface="Arial" charset="0"/>
              </a:rPr>
              <a:t>S</a:t>
            </a:r>
            <a:r>
              <a:rPr lang="en-GB" sz="2400" b="1" dirty="0" smtClean="0">
                <a:latin typeface="Arial" charset="0"/>
              </a:rPr>
              <a:t>  	elf-reflection </a:t>
            </a:r>
            <a:r>
              <a:rPr lang="en-GB" b="1" dirty="0" smtClean="0">
                <a:solidFill>
                  <a:srgbClr val="0000CC"/>
                </a:solidFill>
                <a:latin typeface="Arial" charset="0"/>
              </a:rPr>
              <a:t>help them analyse their behaviour</a:t>
            </a:r>
            <a:endParaRPr lang="en-GB" sz="2400" b="1" dirty="0" smtClean="0">
              <a:solidFill>
                <a:srgbClr val="0000CC"/>
              </a:solidFill>
              <a:latin typeface="Arial" charset="0"/>
            </a:endParaRPr>
          </a:p>
          <a:p>
            <a:pPr marL="450850" indent="-450850">
              <a:buFontTx/>
              <a:buNone/>
            </a:pPr>
            <a:r>
              <a:rPr lang="en-GB" sz="2400" b="1" dirty="0" smtClean="0">
                <a:solidFill>
                  <a:srgbClr val="FF3300"/>
                </a:solidFill>
                <a:effectLst>
                  <a:outerShdw blurRad="38100" dist="38100" dir="2700000" algn="tl">
                    <a:srgbClr val="DDDDDD"/>
                  </a:outerShdw>
                </a:effectLst>
                <a:latin typeface="Arial" charset="0"/>
              </a:rPr>
              <a:t>S</a:t>
            </a:r>
            <a:r>
              <a:rPr lang="en-GB" sz="2400" dirty="0" smtClean="0">
                <a:effectLst>
                  <a:outerShdw blurRad="38100" dist="38100" dir="2700000" algn="tl">
                    <a:srgbClr val="DDDDDD"/>
                  </a:outerShdw>
                </a:effectLst>
                <a:latin typeface="Arial" charset="0"/>
              </a:rPr>
              <a:t> </a:t>
            </a:r>
            <a:r>
              <a:rPr lang="en-GB" sz="2400" b="1" dirty="0" smtClean="0">
                <a:latin typeface="Arial" charset="0"/>
              </a:rPr>
              <a:t> 	</a:t>
            </a:r>
            <a:r>
              <a:rPr lang="en-GB" sz="2400" b="1" dirty="0" err="1" smtClean="0">
                <a:latin typeface="Arial" charset="0"/>
              </a:rPr>
              <a:t>uccess</a:t>
            </a:r>
            <a:r>
              <a:rPr lang="en-GB" sz="2400" b="1" dirty="0" smtClean="0">
                <a:latin typeface="Arial" charset="0"/>
              </a:rPr>
              <a:t>/self-esteem </a:t>
            </a:r>
            <a:r>
              <a:rPr lang="en-GB" b="1" dirty="0" smtClean="0">
                <a:solidFill>
                  <a:srgbClr val="0000CC"/>
                </a:solidFill>
                <a:latin typeface="Arial" charset="0"/>
              </a:rPr>
              <a:t>ensure everyone gains some success </a:t>
            </a:r>
          </a:p>
          <a:p>
            <a:endParaRPr lang="en-GB" dirty="0"/>
          </a:p>
        </p:txBody>
      </p:sp>
    </p:spTree>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20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20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20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20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Number Placeholder 1"/>
          <p:cNvSpPr>
            <a:spLocks noGrp="1"/>
          </p:cNvSpPr>
          <p:nvPr>
            <p:ph type="sldNum" sz="quarter" idx="10"/>
          </p:nvPr>
        </p:nvSpPr>
        <p:spPr>
          <a:noFill/>
        </p:spPr>
        <p:txBody>
          <a:bodyPr/>
          <a:lstStyle/>
          <a:p>
            <a:fld id="{9ED4ACE6-68A9-8D48-B4D3-E9B9FDCB0884}" type="slidenum">
              <a:rPr lang="en-GB" smtClean="0"/>
              <a:pPr/>
              <a:t>19</a:t>
            </a:fld>
            <a:endParaRPr lang="en-GB" smtClean="0"/>
          </a:p>
        </p:txBody>
      </p:sp>
      <p:sp>
        <p:nvSpPr>
          <p:cNvPr id="63491" name="Text Box 18"/>
          <p:cNvSpPr txBox="1">
            <a:spLocks noChangeArrowheads="1"/>
          </p:cNvSpPr>
          <p:nvPr/>
        </p:nvSpPr>
        <p:spPr bwMode="auto">
          <a:xfrm>
            <a:off x="2124075" y="188913"/>
            <a:ext cx="5226985" cy="400110"/>
          </a:xfrm>
          <a:prstGeom prst="rect">
            <a:avLst/>
          </a:prstGeom>
          <a:noFill/>
          <a:ln w="9525">
            <a:noFill/>
            <a:miter lim="800000"/>
            <a:headEnd/>
            <a:tailEnd/>
          </a:ln>
        </p:spPr>
        <p:txBody>
          <a:bodyPr wrap="square">
            <a:prstTxWarp prst="textNoShape">
              <a:avLst/>
            </a:prstTxWarp>
            <a:spAutoFit/>
          </a:bodyPr>
          <a:lstStyle/>
          <a:p>
            <a:pPr algn="r">
              <a:spcBef>
                <a:spcPct val="50000"/>
              </a:spcBef>
            </a:pPr>
            <a:r>
              <a:rPr lang="en-GB" sz="2000" b="1" dirty="0">
                <a:solidFill>
                  <a:srgbClr val="FF3300"/>
                </a:solidFill>
              </a:rPr>
              <a:t>Providing Instruction &amp; Explanation</a:t>
            </a:r>
          </a:p>
        </p:txBody>
      </p:sp>
      <p:grpSp>
        <p:nvGrpSpPr>
          <p:cNvPr id="2" name="Group 37"/>
          <p:cNvGrpSpPr>
            <a:grpSpLocks/>
          </p:cNvGrpSpPr>
          <p:nvPr/>
        </p:nvGrpSpPr>
        <p:grpSpPr bwMode="auto">
          <a:xfrm>
            <a:off x="179388" y="836613"/>
            <a:ext cx="2663825" cy="1785937"/>
            <a:chOff x="113" y="527"/>
            <a:chExt cx="1678" cy="1125"/>
          </a:xfrm>
        </p:grpSpPr>
        <p:sp>
          <p:nvSpPr>
            <p:cNvPr id="215076" name="Cloud"/>
            <p:cNvSpPr>
              <a:spLocks noChangeAspect="1" noEditPoints="1" noChangeArrowheads="1"/>
            </p:cNvSpPr>
            <p:nvPr/>
          </p:nvSpPr>
          <p:spPr bwMode="auto">
            <a:xfrm>
              <a:off x="113" y="527"/>
              <a:ext cx="1678" cy="1125"/>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1" y="8613"/>
                    <a:pt x="-1" y="10137"/>
                  </a:cubicBezTo>
                  <a:cubicBezTo>
                    <a:pt x="-1" y="11192"/>
                    <a:pt x="409" y="12169"/>
                    <a:pt x="1074" y="12702"/>
                  </a:cubicBezTo>
                  <a:lnTo>
                    <a:pt x="1063" y="12668"/>
                  </a:lnTo>
                  <a:cubicBezTo>
                    <a:pt x="685" y="13217"/>
                    <a:pt x="474" y="13940"/>
                    <a:pt x="474" y="14690"/>
                  </a:cubicBezTo>
                  <a:cubicBezTo>
                    <a:pt x="475" y="16325"/>
                    <a:pt x="1451" y="17650"/>
                    <a:pt x="2655" y="17650"/>
                  </a:cubicBezTo>
                  <a:cubicBezTo>
                    <a:pt x="2739" y="17650"/>
                    <a:pt x="2824" y="17643"/>
                    <a:pt x="2909" y="17629"/>
                  </a:cubicBezTo>
                  <a:lnTo>
                    <a:pt x="2897" y="17649"/>
                  </a:lnTo>
                  <a:cubicBezTo>
                    <a:pt x="3585" y="19288"/>
                    <a:pt x="4863" y="20299"/>
                    <a:pt x="6247" y="20299"/>
                  </a:cubicBezTo>
                  <a:cubicBezTo>
                    <a:pt x="6947" y="20299"/>
                    <a:pt x="7635" y="20039"/>
                    <a:pt x="8235" y="19546"/>
                  </a:cubicBezTo>
                  <a:lnTo>
                    <a:pt x="8229" y="19550"/>
                  </a:lnTo>
                  <a:cubicBezTo>
                    <a:pt x="8855" y="20829"/>
                    <a:pt x="9908" y="21596"/>
                    <a:pt x="11036" y="21596"/>
                  </a:cubicBezTo>
                  <a:cubicBezTo>
                    <a:pt x="12523" y="21596"/>
                    <a:pt x="13836" y="20267"/>
                    <a:pt x="14267" y="18324"/>
                  </a:cubicBezTo>
                  <a:lnTo>
                    <a:pt x="14270" y="18350"/>
                  </a:lnTo>
                  <a:cubicBezTo>
                    <a:pt x="14730" y="18740"/>
                    <a:pt x="15260" y="18946"/>
                    <a:pt x="15802" y="18946"/>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1"/>
                    <a:pt x="16758" y="-1"/>
                  </a:cubicBezTo>
                  <a:cubicBezTo>
                    <a:pt x="16044" y="-1"/>
                    <a:pt x="15367" y="426"/>
                    <a:pt x="14905" y="1165"/>
                  </a:cubicBezTo>
                  <a:lnTo>
                    <a:pt x="14909" y="1170"/>
                  </a:lnTo>
                  <a:cubicBezTo>
                    <a:pt x="14497" y="432"/>
                    <a:pt x="13855" y="-1"/>
                    <a:pt x="13174" y="-1"/>
                  </a:cubicBezTo>
                  <a:cubicBezTo>
                    <a:pt x="12347" y="-1"/>
                    <a:pt x="11590" y="637"/>
                    <a:pt x="11221" y="1645"/>
                  </a:cubicBezTo>
                  <a:lnTo>
                    <a:pt x="11229" y="1694"/>
                  </a:lnTo>
                  <a:cubicBezTo>
                    <a:pt x="10730" y="1024"/>
                    <a:pt x="10058" y="649"/>
                    <a:pt x="9358" y="649"/>
                  </a:cubicBezTo>
                  <a:cubicBezTo>
                    <a:pt x="8372" y="649"/>
                    <a:pt x="7466" y="1391"/>
                    <a:pt x="7003" y="2578"/>
                  </a:cubicBezTo>
                  <a:lnTo>
                    <a:pt x="6995" y="2602"/>
                  </a:lnTo>
                  <a:cubicBezTo>
                    <a:pt x="6477" y="2189"/>
                    <a:pt x="5888" y="1971"/>
                    <a:pt x="5288" y="1971"/>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09"/>
                    <a:pt x="2172" y="13109"/>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FFBE7D"/>
            </a:solidFill>
            <a:ln w="9525">
              <a:solidFill>
                <a:srgbClr val="000000"/>
              </a:solidFill>
              <a:miter lim="800000"/>
              <a:headEnd/>
              <a:tailEnd/>
            </a:ln>
            <a:effectLst>
              <a:outerShdw blurRad="63500" dist="107763" dir="2700000" algn="ctr" rotWithShape="0">
                <a:srgbClr val="000000">
                  <a:alpha val="74998"/>
                </a:srgbClr>
              </a:outerShdw>
            </a:effectLst>
          </p:spPr>
          <p:txBody>
            <a:bodyPr>
              <a:prstTxWarp prst="textNoShape">
                <a:avLst/>
              </a:prstTxWarp>
            </a:bodyPr>
            <a:lstStyle/>
            <a:p>
              <a:pPr>
                <a:defRPr/>
              </a:pPr>
              <a:endParaRPr lang="en-GB" dirty="0"/>
            </a:p>
          </p:txBody>
        </p:sp>
        <p:sp>
          <p:nvSpPr>
            <p:cNvPr id="63503" name="Rectangle 35"/>
            <p:cNvSpPr>
              <a:spLocks noChangeArrowheads="1"/>
            </p:cNvSpPr>
            <p:nvPr/>
          </p:nvSpPr>
          <p:spPr bwMode="auto">
            <a:xfrm>
              <a:off x="340" y="754"/>
              <a:ext cx="1270" cy="577"/>
            </a:xfrm>
            <a:prstGeom prst="rect">
              <a:avLst/>
            </a:prstGeom>
            <a:noFill/>
            <a:ln w="9525">
              <a:noFill/>
              <a:miter lim="800000"/>
              <a:headEnd/>
              <a:tailEnd/>
            </a:ln>
          </p:spPr>
          <p:txBody>
            <a:bodyPr>
              <a:prstTxWarp prst="textNoShape">
                <a:avLst/>
              </a:prstTxWarp>
              <a:spAutoFit/>
            </a:bodyPr>
            <a:lstStyle/>
            <a:p>
              <a:pPr algn="ctr">
                <a:spcBef>
                  <a:spcPct val="50000"/>
                </a:spcBef>
              </a:pPr>
              <a:r>
                <a:rPr lang="en-US" b="1" dirty="0"/>
                <a:t>1: Plan what to say before you speak</a:t>
              </a:r>
              <a:endParaRPr lang="en-GB" b="1" dirty="0"/>
            </a:p>
          </p:txBody>
        </p:sp>
      </p:grpSp>
      <p:grpSp>
        <p:nvGrpSpPr>
          <p:cNvPr id="3" name="Group 44"/>
          <p:cNvGrpSpPr>
            <a:grpSpLocks/>
          </p:cNvGrpSpPr>
          <p:nvPr/>
        </p:nvGrpSpPr>
        <p:grpSpPr bwMode="auto">
          <a:xfrm>
            <a:off x="2124075" y="2276475"/>
            <a:ext cx="2592388" cy="1736725"/>
            <a:chOff x="1338" y="1434"/>
            <a:chExt cx="1633" cy="1094"/>
          </a:xfrm>
        </p:grpSpPr>
        <p:sp>
          <p:nvSpPr>
            <p:cNvPr id="215078" name="Cloud"/>
            <p:cNvSpPr>
              <a:spLocks noChangeAspect="1" noEditPoints="1" noChangeArrowheads="1"/>
            </p:cNvSpPr>
            <p:nvPr/>
          </p:nvSpPr>
          <p:spPr bwMode="auto">
            <a:xfrm>
              <a:off x="1338" y="1434"/>
              <a:ext cx="1633" cy="1094"/>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1" y="8613"/>
                    <a:pt x="-1" y="10137"/>
                  </a:cubicBezTo>
                  <a:cubicBezTo>
                    <a:pt x="-1" y="11192"/>
                    <a:pt x="409" y="12169"/>
                    <a:pt x="1074" y="12702"/>
                  </a:cubicBezTo>
                  <a:lnTo>
                    <a:pt x="1063" y="12668"/>
                  </a:lnTo>
                  <a:cubicBezTo>
                    <a:pt x="685" y="13217"/>
                    <a:pt x="474" y="13940"/>
                    <a:pt x="474" y="14690"/>
                  </a:cubicBezTo>
                  <a:cubicBezTo>
                    <a:pt x="475" y="16325"/>
                    <a:pt x="1451" y="17650"/>
                    <a:pt x="2655" y="17650"/>
                  </a:cubicBezTo>
                  <a:cubicBezTo>
                    <a:pt x="2739" y="17650"/>
                    <a:pt x="2824" y="17643"/>
                    <a:pt x="2909" y="17629"/>
                  </a:cubicBezTo>
                  <a:lnTo>
                    <a:pt x="2897" y="17649"/>
                  </a:lnTo>
                  <a:cubicBezTo>
                    <a:pt x="3585" y="19288"/>
                    <a:pt x="4863" y="20299"/>
                    <a:pt x="6247" y="20299"/>
                  </a:cubicBezTo>
                  <a:cubicBezTo>
                    <a:pt x="6947" y="20299"/>
                    <a:pt x="7635" y="20039"/>
                    <a:pt x="8235" y="19546"/>
                  </a:cubicBezTo>
                  <a:lnTo>
                    <a:pt x="8229" y="19550"/>
                  </a:lnTo>
                  <a:cubicBezTo>
                    <a:pt x="8855" y="20829"/>
                    <a:pt x="9908" y="21596"/>
                    <a:pt x="11036" y="21596"/>
                  </a:cubicBezTo>
                  <a:cubicBezTo>
                    <a:pt x="12523" y="21596"/>
                    <a:pt x="13836" y="20267"/>
                    <a:pt x="14267" y="18324"/>
                  </a:cubicBezTo>
                  <a:lnTo>
                    <a:pt x="14270" y="18350"/>
                  </a:lnTo>
                  <a:cubicBezTo>
                    <a:pt x="14730" y="18740"/>
                    <a:pt x="15260" y="18946"/>
                    <a:pt x="15802" y="18946"/>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1"/>
                    <a:pt x="16758" y="-1"/>
                  </a:cubicBezTo>
                  <a:cubicBezTo>
                    <a:pt x="16044" y="-1"/>
                    <a:pt x="15367" y="426"/>
                    <a:pt x="14905" y="1165"/>
                  </a:cubicBezTo>
                  <a:lnTo>
                    <a:pt x="14909" y="1170"/>
                  </a:lnTo>
                  <a:cubicBezTo>
                    <a:pt x="14497" y="432"/>
                    <a:pt x="13855" y="-1"/>
                    <a:pt x="13174" y="-1"/>
                  </a:cubicBezTo>
                  <a:cubicBezTo>
                    <a:pt x="12347" y="-1"/>
                    <a:pt x="11590" y="637"/>
                    <a:pt x="11221" y="1645"/>
                  </a:cubicBezTo>
                  <a:lnTo>
                    <a:pt x="11229" y="1694"/>
                  </a:lnTo>
                  <a:cubicBezTo>
                    <a:pt x="10730" y="1024"/>
                    <a:pt x="10058" y="649"/>
                    <a:pt x="9358" y="649"/>
                  </a:cubicBezTo>
                  <a:cubicBezTo>
                    <a:pt x="8372" y="649"/>
                    <a:pt x="7466" y="1391"/>
                    <a:pt x="7003" y="2578"/>
                  </a:cubicBezTo>
                  <a:lnTo>
                    <a:pt x="6995" y="2602"/>
                  </a:lnTo>
                  <a:cubicBezTo>
                    <a:pt x="6477" y="2189"/>
                    <a:pt x="5888" y="1971"/>
                    <a:pt x="5288" y="1971"/>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09"/>
                    <a:pt x="2172" y="13109"/>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BEFD7F"/>
            </a:solidFill>
            <a:ln w="9525">
              <a:solidFill>
                <a:srgbClr val="000000"/>
              </a:solidFill>
              <a:miter lim="800000"/>
              <a:headEnd/>
              <a:tailEnd/>
            </a:ln>
            <a:effectLst>
              <a:outerShdw blurRad="63500" dist="107763" dir="2700000" algn="ctr" rotWithShape="0">
                <a:srgbClr val="000000">
                  <a:alpha val="74998"/>
                </a:srgbClr>
              </a:outerShdw>
            </a:effectLst>
          </p:spPr>
          <p:txBody>
            <a:bodyPr>
              <a:prstTxWarp prst="textNoShape">
                <a:avLst/>
              </a:prstTxWarp>
            </a:bodyPr>
            <a:lstStyle/>
            <a:p>
              <a:pPr>
                <a:defRPr/>
              </a:pPr>
              <a:endParaRPr lang="en-GB"/>
            </a:p>
          </p:txBody>
        </p:sp>
        <p:sp>
          <p:nvSpPr>
            <p:cNvPr id="63501" name="Text Box 39"/>
            <p:cNvSpPr txBox="1">
              <a:spLocks noChangeArrowheads="1"/>
            </p:cNvSpPr>
            <p:nvPr/>
          </p:nvSpPr>
          <p:spPr bwMode="auto">
            <a:xfrm>
              <a:off x="1519" y="1661"/>
              <a:ext cx="1315" cy="577"/>
            </a:xfrm>
            <a:prstGeom prst="rect">
              <a:avLst/>
            </a:prstGeom>
            <a:noFill/>
            <a:ln w="9525">
              <a:noFill/>
              <a:miter lim="800000"/>
              <a:headEnd/>
              <a:tailEnd/>
            </a:ln>
          </p:spPr>
          <p:txBody>
            <a:bodyPr>
              <a:prstTxWarp prst="textNoShape">
                <a:avLst/>
              </a:prstTxWarp>
              <a:spAutoFit/>
            </a:bodyPr>
            <a:lstStyle/>
            <a:p>
              <a:pPr algn="ctr" eaLnBrk="0" hangingPunct="0"/>
              <a:r>
                <a:rPr lang="en-US" b="1"/>
                <a:t>2: Gain their attention before you start</a:t>
              </a:r>
              <a:endParaRPr lang="en-GB"/>
            </a:p>
          </p:txBody>
        </p:sp>
      </p:grpSp>
      <p:grpSp>
        <p:nvGrpSpPr>
          <p:cNvPr id="4" name="Group 43"/>
          <p:cNvGrpSpPr>
            <a:grpSpLocks/>
          </p:cNvGrpSpPr>
          <p:nvPr/>
        </p:nvGrpSpPr>
        <p:grpSpPr bwMode="auto">
          <a:xfrm>
            <a:off x="4356100" y="3716338"/>
            <a:ext cx="2449513" cy="1641475"/>
            <a:chOff x="2744" y="2341"/>
            <a:chExt cx="1543" cy="1034"/>
          </a:xfrm>
        </p:grpSpPr>
        <p:sp>
          <p:nvSpPr>
            <p:cNvPr id="215080" name="Cloud"/>
            <p:cNvSpPr>
              <a:spLocks noChangeAspect="1" noEditPoints="1" noChangeArrowheads="1"/>
            </p:cNvSpPr>
            <p:nvPr/>
          </p:nvSpPr>
          <p:spPr bwMode="auto">
            <a:xfrm>
              <a:off x="2744" y="2341"/>
              <a:ext cx="1543" cy="1034"/>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1" y="8613"/>
                    <a:pt x="-1" y="10137"/>
                  </a:cubicBezTo>
                  <a:cubicBezTo>
                    <a:pt x="-1" y="11192"/>
                    <a:pt x="409" y="12169"/>
                    <a:pt x="1074" y="12702"/>
                  </a:cubicBezTo>
                  <a:lnTo>
                    <a:pt x="1063" y="12668"/>
                  </a:lnTo>
                  <a:cubicBezTo>
                    <a:pt x="685" y="13217"/>
                    <a:pt x="474" y="13940"/>
                    <a:pt x="474" y="14690"/>
                  </a:cubicBezTo>
                  <a:cubicBezTo>
                    <a:pt x="475" y="16325"/>
                    <a:pt x="1451" y="17650"/>
                    <a:pt x="2655" y="17650"/>
                  </a:cubicBezTo>
                  <a:cubicBezTo>
                    <a:pt x="2739" y="17650"/>
                    <a:pt x="2824" y="17643"/>
                    <a:pt x="2909" y="17629"/>
                  </a:cubicBezTo>
                  <a:lnTo>
                    <a:pt x="2897" y="17649"/>
                  </a:lnTo>
                  <a:cubicBezTo>
                    <a:pt x="3585" y="19288"/>
                    <a:pt x="4863" y="20299"/>
                    <a:pt x="6247" y="20299"/>
                  </a:cubicBezTo>
                  <a:cubicBezTo>
                    <a:pt x="6947" y="20299"/>
                    <a:pt x="7635" y="20039"/>
                    <a:pt x="8235" y="19546"/>
                  </a:cubicBezTo>
                  <a:lnTo>
                    <a:pt x="8229" y="19550"/>
                  </a:lnTo>
                  <a:cubicBezTo>
                    <a:pt x="8855" y="20829"/>
                    <a:pt x="9908" y="21596"/>
                    <a:pt x="11036" y="21596"/>
                  </a:cubicBezTo>
                  <a:cubicBezTo>
                    <a:pt x="12523" y="21596"/>
                    <a:pt x="13836" y="20267"/>
                    <a:pt x="14267" y="18324"/>
                  </a:cubicBezTo>
                  <a:lnTo>
                    <a:pt x="14270" y="18350"/>
                  </a:lnTo>
                  <a:cubicBezTo>
                    <a:pt x="14730" y="18740"/>
                    <a:pt x="15260" y="18946"/>
                    <a:pt x="15802" y="18946"/>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1"/>
                    <a:pt x="16758" y="-1"/>
                  </a:cubicBezTo>
                  <a:cubicBezTo>
                    <a:pt x="16044" y="-1"/>
                    <a:pt x="15367" y="426"/>
                    <a:pt x="14905" y="1165"/>
                  </a:cubicBezTo>
                  <a:lnTo>
                    <a:pt x="14909" y="1170"/>
                  </a:lnTo>
                  <a:cubicBezTo>
                    <a:pt x="14497" y="432"/>
                    <a:pt x="13855" y="-1"/>
                    <a:pt x="13174" y="-1"/>
                  </a:cubicBezTo>
                  <a:cubicBezTo>
                    <a:pt x="12347" y="-1"/>
                    <a:pt x="11590" y="637"/>
                    <a:pt x="11221" y="1645"/>
                  </a:cubicBezTo>
                  <a:lnTo>
                    <a:pt x="11229" y="1694"/>
                  </a:lnTo>
                  <a:cubicBezTo>
                    <a:pt x="10730" y="1024"/>
                    <a:pt x="10058" y="649"/>
                    <a:pt x="9358" y="649"/>
                  </a:cubicBezTo>
                  <a:cubicBezTo>
                    <a:pt x="8372" y="649"/>
                    <a:pt x="7466" y="1391"/>
                    <a:pt x="7003" y="2578"/>
                  </a:cubicBezTo>
                  <a:lnTo>
                    <a:pt x="6995" y="2602"/>
                  </a:lnTo>
                  <a:cubicBezTo>
                    <a:pt x="6477" y="2189"/>
                    <a:pt x="5888" y="1971"/>
                    <a:pt x="5288" y="1971"/>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09"/>
                    <a:pt x="2172" y="13109"/>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CCFFCC"/>
            </a:solidFill>
            <a:ln w="9525">
              <a:solidFill>
                <a:srgbClr val="000000"/>
              </a:solidFill>
              <a:miter lim="800000"/>
              <a:headEnd/>
              <a:tailEnd/>
            </a:ln>
            <a:effectLst>
              <a:outerShdw blurRad="63500" dist="107763" dir="2700000" algn="ctr" rotWithShape="0">
                <a:srgbClr val="000000">
                  <a:alpha val="74998"/>
                </a:srgbClr>
              </a:outerShdw>
            </a:effectLst>
          </p:spPr>
          <p:txBody>
            <a:bodyPr>
              <a:prstTxWarp prst="textNoShape">
                <a:avLst/>
              </a:prstTxWarp>
            </a:bodyPr>
            <a:lstStyle/>
            <a:p>
              <a:pPr>
                <a:defRPr/>
              </a:pPr>
              <a:endParaRPr lang="en-GB"/>
            </a:p>
          </p:txBody>
        </p:sp>
        <p:sp>
          <p:nvSpPr>
            <p:cNvPr id="63499" name="Text Box 42"/>
            <p:cNvSpPr txBox="1">
              <a:spLocks noChangeArrowheads="1"/>
            </p:cNvSpPr>
            <p:nvPr/>
          </p:nvSpPr>
          <p:spPr bwMode="auto">
            <a:xfrm>
              <a:off x="2925" y="2568"/>
              <a:ext cx="1225" cy="577"/>
            </a:xfrm>
            <a:prstGeom prst="rect">
              <a:avLst/>
            </a:prstGeom>
            <a:noFill/>
            <a:ln w="9525">
              <a:noFill/>
              <a:miter lim="800000"/>
              <a:headEnd/>
              <a:tailEnd/>
            </a:ln>
          </p:spPr>
          <p:txBody>
            <a:bodyPr>
              <a:prstTxWarp prst="textNoShape">
                <a:avLst/>
              </a:prstTxWarp>
              <a:spAutoFit/>
            </a:bodyPr>
            <a:lstStyle/>
            <a:p>
              <a:pPr algn="ctr"/>
              <a:r>
                <a:rPr lang="en-US" b="1"/>
                <a:t>3: Keep the message </a:t>
              </a:r>
            </a:p>
            <a:p>
              <a:pPr algn="ctr"/>
              <a:r>
                <a:rPr lang="en-US" b="1"/>
                <a:t>simple</a:t>
              </a:r>
              <a:endParaRPr lang="en-GB"/>
            </a:p>
          </p:txBody>
        </p:sp>
      </p:grpSp>
      <p:grpSp>
        <p:nvGrpSpPr>
          <p:cNvPr id="5" name="Group 46"/>
          <p:cNvGrpSpPr>
            <a:grpSpLocks/>
          </p:cNvGrpSpPr>
          <p:nvPr/>
        </p:nvGrpSpPr>
        <p:grpSpPr bwMode="auto">
          <a:xfrm>
            <a:off x="6659563" y="4892675"/>
            <a:ext cx="2413000" cy="1617663"/>
            <a:chOff x="4195" y="3082"/>
            <a:chExt cx="1520" cy="1019"/>
          </a:xfrm>
        </p:grpSpPr>
        <p:sp>
          <p:nvSpPr>
            <p:cNvPr id="215081" name="Cloud"/>
            <p:cNvSpPr>
              <a:spLocks noChangeAspect="1" noEditPoints="1" noChangeArrowheads="1"/>
            </p:cNvSpPr>
            <p:nvPr/>
          </p:nvSpPr>
          <p:spPr bwMode="auto">
            <a:xfrm>
              <a:off x="4195" y="3082"/>
              <a:ext cx="1520" cy="1019"/>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1" y="8613"/>
                    <a:pt x="-1" y="10137"/>
                  </a:cubicBezTo>
                  <a:cubicBezTo>
                    <a:pt x="-1" y="11192"/>
                    <a:pt x="409" y="12169"/>
                    <a:pt x="1074" y="12702"/>
                  </a:cubicBezTo>
                  <a:lnTo>
                    <a:pt x="1063" y="12668"/>
                  </a:lnTo>
                  <a:cubicBezTo>
                    <a:pt x="685" y="13217"/>
                    <a:pt x="474" y="13940"/>
                    <a:pt x="474" y="14690"/>
                  </a:cubicBezTo>
                  <a:cubicBezTo>
                    <a:pt x="475" y="16325"/>
                    <a:pt x="1451" y="17650"/>
                    <a:pt x="2655" y="17650"/>
                  </a:cubicBezTo>
                  <a:cubicBezTo>
                    <a:pt x="2739" y="17650"/>
                    <a:pt x="2824" y="17643"/>
                    <a:pt x="2909" y="17629"/>
                  </a:cubicBezTo>
                  <a:lnTo>
                    <a:pt x="2897" y="17649"/>
                  </a:lnTo>
                  <a:cubicBezTo>
                    <a:pt x="3585" y="19288"/>
                    <a:pt x="4863" y="20299"/>
                    <a:pt x="6247" y="20299"/>
                  </a:cubicBezTo>
                  <a:cubicBezTo>
                    <a:pt x="6947" y="20299"/>
                    <a:pt x="7635" y="20039"/>
                    <a:pt x="8235" y="19546"/>
                  </a:cubicBezTo>
                  <a:lnTo>
                    <a:pt x="8229" y="19550"/>
                  </a:lnTo>
                  <a:cubicBezTo>
                    <a:pt x="8855" y="20829"/>
                    <a:pt x="9908" y="21596"/>
                    <a:pt x="11036" y="21596"/>
                  </a:cubicBezTo>
                  <a:cubicBezTo>
                    <a:pt x="12523" y="21596"/>
                    <a:pt x="13836" y="20267"/>
                    <a:pt x="14267" y="18324"/>
                  </a:cubicBezTo>
                  <a:lnTo>
                    <a:pt x="14270" y="18350"/>
                  </a:lnTo>
                  <a:cubicBezTo>
                    <a:pt x="14730" y="18740"/>
                    <a:pt x="15260" y="18946"/>
                    <a:pt x="15802" y="18946"/>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1"/>
                    <a:pt x="16758" y="-1"/>
                  </a:cubicBezTo>
                  <a:cubicBezTo>
                    <a:pt x="16044" y="-1"/>
                    <a:pt x="15367" y="426"/>
                    <a:pt x="14905" y="1165"/>
                  </a:cubicBezTo>
                  <a:lnTo>
                    <a:pt x="14909" y="1170"/>
                  </a:lnTo>
                  <a:cubicBezTo>
                    <a:pt x="14497" y="432"/>
                    <a:pt x="13855" y="-1"/>
                    <a:pt x="13174" y="-1"/>
                  </a:cubicBezTo>
                  <a:cubicBezTo>
                    <a:pt x="12347" y="-1"/>
                    <a:pt x="11590" y="637"/>
                    <a:pt x="11221" y="1645"/>
                  </a:cubicBezTo>
                  <a:lnTo>
                    <a:pt x="11229" y="1694"/>
                  </a:lnTo>
                  <a:cubicBezTo>
                    <a:pt x="10730" y="1024"/>
                    <a:pt x="10058" y="649"/>
                    <a:pt x="9358" y="649"/>
                  </a:cubicBezTo>
                  <a:cubicBezTo>
                    <a:pt x="8372" y="649"/>
                    <a:pt x="7466" y="1391"/>
                    <a:pt x="7003" y="2578"/>
                  </a:cubicBezTo>
                  <a:lnTo>
                    <a:pt x="6995" y="2602"/>
                  </a:lnTo>
                  <a:cubicBezTo>
                    <a:pt x="6477" y="2189"/>
                    <a:pt x="5888" y="1971"/>
                    <a:pt x="5288" y="1971"/>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09"/>
                    <a:pt x="2172" y="13109"/>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CC99FF"/>
            </a:solidFill>
            <a:ln w="9525">
              <a:solidFill>
                <a:srgbClr val="000000"/>
              </a:solidFill>
              <a:miter lim="800000"/>
              <a:headEnd/>
              <a:tailEnd/>
            </a:ln>
            <a:effectLst>
              <a:outerShdw blurRad="63500" dist="107763" dir="2700000" algn="ctr" rotWithShape="0">
                <a:srgbClr val="000000">
                  <a:alpha val="74998"/>
                </a:srgbClr>
              </a:outerShdw>
            </a:effectLst>
          </p:spPr>
          <p:txBody>
            <a:bodyPr>
              <a:prstTxWarp prst="textNoShape">
                <a:avLst/>
              </a:prstTxWarp>
            </a:bodyPr>
            <a:lstStyle/>
            <a:p>
              <a:pPr>
                <a:defRPr/>
              </a:pPr>
              <a:endParaRPr lang="en-GB"/>
            </a:p>
          </p:txBody>
        </p:sp>
        <p:sp>
          <p:nvSpPr>
            <p:cNvPr id="63497" name="Text Box 45"/>
            <p:cNvSpPr txBox="1">
              <a:spLocks noChangeArrowheads="1"/>
            </p:cNvSpPr>
            <p:nvPr/>
          </p:nvSpPr>
          <p:spPr bwMode="auto">
            <a:xfrm>
              <a:off x="4377" y="3203"/>
              <a:ext cx="1179" cy="750"/>
            </a:xfrm>
            <a:prstGeom prst="rect">
              <a:avLst/>
            </a:prstGeom>
            <a:noFill/>
            <a:ln w="9525">
              <a:noFill/>
              <a:miter lim="800000"/>
              <a:headEnd/>
              <a:tailEnd/>
            </a:ln>
          </p:spPr>
          <p:txBody>
            <a:bodyPr>
              <a:prstTxWarp prst="textNoShape">
                <a:avLst/>
              </a:prstTxWarp>
              <a:spAutoFit/>
            </a:bodyPr>
            <a:lstStyle/>
            <a:p>
              <a:pPr algn="ctr"/>
              <a:r>
                <a:rPr lang="en-US" b="1"/>
                <a:t>4: Invite questions and check for</a:t>
              </a:r>
            </a:p>
            <a:p>
              <a:pPr algn="ctr"/>
              <a:r>
                <a:rPr lang="en-US" b="1"/>
                <a:t>understanding</a:t>
              </a:r>
              <a:endParaRPr lang="en-GB"/>
            </a:p>
          </p:txBody>
        </p:sp>
      </p:grpSp>
    </p:spTree>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box(in)">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circle(in)">
                                      <p:cBhvr>
                                        <p:cTn id="17" dur="20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53" presetClass="entr" presetSubtype="0" fill="hold" nodeType="clickEffect">
                                  <p:stCondLst>
                                    <p:cond delay="0"/>
                                  </p:stCondLst>
                                  <p:childTnLst>
                                    <p:set>
                                      <p:cBhvr>
                                        <p:cTn id="21" dur="1" fill="hold">
                                          <p:stCondLst>
                                            <p:cond delay="0"/>
                                          </p:stCondLst>
                                        </p:cTn>
                                        <p:tgtEl>
                                          <p:spTgt spid="5"/>
                                        </p:tgtEl>
                                        <p:attrNameLst>
                                          <p:attrName>style.visibility</p:attrName>
                                        </p:attrNameLst>
                                      </p:cBhvr>
                                      <p:to>
                                        <p:strVal val="visible"/>
                                      </p:to>
                                    </p:set>
                                    <p:anim calcmode="lin" valueType="num">
                                      <p:cBhvr>
                                        <p:cTn id="22" dur="500" fill="hold"/>
                                        <p:tgtEl>
                                          <p:spTgt spid="5"/>
                                        </p:tgtEl>
                                        <p:attrNameLst>
                                          <p:attrName>ppt_w</p:attrName>
                                        </p:attrNameLst>
                                      </p:cBhvr>
                                      <p:tavLst>
                                        <p:tav tm="0">
                                          <p:val>
                                            <p:fltVal val="0"/>
                                          </p:val>
                                        </p:tav>
                                        <p:tav tm="100000">
                                          <p:val>
                                            <p:strVal val="#ppt_w"/>
                                          </p:val>
                                        </p:tav>
                                      </p:tavLst>
                                    </p:anim>
                                    <p:anim calcmode="lin" valueType="num">
                                      <p:cBhvr>
                                        <p:cTn id="23" dur="500" fill="hold"/>
                                        <p:tgtEl>
                                          <p:spTgt spid="5"/>
                                        </p:tgtEl>
                                        <p:attrNameLst>
                                          <p:attrName>ppt_h</p:attrName>
                                        </p:attrNameLst>
                                      </p:cBhvr>
                                      <p:tavLst>
                                        <p:tav tm="0">
                                          <p:val>
                                            <p:fltVal val="0"/>
                                          </p:val>
                                        </p:tav>
                                        <p:tav tm="100000">
                                          <p:val>
                                            <p:strVal val="#ppt_h"/>
                                          </p:val>
                                        </p:tav>
                                      </p:tavLst>
                                    </p:anim>
                                    <p:animEffect transition="in" filter="fade">
                                      <p:cBhvr>
                                        <p:cTn id="24"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Number Placeholder 1"/>
          <p:cNvSpPr>
            <a:spLocks noGrp="1"/>
          </p:cNvSpPr>
          <p:nvPr>
            <p:ph type="sldNum" sz="quarter" idx="10"/>
          </p:nvPr>
        </p:nvSpPr>
        <p:spPr>
          <a:noFill/>
        </p:spPr>
        <p:txBody>
          <a:bodyPr/>
          <a:lstStyle/>
          <a:p>
            <a:fld id="{A4E596A6-7174-F945-B3CA-146A505257B5}" type="slidenum">
              <a:rPr lang="en-GB" smtClean="0"/>
              <a:pPr/>
              <a:t>20</a:t>
            </a:fld>
            <a:endParaRPr lang="en-GB" smtClean="0"/>
          </a:p>
        </p:txBody>
      </p:sp>
      <p:sp>
        <p:nvSpPr>
          <p:cNvPr id="62467" name="Text Box 2"/>
          <p:cNvSpPr txBox="1">
            <a:spLocks noChangeArrowheads="1"/>
          </p:cNvSpPr>
          <p:nvPr/>
        </p:nvSpPr>
        <p:spPr bwMode="auto">
          <a:xfrm>
            <a:off x="2843213" y="188913"/>
            <a:ext cx="4313611" cy="396875"/>
          </a:xfrm>
          <a:prstGeom prst="rect">
            <a:avLst/>
          </a:prstGeom>
          <a:noFill/>
          <a:ln w="9525">
            <a:noFill/>
            <a:miter lim="800000"/>
            <a:headEnd/>
            <a:tailEnd/>
          </a:ln>
        </p:spPr>
        <p:txBody>
          <a:bodyPr wrap="square">
            <a:prstTxWarp prst="textNoShape">
              <a:avLst/>
            </a:prstTxWarp>
            <a:spAutoFit/>
          </a:bodyPr>
          <a:lstStyle/>
          <a:p>
            <a:pPr algn="ctr" eaLnBrk="0" hangingPunct="0"/>
            <a:r>
              <a:rPr lang="en-GB" sz="2000" b="1" dirty="0">
                <a:solidFill>
                  <a:srgbClr val="0000FF"/>
                </a:solidFill>
              </a:rPr>
              <a:t>Providing Demonstrations</a:t>
            </a:r>
          </a:p>
        </p:txBody>
      </p:sp>
      <p:grpSp>
        <p:nvGrpSpPr>
          <p:cNvPr id="2" name="Group 3"/>
          <p:cNvGrpSpPr>
            <a:grpSpLocks/>
          </p:cNvGrpSpPr>
          <p:nvPr/>
        </p:nvGrpSpPr>
        <p:grpSpPr bwMode="auto">
          <a:xfrm>
            <a:off x="179388" y="836613"/>
            <a:ext cx="2663825" cy="1785937"/>
            <a:chOff x="113" y="527"/>
            <a:chExt cx="1678" cy="1125"/>
          </a:xfrm>
        </p:grpSpPr>
        <p:sp>
          <p:nvSpPr>
            <p:cNvPr id="414724" name="Cloud"/>
            <p:cNvSpPr>
              <a:spLocks noChangeAspect="1" noEditPoints="1" noChangeArrowheads="1"/>
            </p:cNvSpPr>
            <p:nvPr/>
          </p:nvSpPr>
          <p:spPr bwMode="auto">
            <a:xfrm>
              <a:off x="113" y="527"/>
              <a:ext cx="1678" cy="1125"/>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1" y="8613"/>
                    <a:pt x="-1" y="10137"/>
                  </a:cubicBezTo>
                  <a:cubicBezTo>
                    <a:pt x="-1" y="11192"/>
                    <a:pt x="409" y="12169"/>
                    <a:pt x="1074" y="12702"/>
                  </a:cubicBezTo>
                  <a:lnTo>
                    <a:pt x="1063" y="12668"/>
                  </a:lnTo>
                  <a:cubicBezTo>
                    <a:pt x="685" y="13217"/>
                    <a:pt x="474" y="13940"/>
                    <a:pt x="474" y="14690"/>
                  </a:cubicBezTo>
                  <a:cubicBezTo>
                    <a:pt x="475" y="16325"/>
                    <a:pt x="1451" y="17650"/>
                    <a:pt x="2655" y="17650"/>
                  </a:cubicBezTo>
                  <a:cubicBezTo>
                    <a:pt x="2739" y="17650"/>
                    <a:pt x="2824" y="17643"/>
                    <a:pt x="2909" y="17629"/>
                  </a:cubicBezTo>
                  <a:lnTo>
                    <a:pt x="2897" y="17649"/>
                  </a:lnTo>
                  <a:cubicBezTo>
                    <a:pt x="3585" y="19288"/>
                    <a:pt x="4863" y="20299"/>
                    <a:pt x="6247" y="20299"/>
                  </a:cubicBezTo>
                  <a:cubicBezTo>
                    <a:pt x="6947" y="20299"/>
                    <a:pt x="7635" y="20039"/>
                    <a:pt x="8235" y="19546"/>
                  </a:cubicBezTo>
                  <a:lnTo>
                    <a:pt x="8229" y="19550"/>
                  </a:lnTo>
                  <a:cubicBezTo>
                    <a:pt x="8855" y="20829"/>
                    <a:pt x="9908" y="21596"/>
                    <a:pt x="11036" y="21596"/>
                  </a:cubicBezTo>
                  <a:cubicBezTo>
                    <a:pt x="12523" y="21596"/>
                    <a:pt x="13836" y="20267"/>
                    <a:pt x="14267" y="18324"/>
                  </a:cubicBezTo>
                  <a:lnTo>
                    <a:pt x="14270" y="18350"/>
                  </a:lnTo>
                  <a:cubicBezTo>
                    <a:pt x="14730" y="18740"/>
                    <a:pt x="15260" y="18946"/>
                    <a:pt x="15802" y="18946"/>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1"/>
                    <a:pt x="16758" y="-1"/>
                  </a:cubicBezTo>
                  <a:cubicBezTo>
                    <a:pt x="16044" y="-1"/>
                    <a:pt x="15367" y="426"/>
                    <a:pt x="14905" y="1165"/>
                  </a:cubicBezTo>
                  <a:lnTo>
                    <a:pt x="14909" y="1170"/>
                  </a:lnTo>
                  <a:cubicBezTo>
                    <a:pt x="14497" y="432"/>
                    <a:pt x="13855" y="-1"/>
                    <a:pt x="13174" y="-1"/>
                  </a:cubicBezTo>
                  <a:cubicBezTo>
                    <a:pt x="12347" y="-1"/>
                    <a:pt x="11590" y="637"/>
                    <a:pt x="11221" y="1645"/>
                  </a:cubicBezTo>
                  <a:lnTo>
                    <a:pt x="11229" y="1694"/>
                  </a:lnTo>
                  <a:cubicBezTo>
                    <a:pt x="10730" y="1024"/>
                    <a:pt x="10058" y="649"/>
                    <a:pt x="9358" y="649"/>
                  </a:cubicBezTo>
                  <a:cubicBezTo>
                    <a:pt x="8372" y="649"/>
                    <a:pt x="7466" y="1391"/>
                    <a:pt x="7003" y="2578"/>
                  </a:cubicBezTo>
                  <a:lnTo>
                    <a:pt x="6995" y="2602"/>
                  </a:lnTo>
                  <a:cubicBezTo>
                    <a:pt x="6477" y="2189"/>
                    <a:pt x="5888" y="1971"/>
                    <a:pt x="5288" y="1971"/>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09"/>
                    <a:pt x="2172" y="13109"/>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FF0000"/>
            </a:solidFill>
            <a:ln w="9525">
              <a:solidFill>
                <a:srgbClr val="000000"/>
              </a:solidFill>
              <a:miter lim="800000"/>
              <a:headEnd/>
              <a:tailEnd/>
            </a:ln>
            <a:effectLst>
              <a:outerShdw blurRad="63500" dist="107763" dir="2700000" algn="ctr" rotWithShape="0">
                <a:srgbClr val="000000">
                  <a:alpha val="74998"/>
                </a:srgbClr>
              </a:outerShdw>
            </a:effectLst>
          </p:spPr>
          <p:txBody>
            <a:bodyPr>
              <a:prstTxWarp prst="textNoShape">
                <a:avLst/>
              </a:prstTxWarp>
            </a:bodyPr>
            <a:lstStyle/>
            <a:p>
              <a:pPr>
                <a:defRPr/>
              </a:pPr>
              <a:endParaRPr lang="en-GB"/>
            </a:p>
          </p:txBody>
        </p:sp>
        <p:sp>
          <p:nvSpPr>
            <p:cNvPr id="62479" name="Rectangle 5"/>
            <p:cNvSpPr>
              <a:spLocks noChangeArrowheads="1"/>
            </p:cNvSpPr>
            <p:nvPr/>
          </p:nvSpPr>
          <p:spPr bwMode="auto">
            <a:xfrm>
              <a:off x="340" y="754"/>
              <a:ext cx="1270" cy="577"/>
            </a:xfrm>
            <a:prstGeom prst="rect">
              <a:avLst/>
            </a:prstGeom>
            <a:noFill/>
            <a:ln w="9525">
              <a:noFill/>
              <a:miter lim="800000"/>
              <a:headEnd/>
              <a:tailEnd/>
            </a:ln>
          </p:spPr>
          <p:txBody>
            <a:bodyPr>
              <a:prstTxWarp prst="textNoShape">
                <a:avLst/>
              </a:prstTxWarp>
              <a:spAutoFit/>
            </a:bodyPr>
            <a:lstStyle/>
            <a:p>
              <a:pPr algn="ctr">
                <a:spcBef>
                  <a:spcPct val="50000"/>
                </a:spcBef>
              </a:pPr>
              <a:r>
                <a:rPr lang="en-US" b="1">
                  <a:solidFill>
                    <a:schemeClr val="bg1"/>
                  </a:solidFill>
                </a:rPr>
                <a:t>1: Position so all can see and hear</a:t>
              </a:r>
              <a:endParaRPr lang="en-GB" b="1">
                <a:solidFill>
                  <a:schemeClr val="bg1"/>
                </a:solidFill>
              </a:endParaRPr>
            </a:p>
          </p:txBody>
        </p:sp>
      </p:grpSp>
      <p:grpSp>
        <p:nvGrpSpPr>
          <p:cNvPr id="3" name="Group 6"/>
          <p:cNvGrpSpPr>
            <a:grpSpLocks/>
          </p:cNvGrpSpPr>
          <p:nvPr/>
        </p:nvGrpSpPr>
        <p:grpSpPr bwMode="auto">
          <a:xfrm>
            <a:off x="2124075" y="2276475"/>
            <a:ext cx="2592388" cy="1736725"/>
            <a:chOff x="1338" y="1434"/>
            <a:chExt cx="1633" cy="1094"/>
          </a:xfrm>
        </p:grpSpPr>
        <p:sp>
          <p:nvSpPr>
            <p:cNvPr id="414727" name="Cloud"/>
            <p:cNvSpPr>
              <a:spLocks noChangeAspect="1" noEditPoints="1" noChangeArrowheads="1"/>
            </p:cNvSpPr>
            <p:nvPr/>
          </p:nvSpPr>
          <p:spPr bwMode="auto">
            <a:xfrm>
              <a:off x="1338" y="1434"/>
              <a:ext cx="1633" cy="1094"/>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1" y="8613"/>
                    <a:pt x="-1" y="10137"/>
                  </a:cubicBezTo>
                  <a:cubicBezTo>
                    <a:pt x="-1" y="11192"/>
                    <a:pt x="409" y="12169"/>
                    <a:pt x="1074" y="12702"/>
                  </a:cubicBezTo>
                  <a:lnTo>
                    <a:pt x="1063" y="12668"/>
                  </a:lnTo>
                  <a:cubicBezTo>
                    <a:pt x="685" y="13217"/>
                    <a:pt x="474" y="13940"/>
                    <a:pt x="474" y="14690"/>
                  </a:cubicBezTo>
                  <a:cubicBezTo>
                    <a:pt x="475" y="16325"/>
                    <a:pt x="1451" y="17650"/>
                    <a:pt x="2655" y="17650"/>
                  </a:cubicBezTo>
                  <a:cubicBezTo>
                    <a:pt x="2739" y="17650"/>
                    <a:pt x="2824" y="17643"/>
                    <a:pt x="2909" y="17629"/>
                  </a:cubicBezTo>
                  <a:lnTo>
                    <a:pt x="2897" y="17649"/>
                  </a:lnTo>
                  <a:cubicBezTo>
                    <a:pt x="3585" y="19288"/>
                    <a:pt x="4863" y="20299"/>
                    <a:pt x="6247" y="20299"/>
                  </a:cubicBezTo>
                  <a:cubicBezTo>
                    <a:pt x="6947" y="20299"/>
                    <a:pt x="7635" y="20039"/>
                    <a:pt x="8235" y="19546"/>
                  </a:cubicBezTo>
                  <a:lnTo>
                    <a:pt x="8229" y="19550"/>
                  </a:lnTo>
                  <a:cubicBezTo>
                    <a:pt x="8855" y="20829"/>
                    <a:pt x="9908" y="21596"/>
                    <a:pt x="11036" y="21596"/>
                  </a:cubicBezTo>
                  <a:cubicBezTo>
                    <a:pt x="12523" y="21596"/>
                    <a:pt x="13836" y="20267"/>
                    <a:pt x="14267" y="18324"/>
                  </a:cubicBezTo>
                  <a:lnTo>
                    <a:pt x="14270" y="18350"/>
                  </a:lnTo>
                  <a:cubicBezTo>
                    <a:pt x="14730" y="18740"/>
                    <a:pt x="15260" y="18946"/>
                    <a:pt x="15802" y="18946"/>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1"/>
                    <a:pt x="16758" y="-1"/>
                  </a:cubicBezTo>
                  <a:cubicBezTo>
                    <a:pt x="16044" y="-1"/>
                    <a:pt x="15367" y="426"/>
                    <a:pt x="14905" y="1165"/>
                  </a:cubicBezTo>
                  <a:lnTo>
                    <a:pt x="14909" y="1170"/>
                  </a:lnTo>
                  <a:cubicBezTo>
                    <a:pt x="14497" y="432"/>
                    <a:pt x="13855" y="-1"/>
                    <a:pt x="13174" y="-1"/>
                  </a:cubicBezTo>
                  <a:cubicBezTo>
                    <a:pt x="12347" y="-1"/>
                    <a:pt x="11590" y="637"/>
                    <a:pt x="11221" y="1645"/>
                  </a:cubicBezTo>
                  <a:lnTo>
                    <a:pt x="11229" y="1694"/>
                  </a:lnTo>
                  <a:cubicBezTo>
                    <a:pt x="10730" y="1024"/>
                    <a:pt x="10058" y="649"/>
                    <a:pt x="9358" y="649"/>
                  </a:cubicBezTo>
                  <a:cubicBezTo>
                    <a:pt x="8372" y="649"/>
                    <a:pt x="7466" y="1391"/>
                    <a:pt x="7003" y="2578"/>
                  </a:cubicBezTo>
                  <a:lnTo>
                    <a:pt x="6995" y="2602"/>
                  </a:lnTo>
                  <a:cubicBezTo>
                    <a:pt x="6477" y="2189"/>
                    <a:pt x="5888" y="1971"/>
                    <a:pt x="5288" y="1971"/>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09"/>
                    <a:pt x="2172" y="13109"/>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0000FF"/>
            </a:solidFill>
            <a:ln w="9525">
              <a:solidFill>
                <a:srgbClr val="000000"/>
              </a:solidFill>
              <a:miter lim="800000"/>
              <a:headEnd/>
              <a:tailEnd/>
            </a:ln>
            <a:effectLst>
              <a:outerShdw blurRad="63500" dist="107763" dir="2700000" algn="ctr" rotWithShape="0">
                <a:srgbClr val="000000">
                  <a:alpha val="74998"/>
                </a:srgbClr>
              </a:outerShdw>
            </a:effectLst>
          </p:spPr>
          <p:txBody>
            <a:bodyPr>
              <a:prstTxWarp prst="textNoShape">
                <a:avLst/>
              </a:prstTxWarp>
            </a:bodyPr>
            <a:lstStyle/>
            <a:p>
              <a:pPr>
                <a:defRPr/>
              </a:pPr>
              <a:endParaRPr lang="en-GB"/>
            </a:p>
          </p:txBody>
        </p:sp>
        <p:sp>
          <p:nvSpPr>
            <p:cNvPr id="62477" name="Text Box 8"/>
            <p:cNvSpPr txBox="1">
              <a:spLocks noChangeArrowheads="1"/>
            </p:cNvSpPr>
            <p:nvPr/>
          </p:nvSpPr>
          <p:spPr bwMode="auto">
            <a:xfrm>
              <a:off x="1519" y="1661"/>
              <a:ext cx="1315" cy="577"/>
            </a:xfrm>
            <a:prstGeom prst="rect">
              <a:avLst/>
            </a:prstGeom>
            <a:noFill/>
            <a:ln w="9525">
              <a:noFill/>
              <a:miter lim="800000"/>
              <a:headEnd/>
              <a:tailEnd/>
            </a:ln>
          </p:spPr>
          <p:txBody>
            <a:bodyPr>
              <a:prstTxWarp prst="textNoShape">
                <a:avLst/>
              </a:prstTxWarp>
              <a:spAutoFit/>
            </a:bodyPr>
            <a:lstStyle/>
            <a:p>
              <a:pPr algn="ctr" eaLnBrk="0" hangingPunct="0"/>
              <a:r>
                <a:rPr lang="en-US" b="1">
                  <a:solidFill>
                    <a:schemeClr val="bg1"/>
                  </a:solidFill>
                </a:rPr>
                <a:t>2: Focus attention on 1-2 key points</a:t>
              </a:r>
              <a:endParaRPr lang="en-GB" b="1">
                <a:solidFill>
                  <a:schemeClr val="bg1"/>
                </a:solidFill>
              </a:endParaRPr>
            </a:p>
          </p:txBody>
        </p:sp>
      </p:grpSp>
      <p:grpSp>
        <p:nvGrpSpPr>
          <p:cNvPr id="4" name="Group 9"/>
          <p:cNvGrpSpPr>
            <a:grpSpLocks/>
          </p:cNvGrpSpPr>
          <p:nvPr/>
        </p:nvGrpSpPr>
        <p:grpSpPr bwMode="auto">
          <a:xfrm>
            <a:off x="4356100" y="3644900"/>
            <a:ext cx="2449513" cy="1641475"/>
            <a:chOff x="2744" y="2296"/>
            <a:chExt cx="1543" cy="1034"/>
          </a:xfrm>
        </p:grpSpPr>
        <p:sp>
          <p:nvSpPr>
            <p:cNvPr id="414730" name="Cloud"/>
            <p:cNvSpPr>
              <a:spLocks noChangeAspect="1" noEditPoints="1" noChangeArrowheads="1"/>
            </p:cNvSpPr>
            <p:nvPr/>
          </p:nvSpPr>
          <p:spPr bwMode="auto">
            <a:xfrm>
              <a:off x="2744" y="2296"/>
              <a:ext cx="1543" cy="1034"/>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1" y="8613"/>
                    <a:pt x="-1" y="10137"/>
                  </a:cubicBezTo>
                  <a:cubicBezTo>
                    <a:pt x="-1" y="11192"/>
                    <a:pt x="409" y="12169"/>
                    <a:pt x="1074" y="12702"/>
                  </a:cubicBezTo>
                  <a:lnTo>
                    <a:pt x="1063" y="12668"/>
                  </a:lnTo>
                  <a:cubicBezTo>
                    <a:pt x="685" y="13217"/>
                    <a:pt x="474" y="13940"/>
                    <a:pt x="474" y="14690"/>
                  </a:cubicBezTo>
                  <a:cubicBezTo>
                    <a:pt x="475" y="16325"/>
                    <a:pt x="1451" y="17650"/>
                    <a:pt x="2655" y="17650"/>
                  </a:cubicBezTo>
                  <a:cubicBezTo>
                    <a:pt x="2739" y="17650"/>
                    <a:pt x="2824" y="17643"/>
                    <a:pt x="2909" y="17629"/>
                  </a:cubicBezTo>
                  <a:lnTo>
                    <a:pt x="2897" y="17649"/>
                  </a:lnTo>
                  <a:cubicBezTo>
                    <a:pt x="3585" y="19288"/>
                    <a:pt x="4863" y="20299"/>
                    <a:pt x="6247" y="20299"/>
                  </a:cubicBezTo>
                  <a:cubicBezTo>
                    <a:pt x="6947" y="20299"/>
                    <a:pt x="7635" y="20039"/>
                    <a:pt x="8235" y="19546"/>
                  </a:cubicBezTo>
                  <a:lnTo>
                    <a:pt x="8229" y="19550"/>
                  </a:lnTo>
                  <a:cubicBezTo>
                    <a:pt x="8855" y="20829"/>
                    <a:pt x="9908" y="21596"/>
                    <a:pt x="11036" y="21596"/>
                  </a:cubicBezTo>
                  <a:cubicBezTo>
                    <a:pt x="12523" y="21596"/>
                    <a:pt x="13836" y="20267"/>
                    <a:pt x="14267" y="18324"/>
                  </a:cubicBezTo>
                  <a:lnTo>
                    <a:pt x="14270" y="18350"/>
                  </a:lnTo>
                  <a:cubicBezTo>
                    <a:pt x="14730" y="18740"/>
                    <a:pt x="15260" y="18946"/>
                    <a:pt x="15802" y="18946"/>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1"/>
                    <a:pt x="16758" y="-1"/>
                  </a:cubicBezTo>
                  <a:cubicBezTo>
                    <a:pt x="16044" y="-1"/>
                    <a:pt x="15367" y="426"/>
                    <a:pt x="14905" y="1165"/>
                  </a:cubicBezTo>
                  <a:lnTo>
                    <a:pt x="14909" y="1170"/>
                  </a:lnTo>
                  <a:cubicBezTo>
                    <a:pt x="14497" y="432"/>
                    <a:pt x="13855" y="-1"/>
                    <a:pt x="13174" y="-1"/>
                  </a:cubicBezTo>
                  <a:cubicBezTo>
                    <a:pt x="12347" y="-1"/>
                    <a:pt x="11590" y="637"/>
                    <a:pt x="11221" y="1645"/>
                  </a:cubicBezTo>
                  <a:lnTo>
                    <a:pt x="11229" y="1694"/>
                  </a:lnTo>
                  <a:cubicBezTo>
                    <a:pt x="10730" y="1024"/>
                    <a:pt x="10058" y="649"/>
                    <a:pt x="9358" y="649"/>
                  </a:cubicBezTo>
                  <a:cubicBezTo>
                    <a:pt x="8372" y="649"/>
                    <a:pt x="7466" y="1391"/>
                    <a:pt x="7003" y="2578"/>
                  </a:cubicBezTo>
                  <a:lnTo>
                    <a:pt x="6995" y="2602"/>
                  </a:lnTo>
                  <a:cubicBezTo>
                    <a:pt x="6477" y="2189"/>
                    <a:pt x="5888" y="1971"/>
                    <a:pt x="5288" y="1971"/>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09"/>
                    <a:pt x="2172" y="13109"/>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008000"/>
            </a:solidFill>
            <a:ln w="9525">
              <a:solidFill>
                <a:srgbClr val="000000"/>
              </a:solidFill>
              <a:miter lim="800000"/>
              <a:headEnd/>
              <a:tailEnd/>
            </a:ln>
            <a:effectLst>
              <a:outerShdw blurRad="63500" dist="107763" dir="2700000" algn="ctr" rotWithShape="0">
                <a:srgbClr val="000000">
                  <a:alpha val="74998"/>
                </a:srgbClr>
              </a:outerShdw>
            </a:effectLst>
          </p:spPr>
          <p:txBody>
            <a:bodyPr>
              <a:prstTxWarp prst="textNoShape">
                <a:avLst/>
              </a:prstTxWarp>
            </a:bodyPr>
            <a:lstStyle/>
            <a:p>
              <a:pPr>
                <a:defRPr/>
              </a:pPr>
              <a:endParaRPr lang="en-GB"/>
            </a:p>
          </p:txBody>
        </p:sp>
        <p:sp>
          <p:nvSpPr>
            <p:cNvPr id="62475" name="Text Box 11"/>
            <p:cNvSpPr txBox="1">
              <a:spLocks noChangeArrowheads="1"/>
            </p:cNvSpPr>
            <p:nvPr/>
          </p:nvSpPr>
          <p:spPr bwMode="auto">
            <a:xfrm>
              <a:off x="2925" y="2432"/>
              <a:ext cx="1225" cy="750"/>
            </a:xfrm>
            <a:prstGeom prst="rect">
              <a:avLst/>
            </a:prstGeom>
            <a:noFill/>
            <a:ln w="9525">
              <a:noFill/>
              <a:miter lim="800000"/>
              <a:headEnd/>
              <a:tailEnd/>
            </a:ln>
          </p:spPr>
          <p:txBody>
            <a:bodyPr>
              <a:prstTxWarp prst="textNoShape">
                <a:avLst/>
              </a:prstTxWarp>
              <a:spAutoFit/>
            </a:bodyPr>
            <a:lstStyle/>
            <a:p>
              <a:pPr algn="ctr"/>
              <a:r>
                <a:rPr lang="en-US" b="1">
                  <a:solidFill>
                    <a:schemeClr val="bg1"/>
                  </a:solidFill>
                </a:rPr>
                <a:t>3: Repeat appropriate demo more than once</a:t>
              </a:r>
              <a:endParaRPr lang="en-GB" b="1">
                <a:solidFill>
                  <a:schemeClr val="bg1"/>
                </a:solidFill>
              </a:endParaRPr>
            </a:p>
          </p:txBody>
        </p:sp>
      </p:grpSp>
      <p:grpSp>
        <p:nvGrpSpPr>
          <p:cNvPr id="5" name="Group 12"/>
          <p:cNvGrpSpPr>
            <a:grpSpLocks/>
          </p:cNvGrpSpPr>
          <p:nvPr/>
        </p:nvGrpSpPr>
        <p:grpSpPr bwMode="auto">
          <a:xfrm>
            <a:off x="6659563" y="4892675"/>
            <a:ext cx="2413000" cy="1617663"/>
            <a:chOff x="4195" y="3082"/>
            <a:chExt cx="1520" cy="1019"/>
          </a:xfrm>
        </p:grpSpPr>
        <p:sp>
          <p:nvSpPr>
            <p:cNvPr id="414733" name="Cloud"/>
            <p:cNvSpPr>
              <a:spLocks noChangeAspect="1" noEditPoints="1" noChangeArrowheads="1"/>
            </p:cNvSpPr>
            <p:nvPr/>
          </p:nvSpPr>
          <p:spPr bwMode="auto">
            <a:xfrm>
              <a:off x="4195" y="3082"/>
              <a:ext cx="1520" cy="1019"/>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1" y="8613"/>
                    <a:pt x="-1" y="10137"/>
                  </a:cubicBezTo>
                  <a:cubicBezTo>
                    <a:pt x="-1" y="11192"/>
                    <a:pt x="409" y="12169"/>
                    <a:pt x="1074" y="12702"/>
                  </a:cubicBezTo>
                  <a:lnTo>
                    <a:pt x="1063" y="12668"/>
                  </a:lnTo>
                  <a:cubicBezTo>
                    <a:pt x="685" y="13217"/>
                    <a:pt x="474" y="13940"/>
                    <a:pt x="474" y="14690"/>
                  </a:cubicBezTo>
                  <a:cubicBezTo>
                    <a:pt x="475" y="16325"/>
                    <a:pt x="1451" y="17650"/>
                    <a:pt x="2655" y="17650"/>
                  </a:cubicBezTo>
                  <a:cubicBezTo>
                    <a:pt x="2739" y="17650"/>
                    <a:pt x="2824" y="17643"/>
                    <a:pt x="2909" y="17629"/>
                  </a:cubicBezTo>
                  <a:lnTo>
                    <a:pt x="2897" y="17649"/>
                  </a:lnTo>
                  <a:cubicBezTo>
                    <a:pt x="3585" y="19288"/>
                    <a:pt x="4863" y="20299"/>
                    <a:pt x="6247" y="20299"/>
                  </a:cubicBezTo>
                  <a:cubicBezTo>
                    <a:pt x="6947" y="20299"/>
                    <a:pt x="7635" y="20039"/>
                    <a:pt x="8235" y="19546"/>
                  </a:cubicBezTo>
                  <a:lnTo>
                    <a:pt x="8229" y="19550"/>
                  </a:lnTo>
                  <a:cubicBezTo>
                    <a:pt x="8855" y="20829"/>
                    <a:pt x="9908" y="21596"/>
                    <a:pt x="11036" y="21596"/>
                  </a:cubicBezTo>
                  <a:cubicBezTo>
                    <a:pt x="12523" y="21596"/>
                    <a:pt x="13836" y="20267"/>
                    <a:pt x="14267" y="18324"/>
                  </a:cubicBezTo>
                  <a:lnTo>
                    <a:pt x="14270" y="18350"/>
                  </a:lnTo>
                  <a:cubicBezTo>
                    <a:pt x="14730" y="18740"/>
                    <a:pt x="15260" y="18946"/>
                    <a:pt x="15802" y="18946"/>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1"/>
                    <a:pt x="16758" y="-1"/>
                  </a:cubicBezTo>
                  <a:cubicBezTo>
                    <a:pt x="16044" y="-1"/>
                    <a:pt x="15367" y="426"/>
                    <a:pt x="14905" y="1165"/>
                  </a:cubicBezTo>
                  <a:lnTo>
                    <a:pt x="14909" y="1170"/>
                  </a:lnTo>
                  <a:cubicBezTo>
                    <a:pt x="14497" y="432"/>
                    <a:pt x="13855" y="-1"/>
                    <a:pt x="13174" y="-1"/>
                  </a:cubicBezTo>
                  <a:cubicBezTo>
                    <a:pt x="12347" y="-1"/>
                    <a:pt x="11590" y="637"/>
                    <a:pt x="11221" y="1645"/>
                  </a:cubicBezTo>
                  <a:lnTo>
                    <a:pt x="11229" y="1694"/>
                  </a:lnTo>
                  <a:cubicBezTo>
                    <a:pt x="10730" y="1024"/>
                    <a:pt x="10058" y="649"/>
                    <a:pt x="9358" y="649"/>
                  </a:cubicBezTo>
                  <a:cubicBezTo>
                    <a:pt x="8372" y="649"/>
                    <a:pt x="7466" y="1391"/>
                    <a:pt x="7003" y="2578"/>
                  </a:cubicBezTo>
                  <a:lnTo>
                    <a:pt x="6995" y="2602"/>
                  </a:lnTo>
                  <a:cubicBezTo>
                    <a:pt x="6477" y="2189"/>
                    <a:pt x="5888" y="1971"/>
                    <a:pt x="5288" y="1971"/>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09"/>
                    <a:pt x="2172" y="13109"/>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chemeClr val="tx2"/>
            </a:solidFill>
            <a:ln w="9525">
              <a:solidFill>
                <a:srgbClr val="000000"/>
              </a:solidFill>
              <a:miter lim="800000"/>
              <a:headEnd/>
              <a:tailEnd/>
            </a:ln>
            <a:effectLst>
              <a:outerShdw blurRad="63500" dist="107763" dir="2700000" algn="ctr" rotWithShape="0">
                <a:srgbClr val="000000">
                  <a:alpha val="74998"/>
                </a:srgbClr>
              </a:outerShdw>
            </a:effectLst>
          </p:spPr>
          <p:txBody>
            <a:bodyPr>
              <a:prstTxWarp prst="textNoShape">
                <a:avLst/>
              </a:prstTxWarp>
            </a:bodyPr>
            <a:lstStyle/>
            <a:p>
              <a:pPr>
                <a:defRPr/>
              </a:pPr>
              <a:endParaRPr lang="en-GB"/>
            </a:p>
          </p:txBody>
        </p:sp>
        <p:sp>
          <p:nvSpPr>
            <p:cNvPr id="62473" name="Text Box 14"/>
            <p:cNvSpPr txBox="1">
              <a:spLocks noChangeArrowheads="1"/>
            </p:cNvSpPr>
            <p:nvPr/>
          </p:nvSpPr>
          <p:spPr bwMode="auto">
            <a:xfrm>
              <a:off x="4377" y="3203"/>
              <a:ext cx="1179" cy="750"/>
            </a:xfrm>
            <a:prstGeom prst="rect">
              <a:avLst/>
            </a:prstGeom>
            <a:noFill/>
            <a:ln w="9525">
              <a:noFill/>
              <a:miter lim="800000"/>
              <a:headEnd/>
              <a:tailEnd/>
            </a:ln>
          </p:spPr>
          <p:txBody>
            <a:bodyPr>
              <a:prstTxWarp prst="textNoShape">
                <a:avLst/>
              </a:prstTxWarp>
              <a:spAutoFit/>
            </a:bodyPr>
            <a:lstStyle/>
            <a:p>
              <a:pPr algn="ctr"/>
              <a:r>
                <a:rPr lang="en-US" b="1">
                  <a:solidFill>
                    <a:schemeClr val="bg1"/>
                  </a:solidFill>
                </a:rPr>
                <a:t>4: Invite questions and check for</a:t>
              </a:r>
            </a:p>
            <a:p>
              <a:pPr algn="ctr"/>
              <a:r>
                <a:rPr lang="en-US" b="1">
                  <a:solidFill>
                    <a:schemeClr val="bg1"/>
                  </a:solidFill>
                </a:rPr>
                <a:t>understanding</a:t>
              </a:r>
              <a:endParaRPr lang="en-GB">
                <a:solidFill>
                  <a:schemeClr val="bg1"/>
                </a:solidFill>
              </a:endParaRPr>
            </a:p>
          </p:txBody>
        </p:sp>
      </p:grpSp>
    </p:spTree>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box(in)">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blinds(horizontal)">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53" presetClass="entr" presetSubtype="0" fill="hold" nodeType="clickEffect">
                                  <p:stCondLst>
                                    <p:cond delay="0"/>
                                  </p:stCondLst>
                                  <p:childTnLst>
                                    <p:set>
                                      <p:cBhvr>
                                        <p:cTn id="21" dur="1" fill="hold">
                                          <p:stCondLst>
                                            <p:cond delay="0"/>
                                          </p:stCondLst>
                                        </p:cTn>
                                        <p:tgtEl>
                                          <p:spTgt spid="5"/>
                                        </p:tgtEl>
                                        <p:attrNameLst>
                                          <p:attrName>style.visibility</p:attrName>
                                        </p:attrNameLst>
                                      </p:cBhvr>
                                      <p:to>
                                        <p:strVal val="visible"/>
                                      </p:to>
                                    </p:set>
                                    <p:anim calcmode="lin" valueType="num">
                                      <p:cBhvr>
                                        <p:cTn id="22" dur="500" fill="hold"/>
                                        <p:tgtEl>
                                          <p:spTgt spid="5"/>
                                        </p:tgtEl>
                                        <p:attrNameLst>
                                          <p:attrName>ppt_w</p:attrName>
                                        </p:attrNameLst>
                                      </p:cBhvr>
                                      <p:tavLst>
                                        <p:tav tm="0">
                                          <p:val>
                                            <p:fltVal val="0"/>
                                          </p:val>
                                        </p:tav>
                                        <p:tav tm="100000">
                                          <p:val>
                                            <p:strVal val="#ppt_w"/>
                                          </p:val>
                                        </p:tav>
                                      </p:tavLst>
                                    </p:anim>
                                    <p:anim calcmode="lin" valueType="num">
                                      <p:cBhvr>
                                        <p:cTn id="23" dur="500" fill="hold"/>
                                        <p:tgtEl>
                                          <p:spTgt spid="5"/>
                                        </p:tgtEl>
                                        <p:attrNameLst>
                                          <p:attrName>ppt_h</p:attrName>
                                        </p:attrNameLst>
                                      </p:cBhvr>
                                      <p:tavLst>
                                        <p:tav tm="0">
                                          <p:val>
                                            <p:fltVal val="0"/>
                                          </p:val>
                                        </p:tav>
                                        <p:tav tm="100000">
                                          <p:val>
                                            <p:strVal val="#ppt_h"/>
                                          </p:val>
                                        </p:tav>
                                      </p:tavLst>
                                    </p:anim>
                                    <p:animEffect transition="in" filter="fade">
                                      <p:cBhvr>
                                        <p:cTn id="24"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Rectangle 2"/>
          <p:cNvSpPr>
            <a:spLocks noGrp="1" noChangeArrowheads="1"/>
          </p:cNvSpPr>
          <p:nvPr>
            <p:ph type="title"/>
          </p:nvPr>
        </p:nvSpPr>
        <p:spPr>
          <a:xfrm>
            <a:off x="735307" y="242316"/>
            <a:ext cx="7999259" cy="886968"/>
          </a:xfrm>
        </p:spPr>
        <p:txBody>
          <a:bodyPr/>
          <a:lstStyle/>
          <a:p>
            <a:pPr eaLnBrk="1" hangingPunct="1"/>
            <a:r>
              <a:rPr lang="en-GB" sz="4000" dirty="0">
                <a:latin typeface="Arial" charset="0"/>
                <a:ea typeface="ＭＳ Ｐゴシック" charset="0"/>
                <a:cs typeface="ＭＳ Ｐゴシック" charset="0"/>
              </a:rPr>
              <a:t>The importance of FUNdamentals</a:t>
            </a:r>
            <a:endParaRPr lang="en-US" sz="4000" dirty="0">
              <a:latin typeface="Arial" charset="0"/>
              <a:ea typeface="ＭＳ Ｐゴシック" charset="0"/>
              <a:cs typeface="ＭＳ Ｐゴシック" charset="0"/>
            </a:endParaRPr>
          </a:p>
        </p:txBody>
      </p:sp>
      <p:sp>
        <p:nvSpPr>
          <p:cNvPr id="31747" name="Rectangle 3"/>
          <p:cNvSpPr>
            <a:spLocks noGrp="1" noChangeArrowheads="1"/>
          </p:cNvSpPr>
          <p:nvPr>
            <p:ph type="body" idx="1"/>
          </p:nvPr>
        </p:nvSpPr>
        <p:spPr>
          <a:xfrm>
            <a:off x="512487" y="1330074"/>
            <a:ext cx="7863115" cy="4105275"/>
          </a:xfrm>
        </p:spPr>
        <p:txBody>
          <a:bodyPr>
            <a:normAutofit/>
          </a:bodyPr>
          <a:lstStyle/>
          <a:p>
            <a:pPr eaLnBrk="1" hangingPunct="1"/>
            <a:r>
              <a:rPr lang="en-GB" sz="2400" dirty="0">
                <a:latin typeface="Arial" charset="0"/>
                <a:ea typeface="ＭＳ Ｐゴシック" charset="0"/>
                <a:cs typeface="ＭＳ Ｐゴシック" charset="0"/>
              </a:rPr>
              <a:t>If the FUN-</a:t>
            </a:r>
            <a:r>
              <a:rPr lang="en-GB" sz="2400" dirty="0" err="1">
                <a:latin typeface="Arial" charset="0"/>
                <a:ea typeface="ＭＳ Ｐゴシック" charset="0"/>
                <a:cs typeface="ＭＳ Ｐゴシック" charset="0"/>
              </a:rPr>
              <a:t>damental</a:t>
            </a:r>
            <a:r>
              <a:rPr lang="en-GB" sz="2400" dirty="0">
                <a:latin typeface="Arial" charset="0"/>
                <a:ea typeface="ＭＳ Ｐゴシック" charset="0"/>
                <a:cs typeface="ＭＳ Ｐゴシック" charset="0"/>
              </a:rPr>
              <a:t> motor skill training is not developed between the ages of 6 to10, skills cannot be recaptured at a later date.</a:t>
            </a:r>
          </a:p>
          <a:p>
            <a:pPr eaLnBrk="1" hangingPunct="1"/>
            <a:endParaRPr lang="en-GB" sz="2400" dirty="0">
              <a:latin typeface="Arial" charset="0"/>
              <a:ea typeface="ＭＳ Ｐゴシック" charset="0"/>
              <a:cs typeface="ＭＳ Ｐゴシック" charset="0"/>
            </a:endParaRPr>
          </a:p>
          <a:p>
            <a:pPr eaLnBrk="1" hangingPunct="1"/>
            <a:r>
              <a:rPr lang="en-GB" sz="2400" dirty="0">
                <a:latin typeface="Arial" charset="0"/>
                <a:ea typeface="ＭＳ Ｐゴシック" charset="0"/>
                <a:cs typeface="ＭＳ Ｐゴシック" charset="0"/>
              </a:rPr>
              <a:t>Athletes will never reach their genetic ceilings.</a:t>
            </a:r>
          </a:p>
          <a:p>
            <a:pPr eaLnBrk="1" hangingPunct="1"/>
            <a:endParaRPr lang="en-GB" sz="2400" dirty="0">
              <a:latin typeface="Arial" charset="0"/>
              <a:ea typeface="ＭＳ Ｐゴシック" charset="0"/>
              <a:cs typeface="ＭＳ Ｐゴシック" charset="0"/>
            </a:endParaRPr>
          </a:p>
          <a:p>
            <a:pPr eaLnBrk="1" hangingPunct="1"/>
            <a:r>
              <a:rPr lang="en-GB" sz="2400" dirty="0">
                <a:latin typeface="Arial" charset="0"/>
                <a:ea typeface="ＭＳ Ｐゴシック" charset="0"/>
                <a:cs typeface="ＭＳ Ｐゴシック" charset="0"/>
              </a:rPr>
              <a:t>Although carefully planned implemented remedial programmes can contribute to limited success.</a:t>
            </a:r>
            <a:endParaRPr lang="en-US" sz="2400" dirty="0">
              <a:latin typeface="Arial" charset="0"/>
              <a:ea typeface="ＭＳ Ｐゴシック" charset="0"/>
              <a:cs typeface="ＭＳ Ｐゴシック" charset="0"/>
            </a:endParaRPr>
          </a:p>
        </p:txBody>
      </p:sp>
    </p:spTree>
    <p:extLst>
      <p:ext uri="{BB962C8B-B14F-4D97-AF65-F5344CB8AC3E}">
        <p14:creationId xmlns:p14="http://schemas.microsoft.com/office/powerpoint/2010/main" val="346562347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xmlns:p14="http://schemas.microsoft.com/office/powerpoint/2010/mai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6" name="Rectangle 2"/>
          <p:cNvSpPr>
            <a:spLocks noGrp="1" noChangeArrowheads="1"/>
          </p:cNvSpPr>
          <p:nvPr>
            <p:ph type="title"/>
          </p:nvPr>
        </p:nvSpPr>
        <p:spPr/>
        <p:txBody>
          <a:bodyPr/>
          <a:lstStyle/>
          <a:p>
            <a:pPr eaLnBrk="1" hangingPunct="1"/>
            <a:r>
              <a:rPr lang="en-GB">
                <a:latin typeface="Arial" charset="0"/>
                <a:ea typeface="ＭＳ Ｐゴシック" charset="0"/>
                <a:cs typeface="ＭＳ Ｐゴシック" charset="0"/>
              </a:rPr>
              <a:t>FUNdamentals</a:t>
            </a:r>
            <a:endParaRPr lang="en-US">
              <a:latin typeface="Arial" charset="0"/>
              <a:ea typeface="ＭＳ Ｐゴシック" charset="0"/>
              <a:cs typeface="ＭＳ Ｐゴシック" charset="0"/>
            </a:endParaRPr>
          </a:p>
        </p:txBody>
      </p:sp>
      <p:sp>
        <p:nvSpPr>
          <p:cNvPr id="35843" name="Rectangle 3"/>
          <p:cNvSpPr>
            <a:spLocks noGrp="1" noChangeArrowheads="1"/>
          </p:cNvSpPr>
          <p:nvPr>
            <p:ph type="body" idx="1"/>
          </p:nvPr>
        </p:nvSpPr>
        <p:spPr>
          <a:xfrm>
            <a:off x="827088" y="1916113"/>
            <a:ext cx="7859712" cy="4179887"/>
          </a:xfrm>
        </p:spPr>
        <p:txBody>
          <a:bodyPr/>
          <a:lstStyle/>
          <a:p>
            <a:pPr eaLnBrk="1" hangingPunct="1"/>
            <a:r>
              <a:rPr lang="en-GB" sz="2800">
                <a:latin typeface="Arial" charset="0"/>
                <a:ea typeface="ＭＳ Ｐゴシック" charset="0"/>
                <a:cs typeface="ＭＳ Ｐゴシック" charset="0"/>
              </a:rPr>
              <a:t>ABC’s of Athleticism = Agility, Balance, Coordination , Speed.</a:t>
            </a:r>
          </a:p>
          <a:p>
            <a:pPr eaLnBrk="1" hangingPunct="1"/>
            <a:endParaRPr lang="en-GB" sz="2800">
              <a:latin typeface="Arial" charset="0"/>
              <a:ea typeface="ＭＳ Ｐゴシック" charset="0"/>
              <a:cs typeface="ＭＳ Ｐゴシック" charset="0"/>
            </a:endParaRPr>
          </a:p>
          <a:p>
            <a:pPr eaLnBrk="1" hangingPunct="1"/>
            <a:r>
              <a:rPr lang="en-GB" sz="2800">
                <a:latin typeface="Arial" charset="0"/>
                <a:ea typeface="ＭＳ Ｐゴシック" charset="0"/>
                <a:cs typeface="ＭＳ Ｐゴシック" charset="0"/>
              </a:rPr>
              <a:t>ABC’s of Athletics =basics of running, jumping and throwing</a:t>
            </a:r>
            <a:r>
              <a:rPr lang="en-GB" sz="2000">
                <a:latin typeface="Arial" charset="0"/>
                <a:ea typeface="ＭＳ Ｐゴシック" charset="0"/>
                <a:cs typeface="ＭＳ Ｐゴシック" charset="0"/>
              </a:rPr>
              <a:t>.</a:t>
            </a:r>
            <a:endParaRPr lang="en-US" sz="2000">
              <a:latin typeface="Arial" charset="0"/>
              <a:ea typeface="ＭＳ Ｐゴシック" charset="0"/>
              <a:cs typeface="ＭＳ Ｐゴシック" charset="0"/>
            </a:endParaRPr>
          </a:p>
        </p:txBody>
      </p:sp>
    </p:spTree>
    <p:extLst>
      <p:ext uri="{BB962C8B-B14F-4D97-AF65-F5344CB8AC3E}">
        <p14:creationId xmlns:p14="http://schemas.microsoft.com/office/powerpoint/2010/main" val="330670292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xmlns:p14="http://schemas.microsoft.com/office/powerpoint/2010/mai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8307" y="685800"/>
            <a:ext cx="7588931" cy="540537"/>
          </a:xfrm>
        </p:spPr>
        <p:txBody>
          <a:bodyPr/>
          <a:lstStyle/>
          <a:p>
            <a:pPr algn="ctr"/>
            <a:r>
              <a:rPr lang="en-GB" sz="3600" dirty="0" smtClean="0">
                <a:solidFill>
                  <a:schemeClr val="tx1"/>
                </a:solidFill>
              </a:rPr>
              <a:t>Today’s Practical Session</a:t>
            </a:r>
            <a:endParaRPr lang="en-GB" sz="3600" dirty="0">
              <a:solidFill>
                <a:schemeClr val="tx1"/>
              </a:solidFill>
            </a:endParaRPr>
          </a:p>
        </p:txBody>
      </p:sp>
      <p:sp>
        <p:nvSpPr>
          <p:cNvPr id="3" name="Content Placeholder 2"/>
          <p:cNvSpPr>
            <a:spLocks noGrp="1"/>
          </p:cNvSpPr>
          <p:nvPr>
            <p:ph idx="1"/>
          </p:nvPr>
        </p:nvSpPr>
        <p:spPr>
          <a:xfrm>
            <a:off x="788307" y="1226338"/>
            <a:ext cx="7587295" cy="4365178"/>
          </a:xfrm>
        </p:spPr>
        <p:txBody>
          <a:bodyPr>
            <a:noAutofit/>
          </a:bodyPr>
          <a:lstStyle/>
          <a:p>
            <a:r>
              <a:rPr lang="en-GB" sz="2800" dirty="0" smtClean="0"/>
              <a:t>Warm up – taken by volunteer student (6 minutes)</a:t>
            </a:r>
          </a:p>
          <a:p>
            <a:r>
              <a:rPr lang="en-GB" sz="2800" dirty="0" smtClean="0"/>
              <a:t>Choose one of the following pieces of equipment (next slide) and think of a skill that you could coach with this equipment.</a:t>
            </a:r>
          </a:p>
          <a:p>
            <a:r>
              <a:rPr lang="en-GB" sz="2800" dirty="0" smtClean="0"/>
              <a:t>Use the coaching skills of giving an ‘Instruction’ and providing a ‘Demonstration’ to coach this skill for 6 minutes to 3 other students.</a:t>
            </a:r>
            <a:endParaRPr lang="en-GB" sz="28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5316" y="685800"/>
            <a:ext cx="7661922" cy="569736"/>
          </a:xfrm>
        </p:spPr>
        <p:txBody>
          <a:bodyPr/>
          <a:lstStyle/>
          <a:p>
            <a:pPr algn="ctr"/>
            <a:r>
              <a:rPr lang="en-GB" sz="3600" dirty="0" smtClean="0">
                <a:solidFill>
                  <a:srgbClr val="000000"/>
                </a:solidFill>
              </a:rPr>
              <a:t>Available Equipment</a:t>
            </a:r>
            <a:endParaRPr lang="en-GB" sz="3600" dirty="0">
              <a:solidFill>
                <a:srgbClr val="000000"/>
              </a:solidFill>
            </a:endParaRPr>
          </a:p>
        </p:txBody>
      </p:sp>
      <p:sp>
        <p:nvSpPr>
          <p:cNvPr id="3" name="Content Placeholder 2"/>
          <p:cNvSpPr>
            <a:spLocks noGrp="1"/>
          </p:cNvSpPr>
          <p:nvPr>
            <p:ph idx="1"/>
          </p:nvPr>
        </p:nvSpPr>
        <p:spPr>
          <a:xfrm>
            <a:off x="715316" y="2020888"/>
            <a:ext cx="3576579" cy="4105275"/>
          </a:xfrm>
        </p:spPr>
        <p:txBody>
          <a:bodyPr/>
          <a:lstStyle/>
          <a:p>
            <a:r>
              <a:rPr lang="en-GB" dirty="0" smtClean="0"/>
              <a:t>Tennis racquet and balls (</a:t>
            </a:r>
            <a:r>
              <a:rPr lang="en-GB" dirty="0" err="1" smtClean="0"/>
              <a:t>x</a:t>
            </a:r>
            <a:r>
              <a:rPr lang="en-GB" dirty="0" smtClean="0"/>
              <a:t> 3)</a:t>
            </a:r>
          </a:p>
          <a:p>
            <a:r>
              <a:rPr lang="en-GB" dirty="0" smtClean="0"/>
              <a:t>Rugby balls (</a:t>
            </a:r>
            <a:r>
              <a:rPr lang="en-GB" dirty="0" err="1" smtClean="0"/>
              <a:t>x</a:t>
            </a:r>
            <a:r>
              <a:rPr lang="en-GB" dirty="0" smtClean="0"/>
              <a:t> 10)</a:t>
            </a:r>
          </a:p>
          <a:p>
            <a:r>
              <a:rPr lang="en-GB" dirty="0" smtClean="0"/>
              <a:t>Volley ball (</a:t>
            </a:r>
            <a:r>
              <a:rPr lang="en-GB" dirty="0" err="1" smtClean="0"/>
              <a:t>x</a:t>
            </a:r>
            <a:r>
              <a:rPr lang="en-GB" dirty="0" smtClean="0"/>
              <a:t> 1)</a:t>
            </a:r>
          </a:p>
          <a:p>
            <a:r>
              <a:rPr lang="en-GB" dirty="0" smtClean="0"/>
              <a:t>Ladders (</a:t>
            </a:r>
            <a:r>
              <a:rPr lang="en-GB" dirty="0" err="1" smtClean="0"/>
              <a:t>x</a:t>
            </a:r>
            <a:r>
              <a:rPr lang="en-GB" dirty="0" smtClean="0"/>
              <a:t> 4)</a:t>
            </a:r>
          </a:p>
          <a:p>
            <a:r>
              <a:rPr lang="en-GB" dirty="0" smtClean="0"/>
              <a:t>Basket balls (</a:t>
            </a:r>
            <a:r>
              <a:rPr lang="en-GB" dirty="0" err="1" smtClean="0"/>
              <a:t>x</a:t>
            </a:r>
            <a:r>
              <a:rPr lang="en-GB" dirty="0" smtClean="0"/>
              <a:t> 2)</a:t>
            </a:r>
          </a:p>
          <a:p>
            <a:r>
              <a:rPr lang="en-GB" dirty="0" smtClean="0"/>
              <a:t>Sponge Javelins (</a:t>
            </a:r>
            <a:r>
              <a:rPr lang="en-GB" dirty="0" err="1" smtClean="0"/>
              <a:t>x</a:t>
            </a:r>
            <a:r>
              <a:rPr lang="en-GB" dirty="0" smtClean="0"/>
              <a:t> 8)</a:t>
            </a:r>
          </a:p>
          <a:p>
            <a:r>
              <a:rPr lang="en-GB" dirty="0" smtClean="0"/>
              <a:t>Rubber shot (</a:t>
            </a:r>
            <a:r>
              <a:rPr lang="en-GB" dirty="0" err="1" smtClean="0"/>
              <a:t>x</a:t>
            </a:r>
            <a:r>
              <a:rPr lang="en-GB" dirty="0" smtClean="0"/>
              <a:t> 1)</a:t>
            </a:r>
            <a:endParaRPr lang="en-GB" dirty="0"/>
          </a:p>
        </p:txBody>
      </p:sp>
      <p:sp>
        <p:nvSpPr>
          <p:cNvPr id="5" name="TextBox 4"/>
          <p:cNvSpPr txBox="1"/>
          <p:nvPr/>
        </p:nvSpPr>
        <p:spPr>
          <a:xfrm>
            <a:off x="4963416" y="2020888"/>
            <a:ext cx="3182426" cy="2308324"/>
          </a:xfrm>
          <a:prstGeom prst="rect">
            <a:avLst/>
          </a:prstGeom>
          <a:noFill/>
        </p:spPr>
        <p:txBody>
          <a:bodyPr wrap="square" rtlCol="0">
            <a:spAutoFit/>
          </a:bodyPr>
          <a:lstStyle/>
          <a:p>
            <a:pPr>
              <a:buFont typeface="Arial"/>
              <a:buChar char="•"/>
            </a:pPr>
            <a:r>
              <a:rPr lang="en-GB" dirty="0" smtClean="0"/>
              <a:t> Bean bags for target throws</a:t>
            </a:r>
          </a:p>
          <a:p>
            <a:endParaRPr lang="en-GB" dirty="0" smtClean="0"/>
          </a:p>
          <a:p>
            <a:pPr>
              <a:buFont typeface="Arial"/>
              <a:buChar char="•"/>
            </a:pPr>
            <a:r>
              <a:rPr lang="en-GB" dirty="0" smtClean="0"/>
              <a:t>Bean Balls for catching</a:t>
            </a:r>
          </a:p>
          <a:p>
            <a:endParaRPr lang="en-GB" dirty="0" smtClean="0"/>
          </a:p>
          <a:p>
            <a:pPr>
              <a:buFont typeface="Arial"/>
              <a:buChar char="•"/>
            </a:pPr>
            <a:r>
              <a:rPr lang="en-GB" dirty="0" smtClean="0"/>
              <a:t>Juggling balls (</a:t>
            </a:r>
            <a:r>
              <a:rPr lang="en-GB" dirty="0" err="1" smtClean="0"/>
              <a:t>x</a:t>
            </a:r>
            <a:r>
              <a:rPr lang="en-GB" dirty="0" smtClean="0"/>
              <a:t> 3)</a:t>
            </a:r>
          </a:p>
          <a:p>
            <a:endParaRPr lang="en-GB" dirty="0" smtClean="0"/>
          </a:p>
          <a:p>
            <a:pPr>
              <a:buFont typeface="Arial"/>
              <a:buChar char="•"/>
            </a:pPr>
            <a:r>
              <a:rPr lang="en-GB" dirty="0" smtClean="0"/>
              <a:t>Skipping ropes (</a:t>
            </a:r>
            <a:r>
              <a:rPr lang="en-GB" dirty="0" err="1" smtClean="0"/>
              <a:t>x</a:t>
            </a:r>
            <a:r>
              <a:rPr lang="en-GB" dirty="0" smtClean="0"/>
              <a:t> 2)</a:t>
            </a:r>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1162" y="306584"/>
            <a:ext cx="8394013" cy="802959"/>
          </a:xfrm>
        </p:spPr>
        <p:txBody>
          <a:bodyPr/>
          <a:lstStyle/>
          <a:p>
            <a:r>
              <a:rPr lang="en-GB" sz="3200" dirty="0" smtClean="0">
                <a:solidFill>
                  <a:srgbClr val="000000"/>
                </a:solidFill>
              </a:rPr>
              <a:t>Using ‘KEY FACTORS when coaching skills</a:t>
            </a:r>
            <a:endParaRPr lang="en-GB" sz="3200" dirty="0">
              <a:solidFill>
                <a:srgbClr val="000000"/>
              </a:solidFill>
            </a:endParaRPr>
          </a:p>
        </p:txBody>
      </p:sp>
      <p:sp>
        <p:nvSpPr>
          <p:cNvPr id="3" name="Content Placeholder 2"/>
          <p:cNvSpPr>
            <a:spLocks noGrp="1"/>
          </p:cNvSpPr>
          <p:nvPr>
            <p:ph idx="1"/>
          </p:nvPr>
        </p:nvSpPr>
        <p:spPr>
          <a:xfrm>
            <a:off x="598530" y="1576720"/>
            <a:ext cx="7777072" cy="4549443"/>
          </a:xfrm>
        </p:spPr>
        <p:txBody>
          <a:bodyPr/>
          <a:lstStyle/>
          <a:p>
            <a:r>
              <a:rPr lang="en-GB" dirty="0" smtClean="0"/>
              <a:t>EXAMPLE:- Catching a rugby ball.</a:t>
            </a:r>
          </a:p>
          <a:p>
            <a:pPr marL="342900" indent="-342900">
              <a:buFont typeface="+mj-lt"/>
              <a:buAutoNum type="arabicPeriod"/>
            </a:pPr>
            <a:r>
              <a:rPr lang="en-GB" dirty="0" smtClean="0"/>
              <a:t>Fingers spread and hands slightly wider than a ball</a:t>
            </a:r>
          </a:p>
          <a:p>
            <a:pPr marL="342900" indent="-342900">
              <a:buFont typeface="+mj-lt"/>
              <a:buAutoNum type="arabicPeriod"/>
            </a:pPr>
            <a:r>
              <a:rPr lang="en-GB" dirty="0" smtClean="0"/>
              <a:t>Hands /arms out towards passer and in front of you- set target for passer</a:t>
            </a:r>
          </a:p>
          <a:p>
            <a:pPr marL="342900" indent="-342900">
              <a:buFont typeface="+mj-lt"/>
              <a:buAutoNum type="arabicPeriod"/>
            </a:pPr>
            <a:r>
              <a:rPr lang="en-GB" dirty="0" smtClean="0"/>
              <a:t>Call for the ball</a:t>
            </a:r>
          </a:p>
          <a:p>
            <a:pPr marL="342900" indent="-342900">
              <a:buFont typeface="+mj-lt"/>
              <a:buAutoNum type="arabicPeriod"/>
            </a:pPr>
            <a:r>
              <a:rPr lang="en-GB" dirty="0" smtClean="0"/>
              <a:t>Watch ball into hands</a:t>
            </a:r>
          </a:p>
          <a:p>
            <a:pPr marL="342900" indent="-342900">
              <a:buFont typeface="+mj-lt"/>
              <a:buAutoNum type="arabicPeriod"/>
            </a:pPr>
            <a:r>
              <a:rPr lang="en-GB" dirty="0" smtClean="0"/>
              <a:t>Carry ball in two hands</a:t>
            </a:r>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22192" y="1007350"/>
            <a:ext cx="4734590" cy="5118814"/>
          </a:xfrm>
        </p:spPr>
        <p:txBody>
          <a:bodyPr/>
          <a:lstStyle/>
          <a:p>
            <a:pPr algn="ctr">
              <a:buNone/>
            </a:pPr>
            <a:r>
              <a:rPr lang="en-GB" sz="6000" dirty="0" smtClean="0"/>
              <a:t> COFFEE      BREAK</a:t>
            </a:r>
          </a:p>
          <a:p>
            <a:pPr algn="ctr">
              <a:buNone/>
            </a:pPr>
            <a:r>
              <a:rPr lang="en-GB" dirty="0" smtClean="0"/>
              <a:t>(15 minutes)</a:t>
            </a:r>
          </a:p>
          <a:p>
            <a:pPr algn="ctr">
              <a:buNone/>
            </a:pPr>
            <a:r>
              <a:rPr lang="en-GB" dirty="0" smtClean="0"/>
              <a:t>Use this time to think of the 1 or 2 key factors of the skill you will be developing.</a:t>
            </a:r>
          </a:p>
          <a:p>
            <a:pPr algn="ctr">
              <a:buNone/>
            </a:pPr>
            <a:r>
              <a:rPr lang="en-GB" dirty="0" smtClean="0"/>
              <a:t>Then into the Sports Hall</a:t>
            </a:r>
            <a:endParaRPr lang="en-GB" dirty="0"/>
          </a:p>
        </p:txBody>
      </p:sp>
      <p:pic>
        <p:nvPicPr>
          <p:cNvPr id="5" name="Picture 4"/>
          <p:cNvPicPr>
            <a:picLocks noChangeAspect="1"/>
          </p:cNvPicPr>
          <p:nvPr/>
        </p:nvPicPr>
        <p:blipFill>
          <a:blip r:embed="rId2"/>
          <a:stretch>
            <a:fillRect/>
          </a:stretch>
        </p:blipFill>
        <p:spPr>
          <a:xfrm>
            <a:off x="507794" y="697318"/>
            <a:ext cx="3588717" cy="4756707"/>
          </a:xfrm>
          <a:prstGeom prst="rect">
            <a:avLst/>
          </a:prstGeo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8" name="Content Placeholder 7" descr="Screen shot 2011-01-20 at 09.11.00.png"/>
          <p:cNvPicPr>
            <a:picLocks noGrp="1" noChangeAspect="1"/>
          </p:cNvPicPr>
          <p:nvPr>
            <p:ph idx="1"/>
          </p:nvPr>
        </p:nvPicPr>
        <p:blipFill>
          <a:blip r:embed="rId2"/>
          <a:srcRect t="-10589" b="-10589"/>
          <a:stretch>
            <a:fillRect/>
          </a:stretch>
        </p:blipFill>
        <p:spPr>
          <a:xfrm>
            <a:off x="305144" y="-445310"/>
            <a:ext cx="8478044" cy="6571474"/>
          </a:xfrm>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Screen shot 2011-01-20 at 09.12.50.png"/>
          <p:cNvPicPr>
            <a:picLocks noGrp="1" noChangeAspect="1"/>
          </p:cNvPicPr>
          <p:nvPr>
            <p:ph idx="1"/>
          </p:nvPr>
        </p:nvPicPr>
        <p:blipFill>
          <a:blip r:embed="rId2"/>
          <a:srcRect t="-11030" b="-11030"/>
          <a:stretch>
            <a:fillRect/>
          </a:stretch>
        </p:blipFill>
        <p:spPr>
          <a:xfrm>
            <a:off x="280402" y="-173176"/>
            <a:ext cx="8544022" cy="6299340"/>
          </a:xfrm>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Screen shot 2011-01-20 at 09.15.10.png"/>
          <p:cNvPicPr>
            <a:picLocks noGrp="1" noChangeAspect="1"/>
          </p:cNvPicPr>
          <p:nvPr>
            <p:ph idx="1"/>
          </p:nvPr>
        </p:nvPicPr>
        <p:blipFill>
          <a:blip r:embed="rId2"/>
          <a:srcRect t="-11091" b="-11091"/>
          <a:stretch>
            <a:fillRect/>
          </a:stretch>
        </p:blipFill>
        <p:spPr>
          <a:xfrm>
            <a:off x="296897" y="-569008"/>
            <a:ext cx="8552268" cy="6695172"/>
          </a:xfrm>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1"/>
          <p:cNvSpPr>
            <a:spLocks noGrp="1"/>
          </p:cNvSpPr>
          <p:nvPr>
            <p:ph type="sldNum" sz="quarter" idx="10"/>
          </p:nvPr>
        </p:nvSpPr>
        <p:spPr/>
        <p:txBody>
          <a:bodyPr/>
          <a:lstStyle/>
          <a:p>
            <a:fld id="{04460789-6549-7F4A-ACDE-2E9A60FE951D}" type="slidenum">
              <a:rPr lang="en-GB"/>
              <a:pPr/>
              <a:t>30</a:t>
            </a:fld>
            <a:endParaRPr lang="en-GB"/>
          </a:p>
        </p:txBody>
      </p:sp>
      <p:sp>
        <p:nvSpPr>
          <p:cNvPr id="267266" name="Rectangle 2"/>
          <p:cNvSpPr>
            <a:spLocks noChangeArrowheads="1"/>
          </p:cNvSpPr>
          <p:nvPr/>
        </p:nvSpPr>
        <p:spPr bwMode="auto">
          <a:xfrm>
            <a:off x="0" y="0"/>
            <a:ext cx="7375362" cy="1381628"/>
          </a:xfrm>
          <a:prstGeom prst="rect">
            <a:avLst/>
          </a:prstGeom>
          <a:noFill/>
          <a:ln>
            <a:noFill/>
          </a:ln>
          <a:effectLst/>
          <a:extLst>
            <a:ext uri="{909E8E84-426E-40dd-AFC4-6F175D3DCCD1}">
              <a14:hiddenFill xmlns:a14="http://schemas.microsoft.com/office/drawing/2010/main">
                <a:solidFill>
                  <a:srgbClr val="CC0000"/>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nchor="ctr"/>
          <a:lstStyle/>
          <a:p>
            <a:r>
              <a:rPr lang="en-GB" sz="2800" b="1" dirty="0" smtClean="0">
                <a:solidFill>
                  <a:srgbClr val="0000FF"/>
                </a:solidFill>
              </a:rPr>
              <a:t> </a:t>
            </a:r>
            <a:r>
              <a:rPr lang="en-GB" sz="3200" b="1" dirty="0">
                <a:solidFill>
                  <a:srgbClr val="0000FF"/>
                </a:solidFill>
              </a:rPr>
              <a:t>Competence-based Training &amp; Assessment</a:t>
            </a:r>
          </a:p>
        </p:txBody>
      </p:sp>
      <p:sp>
        <p:nvSpPr>
          <p:cNvPr id="267267" name="Rectangle 3"/>
          <p:cNvSpPr>
            <a:spLocks noChangeArrowheads="1"/>
          </p:cNvSpPr>
          <p:nvPr/>
        </p:nvSpPr>
        <p:spPr bwMode="auto">
          <a:xfrm>
            <a:off x="107950" y="1714500"/>
            <a:ext cx="9036050" cy="46418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marL="266700" indent="-266700">
              <a:spcBef>
                <a:spcPct val="20000"/>
              </a:spcBef>
              <a:buFontTx/>
              <a:buChar char="•"/>
            </a:pPr>
            <a:r>
              <a:rPr lang="en-GB" sz="2800" b="1" dirty="0"/>
              <a:t>A competence is a task carried out to a predetermined standard </a:t>
            </a:r>
          </a:p>
          <a:p>
            <a:pPr marL="827088" lvl="1" indent="-285750">
              <a:spcBef>
                <a:spcPct val="20000"/>
              </a:spcBef>
              <a:buFontTx/>
              <a:buChar char="–"/>
            </a:pPr>
            <a:r>
              <a:rPr lang="en-GB" b="1" dirty="0"/>
              <a:t>Less subjective</a:t>
            </a:r>
          </a:p>
          <a:p>
            <a:pPr marL="827088" lvl="1" indent="-285750">
              <a:spcBef>
                <a:spcPct val="20000"/>
              </a:spcBef>
              <a:buFontTx/>
              <a:buChar char="–"/>
            </a:pPr>
            <a:r>
              <a:rPr lang="en-GB" b="1" dirty="0"/>
              <a:t>Ensures fairness and consistency</a:t>
            </a:r>
          </a:p>
          <a:p>
            <a:pPr marL="827088" lvl="1" indent="-285750">
              <a:spcBef>
                <a:spcPct val="20000"/>
              </a:spcBef>
              <a:buFontTx/>
              <a:buChar char="–"/>
            </a:pPr>
            <a:r>
              <a:rPr lang="en-GB" b="1" dirty="0"/>
              <a:t>Raises standards</a:t>
            </a:r>
          </a:p>
          <a:p>
            <a:pPr marL="266700" indent="-266700">
              <a:spcBef>
                <a:spcPct val="20000"/>
              </a:spcBef>
            </a:pPr>
            <a:endParaRPr lang="en-GB" sz="2800" b="1" dirty="0"/>
          </a:p>
          <a:p>
            <a:pPr marL="266700" indent="-266700">
              <a:spcBef>
                <a:spcPct val="20000"/>
              </a:spcBef>
              <a:buFontTx/>
              <a:buChar char="•"/>
            </a:pPr>
            <a:r>
              <a:rPr lang="en-US" sz="2800" b="1" dirty="0"/>
              <a:t>What must the coach be able to do?</a:t>
            </a:r>
            <a:r>
              <a:rPr lang="en-US" sz="2800" dirty="0"/>
              <a:t>	</a:t>
            </a:r>
            <a:r>
              <a:rPr lang="en-US" i="1" dirty="0">
                <a:solidFill>
                  <a:srgbClr val="0000FF"/>
                </a:solidFill>
              </a:rPr>
              <a:t>(task)</a:t>
            </a:r>
          </a:p>
          <a:p>
            <a:pPr marL="266700" indent="-266700">
              <a:spcBef>
                <a:spcPct val="20000"/>
              </a:spcBef>
              <a:buFontTx/>
              <a:buChar char="•"/>
            </a:pPr>
            <a:r>
              <a:rPr lang="en-US" sz="2800" b="1" dirty="0"/>
              <a:t>How well?	                     </a:t>
            </a:r>
            <a:r>
              <a:rPr lang="en-US" i="1" dirty="0">
                <a:solidFill>
                  <a:srgbClr val="0000FF"/>
                </a:solidFill>
              </a:rPr>
              <a:t>(minimum standard)</a:t>
            </a:r>
          </a:p>
          <a:p>
            <a:pPr marL="266700" indent="-266700">
              <a:spcBef>
                <a:spcPct val="20000"/>
              </a:spcBef>
              <a:buFontTx/>
              <a:buChar char="•"/>
            </a:pPr>
            <a:r>
              <a:rPr lang="en-US" sz="2800" b="1" dirty="0"/>
              <a:t>Under what conditions?	   </a:t>
            </a:r>
            <a:r>
              <a:rPr lang="en-US" sz="2200" i="1" dirty="0">
                <a:solidFill>
                  <a:srgbClr val="0000FF"/>
                </a:solidFill>
              </a:rPr>
              <a:t>(no. of times, simulated/real life)</a:t>
            </a:r>
            <a:endParaRPr lang="en-GB" sz="2200" i="1" dirty="0">
              <a:solidFill>
                <a:srgbClr val="0000FF"/>
              </a:solidFill>
            </a:endParaRPr>
          </a:p>
        </p:txBody>
      </p:sp>
    </p:spTree>
    <p:extLst>
      <p:ext uri="{BB962C8B-B14F-4D97-AF65-F5344CB8AC3E}">
        <p14:creationId xmlns:p14="http://schemas.microsoft.com/office/powerpoint/2010/main" val="1124650422"/>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267267">
                                            <p:txEl>
                                              <p:pRg st="0" end="0"/>
                                            </p:txEl>
                                          </p:spTgt>
                                        </p:tgtEl>
                                        <p:attrNameLst>
                                          <p:attrName>style.visibility</p:attrName>
                                        </p:attrNameLst>
                                      </p:cBhvr>
                                      <p:to>
                                        <p:strVal val="visible"/>
                                      </p:to>
                                    </p:set>
                                    <p:animEffect transition="in" filter="box(in)">
                                      <p:cBhvr>
                                        <p:cTn id="7" dur="500"/>
                                        <p:tgtEl>
                                          <p:spTgt spid="26726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4" presetClass="entr" presetSubtype="16" fill="hold" grpId="0" nodeType="clickEffect">
                                  <p:stCondLst>
                                    <p:cond delay="0"/>
                                  </p:stCondLst>
                                  <p:childTnLst>
                                    <p:set>
                                      <p:cBhvr>
                                        <p:cTn id="11" dur="1" fill="hold">
                                          <p:stCondLst>
                                            <p:cond delay="0"/>
                                          </p:stCondLst>
                                        </p:cTn>
                                        <p:tgtEl>
                                          <p:spTgt spid="267267">
                                            <p:txEl>
                                              <p:pRg st="1" end="1"/>
                                            </p:txEl>
                                          </p:spTgt>
                                        </p:tgtEl>
                                        <p:attrNameLst>
                                          <p:attrName>style.visibility</p:attrName>
                                        </p:attrNameLst>
                                      </p:cBhvr>
                                      <p:to>
                                        <p:strVal val="visible"/>
                                      </p:to>
                                    </p:set>
                                    <p:animEffect transition="in" filter="box(in)">
                                      <p:cBhvr>
                                        <p:cTn id="12" dur="500"/>
                                        <p:tgtEl>
                                          <p:spTgt spid="267267">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4" presetClass="entr" presetSubtype="16" fill="hold" grpId="0" nodeType="clickEffect">
                                  <p:stCondLst>
                                    <p:cond delay="0"/>
                                  </p:stCondLst>
                                  <p:childTnLst>
                                    <p:set>
                                      <p:cBhvr>
                                        <p:cTn id="16" dur="1" fill="hold">
                                          <p:stCondLst>
                                            <p:cond delay="0"/>
                                          </p:stCondLst>
                                        </p:cTn>
                                        <p:tgtEl>
                                          <p:spTgt spid="267267">
                                            <p:txEl>
                                              <p:pRg st="2" end="2"/>
                                            </p:txEl>
                                          </p:spTgt>
                                        </p:tgtEl>
                                        <p:attrNameLst>
                                          <p:attrName>style.visibility</p:attrName>
                                        </p:attrNameLst>
                                      </p:cBhvr>
                                      <p:to>
                                        <p:strVal val="visible"/>
                                      </p:to>
                                    </p:set>
                                    <p:animEffect transition="in" filter="box(in)">
                                      <p:cBhvr>
                                        <p:cTn id="17" dur="500"/>
                                        <p:tgtEl>
                                          <p:spTgt spid="267267">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4" presetClass="entr" presetSubtype="16" fill="hold" grpId="0" nodeType="clickEffect">
                                  <p:stCondLst>
                                    <p:cond delay="0"/>
                                  </p:stCondLst>
                                  <p:childTnLst>
                                    <p:set>
                                      <p:cBhvr>
                                        <p:cTn id="21" dur="1" fill="hold">
                                          <p:stCondLst>
                                            <p:cond delay="0"/>
                                          </p:stCondLst>
                                        </p:cTn>
                                        <p:tgtEl>
                                          <p:spTgt spid="267267">
                                            <p:txEl>
                                              <p:pRg st="3" end="3"/>
                                            </p:txEl>
                                          </p:spTgt>
                                        </p:tgtEl>
                                        <p:attrNameLst>
                                          <p:attrName>style.visibility</p:attrName>
                                        </p:attrNameLst>
                                      </p:cBhvr>
                                      <p:to>
                                        <p:strVal val="visible"/>
                                      </p:to>
                                    </p:set>
                                    <p:animEffect transition="in" filter="box(in)">
                                      <p:cBhvr>
                                        <p:cTn id="22" dur="500"/>
                                        <p:tgtEl>
                                          <p:spTgt spid="267267">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4" presetClass="entr" presetSubtype="16" fill="hold" grpId="0" nodeType="clickEffect">
                                  <p:stCondLst>
                                    <p:cond delay="0"/>
                                  </p:stCondLst>
                                  <p:childTnLst>
                                    <p:set>
                                      <p:cBhvr>
                                        <p:cTn id="26" dur="1" fill="hold">
                                          <p:stCondLst>
                                            <p:cond delay="0"/>
                                          </p:stCondLst>
                                        </p:cTn>
                                        <p:tgtEl>
                                          <p:spTgt spid="267267">
                                            <p:txEl>
                                              <p:pRg st="5" end="5"/>
                                            </p:txEl>
                                          </p:spTgt>
                                        </p:tgtEl>
                                        <p:attrNameLst>
                                          <p:attrName>style.visibility</p:attrName>
                                        </p:attrNameLst>
                                      </p:cBhvr>
                                      <p:to>
                                        <p:strVal val="visible"/>
                                      </p:to>
                                    </p:set>
                                    <p:animEffect transition="in" filter="box(in)">
                                      <p:cBhvr>
                                        <p:cTn id="27" dur="500"/>
                                        <p:tgtEl>
                                          <p:spTgt spid="267267">
                                            <p:txEl>
                                              <p:pRg st="5" end="5"/>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4" presetClass="entr" presetSubtype="16" fill="hold" grpId="0" nodeType="clickEffect">
                                  <p:stCondLst>
                                    <p:cond delay="0"/>
                                  </p:stCondLst>
                                  <p:childTnLst>
                                    <p:set>
                                      <p:cBhvr>
                                        <p:cTn id="31" dur="1" fill="hold">
                                          <p:stCondLst>
                                            <p:cond delay="0"/>
                                          </p:stCondLst>
                                        </p:cTn>
                                        <p:tgtEl>
                                          <p:spTgt spid="267267">
                                            <p:txEl>
                                              <p:pRg st="6" end="6"/>
                                            </p:txEl>
                                          </p:spTgt>
                                        </p:tgtEl>
                                        <p:attrNameLst>
                                          <p:attrName>style.visibility</p:attrName>
                                        </p:attrNameLst>
                                      </p:cBhvr>
                                      <p:to>
                                        <p:strVal val="visible"/>
                                      </p:to>
                                    </p:set>
                                    <p:animEffect transition="in" filter="box(in)">
                                      <p:cBhvr>
                                        <p:cTn id="32" dur="500"/>
                                        <p:tgtEl>
                                          <p:spTgt spid="267267">
                                            <p:txEl>
                                              <p:pRg st="6" end="6"/>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4" presetClass="entr" presetSubtype="16" fill="hold" grpId="0" nodeType="clickEffect">
                                  <p:stCondLst>
                                    <p:cond delay="0"/>
                                  </p:stCondLst>
                                  <p:childTnLst>
                                    <p:set>
                                      <p:cBhvr>
                                        <p:cTn id="36" dur="1" fill="hold">
                                          <p:stCondLst>
                                            <p:cond delay="0"/>
                                          </p:stCondLst>
                                        </p:cTn>
                                        <p:tgtEl>
                                          <p:spTgt spid="267267">
                                            <p:txEl>
                                              <p:pRg st="7" end="7"/>
                                            </p:txEl>
                                          </p:spTgt>
                                        </p:tgtEl>
                                        <p:attrNameLst>
                                          <p:attrName>style.visibility</p:attrName>
                                        </p:attrNameLst>
                                      </p:cBhvr>
                                      <p:to>
                                        <p:strVal val="visible"/>
                                      </p:to>
                                    </p:set>
                                    <p:animEffect transition="in" filter="box(in)">
                                      <p:cBhvr>
                                        <p:cTn id="37" dur="500"/>
                                        <p:tgtEl>
                                          <p:spTgt spid="267267">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7267" grpId="0" build="p" bldLvl="2"/>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Screen shot 2011-01-20 at 09.17.20.png"/>
          <p:cNvPicPr>
            <a:picLocks noGrp="1" noChangeAspect="1"/>
          </p:cNvPicPr>
          <p:nvPr>
            <p:ph idx="1"/>
          </p:nvPr>
        </p:nvPicPr>
        <p:blipFill>
          <a:blip r:embed="rId2"/>
          <a:srcRect t="-11408" b="-11408"/>
          <a:stretch>
            <a:fillRect/>
          </a:stretch>
        </p:blipFill>
        <p:spPr>
          <a:xfrm>
            <a:off x="288649" y="-626734"/>
            <a:ext cx="8502786" cy="6752897"/>
          </a:xfrm>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Screen shot 2011-01-20 at 09.18.49.png"/>
          <p:cNvPicPr>
            <a:picLocks noGrp="1" noChangeAspect="1"/>
          </p:cNvPicPr>
          <p:nvPr>
            <p:ph idx="1"/>
          </p:nvPr>
        </p:nvPicPr>
        <p:blipFill>
          <a:blip r:embed="rId2"/>
          <a:srcRect t="-11151" b="-11151"/>
          <a:stretch>
            <a:fillRect/>
          </a:stretch>
        </p:blipFill>
        <p:spPr>
          <a:xfrm>
            <a:off x="222672" y="0"/>
            <a:ext cx="8585258" cy="6126163"/>
          </a:xfrm>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Screen shot 2011-01-20 at 09.21.27.png"/>
          <p:cNvPicPr>
            <a:picLocks noGrp="1" noChangeAspect="1"/>
          </p:cNvPicPr>
          <p:nvPr>
            <p:ph idx="1"/>
          </p:nvPr>
        </p:nvPicPr>
        <p:blipFill>
          <a:blip r:embed="rId2"/>
          <a:srcRect t="-11212" b="-11212"/>
          <a:stretch>
            <a:fillRect/>
          </a:stretch>
        </p:blipFill>
        <p:spPr>
          <a:xfrm>
            <a:off x="321638" y="-470050"/>
            <a:ext cx="8502786" cy="6596214"/>
          </a:xfrm>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Screen shot 2011-01-20 at 09.22.59.png"/>
          <p:cNvPicPr>
            <a:picLocks noGrp="1" noChangeAspect="1"/>
          </p:cNvPicPr>
          <p:nvPr>
            <p:ph idx="1"/>
          </p:nvPr>
        </p:nvPicPr>
        <p:blipFill>
          <a:blip r:embed="rId2"/>
          <a:srcRect t="-11470" b="-11470"/>
          <a:stretch>
            <a:fillRect/>
          </a:stretch>
        </p:blipFill>
        <p:spPr>
          <a:xfrm>
            <a:off x="379368" y="-618488"/>
            <a:ext cx="8255372" cy="6744651"/>
          </a:xfrm>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Screen shot 2011-01-20 at 09.25.25.png"/>
          <p:cNvPicPr>
            <a:picLocks noGrp="1" noChangeAspect="1"/>
          </p:cNvPicPr>
          <p:nvPr>
            <p:ph idx="1"/>
          </p:nvPr>
        </p:nvPicPr>
        <p:blipFill>
          <a:blip r:embed="rId2"/>
          <a:srcRect t="-11475" b="-11475"/>
          <a:stretch>
            <a:fillRect/>
          </a:stretch>
        </p:blipFill>
        <p:spPr>
          <a:xfrm>
            <a:off x="544310" y="-626734"/>
            <a:ext cx="7831292" cy="6752897"/>
          </a:xfrm>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Screen shot 2011-01-20 at 09.26.45.png"/>
          <p:cNvPicPr>
            <a:picLocks noGrp="1" noChangeAspect="1"/>
          </p:cNvPicPr>
          <p:nvPr>
            <p:ph idx="1"/>
          </p:nvPr>
        </p:nvPicPr>
        <p:blipFill>
          <a:blip r:embed="rId2"/>
          <a:srcRect t="-11225" b="-11225"/>
          <a:stretch>
            <a:fillRect/>
          </a:stretch>
        </p:blipFill>
        <p:spPr>
          <a:xfrm>
            <a:off x="395861" y="-618488"/>
            <a:ext cx="8288361" cy="6744651"/>
          </a:xfrm>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8" name="Content Placeholder 7" descr="Screen shot 2011-01-20 at 09.33.17.png"/>
          <p:cNvPicPr>
            <a:picLocks noGrp="1" noChangeAspect="1"/>
          </p:cNvPicPr>
          <p:nvPr>
            <p:ph idx="1"/>
          </p:nvPr>
        </p:nvPicPr>
        <p:blipFill>
          <a:blip r:embed="rId2"/>
          <a:srcRect t="-10970" b="-10970"/>
          <a:stretch>
            <a:fillRect/>
          </a:stretch>
        </p:blipFill>
        <p:spPr>
          <a:xfrm>
            <a:off x="536063" y="-601994"/>
            <a:ext cx="8016206" cy="6728158"/>
          </a:xfrm>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Screen shot 2011-01-20 at 09.31.24.png"/>
          <p:cNvPicPr>
            <a:picLocks noGrp="1" noChangeAspect="1"/>
          </p:cNvPicPr>
          <p:nvPr>
            <p:ph idx="1"/>
          </p:nvPr>
        </p:nvPicPr>
        <p:blipFill>
          <a:blip r:embed="rId2"/>
          <a:srcRect t="-11219" b="-11219"/>
          <a:stretch>
            <a:fillRect/>
          </a:stretch>
        </p:blipFill>
        <p:spPr>
          <a:xfrm>
            <a:off x="544310" y="-601994"/>
            <a:ext cx="8181148" cy="6728158"/>
          </a:xfrm>
        </p:spPr>
      </p:pic>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Screen shot 2011-01-20 at 09.34.53.png"/>
          <p:cNvPicPr>
            <a:picLocks noGrp="1" noChangeAspect="1"/>
          </p:cNvPicPr>
          <p:nvPr>
            <p:ph idx="1"/>
          </p:nvPr>
        </p:nvPicPr>
        <p:blipFill>
          <a:blip r:embed="rId2"/>
          <a:srcRect t="-11151" b="-11151"/>
          <a:stretch>
            <a:fillRect/>
          </a:stretch>
        </p:blipFill>
        <p:spPr>
          <a:xfrm>
            <a:off x="560805" y="-552516"/>
            <a:ext cx="7958475" cy="6678679"/>
          </a:xfrm>
        </p:spPr>
      </p:pic>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Screen shot 2011-01-20 at 09.36.26.png"/>
          <p:cNvPicPr>
            <a:picLocks noGrp="1" noChangeAspect="1"/>
          </p:cNvPicPr>
          <p:nvPr>
            <p:ph idx="1"/>
          </p:nvPr>
        </p:nvPicPr>
        <p:blipFill>
          <a:blip r:embed="rId2"/>
          <a:srcRect t="-11030" b="-11030"/>
          <a:stretch>
            <a:fillRect/>
          </a:stretch>
        </p:blipFill>
        <p:spPr>
          <a:xfrm>
            <a:off x="544310" y="-503036"/>
            <a:ext cx="8049194" cy="6629200"/>
          </a:xfrm>
        </p:spPr>
      </p:pic>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Screen shot 2011-01-20 at 09.37.47.png"/>
          <p:cNvPicPr>
            <a:picLocks noGrp="1" noChangeAspect="1"/>
          </p:cNvPicPr>
          <p:nvPr>
            <p:ph idx="1"/>
          </p:nvPr>
        </p:nvPicPr>
        <p:blipFill>
          <a:blip r:embed="rId2"/>
          <a:srcRect t="-10049" b="-10049"/>
          <a:stretch>
            <a:fillRect/>
          </a:stretch>
        </p:blipFill>
        <p:spPr>
          <a:xfrm>
            <a:off x="544309" y="-404078"/>
            <a:ext cx="8024453" cy="6530242"/>
          </a:xfrm>
        </p:spPr>
      </p:pic>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Screen shot 2011-01-20 at 09.38.55.png"/>
          <p:cNvPicPr>
            <a:picLocks noGrp="1" noChangeAspect="1"/>
          </p:cNvPicPr>
          <p:nvPr>
            <p:ph idx="1"/>
          </p:nvPr>
        </p:nvPicPr>
        <p:blipFill>
          <a:blip r:embed="rId2"/>
          <a:srcRect t="-10288" b="-10288"/>
          <a:stretch>
            <a:fillRect/>
          </a:stretch>
        </p:blipFill>
        <p:spPr>
          <a:xfrm>
            <a:off x="544310" y="-445310"/>
            <a:ext cx="7831292" cy="6571474"/>
          </a:xfrm>
        </p:spPr>
      </p:pic>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Screen shot 2011-01-20 at 09.39.57.png"/>
          <p:cNvPicPr>
            <a:picLocks noGrp="1" noChangeAspect="1"/>
          </p:cNvPicPr>
          <p:nvPr>
            <p:ph idx="1"/>
          </p:nvPr>
        </p:nvPicPr>
        <p:blipFill>
          <a:blip r:embed="rId2"/>
          <a:srcRect t="-10414" b="-10414"/>
          <a:stretch>
            <a:fillRect/>
          </a:stretch>
        </p:blipFill>
        <p:spPr>
          <a:xfrm>
            <a:off x="536063" y="-206162"/>
            <a:ext cx="8073936" cy="6332326"/>
          </a:xfrm>
        </p:spPr>
      </p:pic>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Screen shot 2011-01-20 at 09.41.21.png"/>
          <p:cNvPicPr>
            <a:picLocks noGrp="1" noChangeAspect="1"/>
          </p:cNvPicPr>
          <p:nvPr>
            <p:ph idx="1"/>
          </p:nvPr>
        </p:nvPicPr>
        <p:blipFill>
          <a:blip r:embed="rId2"/>
          <a:srcRect t="-11280" b="-11280"/>
          <a:stretch>
            <a:fillRect/>
          </a:stretch>
        </p:blipFill>
        <p:spPr>
          <a:xfrm>
            <a:off x="519569" y="-437064"/>
            <a:ext cx="7856033" cy="6563228"/>
          </a:xfrm>
        </p:spPr>
      </p:pic>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Tree>
  </p:cSld>
  <p:clrMapOvr>
    <a:masterClrMapping/>
  </p:clrMapOvr>
  <p:timing>
    <p:tnLst>
      <p:par>
        <p:cTn xmlns:p14="http://schemas.microsoft.com/office/powerpoint/2010/mai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1905000" y="333375"/>
            <a:ext cx="7010400" cy="1008063"/>
          </a:xfrm>
        </p:spPr>
        <p:txBody>
          <a:bodyPr/>
          <a:lstStyle/>
          <a:p>
            <a:pPr algn="l"/>
            <a:r>
              <a:rPr lang="en-US" sz="4000" dirty="0" smtClean="0"/>
              <a:t> </a:t>
            </a:r>
            <a:r>
              <a:rPr lang="en-US" sz="4000" dirty="0"/>
              <a:t>Mini Coaching </a:t>
            </a:r>
            <a:r>
              <a:rPr lang="en-US" sz="4000" dirty="0" smtClean="0"/>
              <a:t>Conference</a:t>
            </a:r>
            <a:endParaRPr lang="en-GB" sz="4000" dirty="0"/>
          </a:p>
        </p:txBody>
      </p:sp>
      <p:sp>
        <p:nvSpPr>
          <p:cNvPr id="6" name="Subtitle 5"/>
          <p:cNvSpPr>
            <a:spLocks noGrp="1"/>
          </p:cNvSpPr>
          <p:nvPr>
            <p:ph type="subTitle" idx="1"/>
          </p:nvPr>
        </p:nvSpPr>
        <p:spPr>
          <a:xfrm>
            <a:off x="1434268" y="0"/>
            <a:ext cx="6400800" cy="6857999"/>
          </a:xfrm>
        </p:spPr>
        <p:txBody>
          <a:bodyPr/>
          <a:lstStyle/>
          <a:p>
            <a:pPr fontAlgn="auto">
              <a:spcAft>
                <a:spcPts val="0"/>
              </a:spcAft>
              <a:defRPr/>
            </a:pPr>
            <a:r>
              <a:rPr lang="en-GB" sz="4800" b="1" cap="all" dirty="0" smtClean="0">
                <a:ln w="9000" cmpd="sng">
                  <a:solidFill>
                    <a:schemeClr val="accent4">
                      <a:shade val="50000"/>
                      <a:satMod val="120000"/>
                    </a:schemeClr>
                  </a:solidFill>
                  <a:prstDash val="solid"/>
                </a:ln>
                <a:solidFill>
                  <a:srgbClr val="333399"/>
                </a:solidFill>
                <a:effectLst>
                  <a:reflection blurRad="12700" stA="28000" endPos="45000" dist="1000" dir="5400000" sy="-100000" algn="bl" rotWithShape="0"/>
                </a:effectLst>
              </a:rPr>
              <a:t>Developing </a:t>
            </a:r>
            <a:r>
              <a:rPr lang="en-GB" sz="4800" b="1" cap="all" dirty="0">
                <a:ln w="9000" cmpd="sng">
                  <a:solidFill>
                    <a:schemeClr val="accent4">
                      <a:shade val="50000"/>
                      <a:satMod val="120000"/>
                    </a:schemeClr>
                  </a:solidFill>
                  <a:prstDash val="solid"/>
                </a:ln>
                <a:solidFill>
                  <a:srgbClr val="333399"/>
                </a:solidFill>
                <a:effectLst>
                  <a:reflection blurRad="12700" stA="28000" endPos="45000" dist="1000" dir="5400000" sy="-100000" algn="bl" rotWithShape="0"/>
                </a:effectLst>
              </a:rPr>
              <a:t>CHILDREN THROUGH</a:t>
            </a:r>
            <a:r>
              <a:rPr lang="en-GB" sz="4800" b="1" cap="all" dirty="0" smtClean="0">
                <a:ln w="9000" cmpd="sng">
                  <a:solidFill>
                    <a:schemeClr val="accent4">
                      <a:shade val="50000"/>
                      <a:satMod val="120000"/>
                    </a:schemeClr>
                  </a:solidFill>
                  <a:prstDash val="solid"/>
                </a:ln>
                <a:solidFill>
                  <a:srgbClr val="333399"/>
                </a:solidFill>
                <a:effectLst>
                  <a:reflection blurRad="12700" stA="28000" endPos="45000" dist="1000" dir="5400000" sy="-100000" algn="bl" rotWithShape="0"/>
                </a:effectLst>
              </a:rPr>
              <a:t> </a:t>
            </a:r>
          </a:p>
          <a:p>
            <a:pPr fontAlgn="auto">
              <a:spcAft>
                <a:spcPts val="0"/>
              </a:spcAft>
              <a:defRPr/>
            </a:pPr>
            <a:r>
              <a:rPr lang="en-GB" sz="4800" b="1" cap="all" dirty="0" smtClean="0">
                <a:ln w="9000" cmpd="sng">
                  <a:solidFill>
                    <a:schemeClr val="accent4">
                      <a:shade val="50000"/>
                      <a:satMod val="120000"/>
                    </a:schemeClr>
                  </a:solidFill>
                  <a:prstDash val="solid"/>
                </a:ln>
                <a:solidFill>
                  <a:srgbClr val="333399"/>
                </a:solidFill>
                <a:effectLst>
                  <a:reflection blurRad="12700" stA="28000" endPos="45000" dist="1000" dir="5400000" sy="-100000" algn="bl" rotWithShape="0"/>
                </a:effectLst>
              </a:rPr>
              <a:t>SPORT</a:t>
            </a:r>
          </a:p>
          <a:p>
            <a:endParaRPr lang="en-GB" dirty="0" smtClean="0"/>
          </a:p>
          <a:p>
            <a:endParaRPr lang="en-GB" sz="2000" dirty="0" smtClean="0"/>
          </a:p>
          <a:p>
            <a:pPr algn="r"/>
            <a:r>
              <a:rPr lang="en-GB" sz="20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John L. </a:t>
            </a:r>
            <a:r>
              <a:rPr lang="en-GB" sz="2000" b="1" dirty="0" err="1"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Schropfer</a:t>
            </a:r>
            <a:endParaRPr lang="en-GB" sz="2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2" name="Picture 1" descr="stock-photo-16408032-children-in-soccer-team-having-training-with-coach.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34668" y="1604471"/>
            <a:ext cx="3698822" cy="3476354"/>
          </a:xfrm>
          <a:prstGeom prst="rect">
            <a:avLst/>
          </a:prstGeom>
        </p:spPr>
      </p:pic>
      <p:pic>
        <p:nvPicPr>
          <p:cNvPr id="3" name="Picture 2" descr="stock-photo-16020413-happy-friends.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3036" y="1604471"/>
            <a:ext cx="3561632" cy="3476353"/>
          </a:xfrm>
          <a:prstGeom prst="rect">
            <a:avLst/>
          </a:prstGeom>
        </p:spPr>
      </p:pic>
      <p:sp>
        <p:nvSpPr>
          <p:cNvPr id="4" name="TextBox 3"/>
          <p:cNvSpPr txBox="1"/>
          <p:nvPr/>
        </p:nvSpPr>
        <p:spPr>
          <a:xfrm>
            <a:off x="423359" y="5526512"/>
            <a:ext cx="8311207" cy="830997"/>
          </a:xfrm>
          <a:prstGeom prst="rect">
            <a:avLst/>
          </a:prstGeom>
        </p:spPr>
        <p:style>
          <a:lnRef idx="2">
            <a:schemeClr val="accent4"/>
          </a:lnRef>
          <a:fillRef idx="1">
            <a:schemeClr val="lt1"/>
          </a:fillRef>
          <a:effectRef idx="0">
            <a:schemeClr val="accent4"/>
          </a:effectRef>
          <a:fontRef idx="minor">
            <a:schemeClr val="dk1"/>
          </a:fontRef>
        </p:style>
        <p:txBody>
          <a:bodyPr wrap="square" rtlCol="0">
            <a:spAutoFit/>
            <a:scene3d>
              <a:camera prst="orthographicFront"/>
              <a:lightRig rig="threePt" dir="t"/>
            </a:scene3d>
            <a:sp3d contourW="12700">
              <a:contourClr>
                <a:schemeClr val="accent4">
                  <a:lumMod val="75000"/>
                </a:schemeClr>
              </a:contourClr>
            </a:sp3d>
          </a:bodyPr>
          <a:lstStyle/>
          <a:p>
            <a:pPr algn="ctr"/>
            <a:r>
              <a:rPr lang="en-US" sz="4800" b="1" cap="all"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In &amp; </a:t>
            </a:r>
            <a:r>
              <a:rPr lang="en-US" sz="4800" b="1" cap="all"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Through</a:t>
            </a:r>
            <a:r>
              <a:rPr lang="en-US" sz="4800" dirty="0">
                <a:solidFill>
                  <a:schemeClr val="accent4">
                    <a:lumMod val="75000"/>
                  </a:schemeClr>
                </a:solidFill>
              </a:rPr>
              <a:t> </a:t>
            </a:r>
            <a:r>
              <a:rPr lang="en-US" sz="4800" b="1" cap="all"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Sport</a:t>
            </a:r>
            <a:endParaRPr lang="en-US" sz="4800" dirty="0">
              <a:solidFill>
                <a:schemeClr val="accent4">
                  <a:lumMod val="75000"/>
                </a:schemeClr>
              </a:solidFill>
            </a:endParaRPr>
          </a:p>
        </p:txBody>
      </p:sp>
    </p:spTree>
  </p:cSld>
  <p:clrMapOvr>
    <a:masterClrMapping/>
  </p:clrMapOvr>
  <mc:AlternateContent xmlns:mc="http://schemas.openxmlformats.org/markup-compatibility/2006" xmlns:p14="http://schemas.microsoft.com/office/powerpoint/2010/main">
    <mc:Choice Requires="p14">
      <p:transition>
        <p14:flip dir="l"/>
      </p:transition>
    </mc:Choice>
    <mc:Fallback xmlns="">
      <p:transition xmlns:p14="http://schemas.microsoft.com/office/powerpoint/2010/main">
        <p:fade/>
      </p:transition>
    </mc:Fallback>
  </mc:AlternateContent>
  <p:timing>
    <p:tnLst>
      <p:par>
        <p:cTn xmlns:p14="http://schemas.microsoft.com/office/powerpoint/2010/mai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3152" y="685800"/>
            <a:ext cx="7722294" cy="886968"/>
          </a:xfrm>
        </p:spPr>
        <p:txBody>
          <a:bodyPr>
            <a:normAutofit/>
          </a:bodyPr>
          <a:lstStyle/>
          <a:p>
            <a:pPr algn="ctr"/>
            <a:r>
              <a:rPr lang="en-GB" dirty="0" smtClean="0"/>
              <a:t>Developing Children through Sport</a:t>
            </a:r>
            <a:endParaRPr lang="en-GB" dirty="0"/>
          </a:p>
        </p:txBody>
      </p:sp>
      <p:sp>
        <p:nvSpPr>
          <p:cNvPr id="3" name="Content Placeholder 2"/>
          <p:cNvSpPr>
            <a:spLocks noGrp="1"/>
          </p:cNvSpPr>
          <p:nvPr>
            <p:ph idx="1"/>
          </p:nvPr>
        </p:nvSpPr>
        <p:spPr>
          <a:xfrm>
            <a:off x="873152" y="2020888"/>
            <a:ext cx="7502450" cy="3524481"/>
          </a:xfrm>
        </p:spPr>
        <p:txBody>
          <a:bodyPr>
            <a:normAutofit fontScale="92500" lnSpcReduction="10000"/>
          </a:bodyPr>
          <a:lstStyle/>
          <a:p>
            <a:pPr algn="ctr">
              <a:buNone/>
            </a:pPr>
            <a:r>
              <a:rPr lang="en-GB" sz="4800" dirty="0" smtClean="0"/>
              <a:t>  </a:t>
            </a:r>
            <a:r>
              <a:rPr lang="en-GB" sz="4800" dirty="0" smtClean="0">
                <a:solidFill>
                  <a:srgbClr val="FF0000"/>
                </a:solidFill>
              </a:rPr>
              <a:t> Is it important to have                  specialist children's coaches</a:t>
            </a:r>
          </a:p>
          <a:p>
            <a:pPr algn="ctr">
              <a:buNone/>
            </a:pPr>
            <a:r>
              <a:rPr lang="en-GB" sz="9600" dirty="0" smtClean="0">
                <a:solidFill>
                  <a:srgbClr val="FF0000"/>
                </a:solidFill>
              </a:rPr>
              <a:t>?</a:t>
            </a:r>
            <a:endParaRPr lang="en-GB" sz="9600" dirty="0">
              <a:solidFill>
                <a:srgbClr val="FF0000"/>
              </a:solidFill>
            </a:endParaRPr>
          </a:p>
        </p:txBody>
      </p:sp>
    </p:spTree>
  </p:cSld>
  <p:clrMapOvr>
    <a:masterClrMapping/>
  </p:clrMapOvr>
  <p:timing>
    <p:tnLst>
      <p:par>
        <p:cTn xmlns:p14="http://schemas.microsoft.com/office/powerpoint/2010/mai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74638"/>
            <a:ext cx="7848600" cy="1143000"/>
          </a:xfrm>
        </p:spPr>
        <p:txBody>
          <a:bodyPr/>
          <a:lstStyle/>
          <a:p>
            <a:pPr algn="ctr"/>
            <a:r>
              <a:rPr lang="en-GB" dirty="0" smtClean="0">
                <a:solidFill>
                  <a:srgbClr val="FF0000"/>
                </a:solidFill>
              </a:rPr>
              <a:t>OTHERWISE!</a:t>
            </a:r>
            <a:endParaRPr lang="en-GB" dirty="0">
              <a:solidFill>
                <a:srgbClr val="FF0000"/>
              </a:solidFill>
            </a:endParaRPr>
          </a:p>
        </p:txBody>
      </p:sp>
      <p:sp>
        <p:nvSpPr>
          <p:cNvPr id="3" name="Content Placeholder 2"/>
          <p:cNvSpPr>
            <a:spLocks noGrp="1"/>
          </p:cNvSpPr>
          <p:nvPr>
            <p:ph idx="1"/>
          </p:nvPr>
        </p:nvSpPr>
        <p:spPr/>
        <p:txBody>
          <a:bodyPr/>
          <a:lstStyle/>
          <a:p>
            <a:endParaRPr lang="en-GB" dirty="0"/>
          </a:p>
        </p:txBody>
      </p:sp>
      <p:pic>
        <p:nvPicPr>
          <p:cNvPr id="4" name="Picture 3" descr="Screen shot 2011-09-13 at 15.34.07.png"/>
          <p:cNvPicPr>
            <a:picLocks noChangeAspect="1"/>
          </p:cNvPicPr>
          <p:nvPr/>
        </p:nvPicPr>
        <p:blipFill>
          <a:blip r:embed="rId2"/>
          <a:stretch>
            <a:fillRect/>
          </a:stretch>
        </p:blipFill>
        <p:spPr>
          <a:xfrm>
            <a:off x="1485492" y="1676400"/>
            <a:ext cx="6384216" cy="3962400"/>
          </a:xfrm>
          <a:prstGeom prst="rect">
            <a:avLst/>
          </a:prstGeom>
        </p:spPr>
      </p:pic>
    </p:spTree>
  </p:cSld>
  <p:clrMapOvr>
    <a:masterClrMapping/>
  </p:clrMapOvr>
  <p:timing>
    <p:tnLst>
      <p:par>
        <p:cTn xmlns:p14="http://schemas.microsoft.com/office/powerpoint/2010/mai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0920" y="0"/>
            <a:ext cx="8651234" cy="1188624"/>
          </a:xfrm>
        </p:spPr>
        <p:txBody>
          <a:bodyPr>
            <a:normAutofit/>
          </a:bodyPr>
          <a:lstStyle/>
          <a:p>
            <a:r>
              <a:rPr lang="en-GB" sz="3200" dirty="0" smtClean="0"/>
              <a:t>Developing Children through Rugby Union</a:t>
            </a:r>
            <a:endParaRPr lang="en-GB" sz="3200" dirty="0"/>
          </a:p>
        </p:txBody>
      </p:sp>
      <p:sp>
        <p:nvSpPr>
          <p:cNvPr id="3" name="Content Placeholder 2"/>
          <p:cNvSpPr>
            <a:spLocks noGrp="1"/>
          </p:cNvSpPr>
          <p:nvPr>
            <p:ph idx="1"/>
          </p:nvPr>
        </p:nvSpPr>
        <p:spPr>
          <a:xfrm>
            <a:off x="457200" y="1188624"/>
            <a:ext cx="8229600" cy="4937539"/>
          </a:xfrm>
        </p:spPr>
        <p:txBody>
          <a:bodyPr>
            <a:normAutofit fontScale="92500" lnSpcReduction="10000"/>
          </a:bodyPr>
          <a:lstStyle/>
          <a:p>
            <a:pPr lvl="0"/>
            <a:r>
              <a:rPr lang="en-US" sz="2800" dirty="0" smtClean="0"/>
              <a:t>Early positive experiences of children in sport have been shown to greatly influence an individual's future involvement and engagement.</a:t>
            </a:r>
          </a:p>
          <a:p>
            <a:r>
              <a:rPr lang="en-US" sz="2800" dirty="0" smtClean="0">
                <a:solidFill>
                  <a:srgbClr val="002060"/>
                </a:solidFill>
              </a:rPr>
              <a:t>A good coach will capitalise on that and ensure that the child goes home totally enthused and ready to come back for the next session. </a:t>
            </a:r>
          </a:p>
          <a:p>
            <a:r>
              <a:rPr lang="en-US" sz="2800" dirty="0" smtClean="0"/>
              <a:t>First of all a coach needs to develop a child's love for the sport, which will then produce a lifelong involvement in that sport.</a:t>
            </a:r>
          </a:p>
          <a:p>
            <a:pPr>
              <a:buNone/>
            </a:pPr>
            <a:r>
              <a:rPr lang="en-US" sz="1600" dirty="0" smtClean="0"/>
              <a:t>                             </a:t>
            </a:r>
          </a:p>
          <a:p>
            <a:pPr>
              <a:buNone/>
            </a:pPr>
            <a:r>
              <a:rPr lang="en-US" sz="2000" dirty="0" smtClean="0"/>
              <a:t>                                                   </a:t>
            </a:r>
            <a:endParaRPr lang="en-GB" sz="1600" dirty="0"/>
          </a:p>
        </p:txBody>
      </p:sp>
    </p:spTree>
  </p:cSld>
  <p:clrMapOvr>
    <a:masterClrMapping/>
  </p:clrMapOvr>
  <p:timing>
    <p:tnLst>
      <p:par>
        <p:cTn xmlns:p14="http://schemas.microsoft.com/office/powerpoint/2010/mai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359" y="685800"/>
            <a:ext cx="7730879" cy="448222"/>
          </a:xfrm>
        </p:spPr>
        <p:txBody>
          <a:bodyPr/>
          <a:lstStyle/>
          <a:p>
            <a:pPr algn="ctr"/>
            <a:r>
              <a:rPr lang="en-GB" dirty="0" smtClean="0"/>
              <a:t>Children and Sport</a:t>
            </a:r>
            <a:endParaRPr lang="en-GB" dirty="0"/>
          </a:p>
        </p:txBody>
      </p:sp>
      <p:sp>
        <p:nvSpPr>
          <p:cNvPr id="3" name="Content Placeholder 2"/>
          <p:cNvSpPr>
            <a:spLocks noGrp="1"/>
          </p:cNvSpPr>
          <p:nvPr>
            <p:ph idx="1"/>
          </p:nvPr>
        </p:nvSpPr>
        <p:spPr>
          <a:xfrm>
            <a:off x="646359" y="2020888"/>
            <a:ext cx="7729243" cy="4105275"/>
          </a:xfrm>
        </p:spPr>
        <p:txBody>
          <a:bodyPr>
            <a:normAutofit/>
          </a:bodyPr>
          <a:lstStyle/>
          <a:p>
            <a:r>
              <a:rPr lang="en-US" sz="2400" i="1" dirty="0" smtClean="0"/>
              <a:t>“Children learn what they live”</a:t>
            </a:r>
          </a:p>
          <a:p>
            <a:pPr>
              <a:buNone/>
            </a:pPr>
            <a:endParaRPr lang="en-US" sz="2400" i="1" dirty="0" smtClean="0"/>
          </a:p>
          <a:p>
            <a:r>
              <a:rPr lang="en-US" sz="2400" i="1" dirty="0" smtClean="0"/>
              <a:t>“Coaches facilitate a significant part of this learning and have a big responsibility to develop an environment that enriches the lives of our young people”</a:t>
            </a:r>
          </a:p>
          <a:p>
            <a:pPr>
              <a:buNone/>
            </a:pPr>
            <a:r>
              <a:rPr lang="en-US" sz="2400" dirty="0" smtClean="0"/>
              <a:t>   (Kidman)</a:t>
            </a:r>
            <a:endParaRPr lang="en-GB" sz="2400" dirty="0"/>
          </a:p>
        </p:txBody>
      </p:sp>
    </p:spTree>
  </p:cSld>
  <p:clrMapOvr>
    <a:masterClrMapping/>
  </p:clrMapOvr>
  <p:timing>
    <p:tnLst>
      <p:par>
        <p:cTn xmlns:p14="http://schemas.microsoft.com/office/powerpoint/2010/mai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3152" y="685800"/>
            <a:ext cx="7504086" cy="470903"/>
          </a:xfrm>
        </p:spPr>
        <p:txBody>
          <a:bodyPr>
            <a:normAutofit fontScale="90000"/>
          </a:bodyPr>
          <a:lstStyle/>
          <a:p>
            <a:pPr algn="ctr"/>
            <a:r>
              <a:rPr lang="en-GB" sz="2800" dirty="0" smtClean="0"/>
              <a:t>Developing Children through </a:t>
            </a:r>
            <a:r>
              <a:rPr lang="en-GB" dirty="0" smtClean="0"/>
              <a:t>Sport</a:t>
            </a:r>
            <a:endParaRPr lang="en-GB" sz="2800" dirty="0"/>
          </a:p>
        </p:txBody>
      </p:sp>
      <p:sp>
        <p:nvSpPr>
          <p:cNvPr id="3" name="Content Placeholder 2"/>
          <p:cNvSpPr>
            <a:spLocks noGrp="1"/>
          </p:cNvSpPr>
          <p:nvPr>
            <p:ph idx="1"/>
          </p:nvPr>
        </p:nvSpPr>
        <p:spPr>
          <a:xfrm>
            <a:off x="457200" y="1408440"/>
            <a:ext cx="8229600" cy="4114249"/>
          </a:xfrm>
        </p:spPr>
        <p:txBody>
          <a:bodyPr>
            <a:normAutofit fontScale="92500" lnSpcReduction="20000"/>
          </a:bodyPr>
          <a:lstStyle/>
          <a:p>
            <a:r>
              <a:rPr lang="en-US" sz="2800" i="1" dirty="0" smtClean="0"/>
              <a:t>“ Many highly competitive adults tend to „exploit‟ children based on their own needs and values….. The solution is to give priority to the development needs of the children ahead of adult needs”.</a:t>
            </a:r>
          </a:p>
          <a:p>
            <a:pPr>
              <a:buNone/>
            </a:pPr>
            <a:endParaRPr lang="en-US" sz="2800" i="1" dirty="0" smtClean="0"/>
          </a:p>
          <a:p>
            <a:r>
              <a:rPr lang="en-US" sz="2800" i="1" dirty="0" smtClean="0"/>
              <a:t>“ Our influence can help ensure a positive experience and a sound level of development. If children are happy and successful, under little or no pressure to win, they enjoy their experience in sport” (Kidman)</a:t>
            </a:r>
            <a:endParaRPr lang="en-GB" sz="2800" dirty="0"/>
          </a:p>
        </p:txBody>
      </p:sp>
    </p:spTree>
  </p:cSld>
  <p:clrMapOvr>
    <a:masterClrMapping/>
  </p:clrMapOvr>
  <p:timing>
    <p:tnLst>
      <p:par>
        <p:cTn xmlns:p14="http://schemas.microsoft.com/office/powerpoint/2010/mai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5020" y="685800"/>
            <a:ext cx="7742218" cy="346160"/>
          </a:xfrm>
        </p:spPr>
        <p:txBody>
          <a:bodyPr/>
          <a:lstStyle/>
          <a:p>
            <a:pPr algn="ctr"/>
            <a:r>
              <a:rPr lang="en-US" dirty="0" smtClean="0"/>
              <a:t>Child Vs Adult</a:t>
            </a:r>
            <a:endParaRPr lang="en-GB" dirty="0"/>
          </a:p>
        </p:txBody>
      </p:sp>
      <p:sp>
        <p:nvSpPr>
          <p:cNvPr id="3" name="Content Placeholder 2"/>
          <p:cNvSpPr>
            <a:spLocks noGrp="1"/>
          </p:cNvSpPr>
          <p:nvPr>
            <p:ph idx="1"/>
          </p:nvPr>
        </p:nvSpPr>
        <p:spPr>
          <a:xfrm>
            <a:off x="635020" y="1247426"/>
            <a:ext cx="7740582" cy="4105160"/>
          </a:xfrm>
        </p:spPr>
        <p:txBody>
          <a:bodyPr>
            <a:noAutofit/>
          </a:bodyPr>
          <a:lstStyle/>
          <a:p>
            <a:r>
              <a:rPr lang="en-US" sz="2400" dirty="0" smtClean="0"/>
              <a:t>Body proportions differ</a:t>
            </a:r>
          </a:p>
          <a:p>
            <a:r>
              <a:rPr lang="en-US" sz="2400" dirty="0" smtClean="0"/>
              <a:t>Less aware of physical limits</a:t>
            </a:r>
          </a:p>
          <a:p>
            <a:r>
              <a:rPr lang="en-US" sz="2400" dirty="0" smtClean="0"/>
              <a:t>More sensitive to heat and cold</a:t>
            </a:r>
          </a:p>
          <a:p>
            <a:r>
              <a:rPr lang="en-US" sz="2400" dirty="0" smtClean="0"/>
              <a:t>Aerobic energy is dominant contributor</a:t>
            </a:r>
          </a:p>
          <a:p>
            <a:r>
              <a:rPr lang="en-US" sz="2400" dirty="0" smtClean="0"/>
              <a:t>Faster and shallower breathing</a:t>
            </a:r>
          </a:p>
          <a:p>
            <a:r>
              <a:rPr lang="en-US" sz="2400" dirty="0" smtClean="0"/>
              <a:t>Muscle and nervous system are immature</a:t>
            </a:r>
          </a:p>
          <a:p>
            <a:r>
              <a:rPr lang="en-US" sz="2400" dirty="0" smtClean="0"/>
              <a:t>Less able to concentrate and make decisions</a:t>
            </a:r>
          </a:p>
          <a:p>
            <a:endParaRPr lang="en-GB" sz="2400" dirty="0"/>
          </a:p>
        </p:txBody>
      </p:sp>
    </p:spTree>
  </p:cSld>
  <p:clrMapOvr>
    <a:masterClrMapping/>
  </p:clrMapOvr>
  <p:timing>
    <p:tnLst>
      <p:par>
        <p:cTn xmlns:p14="http://schemas.microsoft.com/office/powerpoint/2010/mai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696"/>
          </a:xfrm>
        </p:spPr>
        <p:txBody>
          <a:bodyPr>
            <a:normAutofit/>
          </a:bodyPr>
          <a:lstStyle/>
          <a:p>
            <a:r>
              <a:rPr lang="en-US" dirty="0" smtClean="0"/>
              <a:t>Grouping Children</a:t>
            </a:r>
            <a:endParaRPr lang="en-GB" dirty="0"/>
          </a:p>
        </p:txBody>
      </p:sp>
      <p:sp>
        <p:nvSpPr>
          <p:cNvPr id="3" name="Content Placeholder 2"/>
          <p:cNvSpPr>
            <a:spLocks noGrp="1"/>
          </p:cNvSpPr>
          <p:nvPr>
            <p:ph idx="1"/>
          </p:nvPr>
        </p:nvSpPr>
        <p:spPr>
          <a:xfrm>
            <a:off x="197931" y="1212236"/>
            <a:ext cx="8634739" cy="4913927"/>
          </a:xfrm>
        </p:spPr>
        <p:txBody>
          <a:bodyPr>
            <a:normAutofit/>
          </a:bodyPr>
          <a:lstStyle/>
          <a:p>
            <a:pPr>
              <a:buNone/>
            </a:pPr>
            <a:r>
              <a:rPr lang="en-US" dirty="0" smtClean="0"/>
              <a:t>  </a:t>
            </a:r>
            <a:r>
              <a:rPr lang="en-US" sz="2800" i="1" dirty="0" smtClean="0"/>
              <a:t>What are the practicalities of grouping children using the following criteria? What are the benefits/constraints?</a:t>
            </a:r>
          </a:p>
          <a:p>
            <a:r>
              <a:rPr lang="en-US" dirty="0" smtClean="0">
                <a:solidFill>
                  <a:srgbClr val="0000FF"/>
                </a:solidFill>
              </a:rPr>
              <a:t>Height</a:t>
            </a:r>
          </a:p>
          <a:p>
            <a:r>
              <a:rPr lang="en-US" dirty="0" smtClean="0">
                <a:solidFill>
                  <a:srgbClr val="0000FF"/>
                </a:solidFill>
              </a:rPr>
              <a:t>Weight</a:t>
            </a:r>
          </a:p>
          <a:p>
            <a:r>
              <a:rPr lang="en-US" dirty="0" smtClean="0">
                <a:solidFill>
                  <a:srgbClr val="0000FF"/>
                </a:solidFill>
              </a:rPr>
              <a:t>Age</a:t>
            </a:r>
          </a:p>
          <a:p>
            <a:r>
              <a:rPr lang="en-US" dirty="0" smtClean="0">
                <a:solidFill>
                  <a:srgbClr val="0000FF"/>
                </a:solidFill>
              </a:rPr>
              <a:t>Gender</a:t>
            </a:r>
          </a:p>
          <a:p>
            <a:r>
              <a:rPr lang="en-US" dirty="0" smtClean="0">
                <a:solidFill>
                  <a:srgbClr val="0000FF"/>
                </a:solidFill>
              </a:rPr>
              <a:t>Skill/experience level</a:t>
            </a:r>
          </a:p>
          <a:p>
            <a:r>
              <a:rPr lang="en-US" dirty="0" smtClean="0">
                <a:solidFill>
                  <a:srgbClr val="0000FF"/>
                </a:solidFill>
              </a:rPr>
              <a:t>Level of physical fitness</a:t>
            </a:r>
          </a:p>
          <a:p>
            <a:pPr>
              <a:buNone/>
            </a:pPr>
            <a:endParaRPr lang="en-GB" i="1" dirty="0"/>
          </a:p>
        </p:txBody>
      </p:sp>
    </p:spTree>
  </p:cSld>
  <p:clrMapOvr>
    <a:masterClrMapping/>
  </p:clrMapOvr>
  <p:timing>
    <p:tnLst>
      <p:par>
        <p:cTn xmlns:p14="http://schemas.microsoft.com/office/powerpoint/2010/mai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399" y="91262"/>
            <a:ext cx="8856133" cy="964289"/>
          </a:xfrm>
        </p:spPr>
        <p:txBody>
          <a:bodyPr>
            <a:noAutofit/>
          </a:bodyPr>
          <a:lstStyle/>
          <a:p>
            <a:r>
              <a:rPr lang="en-GB" sz="3200" dirty="0" smtClean="0"/>
              <a:t>A Child centred Approach to Coaching</a:t>
            </a:r>
            <a:endParaRPr lang="en-GB" sz="3200" dirty="0"/>
          </a:p>
        </p:txBody>
      </p:sp>
      <p:sp>
        <p:nvSpPr>
          <p:cNvPr id="3" name="Content Placeholder 2"/>
          <p:cNvSpPr>
            <a:spLocks noGrp="1"/>
          </p:cNvSpPr>
          <p:nvPr>
            <p:ph idx="1"/>
          </p:nvPr>
        </p:nvSpPr>
        <p:spPr>
          <a:xfrm>
            <a:off x="457200" y="1295399"/>
            <a:ext cx="8229600" cy="4572001"/>
          </a:xfrm>
        </p:spPr>
        <p:txBody>
          <a:bodyPr>
            <a:normAutofit fontScale="62500" lnSpcReduction="20000"/>
          </a:bodyPr>
          <a:lstStyle/>
          <a:p>
            <a:pPr>
              <a:buNone/>
            </a:pPr>
            <a:r>
              <a:rPr lang="en-US" dirty="0" smtClean="0"/>
              <a:t>    In research undertaken with children, 5 to 11-year olds were asked what they would like in a coaching environment.</a:t>
            </a:r>
          </a:p>
          <a:p>
            <a:pPr>
              <a:buNone/>
            </a:pPr>
            <a:endParaRPr lang="en-US" dirty="0" smtClean="0"/>
          </a:p>
          <a:p>
            <a:pPr>
              <a:buNone/>
            </a:pPr>
            <a:r>
              <a:rPr lang="en-US" sz="3027" dirty="0" smtClean="0"/>
              <a:t>The most popular answers were:-</a:t>
            </a:r>
          </a:p>
          <a:p>
            <a:r>
              <a:rPr lang="en-US" sz="3027" dirty="0" smtClean="0">
                <a:solidFill>
                  <a:srgbClr val="002060"/>
                </a:solidFill>
              </a:rPr>
              <a:t>fun fun fun  </a:t>
            </a:r>
          </a:p>
          <a:p>
            <a:r>
              <a:rPr lang="en-US" sz="3027" dirty="0" smtClean="0">
                <a:solidFill>
                  <a:srgbClr val="002060"/>
                </a:solidFill>
              </a:rPr>
              <a:t>more time to play</a:t>
            </a:r>
          </a:p>
          <a:p>
            <a:r>
              <a:rPr lang="en-US" sz="3027" dirty="0" smtClean="0">
                <a:solidFill>
                  <a:srgbClr val="002060"/>
                </a:solidFill>
              </a:rPr>
              <a:t>being with friends</a:t>
            </a:r>
          </a:p>
          <a:p>
            <a:r>
              <a:rPr lang="en-US" sz="3027" dirty="0" smtClean="0">
                <a:solidFill>
                  <a:srgbClr val="002060"/>
                </a:solidFill>
              </a:rPr>
              <a:t>more games, more competitions, less talking</a:t>
            </a:r>
          </a:p>
          <a:p>
            <a:r>
              <a:rPr lang="en-US" sz="3027" dirty="0" smtClean="0">
                <a:solidFill>
                  <a:srgbClr val="002060"/>
                </a:solidFill>
              </a:rPr>
              <a:t>more variety</a:t>
            </a:r>
          </a:p>
          <a:p>
            <a:r>
              <a:rPr lang="en-US" sz="3027" dirty="0" smtClean="0">
                <a:solidFill>
                  <a:srgbClr val="002060"/>
                </a:solidFill>
              </a:rPr>
              <a:t>coaches who don't shout</a:t>
            </a:r>
          </a:p>
          <a:p>
            <a:r>
              <a:rPr lang="en-US" sz="3027" dirty="0" smtClean="0">
                <a:solidFill>
                  <a:srgbClr val="002060"/>
                </a:solidFill>
              </a:rPr>
              <a:t>use more cool stuff</a:t>
            </a:r>
            <a:endParaRPr lang="en-GB" sz="3027" dirty="0">
              <a:solidFill>
                <a:srgbClr val="002060"/>
              </a:solidFill>
            </a:endParaRPr>
          </a:p>
        </p:txBody>
      </p:sp>
    </p:spTree>
  </p:cSld>
  <p:clrMapOvr>
    <a:masterClrMapping/>
  </p:clrMapOvr>
  <p:timing>
    <p:tnLst>
      <p:par>
        <p:cTn xmlns:p14="http://schemas.microsoft.com/office/powerpoint/2010/mai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19250" y="0"/>
            <a:ext cx="7067550" cy="838200"/>
          </a:xfrm>
        </p:spPr>
        <p:txBody>
          <a:bodyPr/>
          <a:lstStyle/>
          <a:p>
            <a:r>
              <a:rPr lang="en-GB" dirty="0" smtClean="0"/>
              <a:t>The </a:t>
            </a:r>
            <a:r>
              <a:rPr lang="en-GB" dirty="0" smtClean="0">
                <a:solidFill>
                  <a:srgbClr val="FF0000"/>
                </a:solidFill>
              </a:rPr>
              <a:t>FUN</a:t>
            </a:r>
            <a:r>
              <a:rPr lang="en-GB" dirty="0" smtClean="0"/>
              <a:t> Theory</a:t>
            </a:r>
            <a:endParaRPr lang="en-GB" dirty="0"/>
          </a:p>
        </p:txBody>
      </p:sp>
      <p:pic>
        <p:nvPicPr>
          <p:cNvPr id="6" name="Stairs or Escalator experiment - Stockholm (Originaly posted by Gérard Brichart).mp4">
            <a:hlinkClick r:id="" action="ppaction://media"/>
          </p:cNvPr>
          <p:cNvPicPr>
            <a:picLocks noGrp="1"/>
          </p:cNvPicPr>
          <p:nvPr>
            <p:ph idx="1"/>
            <a:videoFile r:link="rId2"/>
            <p:extLst>
              <p:ext uri="{DAA4B4D4-6D71-4841-9C94-3DE7FCFB9230}">
                <p14:media xmlns:p14="http://schemas.microsoft.com/office/powerpoint/2010/main" r:link="rId1"/>
              </p:ext>
            </p:extLst>
          </p:nvPr>
        </p:nvPicPr>
        <p:blipFill>
          <a:blip r:embed="rId4"/>
          <a:stretch>
            <a:fillRect/>
          </a:stretch>
        </p:blipFill>
        <p:spPr>
          <a:xfrm>
            <a:off x="0" y="1219200"/>
            <a:ext cx="9144000" cy="5638800"/>
          </a:xfrm>
        </p:spPr>
      </p:pic>
    </p:spTree>
  </p:cSld>
  <p:clrMapOvr>
    <a:masterClrMapping/>
  </p:clrMapOvr>
  <p:timing>
    <p:tnLst>
      <p:par>
        <p:cTn xmlns:p14="http://schemas.microsoft.com/office/powerpoint/2010/mai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6"/>
                                        </p:tgtEl>
                                      </p:cBhvr>
                                    </p:cmd>
                                  </p:childTnLst>
                                </p:cTn>
                              </p:par>
                            </p:childTnLst>
                          </p:cTn>
                        </p:par>
                      </p:childTnLst>
                    </p:cTn>
                  </p:par>
                </p:childTnLst>
              </p:cTn>
              <p:nextCondLst>
                <p:cond evt="onClick" delay="0">
                  <p:tgtEl>
                    <p:spTgt spid="6"/>
                  </p:tgtEl>
                </p:cond>
              </p:nextCondLst>
            </p:seq>
            <p:video>
              <p:cMediaNode>
                <p:cTn id="7" fill="hold" display="0">
                  <p:stCondLst>
                    <p:cond delay="indefinite"/>
                  </p:stCondLst>
                  <p:endCondLst>
                    <p:cond evt="onNext" delay="0">
                      <p:tgtEl>
                        <p:sldTgt/>
                      </p:tgtEl>
                    </p:cond>
                    <p:cond evt="onPrev" delay="0">
                      <p:tgtEl>
                        <p:sldTgt/>
                      </p:tgtEl>
                    </p:cond>
                  </p:endCondLst>
                </p:cTn>
                <p:tgtEl>
                  <p:spTgt spid="6"/>
                </p:tgtEl>
              </p:cMediaNode>
            </p:video>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96366"/>
          </a:xfrm>
        </p:spPr>
        <p:txBody>
          <a:bodyPr/>
          <a:lstStyle/>
          <a:p>
            <a:r>
              <a:rPr lang="en-US" dirty="0" smtClean="0"/>
              <a:t>Children &amp; Sport</a:t>
            </a:r>
            <a:endParaRPr lang="en-GB" dirty="0"/>
          </a:p>
        </p:txBody>
      </p:sp>
      <p:sp>
        <p:nvSpPr>
          <p:cNvPr id="3" name="Content Placeholder 2"/>
          <p:cNvSpPr>
            <a:spLocks noGrp="1"/>
          </p:cNvSpPr>
          <p:nvPr>
            <p:ph idx="1"/>
          </p:nvPr>
        </p:nvSpPr>
        <p:spPr>
          <a:xfrm>
            <a:off x="457200" y="1352428"/>
            <a:ext cx="8229600" cy="4773736"/>
          </a:xfrm>
        </p:spPr>
        <p:txBody>
          <a:bodyPr>
            <a:normAutofit/>
          </a:bodyPr>
          <a:lstStyle/>
          <a:p>
            <a:pPr>
              <a:buNone/>
            </a:pPr>
            <a:r>
              <a:rPr lang="en-US" dirty="0" smtClean="0"/>
              <a:t>    </a:t>
            </a:r>
            <a:r>
              <a:rPr lang="en-US" sz="2800" dirty="0" smtClean="0"/>
              <a:t>Among the studies conducted to ascertain why children drop out of sport:</a:t>
            </a:r>
          </a:p>
          <a:p>
            <a:pPr>
              <a:buNone/>
            </a:pPr>
            <a:r>
              <a:rPr lang="en-US" sz="2800" i="1" dirty="0" smtClean="0">
                <a:solidFill>
                  <a:srgbClr val="0000FF"/>
                </a:solidFill>
              </a:rPr>
              <a:t>   “ …the reason for dropping out tend to be that children had other interests, the coach was too tough/mean, it was no longer fun, or the children did not get enough chance to participate.</a:t>
            </a:r>
          </a:p>
          <a:p>
            <a:pPr>
              <a:buNone/>
            </a:pPr>
            <a:r>
              <a:rPr lang="en-US" sz="2800" i="1" dirty="0" smtClean="0">
                <a:solidFill>
                  <a:srgbClr val="0000FF"/>
                </a:solidFill>
              </a:rPr>
              <a:t> </a:t>
            </a:r>
            <a:r>
              <a:rPr lang="en-US" sz="2800" i="1" dirty="0" smtClean="0">
                <a:solidFill>
                  <a:srgbClr val="FF0000"/>
                </a:solidFill>
              </a:rPr>
              <a:t>Interestingly, children seldom say that their desire „to win‟ is a reason for participating‟ (Gould &amp; </a:t>
            </a:r>
            <a:r>
              <a:rPr lang="en-US" sz="2800" i="1" dirty="0" err="1" smtClean="0">
                <a:solidFill>
                  <a:srgbClr val="FF0000"/>
                </a:solidFill>
              </a:rPr>
              <a:t>Petchlichkoff</a:t>
            </a:r>
            <a:r>
              <a:rPr lang="en-US" sz="2800" i="1" dirty="0" smtClean="0">
                <a:solidFill>
                  <a:srgbClr val="FF0000"/>
                </a:solidFill>
              </a:rPr>
              <a:t>, 1988).</a:t>
            </a:r>
            <a:endParaRPr lang="en-GB" sz="2800" dirty="0">
              <a:solidFill>
                <a:srgbClr val="FF0000"/>
              </a:solidFill>
            </a:endParaRPr>
          </a:p>
        </p:txBody>
      </p:sp>
    </p:spTree>
  </p:cSld>
  <p:clrMapOvr>
    <a:masterClrMapping/>
  </p:clrMapOvr>
  <p:timing>
    <p:tnLst>
      <p:par>
        <p:cTn xmlns:p14="http://schemas.microsoft.com/office/powerpoint/2010/mai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399" y="91263"/>
            <a:ext cx="8856133" cy="958256"/>
          </a:xfrm>
        </p:spPr>
        <p:txBody>
          <a:bodyPr>
            <a:noAutofit/>
          </a:bodyPr>
          <a:lstStyle/>
          <a:p>
            <a:pPr eaLnBrk="1" fontAlgn="auto" hangingPunct="1">
              <a:spcAft>
                <a:spcPts val="0"/>
              </a:spcAft>
              <a:defRPr/>
            </a:pPr>
            <a:r>
              <a:rPr lang="en-GB" sz="3200" dirty="0" smtClean="0">
                <a:ea typeface="+mj-ea"/>
                <a:cs typeface="+mj-cs"/>
              </a:rPr>
              <a:t>Meeting the wants and  needs of the Children!</a:t>
            </a:r>
            <a:endParaRPr lang="en-GB" sz="3200" dirty="0">
              <a:ea typeface="+mj-ea"/>
              <a:cs typeface="+mj-cs"/>
            </a:endParaRPr>
          </a:p>
        </p:txBody>
      </p:sp>
      <p:sp>
        <p:nvSpPr>
          <p:cNvPr id="44035" name="Content Placeholder 2"/>
          <p:cNvSpPr>
            <a:spLocks noGrp="1"/>
          </p:cNvSpPr>
          <p:nvPr>
            <p:ph idx="1"/>
          </p:nvPr>
        </p:nvSpPr>
        <p:spPr>
          <a:xfrm>
            <a:off x="457200" y="1349375"/>
            <a:ext cx="8229600" cy="4525963"/>
          </a:xfrm>
        </p:spPr>
        <p:txBody>
          <a:bodyPr>
            <a:normAutofit fontScale="92500" lnSpcReduction="20000"/>
          </a:bodyPr>
          <a:lstStyle/>
          <a:p>
            <a:pPr eaLnBrk="1" hangingPunct="1">
              <a:lnSpc>
                <a:spcPct val="90000"/>
              </a:lnSpc>
            </a:pPr>
            <a:r>
              <a:rPr lang="en-GB" sz="3000" dirty="0"/>
              <a:t>In  groups</a:t>
            </a:r>
          </a:p>
          <a:p>
            <a:pPr eaLnBrk="1" hangingPunct="1">
              <a:lnSpc>
                <a:spcPct val="90000"/>
              </a:lnSpc>
            </a:pPr>
            <a:endParaRPr lang="en-GB" sz="3000" dirty="0"/>
          </a:p>
          <a:p>
            <a:pPr eaLnBrk="1" hangingPunct="1">
              <a:lnSpc>
                <a:spcPct val="90000"/>
              </a:lnSpc>
            </a:pPr>
            <a:r>
              <a:rPr lang="en-GB" sz="3000" dirty="0"/>
              <a:t>Discuss and record on some flip chart paper what you think are the needs</a:t>
            </a:r>
            <a:r>
              <a:rPr lang="en-GB" sz="3000" dirty="0" smtClean="0"/>
              <a:t> and wants of </a:t>
            </a:r>
            <a:r>
              <a:rPr lang="en-GB" sz="3000" dirty="0"/>
              <a:t>the children who turn up for your rugby sessions (5 </a:t>
            </a:r>
            <a:r>
              <a:rPr lang="en-GB" sz="3000" dirty="0" err="1"/>
              <a:t>mins</a:t>
            </a:r>
            <a:r>
              <a:rPr lang="en-GB" sz="3000" dirty="0"/>
              <a:t>)</a:t>
            </a:r>
          </a:p>
          <a:p>
            <a:pPr eaLnBrk="1" hangingPunct="1">
              <a:lnSpc>
                <a:spcPct val="90000"/>
              </a:lnSpc>
              <a:buFont typeface="Arial" charset="0"/>
              <a:buNone/>
            </a:pPr>
            <a:r>
              <a:rPr lang="en-GB" sz="3000" dirty="0"/>
              <a:t>	</a:t>
            </a:r>
            <a:r>
              <a:rPr lang="en-GB" sz="2400" dirty="0"/>
              <a:t>PS. Record any difference in needs between age groups from U7’s – U12’s</a:t>
            </a:r>
            <a:endParaRPr lang="en-GB" sz="3000" dirty="0"/>
          </a:p>
          <a:p>
            <a:pPr lvl="1" eaLnBrk="1" hangingPunct="1">
              <a:lnSpc>
                <a:spcPct val="90000"/>
              </a:lnSpc>
            </a:pPr>
            <a:endParaRPr lang="en-GB" sz="2600" dirty="0"/>
          </a:p>
          <a:p>
            <a:pPr eaLnBrk="1" hangingPunct="1">
              <a:lnSpc>
                <a:spcPct val="90000"/>
              </a:lnSpc>
            </a:pPr>
            <a:r>
              <a:rPr lang="en-GB" sz="3000" dirty="0"/>
              <a:t>One person to record and feedback to other groups (1 min for each feedback).</a:t>
            </a:r>
          </a:p>
        </p:txBody>
      </p:sp>
    </p:spTree>
  </p:cSld>
  <p:clrMapOvr>
    <a:masterClrMapping/>
  </p:clrMapOvr>
  <p:timing>
    <p:tnLst>
      <p:par>
        <p:cTn xmlns:p14="http://schemas.microsoft.com/office/powerpoint/2010/mai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10" name="Rectangle 538"/>
          <p:cNvSpPr>
            <a:spLocks noGrp="1" noChangeArrowheads="1"/>
          </p:cNvSpPr>
          <p:nvPr>
            <p:ph type="title"/>
          </p:nvPr>
        </p:nvSpPr>
        <p:spPr>
          <a:xfrm>
            <a:off x="1066800" y="274638"/>
            <a:ext cx="8077200" cy="792162"/>
          </a:xfrm>
        </p:spPr>
        <p:txBody>
          <a:bodyPr/>
          <a:lstStyle/>
          <a:p>
            <a:pPr algn="l"/>
            <a:r>
              <a:rPr lang="en-GB" sz="3200" dirty="0" smtClean="0">
                <a:ea typeface="+mj-ea"/>
                <a:cs typeface="+mj-cs"/>
              </a:rPr>
              <a:t>Meeting the wants and  needs of the Children</a:t>
            </a:r>
            <a:endParaRPr lang="en-GB" sz="3200" dirty="0"/>
          </a:p>
        </p:txBody>
      </p:sp>
      <p:sp>
        <p:nvSpPr>
          <p:cNvPr id="3646" name="Rectangle 574"/>
          <p:cNvSpPr>
            <a:spLocks noGrp="1" noChangeArrowheads="1"/>
          </p:cNvSpPr>
          <p:nvPr>
            <p:ph type="body" idx="1"/>
          </p:nvPr>
        </p:nvSpPr>
        <p:spPr>
          <a:xfrm>
            <a:off x="468313" y="1295400"/>
            <a:ext cx="8229600" cy="4572000"/>
          </a:xfrm>
        </p:spPr>
        <p:txBody>
          <a:bodyPr/>
          <a:lstStyle/>
          <a:p>
            <a:pPr eaLnBrk="1" hangingPunct="1">
              <a:lnSpc>
                <a:spcPct val="80000"/>
              </a:lnSpc>
            </a:pPr>
            <a:r>
              <a:rPr lang="en-GB" sz="2400" dirty="0" smtClean="0"/>
              <a:t>To have a safe and supportive environment</a:t>
            </a:r>
          </a:p>
          <a:p>
            <a:pPr eaLnBrk="1" hangingPunct="1">
              <a:lnSpc>
                <a:spcPct val="80000"/>
              </a:lnSpc>
            </a:pPr>
            <a:r>
              <a:rPr lang="en-GB" sz="2400" dirty="0" smtClean="0">
                <a:solidFill>
                  <a:srgbClr val="7030A0"/>
                </a:solidFill>
              </a:rPr>
              <a:t>Have fun and enjoyment</a:t>
            </a:r>
          </a:p>
          <a:p>
            <a:pPr eaLnBrk="1" hangingPunct="1">
              <a:lnSpc>
                <a:spcPct val="80000"/>
              </a:lnSpc>
            </a:pPr>
            <a:r>
              <a:rPr lang="en-GB" sz="2400" dirty="0" smtClean="0"/>
              <a:t>Developing friendships</a:t>
            </a:r>
          </a:p>
          <a:p>
            <a:pPr eaLnBrk="1" hangingPunct="1">
              <a:lnSpc>
                <a:spcPct val="80000"/>
              </a:lnSpc>
            </a:pPr>
            <a:r>
              <a:rPr lang="en-GB" sz="2400" dirty="0" smtClean="0">
                <a:solidFill>
                  <a:srgbClr val="7030A0"/>
                </a:solidFill>
              </a:rPr>
              <a:t>Developing personal and social skills</a:t>
            </a:r>
          </a:p>
          <a:p>
            <a:pPr eaLnBrk="1" hangingPunct="1">
              <a:lnSpc>
                <a:spcPct val="80000"/>
              </a:lnSpc>
            </a:pPr>
            <a:r>
              <a:rPr lang="en-GB" sz="2400" dirty="0" smtClean="0"/>
              <a:t>Developing the ‘FUNdamentals of Movement’</a:t>
            </a:r>
          </a:p>
          <a:p>
            <a:pPr eaLnBrk="1" hangingPunct="1">
              <a:lnSpc>
                <a:spcPct val="80000"/>
              </a:lnSpc>
            </a:pPr>
            <a:r>
              <a:rPr lang="en-GB" sz="2400" dirty="0" smtClean="0">
                <a:solidFill>
                  <a:srgbClr val="7030A0"/>
                </a:solidFill>
              </a:rPr>
              <a:t>Developing ‘Fundamental Movement Skills’ (FMS)</a:t>
            </a:r>
          </a:p>
          <a:p>
            <a:pPr eaLnBrk="1" hangingPunct="1">
              <a:lnSpc>
                <a:spcPct val="80000"/>
              </a:lnSpc>
            </a:pPr>
            <a:r>
              <a:rPr lang="en-GB" sz="2400" dirty="0" smtClean="0"/>
              <a:t>Play games to developing decision making, </a:t>
            </a:r>
          </a:p>
          <a:p>
            <a:pPr eaLnBrk="1" hangingPunct="1">
              <a:lnSpc>
                <a:spcPct val="80000"/>
              </a:lnSpc>
              <a:buFont typeface="Arial" charset="0"/>
              <a:buNone/>
            </a:pPr>
            <a:r>
              <a:rPr lang="en-GB" sz="2400" dirty="0" smtClean="0"/>
              <a:t>    technical and tactical skills </a:t>
            </a:r>
          </a:p>
          <a:p>
            <a:endParaRPr lang="en-GB" dirty="0"/>
          </a:p>
        </p:txBody>
      </p:sp>
    </p:spTree>
  </p:cSld>
  <p:clrMapOvr>
    <a:masterClrMapping/>
  </p:clrMapOvr>
  <mc:AlternateContent xmlns:mc="http://schemas.openxmlformats.org/markup-compatibility/2006" xmlns:p14="http://schemas.microsoft.com/office/powerpoint/2010/main">
    <mc:Choice Requires="p14">
      <p:transition>
        <p14:flip dir="l"/>
      </p:transition>
    </mc:Choice>
    <mc:Fallback xmlns="">
      <p:transition xmlns:p14="http://schemas.microsoft.com/office/powerpoint/2010/main">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7" presetClass="entr" presetSubtype="4" fill="hold" grpId="0" nodeType="clickEffect">
                                  <p:stCondLst>
                                    <p:cond delay="0"/>
                                  </p:stCondLst>
                                  <p:childTnLst>
                                    <p:set>
                                      <p:cBhvr>
                                        <p:cTn id="6" dur="1" fill="hold">
                                          <p:stCondLst>
                                            <p:cond delay="0"/>
                                          </p:stCondLst>
                                        </p:cTn>
                                        <p:tgtEl>
                                          <p:spTgt spid="3646">
                                            <p:txEl>
                                              <p:pRg st="0" end="0"/>
                                            </p:txEl>
                                          </p:spTgt>
                                        </p:tgtEl>
                                        <p:attrNameLst>
                                          <p:attrName>style.visibility</p:attrName>
                                        </p:attrNameLst>
                                      </p:cBhvr>
                                      <p:to>
                                        <p:strVal val="visible"/>
                                      </p:to>
                                    </p:set>
                                    <p:anim calcmode="lin" valueType="num">
                                      <p:cBhvr additive="base">
                                        <p:cTn id="7" dur="3000" fill="hold"/>
                                        <p:tgtEl>
                                          <p:spTgt spid="3646">
                                            <p:txEl>
                                              <p:pRg st="0" end="0"/>
                                            </p:txEl>
                                          </p:spTgt>
                                        </p:tgtEl>
                                        <p:attrNameLst>
                                          <p:attrName>ppt_x</p:attrName>
                                        </p:attrNameLst>
                                      </p:cBhvr>
                                      <p:tavLst>
                                        <p:tav tm="0">
                                          <p:val>
                                            <p:strVal val="#ppt_x"/>
                                          </p:val>
                                        </p:tav>
                                        <p:tav tm="100000">
                                          <p:val>
                                            <p:strVal val="#ppt_x"/>
                                          </p:val>
                                        </p:tav>
                                      </p:tavLst>
                                    </p:anim>
                                    <p:anim calcmode="lin" valueType="num">
                                      <p:cBhvr additive="base">
                                        <p:cTn id="8" dur="3000" fill="hold"/>
                                        <p:tgtEl>
                                          <p:spTgt spid="364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7" presetClass="entr" presetSubtype="4" fill="hold" grpId="0" nodeType="clickEffect">
                                  <p:stCondLst>
                                    <p:cond delay="0"/>
                                  </p:stCondLst>
                                  <p:childTnLst>
                                    <p:set>
                                      <p:cBhvr>
                                        <p:cTn id="12" dur="1" fill="hold">
                                          <p:stCondLst>
                                            <p:cond delay="0"/>
                                          </p:stCondLst>
                                        </p:cTn>
                                        <p:tgtEl>
                                          <p:spTgt spid="3646">
                                            <p:txEl>
                                              <p:pRg st="1" end="1"/>
                                            </p:txEl>
                                          </p:spTgt>
                                        </p:tgtEl>
                                        <p:attrNameLst>
                                          <p:attrName>style.visibility</p:attrName>
                                        </p:attrNameLst>
                                      </p:cBhvr>
                                      <p:to>
                                        <p:strVal val="visible"/>
                                      </p:to>
                                    </p:set>
                                    <p:anim calcmode="lin" valueType="num">
                                      <p:cBhvr additive="base">
                                        <p:cTn id="13" dur="3000" fill="hold"/>
                                        <p:tgtEl>
                                          <p:spTgt spid="3646">
                                            <p:txEl>
                                              <p:pRg st="1" end="1"/>
                                            </p:txEl>
                                          </p:spTgt>
                                        </p:tgtEl>
                                        <p:attrNameLst>
                                          <p:attrName>ppt_x</p:attrName>
                                        </p:attrNameLst>
                                      </p:cBhvr>
                                      <p:tavLst>
                                        <p:tav tm="0">
                                          <p:val>
                                            <p:strVal val="#ppt_x"/>
                                          </p:val>
                                        </p:tav>
                                        <p:tav tm="100000">
                                          <p:val>
                                            <p:strVal val="#ppt_x"/>
                                          </p:val>
                                        </p:tav>
                                      </p:tavLst>
                                    </p:anim>
                                    <p:anim calcmode="lin" valueType="num">
                                      <p:cBhvr additive="base">
                                        <p:cTn id="14" dur="3000" fill="hold"/>
                                        <p:tgtEl>
                                          <p:spTgt spid="364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7" presetClass="entr" presetSubtype="4" fill="hold" grpId="0" nodeType="clickEffect">
                                  <p:stCondLst>
                                    <p:cond delay="0"/>
                                  </p:stCondLst>
                                  <p:childTnLst>
                                    <p:set>
                                      <p:cBhvr>
                                        <p:cTn id="18" dur="1" fill="hold">
                                          <p:stCondLst>
                                            <p:cond delay="0"/>
                                          </p:stCondLst>
                                        </p:cTn>
                                        <p:tgtEl>
                                          <p:spTgt spid="3646">
                                            <p:txEl>
                                              <p:pRg st="2" end="2"/>
                                            </p:txEl>
                                          </p:spTgt>
                                        </p:tgtEl>
                                        <p:attrNameLst>
                                          <p:attrName>style.visibility</p:attrName>
                                        </p:attrNameLst>
                                      </p:cBhvr>
                                      <p:to>
                                        <p:strVal val="visible"/>
                                      </p:to>
                                    </p:set>
                                    <p:anim calcmode="lin" valueType="num">
                                      <p:cBhvr additive="base">
                                        <p:cTn id="19" dur="3000" fill="hold"/>
                                        <p:tgtEl>
                                          <p:spTgt spid="3646">
                                            <p:txEl>
                                              <p:pRg st="2" end="2"/>
                                            </p:txEl>
                                          </p:spTgt>
                                        </p:tgtEl>
                                        <p:attrNameLst>
                                          <p:attrName>ppt_x</p:attrName>
                                        </p:attrNameLst>
                                      </p:cBhvr>
                                      <p:tavLst>
                                        <p:tav tm="0">
                                          <p:val>
                                            <p:strVal val="#ppt_x"/>
                                          </p:val>
                                        </p:tav>
                                        <p:tav tm="100000">
                                          <p:val>
                                            <p:strVal val="#ppt_x"/>
                                          </p:val>
                                        </p:tav>
                                      </p:tavLst>
                                    </p:anim>
                                    <p:anim calcmode="lin" valueType="num">
                                      <p:cBhvr additive="base">
                                        <p:cTn id="20" dur="3000" fill="hold"/>
                                        <p:tgtEl>
                                          <p:spTgt spid="364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7" presetClass="entr" presetSubtype="4" fill="hold" grpId="0" nodeType="clickEffect">
                                  <p:stCondLst>
                                    <p:cond delay="0"/>
                                  </p:stCondLst>
                                  <p:childTnLst>
                                    <p:set>
                                      <p:cBhvr>
                                        <p:cTn id="24" dur="1" fill="hold">
                                          <p:stCondLst>
                                            <p:cond delay="0"/>
                                          </p:stCondLst>
                                        </p:cTn>
                                        <p:tgtEl>
                                          <p:spTgt spid="3646">
                                            <p:txEl>
                                              <p:pRg st="3" end="3"/>
                                            </p:txEl>
                                          </p:spTgt>
                                        </p:tgtEl>
                                        <p:attrNameLst>
                                          <p:attrName>style.visibility</p:attrName>
                                        </p:attrNameLst>
                                      </p:cBhvr>
                                      <p:to>
                                        <p:strVal val="visible"/>
                                      </p:to>
                                    </p:set>
                                    <p:anim calcmode="lin" valueType="num">
                                      <p:cBhvr additive="base">
                                        <p:cTn id="25" dur="3000" fill="hold"/>
                                        <p:tgtEl>
                                          <p:spTgt spid="3646">
                                            <p:txEl>
                                              <p:pRg st="3" end="3"/>
                                            </p:txEl>
                                          </p:spTgt>
                                        </p:tgtEl>
                                        <p:attrNameLst>
                                          <p:attrName>ppt_x</p:attrName>
                                        </p:attrNameLst>
                                      </p:cBhvr>
                                      <p:tavLst>
                                        <p:tav tm="0">
                                          <p:val>
                                            <p:strVal val="#ppt_x"/>
                                          </p:val>
                                        </p:tav>
                                        <p:tav tm="100000">
                                          <p:val>
                                            <p:strVal val="#ppt_x"/>
                                          </p:val>
                                        </p:tav>
                                      </p:tavLst>
                                    </p:anim>
                                    <p:anim calcmode="lin" valueType="num">
                                      <p:cBhvr additive="base">
                                        <p:cTn id="26" dur="3000" fill="hold"/>
                                        <p:tgtEl>
                                          <p:spTgt spid="364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7" presetClass="entr" presetSubtype="4" fill="hold" grpId="0" nodeType="clickEffect">
                                  <p:stCondLst>
                                    <p:cond delay="0"/>
                                  </p:stCondLst>
                                  <p:childTnLst>
                                    <p:set>
                                      <p:cBhvr>
                                        <p:cTn id="30" dur="1" fill="hold">
                                          <p:stCondLst>
                                            <p:cond delay="0"/>
                                          </p:stCondLst>
                                        </p:cTn>
                                        <p:tgtEl>
                                          <p:spTgt spid="3646">
                                            <p:txEl>
                                              <p:pRg st="4" end="4"/>
                                            </p:txEl>
                                          </p:spTgt>
                                        </p:tgtEl>
                                        <p:attrNameLst>
                                          <p:attrName>style.visibility</p:attrName>
                                        </p:attrNameLst>
                                      </p:cBhvr>
                                      <p:to>
                                        <p:strVal val="visible"/>
                                      </p:to>
                                    </p:set>
                                    <p:anim calcmode="lin" valueType="num">
                                      <p:cBhvr additive="base">
                                        <p:cTn id="31" dur="3000" fill="hold"/>
                                        <p:tgtEl>
                                          <p:spTgt spid="3646">
                                            <p:txEl>
                                              <p:pRg st="4" end="4"/>
                                            </p:txEl>
                                          </p:spTgt>
                                        </p:tgtEl>
                                        <p:attrNameLst>
                                          <p:attrName>ppt_x</p:attrName>
                                        </p:attrNameLst>
                                      </p:cBhvr>
                                      <p:tavLst>
                                        <p:tav tm="0">
                                          <p:val>
                                            <p:strVal val="#ppt_x"/>
                                          </p:val>
                                        </p:tav>
                                        <p:tav tm="100000">
                                          <p:val>
                                            <p:strVal val="#ppt_x"/>
                                          </p:val>
                                        </p:tav>
                                      </p:tavLst>
                                    </p:anim>
                                    <p:anim calcmode="lin" valueType="num">
                                      <p:cBhvr additive="base">
                                        <p:cTn id="32" dur="3000" fill="hold"/>
                                        <p:tgtEl>
                                          <p:spTgt spid="364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7" presetClass="entr" presetSubtype="4" fill="hold" grpId="0" nodeType="clickEffect">
                                  <p:stCondLst>
                                    <p:cond delay="0"/>
                                  </p:stCondLst>
                                  <p:childTnLst>
                                    <p:set>
                                      <p:cBhvr>
                                        <p:cTn id="36" dur="1" fill="hold">
                                          <p:stCondLst>
                                            <p:cond delay="0"/>
                                          </p:stCondLst>
                                        </p:cTn>
                                        <p:tgtEl>
                                          <p:spTgt spid="3646">
                                            <p:txEl>
                                              <p:pRg st="5" end="5"/>
                                            </p:txEl>
                                          </p:spTgt>
                                        </p:tgtEl>
                                        <p:attrNameLst>
                                          <p:attrName>style.visibility</p:attrName>
                                        </p:attrNameLst>
                                      </p:cBhvr>
                                      <p:to>
                                        <p:strVal val="visible"/>
                                      </p:to>
                                    </p:set>
                                    <p:anim calcmode="lin" valueType="num">
                                      <p:cBhvr additive="base">
                                        <p:cTn id="37" dur="3000" fill="hold"/>
                                        <p:tgtEl>
                                          <p:spTgt spid="3646">
                                            <p:txEl>
                                              <p:pRg st="5" end="5"/>
                                            </p:txEl>
                                          </p:spTgt>
                                        </p:tgtEl>
                                        <p:attrNameLst>
                                          <p:attrName>ppt_x</p:attrName>
                                        </p:attrNameLst>
                                      </p:cBhvr>
                                      <p:tavLst>
                                        <p:tav tm="0">
                                          <p:val>
                                            <p:strVal val="#ppt_x"/>
                                          </p:val>
                                        </p:tav>
                                        <p:tav tm="100000">
                                          <p:val>
                                            <p:strVal val="#ppt_x"/>
                                          </p:val>
                                        </p:tav>
                                      </p:tavLst>
                                    </p:anim>
                                    <p:anim calcmode="lin" valueType="num">
                                      <p:cBhvr additive="base">
                                        <p:cTn id="38" dur="3000" fill="hold"/>
                                        <p:tgtEl>
                                          <p:spTgt spid="364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7" presetClass="entr" presetSubtype="4" fill="hold" grpId="0" nodeType="clickEffect">
                                  <p:stCondLst>
                                    <p:cond delay="0"/>
                                  </p:stCondLst>
                                  <p:childTnLst>
                                    <p:set>
                                      <p:cBhvr>
                                        <p:cTn id="42" dur="1" fill="hold">
                                          <p:stCondLst>
                                            <p:cond delay="0"/>
                                          </p:stCondLst>
                                        </p:cTn>
                                        <p:tgtEl>
                                          <p:spTgt spid="3646">
                                            <p:txEl>
                                              <p:pRg st="6" end="6"/>
                                            </p:txEl>
                                          </p:spTgt>
                                        </p:tgtEl>
                                        <p:attrNameLst>
                                          <p:attrName>style.visibility</p:attrName>
                                        </p:attrNameLst>
                                      </p:cBhvr>
                                      <p:to>
                                        <p:strVal val="visible"/>
                                      </p:to>
                                    </p:set>
                                    <p:anim calcmode="lin" valueType="num">
                                      <p:cBhvr additive="base">
                                        <p:cTn id="43" dur="3000" fill="hold"/>
                                        <p:tgtEl>
                                          <p:spTgt spid="3646">
                                            <p:txEl>
                                              <p:pRg st="6" end="6"/>
                                            </p:txEl>
                                          </p:spTgt>
                                        </p:tgtEl>
                                        <p:attrNameLst>
                                          <p:attrName>ppt_x</p:attrName>
                                        </p:attrNameLst>
                                      </p:cBhvr>
                                      <p:tavLst>
                                        <p:tav tm="0">
                                          <p:val>
                                            <p:strVal val="#ppt_x"/>
                                          </p:val>
                                        </p:tav>
                                        <p:tav tm="100000">
                                          <p:val>
                                            <p:strVal val="#ppt_x"/>
                                          </p:val>
                                        </p:tav>
                                      </p:tavLst>
                                    </p:anim>
                                    <p:anim calcmode="lin" valueType="num">
                                      <p:cBhvr additive="base">
                                        <p:cTn id="44" dur="3000" fill="hold"/>
                                        <p:tgtEl>
                                          <p:spTgt spid="3646">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7" presetClass="entr" presetSubtype="4" fill="hold" grpId="0" nodeType="clickEffect">
                                  <p:stCondLst>
                                    <p:cond delay="0"/>
                                  </p:stCondLst>
                                  <p:childTnLst>
                                    <p:set>
                                      <p:cBhvr>
                                        <p:cTn id="48" dur="1" fill="hold">
                                          <p:stCondLst>
                                            <p:cond delay="0"/>
                                          </p:stCondLst>
                                        </p:cTn>
                                        <p:tgtEl>
                                          <p:spTgt spid="3646">
                                            <p:txEl>
                                              <p:pRg st="7" end="7"/>
                                            </p:txEl>
                                          </p:spTgt>
                                        </p:tgtEl>
                                        <p:attrNameLst>
                                          <p:attrName>style.visibility</p:attrName>
                                        </p:attrNameLst>
                                      </p:cBhvr>
                                      <p:to>
                                        <p:strVal val="visible"/>
                                      </p:to>
                                    </p:set>
                                    <p:anim calcmode="lin" valueType="num">
                                      <p:cBhvr additive="base">
                                        <p:cTn id="49" dur="3000" fill="hold"/>
                                        <p:tgtEl>
                                          <p:spTgt spid="3646">
                                            <p:txEl>
                                              <p:pRg st="7" end="7"/>
                                            </p:txEl>
                                          </p:spTgt>
                                        </p:tgtEl>
                                        <p:attrNameLst>
                                          <p:attrName>ppt_x</p:attrName>
                                        </p:attrNameLst>
                                      </p:cBhvr>
                                      <p:tavLst>
                                        <p:tav tm="0">
                                          <p:val>
                                            <p:strVal val="#ppt_x"/>
                                          </p:val>
                                        </p:tav>
                                        <p:tav tm="100000">
                                          <p:val>
                                            <p:strVal val="#ppt_x"/>
                                          </p:val>
                                        </p:tav>
                                      </p:tavLst>
                                    </p:anim>
                                    <p:anim calcmode="lin" valueType="num">
                                      <p:cBhvr additive="base">
                                        <p:cTn id="50" dur="3000" fill="hold"/>
                                        <p:tgtEl>
                                          <p:spTgt spid="3646">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46" grpId="0" build="p"/>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274638"/>
            <a:ext cx="8458200" cy="1143000"/>
          </a:xfrm>
        </p:spPr>
        <p:txBody>
          <a:bodyPr/>
          <a:lstStyle/>
          <a:p>
            <a:pPr algn="ctr"/>
            <a:r>
              <a:rPr lang="en-GB" sz="4000" dirty="0" smtClean="0">
                <a:ea typeface="+mj-ea"/>
                <a:cs typeface="+mj-cs"/>
              </a:rPr>
              <a:t>Developing the whole child using               ‘Differentiation’</a:t>
            </a:r>
            <a:endParaRPr lang="en-GB" sz="4000" dirty="0"/>
          </a:p>
        </p:txBody>
      </p:sp>
      <p:sp>
        <p:nvSpPr>
          <p:cNvPr id="3" name="Content Placeholder 2"/>
          <p:cNvSpPr>
            <a:spLocks noGrp="1"/>
          </p:cNvSpPr>
          <p:nvPr>
            <p:ph idx="1"/>
          </p:nvPr>
        </p:nvSpPr>
        <p:spPr>
          <a:xfrm>
            <a:off x="907171" y="1735054"/>
            <a:ext cx="7468431" cy="4003099"/>
          </a:xfrm>
        </p:spPr>
        <p:txBody>
          <a:bodyPr/>
          <a:lstStyle/>
          <a:p>
            <a:pPr eaLnBrk="1" hangingPunct="1"/>
            <a:r>
              <a:rPr lang="en-GB" sz="2400" dirty="0" smtClean="0"/>
              <a:t>Giving each child and appropriate task tailored to their individual needs</a:t>
            </a:r>
          </a:p>
          <a:p>
            <a:pPr eaLnBrk="1" hangingPunct="1"/>
            <a:r>
              <a:rPr lang="en-GB" sz="2400" dirty="0" smtClean="0">
                <a:solidFill>
                  <a:srgbClr val="7030A0"/>
                </a:solidFill>
              </a:rPr>
              <a:t>Careful planning and structured activities</a:t>
            </a:r>
          </a:p>
          <a:p>
            <a:pPr eaLnBrk="1" hangingPunct="1"/>
            <a:r>
              <a:rPr lang="en-GB" sz="2400" dirty="0" smtClean="0"/>
              <a:t>Providing additional support</a:t>
            </a:r>
          </a:p>
          <a:p>
            <a:pPr eaLnBrk="1" hangingPunct="1"/>
            <a:r>
              <a:rPr lang="en-GB" sz="2400" dirty="0" smtClean="0">
                <a:solidFill>
                  <a:srgbClr val="7030A0"/>
                </a:solidFill>
              </a:rPr>
              <a:t>Divide players into small groups of players with similar needs</a:t>
            </a:r>
          </a:p>
          <a:p>
            <a:pPr eaLnBrk="1" hangingPunct="1"/>
            <a:r>
              <a:rPr lang="en-GB" sz="2400" dirty="0" smtClean="0"/>
              <a:t>Players can be challenged appropriately so they achieve a good level of success</a:t>
            </a:r>
          </a:p>
          <a:p>
            <a:endParaRPr lang="en-GB" dirty="0"/>
          </a:p>
        </p:txBody>
      </p:sp>
    </p:spTree>
  </p:cSld>
  <p:clrMapOvr>
    <a:masterClrMapping/>
  </p:clrMapOvr>
  <mc:AlternateContent xmlns:mc="http://schemas.openxmlformats.org/markup-compatibility/2006" xmlns:p14="http://schemas.microsoft.com/office/powerpoint/2010/main">
    <mc:Choice Requires="p14">
      <p:transition>
        <p14:flip dir="l"/>
      </p:transition>
    </mc:Choice>
    <mc:Fallback xmlns="">
      <p:transition xmlns:p14="http://schemas.microsoft.com/office/powerpoint/2010/main">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7"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30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30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7"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3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30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7"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3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30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7"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30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30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7"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30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30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91263"/>
            <a:ext cx="9144000" cy="958256"/>
          </a:xfrm>
        </p:spPr>
        <p:txBody>
          <a:bodyPr/>
          <a:lstStyle/>
          <a:p>
            <a:pPr algn="ctr" eaLnBrk="1" fontAlgn="auto" hangingPunct="1">
              <a:spcAft>
                <a:spcPts val="0"/>
              </a:spcAft>
              <a:defRPr/>
            </a:pPr>
            <a:r>
              <a:rPr lang="en-GB" sz="2000" dirty="0" smtClean="0">
                <a:solidFill>
                  <a:srgbClr val="FF0000"/>
                </a:solidFill>
                <a:ea typeface="+mj-ea"/>
                <a:cs typeface="+mj-cs"/>
              </a:rPr>
              <a:t>    </a:t>
            </a:r>
            <a:r>
              <a:rPr lang="en-GB" sz="3600" dirty="0" smtClean="0">
                <a:ea typeface="+mj-ea"/>
                <a:cs typeface="+mj-cs"/>
              </a:rPr>
              <a:t>Developing the ‘Whole Child’</a:t>
            </a:r>
            <a:endParaRPr lang="en-GB" sz="3600" dirty="0">
              <a:ea typeface="+mj-ea"/>
              <a:cs typeface="+mj-cs"/>
            </a:endParaRPr>
          </a:p>
        </p:txBody>
      </p:sp>
      <p:sp>
        <p:nvSpPr>
          <p:cNvPr id="68611" name="Content Placeholder 2"/>
          <p:cNvSpPr>
            <a:spLocks noGrp="1"/>
          </p:cNvSpPr>
          <p:nvPr>
            <p:ph idx="1"/>
          </p:nvPr>
        </p:nvSpPr>
        <p:spPr>
          <a:xfrm>
            <a:off x="669039" y="1564952"/>
            <a:ext cx="7706563" cy="4561212"/>
          </a:xfrm>
        </p:spPr>
        <p:txBody>
          <a:bodyPr>
            <a:normAutofit fontScale="92500"/>
          </a:bodyPr>
          <a:lstStyle/>
          <a:p>
            <a:pPr eaLnBrk="1" hangingPunct="1">
              <a:lnSpc>
                <a:spcPct val="90000"/>
              </a:lnSpc>
              <a:buFont typeface="Arial" charset="0"/>
              <a:buNone/>
            </a:pPr>
            <a:r>
              <a:rPr lang="en-US" sz="3000" b="1" i="1" dirty="0"/>
              <a:t>    </a:t>
            </a:r>
            <a:r>
              <a:rPr lang="en-US" sz="3700" b="1" i="1" dirty="0"/>
              <a:t>“I believe coaching is all about trying to develop better people, not just players and it’s important they enjoy the whole experience”</a:t>
            </a:r>
            <a:endParaRPr lang="en-GB" sz="3700" dirty="0"/>
          </a:p>
          <a:p>
            <a:pPr eaLnBrk="1" hangingPunct="1">
              <a:lnSpc>
                <a:spcPct val="90000"/>
              </a:lnSpc>
              <a:buFont typeface="Arial" charset="0"/>
              <a:buNone/>
            </a:pPr>
            <a:r>
              <a:rPr lang="en-US" sz="3700" dirty="0"/>
              <a:t>                    </a:t>
            </a:r>
          </a:p>
          <a:p>
            <a:pPr eaLnBrk="1" hangingPunct="1">
              <a:lnSpc>
                <a:spcPct val="90000"/>
              </a:lnSpc>
              <a:buFont typeface="Arial" charset="0"/>
              <a:buNone/>
            </a:pPr>
            <a:r>
              <a:rPr lang="en-US" sz="3000" dirty="0"/>
              <a:t>                     </a:t>
            </a:r>
          </a:p>
          <a:p>
            <a:pPr eaLnBrk="1" hangingPunct="1">
              <a:lnSpc>
                <a:spcPct val="90000"/>
              </a:lnSpc>
              <a:buFont typeface="Arial" charset="0"/>
              <a:buNone/>
            </a:pPr>
            <a:r>
              <a:rPr lang="en-US" sz="3000" dirty="0"/>
              <a:t>        </a:t>
            </a:r>
            <a:r>
              <a:rPr lang="en-US" sz="3000" dirty="0" smtClean="0"/>
              <a:t> Wayne </a:t>
            </a:r>
            <a:r>
              <a:rPr lang="en-US" sz="3000" dirty="0"/>
              <a:t>Smith (N.Z. All Blacks Coach)</a:t>
            </a:r>
            <a:endParaRPr lang="en-GB" sz="3000" dirty="0"/>
          </a:p>
          <a:p>
            <a:pPr eaLnBrk="1" hangingPunct="1">
              <a:lnSpc>
                <a:spcPct val="90000"/>
              </a:lnSpc>
              <a:buFont typeface="Arial" charset="0"/>
              <a:buNone/>
            </a:pPr>
            <a:r>
              <a:rPr lang="en-US" sz="3000" dirty="0"/>
              <a:t> </a:t>
            </a:r>
            <a:endParaRPr lang="en-GB" sz="3000" dirty="0"/>
          </a:p>
          <a:p>
            <a:pPr eaLnBrk="1" hangingPunct="1">
              <a:lnSpc>
                <a:spcPct val="90000"/>
              </a:lnSpc>
            </a:pPr>
            <a:endParaRPr lang="en-GB" sz="3000" dirty="0"/>
          </a:p>
        </p:txBody>
      </p:sp>
    </p:spTree>
  </p:cSld>
  <p:clrMapOvr>
    <a:masterClrMapping/>
  </p:clrMapOvr>
  <p:timing>
    <p:tnLst>
      <p:par>
        <p:cTn xmlns:p14="http://schemas.microsoft.com/office/powerpoint/2010/mai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0"/>
            <a:ext cx="7620000" cy="838200"/>
          </a:xfrm>
        </p:spPr>
        <p:txBody>
          <a:bodyPr/>
          <a:lstStyle/>
          <a:p>
            <a:pPr algn="ctr"/>
            <a:r>
              <a:rPr lang="en-GB" sz="4000" dirty="0" smtClean="0">
                <a:ea typeface="+mj-ea"/>
                <a:cs typeface="+mj-cs"/>
              </a:rPr>
              <a:t>Developing the ‘Whole Child’</a:t>
            </a:r>
            <a:endParaRPr lang="en-GB" sz="4000" dirty="0"/>
          </a:p>
        </p:txBody>
      </p:sp>
      <p:pic>
        <p:nvPicPr>
          <p:cNvPr id="5" name="Picture 4" descr="Screen shot 2011-06-30 at 16.00.17.png"/>
          <p:cNvPicPr>
            <a:picLocks noChangeAspect="1" noChangeArrowheads="1"/>
          </p:cNvPicPr>
          <p:nvPr/>
        </p:nvPicPr>
        <p:blipFill>
          <a:blip r:embed="rId2"/>
          <a:srcRect/>
          <a:stretch>
            <a:fillRect/>
          </a:stretch>
        </p:blipFill>
        <p:spPr bwMode="auto">
          <a:xfrm>
            <a:off x="1066801" y="990600"/>
            <a:ext cx="6934200" cy="5029199"/>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p14:flip dir="l"/>
      </p:transition>
    </mc:Choice>
    <mc:Fallback xmlns="">
      <p:transition xmlns:p14="http://schemas.microsoft.com/office/powerpoint/2010/main">
        <p:fade/>
      </p:transition>
    </mc:Fallback>
  </mc:AlternateContent>
  <p:timing>
    <p:tnLst>
      <p:par>
        <p:cTn xmlns:p14="http://schemas.microsoft.com/office/powerpoint/2010/mai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199" y="1"/>
            <a:ext cx="8474437" cy="849390"/>
          </a:xfrm>
        </p:spPr>
        <p:txBody>
          <a:bodyPr>
            <a:normAutofit/>
          </a:bodyPr>
          <a:lstStyle/>
          <a:p>
            <a:pPr algn="ctr"/>
            <a:r>
              <a:rPr lang="en-GB" dirty="0" smtClean="0"/>
              <a:t>Social and Personal development</a:t>
            </a:r>
            <a:endParaRPr lang="en-GB" dirty="0"/>
          </a:p>
        </p:txBody>
      </p:sp>
      <p:sp>
        <p:nvSpPr>
          <p:cNvPr id="3" name="Content Placeholder 2"/>
          <p:cNvSpPr>
            <a:spLocks noGrp="1"/>
          </p:cNvSpPr>
          <p:nvPr>
            <p:ph idx="1"/>
          </p:nvPr>
        </p:nvSpPr>
        <p:spPr>
          <a:xfrm>
            <a:off x="181437" y="1072046"/>
            <a:ext cx="8750200" cy="4677447"/>
          </a:xfrm>
        </p:spPr>
        <p:txBody>
          <a:bodyPr>
            <a:normAutofit fontScale="62500" lnSpcReduction="20000"/>
          </a:bodyPr>
          <a:lstStyle/>
          <a:p>
            <a:pPr>
              <a:buNone/>
            </a:pPr>
            <a:r>
              <a:rPr lang="en-US" sz="4235" dirty="0" smtClean="0"/>
              <a:t> </a:t>
            </a:r>
            <a:r>
              <a:rPr lang="en-US" sz="4000" dirty="0" smtClean="0"/>
              <a:t>The core capabilities for developing social and personal skills have been identified as the 5C’s: </a:t>
            </a:r>
            <a:endParaRPr lang="en-US" sz="4235" dirty="0" smtClean="0"/>
          </a:p>
          <a:p>
            <a:pPr>
              <a:buNone/>
            </a:pPr>
            <a:r>
              <a:rPr lang="en-US" sz="4235" dirty="0" smtClean="0">
                <a:solidFill>
                  <a:srgbClr val="0000FF"/>
                </a:solidFill>
              </a:rPr>
              <a:t>Competence</a:t>
            </a:r>
            <a:r>
              <a:rPr lang="en-US" sz="2824" dirty="0" smtClean="0"/>
              <a:t> – ability to perform a task to a certain level </a:t>
            </a:r>
            <a:r>
              <a:rPr lang="en-US" sz="2824" b="1" dirty="0" smtClean="0"/>
              <a:t>social, cognitive ,physical, technical and tactical </a:t>
            </a:r>
            <a:r>
              <a:rPr lang="en-US" sz="2824" dirty="0" smtClean="0"/>
              <a:t>competence</a:t>
            </a:r>
          </a:p>
          <a:p>
            <a:pPr>
              <a:buNone/>
            </a:pPr>
            <a:r>
              <a:rPr lang="en-US" sz="3765" dirty="0" smtClean="0"/>
              <a:t> </a:t>
            </a:r>
            <a:r>
              <a:rPr lang="en-US" sz="4235" dirty="0" smtClean="0">
                <a:solidFill>
                  <a:srgbClr val="0000FF"/>
                </a:solidFill>
              </a:rPr>
              <a:t>Confidence</a:t>
            </a:r>
            <a:r>
              <a:rPr lang="en-US" sz="3765" dirty="0" smtClean="0"/>
              <a:t> </a:t>
            </a:r>
            <a:r>
              <a:rPr lang="en-US" dirty="0" smtClean="0"/>
              <a:t>…</a:t>
            </a:r>
            <a:r>
              <a:rPr lang="en-US" sz="2824" dirty="0" smtClean="0"/>
              <a:t>An internal sense of overall positive self-worth and self-efficacy</a:t>
            </a:r>
          </a:p>
          <a:p>
            <a:pPr>
              <a:buNone/>
            </a:pPr>
            <a:r>
              <a:rPr lang="en-US" sz="4235" dirty="0" smtClean="0"/>
              <a:t> </a:t>
            </a:r>
            <a:r>
              <a:rPr lang="en-US" sz="4235" dirty="0" smtClean="0">
                <a:solidFill>
                  <a:srgbClr val="0000FF"/>
                </a:solidFill>
              </a:rPr>
              <a:t>Connection</a:t>
            </a:r>
            <a:r>
              <a:rPr lang="en-US" sz="4235" dirty="0" smtClean="0"/>
              <a:t> </a:t>
            </a:r>
            <a:r>
              <a:rPr lang="en-US" dirty="0" smtClean="0"/>
              <a:t>…</a:t>
            </a:r>
            <a:r>
              <a:rPr lang="en-US" sz="2824" dirty="0" smtClean="0"/>
              <a:t>Positive bonds with people and institutions resulting in successful relationships in family, school, and community.</a:t>
            </a:r>
          </a:p>
          <a:p>
            <a:pPr>
              <a:buNone/>
            </a:pPr>
            <a:r>
              <a:rPr lang="en-US" dirty="0" smtClean="0"/>
              <a:t> </a:t>
            </a:r>
            <a:r>
              <a:rPr lang="en-US" sz="4235" dirty="0" smtClean="0">
                <a:solidFill>
                  <a:srgbClr val="0000FF"/>
                </a:solidFill>
              </a:rPr>
              <a:t>Character and Caring   </a:t>
            </a:r>
            <a:r>
              <a:rPr lang="en-US" dirty="0" smtClean="0"/>
              <a:t>…</a:t>
            </a:r>
            <a:r>
              <a:rPr lang="en-US" sz="2824" dirty="0" smtClean="0"/>
              <a:t>Respect for societal and cultural rules, possession of standards for correct behaviors, a sense of right and wrong, and integrity.</a:t>
            </a:r>
          </a:p>
          <a:p>
            <a:pPr>
              <a:buNone/>
            </a:pPr>
            <a:r>
              <a:rPr lang="en-US" sz="4235" dirty="0" smtClean="0">
                <a:solidFill>
                  <a:srgbClr val="0000FF"/>
                </a:solidFill>
              </a:rPr>
              <a:t> Creativity </a:t>
            </a:r>
            <a:r>
              <a:rPr lang="en-US" sz="2880" dirty="0" smtClean="0"/>
              <a:t>…Finding one’s own solutions</a:t>
            </a:r>
            <a:endParaRPr lang="en-GB" sz="2880" dirty="0"/>
          </a:p>
        </p:txBody>
      </p:sp>
      <p:pic>
        <p:nvPicPr>
          <p:cNvPr id="4" name="Picture 3"/>
          <p:cNvPicPr>
            <a:picLocks noChangeAspect="1"/>
          </p:cNvPicPr>
          <p:nvPr/>
        </p:nvPicPr>
        <p:blipFill>
          <a:blip r:embed="rId3"/>
          <a:srcRect/>
          <a:stretch>
            <a:fillRect/>
          </a:stretch>
        </p:blipFill>
        <p:spPr bwMode="auto">
          <a:xfrm>
            <a:off x="6622441" y="5228284"/>
            <a:ext cx="1789628" cy="1401906"/>
          </a:xfrm>
          <a:prstGeom prst="rect">
            <a:avLst/>
          </a:prstGeom>
          <a:noFill/>
          <a:ln w="9525">
            <a:noFill/>
            <a:miter lim="800000"/>
            <a:headEnd/>
            <a:tailEnd/>
          </a:ln>
        </p:spPr>
      </p:pic>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382000" cy="914400"/>
          </a:xfrm>
        </p:spPr>
        <p:txBody>
          <a:bodyPr/>
          <a:lstStyle/>
          <a:p>
            <a:pPr algn="ctr"/>
            <a:r>
              <a:rPr lang="en-GB" sz="4000" cap="all" dirty="0" smtClean="0">
                <a:ln w="9000" cmpd="sng">
                  <a:solidFill>
                    <a:schemeClr val="accent4">
                      <a:shade val="50000"/>
                      <a:satMod val="120000"/>
                    </a:schemeClr>
                  </a:solidFill>
                  <a:prstDash val="solid"/>
                </a:ln>
                <a:solidFill>
                  <a:srgbClr val="333399"/>
                </a:solidFill>
                <a:effectLst>
                  <a:reflection blurRad="12700" stA="28000" endPos="45000" dist="1000" dir="5400000" sy="-100000" algn="bl" rotWithShape="0"/>
                </a:effectLst>
              </a:rPr>
              <a:t>Positioning of the 5C’s </a:t>
            </a:r>
            <a:endParaRPr lang="en-GB" sz="4000" cap="all" dirty="0">
              <a:ln w="9000" cmpd="sng">
                <a:solidFill>
                  <a:schemeClr val="accent4">
                    <a:shade val="50000"/>
                    <a:satMod val="120000"/>
                  </a:schemeClr>
                </a:solidFill>
                <a:prstDash val="solid"/>
              </a:ln>
              <a:solidFill>
                <a:srgbClr val="333399"/>
              </a:solidFill>
              <a:effectLst>
                <a:reflection blurRad="12700" stA="28000" endPos="45000" dist="1000" dir="5400000" sy="-100000" algn="bl" rotWithShape="0"/>
              </a:effectLst>
            </a:endParaRPr>
          </a:p>
        </p:txBody>
      </p:sp>
      <p:pic>
        <p:nvPicPr>
          <p:cNvPr id="4" name="Content Placeholder 5" descr="Screen shot 2011-06-30 at 15.57.04.png"/>
          <p:cNvPicPr>
            <a:picLocks/>
          </p:cNvPicPr>
          <p:nvPr/>
        </p:nvPicPr>
        <p:blipFill>
          <a:blip r:embed="rId2"/>
          <a:srcRect l="-35425" r="-35425"/>
          <a:stretch>
            <a:fillRect/>
          </a:stretch>
        </p:blipFill>
        <p:spPr>
          <a:xfrm>
            <a:off x="-2362200" y="914400"/>
            <a:ext cx="13867085" cy="5943600"/>
          </a:xfrm>
          <a:prstGeom prst="rect">
            <a:avLst/>
          </a:prstGeom>
        </p:spPr>
      </p:pic>
    </p:spTree>
  </p:cSld>
  <p:clrMapOvr>
    <a:masterClrMapping/>
  </p:clrMapOvr>
  <mc:AlternateContent xmlns:mc="http://schemas.openxmlformats.org/markup-compatibility/2006" xmlns:p14="http://schemas.microsoft.com/office/powerpoint/2010/main">
    <mc:Choice Requires="p14">
      <p:transition>
        <p14:flip dir="l"/>
      </p:transition>
    </mc:Choice>
    <mc:Fallback xmlns="">
      <p:transition xmlns:p14="http://schemas.microsoft.com/office/powerpoint/2010/main">
        <p:fade/>
      </p:transition>
    </mc:Fallback>
  </mc:AlternateContent>
  <p:timing>
    <p:tnLst>
      <p:par>
        <p:cTn xmlns:p14="http://schemas.microsoft.com/office/powerpoint/2010/mai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0"/>
            <a:ext cx="7620000" cy="1371600"/>
          </a:xfrm>
        </p:spPr>
        <p:txBody>
          <a:bodyPr/>
          <a:lstStyle/>
          <a:p>
            <a:pPr algn="ctr"/>
            <a:r>
              <a:rPr lang="en-GB" sz="3200" dirty="0" smtClean="0"/>
              <a:t>GROUP WORK</a:t>
            </a:r>
            <a:br>
              <a:rPr lang="en-GB" sz="3200" dirty="0" smtClean="0"/>
            </a:br>
            <a:r>
              <a:rPr lang="en-GB" sz="2400" dirty="0" smtClean="0"/>
              <a:t> WHAT CAN WE DO AS COACHES TO DEVELOP THE 5C’S DURING OUR COACHING SESSIONS?</a:t>
            </a:r>
            <a:endParaRPr lang="en-GB" sz="2400" dirty="0"/>
          </a:p>
        </p:txBody>
      </p:sp>
      <p:sp>
        <p:nvSpPr>
          <p:cNvPr id="3" name="Content Placeholder 2"/>
          <p:cNvSpPr>
            <a:spLocks noGrp="1"/>
          </p:cNvSpPr>
          <p:nvPr>
            <p:ph idx="1"/>
          </p:nvPr>
        </p:nvSpPr>
        <p:spPr>
          <a:xfrm>
            <a:off x="228600" y="990600"/>
            <a:ext cx="8686800" cy="5135563"/>
          </a:xfrm>
        </p:spPr>
        <p:txBody>
          <a:bodyPr>
            <a:normAutofit fontScale="85000" lnSpcReduction="10000"/>
          </a:bodyPr>
          <a:lstStyle/>
          <a:p>
            <a:pPr eaLnBrk="1" hangingPunct="1">
              <a:buFont typeface="Arial" charset="0"/>
              <a:buNone/>
            </a:pPr>
            <a:endParaRPr lang="en-GB" sz="2400" dirty="0" smtClean="0"/>
          </a:p>
          <a:p>
            <a:pPr eaLnBrk="1" hangingPunct="1"/>
            <a:r>
              <a:rPr lang="en-GB" sz="2800" dirty="0" smtClean="0">
                <a:solidFill>
                  <a:srgbClr val="800000"/>
                </a:solidFill>
              </a:rPr>
              <a:t>Group 1  to work on ideas for developing </a:t>
            </a:r>
            <a:r>
              <a:rPr lang="en-GB" sz="2800" dirty="0" smtClean="0">
                <a:solidFill>
                  <a:srgbClr val="FF0000"/>
                </a:solidFill>
              </a:rPr>
              <a:t>CONFIDENCE</a:t>
            </a:r>
            <a:r>
              <a:rPr lang="en-GB" sz="2800" dirty="0" smtClean="0">
                <a:solidFill>
                  <a:srgbClr val="800000"/>
                </a:solidFill>
              </a:rPr>
              <a:t>.</a:t>
            </a:r>
          </a:p>
          <a:p>
            <a:pPr eaLnBrk="1" hangingPunct="1"/>
            <a:r>
              <a:rPr lang="en-GB" sz="2800" dirty="0" smtClean="0">
                <a:solidFill>
                  <a:srgbClr val="800000"/>
                </a:solidFill>
              </a:rPr>
              <a:t>Group 2 to work on ideas for developing </a:t>
            </a:r>
            <a:r>
              <a:rPr lang="en-GB" sz="2800" dirty="0" smtClean="0">
                <a:solidFill>
                  <a:srgbClr val="FF0000"/>
                </a:solidFill>
              </a:rPr>
              <a:t>CONNECTION</a:t>
            </a:r>
          </a:p>
          <a:p>
            <a:pPr eaLnBrk="1" hangingPunct="1"/>
            <a:r>
              <a:rPr lang="en-GB" sz="2800" dirty="0" smtClean="0">
                <a:solidFill>
                  <a:srgbClr val="800000"/>
                </a:solidFill>
              </a:rPr>
              <a:t>Group 3 to work on ideas for developing </a:t>
            </a:r>
            <a:r>
              <a:rPr lang="en-GB" sz="2800" dirty="0" smtClean="0">
                <a:solidFill>
                  <a:srgbClr val="FF0000"/>
                </a:solidFill>
              </a:rPr>
              <a:t>CHARACTER</a:t>
            </a:r>
            <a:r>
              <a:rPr lang="en-GB" sz="2800" dirty="0" smtClean="0">
                <a:solidFill>
                  <a:srgbClr val="800000"/>
                </a:solidFill>
              </a:rPr>
              <a:t> and </a:t>
            </a:r>
            <a:r>
              <a:rPr lang="en-GB" sz="2800" dirty="0" smtClean="0">
                <a:solidFill>
                  <a:srgbClr val="FF0000"/>
                </a:solidFill>
              </a:rPr>
              <a:t>CARING</a:t>
            </a:r>
          </a:p>
          <a:p>
            <a:pPr eaLnBrk="1" hangingPunct="1"/>
            <a:r>
              <a:rPr lang="en-GB" sz="2800" dirty="0" smtClean="0">
                <a:solidFill>
                  <a:srgbClr val="800000"/>
                </a:solidFill>
              </a:rPr>
              <a:t>Group 4 to work on ideas for developing </a:t>
            </a:r>
            <a:r>
              <a:rPr lang="en-GB" sz="2800" dirty="0" smtClean="0">
                <a:solidFill>
                  <a:srgbClr val="FF0000"/>
                </a:solidFill>
              </a:rPr>
              <a:t>CREATIVITY</a:t>
            </a:r>
          </a:p>
          <a:p>
            <a:pPr eaLnBrk="1" hangingPunct="1">
              <a:buFont typeface="Arial" charset="0"/>
              <a:buNone/>
            </a:pPr>
            <a:r>
              <a:rPr lang="en-GB" sz="2400" dirty="0" smtClean="0"/>
              <a:t> Each group to spend 10 minutes on developing their ideas , flip chart your ideas and one person from each group to feedback for 5 minutes </a:t>
            </a:r>
          </a:p>
          <a:p>
            <a:pPr>
              <a:buNone/>
            </a:pPr>
            <a:r>
              <a:rPr lang="en-GB" sz="2400" dirty="0" smtClean="0"/>
              <a:t>PS   </a:t>
            </a:r>
            <a:r>
              <a:rPr lang="en-GB" sz="2400" dirty="0" smtClean="0">
                <a:solidFill>
                  <a:srgbClr val="FF0000"/>
                </a:solidFill>
              </a:rPr>
              <a:t>COMPETENCE</a:t>
            </a:r>
            <a:r>
              <a:rPr lang="en-GB" sz="2400" dirty="0" smtClean="0"/>
              <a:t> will be a natural outcome from the technical and tactical development.</a:t>
            </a:r>
          </a:p>
          <a:p>
            <a:endParaRPr lang="en-GB" dirty="0"/>
          </a:p>
        </p:txBody>
      </p:sp>
    </p:spTree>
  </p:cSld>
  <p:clrMapOvr>
    <a:masterClrMapping/>
  </p:clrMapOvr>
  <mc:AlternateContent xmlns:mc="http://schemas.openxmlformats.org/markup-compatibility/2006" xmlns:p14="http://schemas.microsoft.com/office/powerpoint/2010/main">
    <mc:Choice Requires="p14">
      <p:transition>
        <p14:flip dir="l"/>
      </p:transition>
    </mc:Choice>
    <mc:Fallback xmlns="">
      <p:transition xmlns:p14="http://schemas.microsoft.com/office/powerpoint/2010/main">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918558"/>
          </a:xfrm>
        </p:spPr>
        <p:txBody>
          <a:bodyPr/>
          <a:lstStyle/>
          <a:p>
            <a:pPr algn="ctr"/>
            <a:r>
              <a:rPr lang="en-GB" sz="3600" dirty="0" smtClean="0"/>
              <a:t>Ideas for developing - </a:t>
            </a:r>
            <a:r>
              <a:rPr lang="en-GB" sz="3600" dirty="0" smtClean="0">
                <a:solidFill>
                  <a:srgbClr val="FF0000"/>
                </a:solidFill>
              </a:rPr>
              <a:t>Confidence</a:t>
            </a:r>
            <a:endParaRPr lang="en-GB" sz="3600" dirty="0">
              <a:solidFill>
                <a:srgbClr val="FF0000"/>
              </a:solidFill>
            </a:endParaRPr>
          </a:p>
        </p:txBody>
      </p:sp>
      <p:sp>
        <p:nvSpPr>
          <p:cNvPr id="3" name="Content Placeholder 2"/>
          <p:cNvSpPr>
            <a:spLocks noGrp="1"/>
          </p:cNvSpPr>
          <p:nvPr>
            <p:ph idx="1"/>
          </p:nvPr>
        </p:nvSpPr>
        <p:spPr>
          <a:xfrm>
            <a:off x="0" y="1219200"/>
            <a:ext cx="9144000" cy="4632355"/>
          </a:xfrm>
        </p:spPr>
        <p:txBody>
          <a:bodyPr>
            <a:normAutofit fontScale="85000" lnSpcReduction="10000"/>
          </a:bodyPr>
          <a:lstStyle/>
          <a:p>
            <a:pPr eaLnBrk="1" hangingPunct="1"/>
            <a:r>
              <a:rPr lang="en-GB" sz="2400" dirty="0" smtClean="0"/>
              <a:t>Positive and beneficial feedback from the coach</a:t>
            </a:r>
          </a:p>
          <a:p>
            <a:pPr eaLnBrk="1" hangingPunct="1"/>
            <a:r>
              <a:rPr lang="en-GB" sz="2400" dirty="0" smtClean="0">
                <a:solidFill>
                  <a:srgbClr val="7030A0"/>
                </a:solidFill>
              </a:rPr>
              <a:t>Develop each child’s competence in the ABC’s of athleticism</a:t>
            </a:r>
          </a:p>
          <a:p>
            <a:pPr eaLnBrk="1" hangingPunct="1"/>
            <a:r>
              <a:rPr lang="en-GB" sz="2400" dirty="0" smtClean="0"/>
              <a:t>Praise from peers and coaches</a:t>
            </a:r>
          </a:p>
          <a:p>
            <a:pPr eaLnBrk="1" hangingPunct="1"/>
            <a:r>
              <a:rPr lang="en-GB" sz="2400" dirty="0" smtClean="0">
                <a:solidFill>
                  <a:srgbClr val="7030A0"/>
                </a:solidFill>
              </a:rPr>
              <a:t>Praise for effort, persistence, teamwork and personal development</a:t>
            </a:r>
          </a:p>
          <a:p>
            <a:pPr eaLnBrk="1" hangingPunct="1"/>
            <a:r>
              <a:rPr lang="en-GB" sz="2400" dirty="0" smtClean="0"/>
              <a:t>Praise from parents</a:t>
            </a:r>
          </a:p>
          <a:p>
            <a:pPr eaLnBrk="1" hangingPunct="1"/>
            <a:r>
              <a:rPr lang="en-GB" sz="2400" dirty="0" smtClean="0">
                <a:solidFill>
                  <a:srgbClr val="7030A0"/>
                </a:solidFill>
              </a:rPr>
              <a:t>Development in technical, tactical and physical skills – self worth and self efficiency – I can do!</a:t>
            </a:r>
          </a:p>
          <a:p>
            <a:pPr eaLnBrk="1" hangingPunct="1"/>
            <a:r>
              <a:rPr lang="en-GB" sz="2400" dirty="0" smtClean="0"/>
              <a:t>Design activities with approximately 80% chance of success</a:t>
            </a:r>
          </a:p>
          <a:p>
            <a:pPr eaLnBrk="1" hangingPunct="1"/>
            <a:r>
              <a:rPr lang="en-GB" sz="2400" dirty="0" smtClean="0">
                <a:solidFill>
                  <a:srgbClr val="7030A0"/>
                </a:solidFill>
              </a:rPr>
              <a:t>Through structured activities help the children to show optimistic perceptions of their own ability</a:t>
            </a:r>
          </a:p>
          <a:p>
            <a:endParaRPr lang="en-GB" dirty="0"/>
          </a:p>
        </p:txBody>
      </p:sp>
    </p:spTree>
  </p:cSld>
  <p:clrMapOvr>
    <a:masterClrMapping/>
  </p:clrMapOvr>
  <mc:AlternateContent xmlns:mc="http://schemas.openxmlformats.org/markup-compatibility/2006" xmlns:p14="http://schemas.microsoft.com/office/powerpoint/2010/main">
    <mc:Choice Requires="p14">
      <p:transition>
        <p14:flip dir="l"/>
      </p:transition>
    </mc:Choice>
    <mc:Fallback xmlns="">
      <p:transition xmlns:p14="http://schemas.microsoft.com/office/powerpoint/2010/main">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7" presetClass="entr" presetSubtype="4"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20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20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par>
                          <p:cTn id="9" fill="hold">
                            <p:stCondLst>
                              <p:cond delay="2000"/>
                            </p:stCondLst>
                            <p:childTnLst>
                              <p:par>
                                <p:cTn id="10" presetID="7" presetClass="entr" presetSubtype="4" fill="hold" grpId="0" nodeType="after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additive="base">
                                        <p:cTn id="12" dur="2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3" dur="20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par>
                          <p:cTn id="14" fill="hold">
                            <p:stCondLst>
                              <p:cond delay="4000"/>
                            </p:stCondLst>
                            <p:childTnLst>
                              <p:par>
                                <p:cTn id="15" presetID="7" presetClass="entr" presetSubtype="4" fill="hold" grpId="0" nodeType="after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2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20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par>
                          <p:cTn id="19" fill="hold">
                            <p:stCondLst>
                              <p:cond delay="6000"/>
                            </p:stCondLst>
                            <p:childTnLst>
                              <p:par>
                                <p:cTn id="20" presetID="7" presetClass="entr" presetSubtype="4" fill="hold" grpId="0" nodeType="after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 calcmode="lin" valueType="num">
                                      <p:cBhvr additive="base">
                                        <p:cTn id="22" dur="20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3" dur="20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par>
                          <p:cTn id="24" fill="hold">
                            <p:stCondLst>
                              <p:cond delay="8000"/>
                            </p:stCondLst>
                            <p:childTnLst>
                              <p:par>
                                <p:cTn id="25" presetID="7" presetClass="entr" presetSubtype="4" fill="hold" grpId="0" nodeType="after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20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8" dur="20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par>
                          <p:cTn id="29" fill="hold">
                            <p:stCondLst>
                              <p:cond delay="10000"/>
                            </p:stCondLst>
                            <p:childTnLst>
                              <p:par>
                                <p:cTn id="30" presetID="7" presetClass="entr" presetSubtype="4" fill="hold" grpId="0" nodeType="after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 calcmode="lin" valueType="num">
                                      <p:cBhvr additive="base">
                                        <p:cTn id="32" dur="20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3" dur="20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par>
                          <p:cTn id="34" fill="hold">
                            <p:stCondLst>
                              <p:cond delay="12000"/>
                            </p:stCondLst>
                            <p:childTnLst>
                              <p:par>
                                <p:cTn id="35" presetID="7" presetClass="entr" presetSubtype="4" fill="hold" grpId="0" nodeType="after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20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20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par>
                          <p:cTn id="39" fill="hold">
                            <p:stCondLst>
                              <p:cond delay="14000"/>
                            </p:stCondLst>
                            <p:childTnLst>
                              <p:par>
                                <p:cTn id="40" presetID="7" presetClass="entr" presetSubtype="4" fill="hold" grpId="0" nodeType="after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 calcmode="lin" valueType="num">
                                      <p:cBhvr additive="base">
                                        <p:cTn id="42" dur="20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3" dur="20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918558"/>
          </a:xfrm>
        </p:spPr>
        <p:txBody>
          <a:bodyPr/>
          <a:lstStyle/>
          <a:p>
            <a:pPr algn="ctr"/>
            <a:r>
              <a:rPr lang="en-GB" sz="4000" dirty="0" smtClean="0"/>
              <a:t>Ideas for developing - </a:t>
            </a:r>
            <a:r>
              <a:rPr lang="en-GB" sz="4000" dirty="0" smtClean="0">
                <a:solidFill>
                  <a:srgbClr val="FF0000"/>
                </a:solidFill>
              </a:rPr>
              <a:t>Connection</a:t>
            </a:r>
            <a:endParaRPr lang="en-GB" sz="4000" dirty="0">
              <a:solidFill>
                <a:srgbClr val="FF0000"/>
              </a:solidFill>
            </a:endParaRPr>
          </a:p>
        </p:txBody>
      </p:sp>
      <p:sp>
        <p:nvSpPr>
          <p:cNvPr id="3" name="Content Placeholder 2"/>
          <p:cNvSpPr>
            <a:spLocks noGrp="1"/>
          </p:cNvSpPr>
          <p:nvPr>
            <p:ph idx="1"/>
          </p:nvPr>
        </p:nvSpPr>
        <p:spPr>
          <a:xfrm>
            <a:off x="0" y="1202064"/>
            <a:ext cx="9144000" cy="4558769"/>
          </a:xfrm>
        </p:spPr>
        <p:txBody>
          <a:bodyPr>
            <a:normAutofit fontScale="92500" lnSpcReduction="20000"/>
          </a:bodyPr>
          <a:lstStyle/>
          <a:p>
            <a:pPr eaLnBrk="1" hangingPunct="1"/>
            <a:r>
              <a:rPr lang="en-US" sz="3000" dirty="0" smtClean="0"/>
              <a:t>Encourage your players to work sensibly with others, demonstrating, empathy, sensitivity friendship skills</a:t>
            </a:r>
          </a:p>
          <a:p>
            <a:pPr eaLnBrk="1" hangingPunct="1"/>
            <a:r>
              <a:rPr lang="en-US" sz="3000" dirty="0" smtClean="0">
                <a:solidFill>
                  <a:srgbClr val="7030A0"/>
                </a:solidFill>
              </a:rPr>
              <a:t>Encourage cooperation in different size groups</a:t>
            </a:r>
          </a:p>
          <a:p>
            <a:pPr eaLnBrk="1" hangingPunct="1"/>
            <a:r>
              <a:rPr lang="en-US" sz="3000" dirty="0" smtClean="0"/>
              <a:t>Design competitive activities (2v2, 3v3, 3v2, 4v3)</a:t>
            </a:r>
          </a:p>
          <a:p>
            <a:pPr eaLnBrk="1" hangingPunct="1"/>
            <a:r>
              <a:rPr lang="en-US" sz="3000" dirty="0" smtClean="0">
                <a:solidFill>
                  <a:srgbClr val="7030A0"/>
                </a:solidFill>
              </a:rPr>
              <a:t>Give the children different roles in teams</a:t>
            </a:r>
          </a:p>
          <a:p>
            <a:pPr eaLnBrk="1" hangingPunct="1"/>
            <a:r>
              <a:rPr lang="en-US" sz="3000" dirty="0" smtClean="0"/>
              <a:t>Get children to lead (captain) and coach peers</a:t>
            </a:r>
          </a:p>
          <a:p>
            <a:pPr eaLnBrk="1" hangingPunct="1"/>
            <a:r>
              <a:rPr lang="en-US" sz="3000" dirty="0" smtClean="0">
                <a:solidFill>
                  <a:srgbClr val="7030A0"/>
                </a:solidFill>
              </a:rPr>
              <a:t>Getting the children to talk about taking exercise because they fully </a:t>
            </a:r>
            <a:r>
              <a:rPr lang="en-US" sz="3000" dirty="0" err="1" smtClean="0">
                <a:solidFill>
                  <a:srgbClr val="7030A0"/>
                </a:solidFill>
              </a:rPr>
              <a:t>recognise</a:t>
            </a:r>
            <a:r>
              <a:rPr lang="en-US" sz="3000" dirty="0" smtClean="0">
                <a:solidFill>
                  <a:srgbClr val="7030A0"/>
                </a:solidFill>
              </a:rPr>
              <a:t> its benefits	</a:t>
            </a:r>
          </a:p>
          <a:p>
            <a:endParaRPr lang="en-GB" dirty="0"/>
          </a:p>
        </p:txBody>
      </p:sp>
    </p:spTree>
  </p:cSld>
  <p:clrMapOvr>
    <a:masterClrMapping/>
  </p:clrMapOvr>
  <mc:AlternateContent xmlns:mc="http://schemas.openxmlformats.org/markup-compatibility/2006" xmlns:p14="http://schemas.microsoft.com/office/powerpoint/2010/main">
    <mc:Choice Requires="p14">
      <p:transition>
        <p14:flip dir="l"/>
      </p:transition>
    </mc:Choice>
    <mc:Fallback xmlns="">
      <p:transition xmlns:p14="http://schemas.microsoft.com/office/powerpoint/2010/main">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7"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20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20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7"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2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20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7"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2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20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7"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20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20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7"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20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20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7"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20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20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144000" cy="621240"/>
          </a:xfrm>
        </p:spPr>
        <p:txBody>
          <a:bodyPr/>
          <a:lstStyle/>
          <a:p>
            <a:pPr algn="l"/>
            <a:r>
              <a:rPr lang="en-GB" sz="3200" dirty="0" smtClean="0"/>
              <a:t>Ideas for developing – </a:t>
            </a:r>
            <a:r>
              <a:rPr lang="en-GB" sz="3200" dirty="0" smtClean="0">
                <a:solidFill>
                  <a:srgbClr val="FF0000"/>
                </a:solidFill>
              </a:rPr>
              <a:t>Character and Caring</a:t>
            </a:r>
            <a:endParaRPr lang="en-GB" sz="3200" dirty="0">
              <a:solidFill>
                <a:srgbClr val="FF0000"/>
              </a:solidFill>
            </a:endParaRPr>
          </a:p>
        </p:txBody>
      </p:sp>
      <p:sp>
        <p:nvSpPr>
          <p:cNvPr id="3" name="Content Placeholder 2"/>
          <p:cNvSpPr>
            <a:spLocks noGrp="1"/>
          </p:cNvSpPr>
          <p:nvPr>
            <p:ph idx="1"/>
          </p:nvPr>
        </p:nvSpPr>
        <p:spPr>
          <a:xfrm>
            <a:off x="0" y="1054641"/>
            <a:ext cx="9296400" cy="4796914"/>
          </a:xfrm>
        </p:spPr>
        <p:txBody>
          <a:bodyPr>
            <a:normAutofit fontScale="77500" lnSpcReduction="20000"/>
          </a:bodyPr>
          <a:lstStyle/>
          <a:p>
            <a:pPr eaLnBrk="1" hangingPunct="1">
              <a:lnSpc>
                <a:spcPct val="80000"/>
              </a:lnSpc>
            </a:pPr>
            <a:r>
              <a:rPr lang="en-GB" sz="2200" dirty="0" smtClean="0"/>
              <a:t>Setting of team values , what is acceptable and what is not.</a:t>
            </a:r>
          </a:p>
          <a:p>
            <a:pPr eaLnBrk="1" hangingPunct="1">
              <a:lnSpc>
                <a:spcPct val="80000"/>
              </a:lnSpc>
            </a:pPr>
            <a:r>
              <a:rPr lang="en-GB" sz="2200" dirty="0" smtClean="0">
                <a:solidFill>
                  <a:srgbClr val="7030A0"/>
                </a:solidFill>
              </a:rPr>
              <a:t>Showing respect for coaches, fellow players, referees etc.</a:t>
            </a:r>
          </a:p>
          <a:p>
            <a:pPr eaLnBrk="1" hangingPunct="1">
              <a:lnSpc>
                <a:spcPct val="80000"/>
              </a:lnSpc>
            </a:pPr>
            <a:r>
              <a:rPr lang="en-GB" sz="2200" dirty="0" smtClean="0"/>
              <a:t>Coach to act as a role model </a:t>
            </a:r>
          </a:p>
          <a:p>
            <a:pPr eaLnBrk="1" hangingPunct="1">
              <a:lnSpc>
                <a:spcPct val="80000"/>
              </a:lnSpc>
            </a:pPr>
            <a:r>
              <a:rPr lang="en-US" sz="2200" dirty="0" smtClean="0">
                <a:solidFill>
                  <a:srgbClr val="7030A0"/>
                </a:solidFill>
              </a:rPr>
              <a:t>Work with players to develop a code of conduct for practice?</a:t>
            </a:r>
          </a:p>
          <a:p>
            <a:pPr eaLnBrk="1" hangingPunct="1">
              <a:lnSpc>
                <a:spcPct val="80000"/>
              </a:lnSpc>
            </a:pPr>
            <a:r>
              <a:rPr lang="en-US" sz="2200" dirty="0" smtClean="0"/>
              <a:t>Encourage players to talk with each other and evaluate </a:t>
            </a:r>
          </a:p>
          <a:p>
            <a:pPr eaLnBrk="1" hangingPunct="1">
              <a:lnSpc>
                <a:spcPct val="80000"/>
              </a:lnSpc>
              <a:buNone/>
            </a:pPr>
            <a:r>
              <a:rPr lang="en-US" sz="2200" dirty="0" smtClean="0"/>
              <a:t>     performance at the end of each session?</a:t>
            </a:r>
          </a:p>
          <a:p>
            <a:pPr eaLnBrk="1" hangingPunct="1">
              <a:lnSpc>
                <a:spcPct val="80000"/>
              </a:lnSpc>
            </a:pPr>
            <a:r>
              <a:rPr lang="en-US" sz="2200" dirty="0" smtClean="0">
                <a:solidFill>
                  <a:srgbClr val="7030A0"/>
                </a:solidFill>
              </a:rPr>
              <a:t>Encourage players to thank the coaching staff after each session?</a:t>
            </a:r>
          </a:p>
          <a:p>
            <a:pPr eaLnBrk="1" hangingPunct="1">
              <a:lnSpc>
                <a:spcPct val="80000"/>
              </a:lnSpc>
            </a:pPr>
            <a:r>
              <a:rPr lang="en-US" sz="2200" dirty="0" smtClean="0"/>
              <a:t>Expect players to put out and take back equipment?</a:t>
            </a:r>
          </a:p>
          <a:p>
            <a:pPr eaLnBrk="1" hangingPunct="1">
              <a:lnSpc>
                <a:spcPct val="80000"/>
              </a:lnSpc>
            </a:pPr>
            <a:r>
              <a:rPr lang="en-US" sz="2200" dirty="0" smtClean="0">
                <a:solidFill>
                  <a:srgbClr val="7030A0"/>
                </a:solidFill>
              </a:rPr>
              <a:t>Talk with players about their behaviour before, during and after a game?</a:t>
            </a:r>
          </a:p>
          <a:p>
            <a:pPr eaLnBrk="1" hangingPunct="1">
              <a:lnSpc>
                <a:spcPct val="80000"/>
              </a:lnSpc>
            </a:pPr>
            <a:r>
              <a:rPr lang="en-US" sz="2200" dirty="0" smtClean="0"/>
              <a:t>Encourage players to shake hands even after informal games in practice sessions?</a:t>
            </a:r>
          </a:p>
          <a:p>
            <a:pPr eaLnBrk="1" hangingPunct="1">
              <a:lnSpc>
                <a:spcPct val="80000"/>
              </a:lnSpc>
            </a:pPr>
            <a:r>
              <a:rPr lang="en-US" sz="2200" dirty="0" smtClean="0">
                <a:solidFill>
                  <a:srgbClr val="7030A0"/>
                </a:solidFill>
              </a:rPr>
              <a:t>Have a discipline system for unfair play in practice?</a:t>
            </a:r>
          </a:p>
          <a:p>
            <a:pPr eaLnBrk="1" hangingPunct="1">
              <a:lnSpc>
                <a:spcPct val="80000"/>
              </a:lnSpc>
            </a:pPr>
            <a:r>
              <a:rPr lang="en-US" sz="2200" dirty="0" smtClean="0"/>
              <a:t>Bring in a qualified official for some practice sessions and encourage players to discuss the reasons for decisions after the game?</a:t>
            </a:r>
          </a:p>
          <a:p>
            <a:endParaRPr lang="en-GB" dirty="0"/>
          </a:p>
        </p:txBody>
      </p:sp>
    </p:spTree>
  </p:cSld>
  <p:clrMapOvr>
    <a:masterClrMapping/>
  </p:clrMapOvr>
  <mc:AlternateContent xmlns:mc="http://schemas.openxmlformats.org/markup-compatibility/2006" xmlns:p14="http://schemas.microsoft.com/office/powerpoint/2010/main">
    <mc:Choice Requires="p14">
      <p:transition>
        <p14:flip dir="l"/>
      </p:transition>
    </mc:Choice>
    <mc:Fallback xmlns="">
      <p:transition xmlns:p14="http://schemas.microsoft.com/office/powerpoint/2010/main">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7" presetClass="entr" presetSubtype="4"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20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20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par>
                          <p:cTn id="9" fill="hold">
                            <p:stCondLst>
                              <p:cond delay="2000"/>
                            </p:stCondLst>
                            <p:childTnLst>
                              <p:par>
                                <p:cTn id="10" presetID="7" presetClass="entr" presetSubtype="4" fill="hold" grpId="0" nodeType="after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additive="base">
                                        <p:cTn id="12" dur="2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3" dur="20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par>
                          <p:cTn id="14" fill="hold">
                            <p:stCondLst>
                              <p:cond delay="4000"/>
                            </p:stCondLst>
                            <p:childTnLst>
                              <p:par>
                                <p:cTn id="15" presetID="7" presetClass="entr" presetSubtype="4" fill="hold" grpId="0" nodeType="after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2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20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par>
                          <p:cTn id="19" fill="hold">
                            <p:stCondLst>
                              <p:cond delay="6000"/>
                            </p:stCondLst>
                            <p:childTnLst>
                              <p:par>
                                <p:cTn id="20" presetID="7" presetClass="entr" presetSubtype="4" fill="hold" grpId="0" nodeType="after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 calcmode="lin" valueType="num">
                                      <p:cBhvr additive="base">
                                        <p:cTn id="22" dur="20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3" dur="20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par>
                          <p:cTn id="24" fill="hold">
                            <p:stCondLst>
                              <p:cond delay="8000"/>
                            </p:stCondLst>
                            <p:childTnLst>
                              <p:par>
                                <p:cTn id="25" presetID="7" presetClass="entr" presetSubtype="4" fill="hold" grpId="0" nodeType="after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20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8" dur="20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par>
                          <p:cTn id="29" fill="hold">
                            <p:stCondLst>
                              <p:cond delay="10000"/>
                            </p:stCondLst>
                            <p:childTnLst>
                              <p:par>
                                <p:cTn id="30" presetID="7" presetClass="entr" presetSubtype="4" fill="hold" grpId="0" nodeType="after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 calcmode="lin" valueType="num">
                                      <p:cBhvr additive="base">
                                        <p:cTn id="32" dur="20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3" dur="20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par>
                          <p:cTn id="34" fill="hold">
                            <p:stCondLst>
                              <p:cond delay="12000"/>
                            </p:stCondLst>
                            <p:childTnLst>
                              <p:par>
                                <p:cTn id="35" presetID="7" presetClass="entr" presetSubtype="4" fill="hold" grpId="0" nodeType="after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20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20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par>
                          <p:cTn id="39" fill="hold">
                            <p:stCondLst>
                              <p:cond delay="14000"/>
                            </p:stCondLst>
                            <p:childTnLst>
                              <p:par>
                                <p:cTn id="40" presetID="7" presetClass="entr" presetSubtype="4" fill="hold" grpId="0" nodeType="after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 calcmode="lin" valueType="num">
                                      <p:cBhvr additive="base">
                                        <p:cTn id="42" dur="20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3" dur="20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par>
                          <p:cTn id="44" fill="hold">
                            <p:stCondLst>
                              <p:cond delay="16000"/>
                            </p:stCondLst>
                            <p:childTnLst>
                              <p:par>
                                <p:cTn id="45" presetID="7" presetClass="entr" presetSubtype="4" fill="hold" grpId="0" nodeType="after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 calcmode="lin" valueType="num">
                                      <p:cBhvr additive="base">
                                        <p:cTn id="47" dur="20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8" dur="20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par>
                          <p:cTn id="49" fill="hold">
                            <p:stCondLst>
                              <p:cond delay="18000"/>
                            </p:stCondLst>
                            <p:childTnLst>
                              <p:par>
                                <p:cTn id="50" presetID="7" presetClass="entr" presetSubtype="4" fill="hold" grpId="0" nodeType="afterEffect">
                                  <p:stCondLst>
                                    <p:cond delay="0"/>
                                  </p:stCondLst>
                                  <p:childTnLst>
                                    <p:set>
                                      <p:cBhvr>
                                        <p:cTn id="51" dur="1" fill="hold">
                                          <p:stCondLst>
                                            <p:cond delay="0"/>
                                          </p:stCondLst>
                                        </p:cTn>
                                        <p:tgtEl>
                                          <p:spTgt spid="3">
                                            <p:txEl>
                                              <p:pRg st="9" end="9"/>
                                            </p:txEl>
                                          </p:spTgt>
                                        </p:tgtEl>
                                        <p:attrNameLst>
                                          <p:attrName>style.visibility</p:attrName>
                                        </p:attrNameLst>
                                      </p:cBhvr>
                                      <p:to>
                                        <p:strVal val="visible"/>
                                      </p:to>
                                    </p:set>
                                    <p:anim calcmode="lin" valueType="num">
                                      <p:cBhvr additive="base">
                                        <p:cTn id="52" dur="20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53" dur="20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par>
                          <p:cTn id="54" fill="hold">
                            <p:stCondLst>
                              <p:cond delay="20000"/>
                            </p:stCondLst>
                            <p:childTnLst>
                              <p:par>
                                <p:cTn id="55" presetID="7" presetClass="entr" presetSubtype="4" fill="hold" grpId="0" nodeType="afterEffect">
                                  <p:stCondLst>
                                    <p:cond delay="0"/>
                                  </p:stCondLst>
                                  <p:childTnLst>
                                    <p:set>
                                      <p:cBhvr>
                                        <p:cTn id="56" dur="1" fill="hold">
                                          <p:stCondLst>
                                            <p:cond delay="0"/>
                                          </p:stCondLst>
                                        </p:cTn>
                                        <p:tgtEl>
                                          <p:spTgt spid="3">
                                            <p:txEl>
                                              <p:pRg st="10" end="10"/>
                                            </p:txEl>
                                          </p:spTgt>
                                        </p:tgtEl>
                                        <p:attrNameLst>
                                          <p:attrName>style.visibility</p:attrName>
                                        </p:attrNameLst>
                                      </p:cBhvr>
                                      <p:to>
                                        <p:strVal val="visible"/>
                                      </p:to>
                                    </p:set>
                                    <p:anim calcmode="lin" valueType="num">
                                      <p:cBhvr additive="base">
                                        <p:cTn id="57" dur="20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58" dur="20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par>
                          <p:cTn id="59" fill="hold">
                            <p:stCondLst>
                              <p:cond delay="22000"/>
                            </p:stCondLst>
                            <p:childTnLst>
                              <p:par>
                                <p:cTn id="60" presetID="7" presetClass="entr" presetSubtype="4" fill="hold" grpId="0" nodeType="afterEffect">
                                  <p:stCondLst>
                                    <p:cond delay="0"/>
                                  </p:stCondLst>
                                  <p:childTnLst>
                                    <p:set>
                                      <p:cBhvr>
                                        <p:cTn id="61" dur="1" fill="hold">
                                          <p:stCondLst>
                                            <p:cond delay="0"/>
                                          </p:stCondLst>
                                        </p:cTn>
                                        <p:tgtEl>
                                          <p:spTgt spid="3">
                                            <p:txEl>
                                              <p:pRg st="11" end="11"/>
                                            </p:txEl>
                                          </p:spTgt>
                                        </p:tgtEl>
                                        <p:attrNameLst>
                                          <p:attrName>style.visibility</p:attrName>
                                        </p:attrNameLst>
                                      </p:cBhvr>
                                      <p:to>
                                        <p:strVal val="visible"/>
                                      </p:to>
                                    </p:set>
                                    <p:anim calcmode="lin" valueType="num">
                                      <p:cBhvr additive="base">
                                        <p:cTn id="62" dur="20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63" dur="20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686800" cy="737115"/>
          </a:xfrm>
        </p:spPr>
        <p:txBody>
          <a:bodyPr/>
          <a:lstStyle/>
          <a:p>
            <a:pPr algn="ctr"/>
            <a:r>
              <a:rPr lang="en-GB" sz="4000" dirty="0" smtClean="0"/>
              <a:t>Ideas for developing - </a:t>
            </a:r>
            <a:r>
              <a:rPr lang="en-GB" sz="4000" dirty="0" smtClean="0">
                <a:solidFill>
                  <a:srgbClr val="FF0000"/>
                </a:solidFill>
              </a:rPr>
              <a:t>Creativity</a:t>
            </a:r>
            <a:endParaRPr lang="en-GB" sz="4000" dirty="0">
              <a:solidFill>
                <a:srgbClr val="FF0000"/>
              </a:solidFill>
            </a:endParaRPr>
          </a:p>
        </p:txBody>
      </p:sp>
      <p:sp>
        <p:nvSpPr>
          <p:cNvPr id="3" name="Content Placeholder 2"/>
          <p:cNvSpPr>
            <a:spLocks noGrp="1"/>
          </p:cNvSpPr>
          <p:nvPr>
            <p:ph idx="1"/>
          </p:nvPr>
        </p:nvSpPr>
        <p:spPr>
          <a:xfrm>
            <a:off x="228600" y="1043302"/>
            <a:ext cx="8915400" cy="4706191"/>
          </a:xfrm>
        </p:spPr>
        <p:txBody>
          <a:bodyPr>
            <a:normAutofit fontScale="92500" lnSpcReduction="10000"/>
          </a:bodyPr>
          <a:lstStyle/>
          <a:p>
            <a:pPr eaLnBrk="1" hangingPunct="1">
              <a:lnSpc>
                <a:spcPct val="90000"/>
              </a:lnSpc>
            </a:pPr>
            <a:r>
              <a:rPr lang="en-US" sz="2800" dirty="0" smtClean="0"/>
              <a:t>Encouraged your players to find their own solutions to problems, so they learn rather than simply copy and repeat.</a:t>
            </a:r>
          </a:p>
          <a:p>
            <a:pPr eaLnBrk="1" hangingPunct="1">
              <a:lnSpc>
                <a:spcPct val="90000"/>
              </a:lnSpc>
            </a:pPr>
            <a:r>
              <a:rPr lang="en-US" sz="2800" dirty="0" smtClean="0">
                <a:solidFill>
                  <a:srgbClr val="7030A0"/>
                </a:solidFill>
              </a:rPr>
              <a:t>Design activities where the players discover a number of ways to solve a problem</a:t>
            </a:r>
          </a:p>
          <a:p>
            <a:pPr eaLnBrk="1" hangingPunct="1">
              <a:lnSpc>
                <a:spcPct val="90000"/>
              </a:lnSpc>
            </a:pPr>
            <a:r>
              <a:rPr lang="en-US" sz="2800" dirty="0" smtClean="0"/>
              <a:t>Create scenarios to which players can respond creatively</a:t>
            </a:r>
          </a:p>
          <a:p>
            <a:pPr eaLnBrk="1" hangingPunct="1">
              <a:lnSpc>
                <a:spcPct val="90000"/>
              </a:lnSpc>
            </a:pPr>
            <a:r>
              <a:rPr lang="en-US" sz="2800" dirty="0" smtClean="0">
                <a:solidFill>
                  <a:srgbClr val="7030A0"/>
                </a:solidFill>
              </a:rPr>
              <a:t>Set a supportive environment where players are encouraged to try different things and they know that they will not be chastised for trying them</a:t>
            </a:r>
          </a:p>
          <a:p>
            <a:pPr eaLnBrk="1" hangingPunct="1">
              <a:lnSpc>
                <a:spcPct val="90000"/>
              </a:lnSpc>
            </a:pPr>
            <a:r>
              <a:rPr lang="en-US" sz="2800" dirty="0" smtClean="0"/>
              <a:t>Allow the players to develop codes for different plays</a:t>
            </a:r>
          </a:p>
          <a:p>
            <a:endParaRPr lang="en-GB" dirty="0"/>
          </a:p>
        </p:txBody>
      </p:sp>
    </p:spTree>
  </p:cSld>
  <p:clrMapOvr>
    <a:masterClrMapping/>
  </p:clrMapOvr>
  <mc:AlternateContent xmlns:mc="http://schemas.openxmlformats.org/markup-compatibility/2006" xmlns:p14="http://schemas.microsoft.com/office/powerpoint/2010/main">
    <mc:Choice Requires="p14">
      <p:transition>
        <p14:flip dir="l"/>
      </p:transition>
    </mc:Choice>
    <mc:Fallback xmlns="">
      <p:transition xmlns:p14="http://schemas.microsoft.com/office/powerpoint/2010/main">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7"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30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30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7"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3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30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7"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3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30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7"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30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30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7"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30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30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Tree>
  </p:cSld>
  <p:clrMapOvr>
    <a:masterClrMapping/>
  </p:clrMapOvr>
</p:sld>
</file>

<file path=ppt/theme/theme1.xml><?xml version="1.0" encoding="utf-8"?>
<a:theme xmlns:a="http://schemas.openxmlformats.org/drawingml/2006/main" name="Inspiration">
  <a:themeElements>
    <a:clrScheme name="Inspiration">
      <a:dk1>
        <a:sysClr val="windowText" lastClr="000000"/>
      </a:dk1>
      <a:lt1>
        <a:sysClr val="window" lastClr="FFFFFF"/>
      </a:lt1>
      <a:dk2>
        <a:srgbClr val="2F2F26"/>
      </a:dk2>
      <a:lt2>
        <a:srgbClr val="9FA795"/>
      </a:lt2>
      <a:accent1>
        <a:srgbClr val="749805"/>
      </a:accent1>
      <a:accent2>
        <a:srgbClr val="BACC82"/>
      </a:accent2>
      <a:accent3>
        <a:srgbClr val="6E9EC2"/>
      </a:accent3>
      <a:accent4>
        <a:srgbClr val="2046A5"/>
      </a:accent4>
      <a:accent5>
        <a:srgbClr val="5039C6"/>
      </a:accent5>
      <a:accent6>
        <a:srgbClr val="7411D0"/>
      </a:accent6>
      <a:hlink>
        <a:srgbClr val="FFC000"/>
      </a:hlink>
      <a:folHlink>
        <a:srgbClr val="C0C000"/>
      </a:folHlink>
    </a:clrScheme>
    <a:fontScheme name="Inspiration">
      <a:majorFont>
        <a:latin typeface="News Gothic MT"/>
        <a:ea typeface=""/>
        <a:cs typeface=""/>
        <a:font script="Jpan" typeface="メイリオ"/>
      </a:majorFont>
      <a:minorFont>
        <a:latin typeface="News Gothic MT"/>
        <a:ea typeface=""/>
        <a:cs typeface=""/>
        <a:font script="Jpan" typeface="メイリオ"/>
      </a:minorFont>
    </a:fontScheme>
    <a:fmtScheme name="Inspiration">
      <a:fillStyleLst>
        <a:solidFill>
          <a:schemeClr val="phClr"/>
        </a:solidFill>
        <a:gradFill rotWithShape="1">
          <a:gsLst>
            <a:gs pos="25000">
              <a:schemeClr val="phClr">
                <a:tint val="90000"/>
                <a:shade val="100000"/>
                <a:alpha val="90000"/>
                <a:satMod val="150000"/>
              </a:schemeClr>
            </a:gs>
            <a:gs pos="100000">
              <a:schemeClr val="phClr">
                <a:tint val="100000"/>
                <a:shade val="60000"/>
                <a:satMod val="135000"/>
              </a:schemeClr>
            </a:gs>
          </a:gsLst>
          <a:path path="circle">
            <a:fillToRect l="50000" t="50000" r="50000" b="50000"/>
          </a:path>
        </a:gradFill>
        <a:gradFill rotWithShape="1">
          <a:gsLst>
            <a:gs pos="0">
              <a:schemeClr val="phClr">
                <a:tint val="90000"/>
                <a:shade val="100000"/>
                <a:alpha val="85000"/>
                <a:satMod val="150000"/>
              </a:schemeClr>
            </a:gs>
            <a:gs pos="33000">
              <a:schemeClr val="phClr">
                <a:tint val="90000"/>
                <a:shade val="100000"/>
                <a:alpha val="95000"/>
                <a:satMod val="130000"/>
              </a:schemeClr>
            </a:gs>
            <a:gs pos="67000">
              <a:schemeClr val="phClr">
                <a:shade val="70000"/>
                <a:satMod val="135000"/>
              </a:schemeClr>
            </a:gs>
            <a:gs pos="100000">
              <a:schemeClr val="phClr">
                <a:shade val="50000"/>
                <a:satMod val="135000"/>
              </a:schemeClr>
            </a:gs>
          </a:gsLst>
          <a:lin ang="13200000" scaled="1"/>
        </a:gradFill>
      </a:fillStyleLst>
      <a:lnStyleLst>
        <a:ln w="12700" cap="flat" cmpd="sng" algn="ctr">
          <a:solidFill>
            <a:schemeClr val="phClr">
              <a:shade val="95000"/>
              <a:satMod val="105000"/>
            </a:schemeClr>
          </a:solidFill>
          <a:prstDash val="solid"/>
        </a:ln>
        <a:ln w="38100" cap="flat" cmpd="thickThin" algn="ctr">
          <a:solidFill>
            <a:schemeClr val="phClr"/>
          </a:solidFill>
          <a:prstDash val="solid"/>
        </a:ln>
        <a:ln w="38100" cap="flat" cmpd="thinThick" algn="ctr">
          <a:solidFill>
            <a:schemeClr val="phClr"/>
          </a:solidFill>
          <a:prstDash val="solid"/>
        </a:ln>
      </a:lnStyleLst>
      <a:effectStyleLst>
        <a:effectStyle>
          <a:effectLst/>
        </a:effectStyle>
        <a:effectStyle>
          <a:effectLst/>
          <a:scene3d>
            <a:camera prst="orthographicFront">
              <a:rot lat="0" lon="0" rev="0"/>
            </a:camera>
            <a:lightRig rig="twoPt" dir="tl"/>
          </a:scene3d>
          <a:sp3d extrusionH="12700" prstMaterial="softEdge">
            <a:bevelT w="25400" h="50800"/>
          </a:sp3d>
        </a:effectStyle>
        <a:effectStyle>
          <a:effectLst>
            <a:innerShdw blurRad="50800" dist="25400" dir="2400000">
              <a:srgbClr val="808080">
                <a:alpha val="75000"/>
              </a:srgbClr>
            </a:innerShdw>
            <a:reflection blurRad="38100" stA="26000" endPos="35000" dist="12700" dir="5400000" fadeDir="4800000" sy="-100000" rotWithShape="0"/>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Inspiration.thmx</Template>
  <TotalTime>1591</TotalTime>
  <Words>2775</Words>
  <Application>Microsoft Macintosh PowerPoint</Application>
  <PresentationFormat>On-screen Show (4:3)</PresentationFormat>
  <Paragraphs>401</Paragraphs>
  <Slides>71</Slides>
  <Notes>11</Notes>
  <HiddenSlides>0</HiddenSlides>
  <MMClips>3</MMClips>
  <ScaleCrop>false</ScaleCrop>
  <HeadingPairs>
    <vt:vector size="4" baseType="variant">
      <vt:variant>
        <vt:lpstr>Theme</vt:lpstr>
      </vt:variant>
      <vt:variant>
        <vt:i4>1</vt:i4>
      </vt:variant>
      <vt:variant>
        <vt:lpstr>Slide Titles</vt:lpstr>
      </vt:variant>
      <vt:variant>
        <vt:i4>71</vt:i4>
      </vt:variant>
    </vt:vector>
  </HeadingPairs>
  <TitlesOfParts>
    <vt:vector size="72" baseType="lpstr">
      <vt:lpstr>Inspiration</vt:lpstr>
      <vt:lpstr>PowerPoint Presentation</vt:lpstr>
      <vt:lpstr>PowerPoint Presentation</vt:lpstr>
      <vt:lpstr>      BA (Hons) Sports Management and</vt:lpstr>
      <vt:lpstr>PowerPoint Presentation</vt:lpstr>
      <vt:lpstr>PowerPoint Presentation</vt:lpstr>
      <vt:lpstr>PowerPoint Presentation</vt:lpstr>
      <vt:lpstr>What does a coach need to be able to do?</vt:lpstr>
      <vt:lpstr>What is learner-centred coaching?</vt:lpstr>
      <vt:lpstr>PowerPoint Presentation</vt:lpstr>
      <vt:lpstr>What type of coach would  you  like to employ?</vt:lpstr>
      <vt:lpstr>Group work</vt:lpstr>
      <vt:lpstr>Attributes of a good Coach</vt:lpstr>
      <vt:lpstr>Roles of the Coach</vt:lpstr>
      <vt:lpstr>Best Coaching Practice</vt:lpstr>
      <vt:lpstr>A Level 1 Coach should:</vt:lpstr>
      <vt:lpstr>APES - Principles for Learning</vt:lpstr>
      <vt:lpstr>Group work</vt:lpstr>
      <vt:lpstr>PRICELESS PRINCIPLES FOR LEARNING</vt:lpstr>
      <vt:lpstr>PowerPoint Presentation</vt:lpstr>
      <vt:lpstr>PowerPoint Presentation</vt:lpstr>
      <vt:lpstr>The importance of FUNdamentals</vt:lpstr>
      <vt:lpstr>FUNdamentals</vt:lpstr>
      <vt:lpstr>Today’s Practical Session</vt:lpstr>
      <vt:lpstr>Available Equipment</vt:lpstr>
      <vt:lpstr>Using ‘KEY FACTORS when coaching skills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Mini Coaching Conference</vt:lpstr>
      <vt:lpstr>Developing Children through Sport</vt:lpstr>
      <vt:lpstr>OTHERWISE!</vt:lpstr>
      <vt:lpstr>Developing Children through Rugby Union</vt:lpstr>
      <vt:lpstr>Children and Sport</vt:lpstr>
      <vt:lpstr>Developing Children through Sport</vt:lpstr>
      <vt:lpstr>Child Vs Adult</vt:lpstr>
      <vt:lpstr>Grouping Children</vt:lpstr>
      <vt:lpstr>A Child centred Approach to Coaching</vt:lpstr>
      <vt:lpstr>The FUN Theory</vt:lpstr>
      <vt:lpstr>Children &amp; Sport</vt:lpstr>
      <vt:lpstr>Meeting the wants and  needs of the Children!</vt:lpstr>
      <vt:lpstr>Meeting the wants and  needs of the Children</vt:lpstr>
      <vt:lpstr>Developing the whole child using               ‘Differentiation’</vt:lpstr>
      <vt:lpstr>    Developing the ‘Whole Child’</vt:lpstr>
      <vt:lpstr>Developing the ‘Whole Child’</vt:lpstr>
      <vt:lpstr>Social and Personal development</vt:lpstr>
      <vt:lpstr>Positioning of the 5C’s </vt:lpstr>
      <vt:lpstr>GROUP WORK  WHAT CAN WE DO AS COACHES TO DEVELOP THE 5C’S DURING OUR COACHING SESSIONS?</vt:lpstr>
      <vt:lpstr>Ideas for developing - Confidence</vt:lpstr>
      <vt:lpstr>Ideas for developing - Connection</vt:lpstr>
      <vt:lpstr>Ideas for developing – Character and Caring</vt:lpstr>
      <vt:lpstr>Ideas for developing - Creativity</vt:lpstr>
      <vt:lpstr>PowerPoint Presentation</vt:lpstr>
      <vt:lpstr>PowerPoint Presentation</vt:lpstr>
      <vt:lpstr>PowerPoint Presentation</vt:lpstr>
    </vt:vector>
  </TitlesOfParts>
  <Company>WRU</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(Hons) Sports Management</dc:title>
  <dc:creator>John Schropfer</dc:creator>
  <cp:lastModifiedBy>John Leighton Schropfer</cp:lastModifiedBy>
  <cp:revision>47</cp:revision>
  <dcterms:created xsi:type="dcterms:W3CDTF">2011-10-14T07:43:37Z</dcterms:created>
  <dcterms:modified xsi:type="dcterms:W3CDTF">2014-09-26T14:21:44Z</dcterms:modified>
</cp:coreProperties>
</file>