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AD2CCF7-E10C-F1DB-AFCC-BEC24088CDCD}" v="190" dt="2026-01-12T13:59:55.800"/>
    <p1510:client id="{D16D26D8-D68A-DBCD-C54F-BB9D27117777}" v="399" dt="2026-01-12T14:05:07.5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3375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350"/>
            </a:lvl1pPr>
            <a:lvl2pPr marL="257175" indent="0" algn="ctr">
              <a:buNone/>
              <a:defRPr sz="1125"/>
            </a:lvl2pPr>
            <a:lvl3pPr marL="514350" indent="0" algn="ctr">
              <a:buNone/>
              <a:defRPr sz="1013"/>
            </a:lvl3pPr>
            <a:lvl4pPr marL="771525" indent="0" algn="ctr">
              <a:buNone/>
              <a:defRPr sz="900"/>
            </a:lvl4pPr>
            <a:lvl5pPr marL="1028700" indent="0" algn="ctr">
              <a:buNone/>
              <a:defRPr sz="900"/>
            </a:lvl5pPr>
            <a:lvl6pPr marL="1285875" indent="0" algn="ctr">
              <a:buNone/>
              <a:defRPr sz="900"/>
            </a:lvl6pPr>
            <a:lvl7pPr marL="1543050" indent="0" algn="ctr">
              <a:buNone/>
              <a:defRPr sz="900"/>
            </a:lvl7pPr>
            <a:lvl8pPr marL="1800225" indent="0" algn="ctr">
              <a:buNone/>
              <a:defRPr sz="900"/>
            </a:lvl8pPr>
            <a:lvl9pPr marL="2057400" indent="0" algn="ctr">
              <a:buNone/>
              <a:defRPr sz="9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2" y="1709738"/>
            <a:ext cx="10515600" cy="2852737"/>
          </a:xfrm>
        </p:spPr>
        <p:txBody>
          <a:bodyPr anchor="b"/>
          <a:lstStyle>
            <a:lvl1pPr>
              <a:defRPr sz="3375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2" y="4589464"/>
            <a:ext cx="10515600" cy="1500187"/>
          </a:xfrm>
        </p:spPr>
        <p:txBody>
          <a:bodyPr/>
          <a:lstStyle>
            <a:lvl1pPr marL="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1pPr>
            <a:lvl2pPr marL="257175" indent="0">
              <a:buNone/>
              <a:defRPr sz="1125">
                <a:solidFill>
                  <a:schemeClr val="tx1">
                    <a:tint val="82000"/>
                  </a:schemeClr>
                </a:solidFill>
              </a:defRPr>
            </a:lvl2pPr>
            <a:lvl3pPr marL="514350" indent="0">
              <a:buNone/>
              <a:defRPr sz="1013">
                <a:solidFill>
                  <a:schemeClr val="tx1">
                    <a:tint val="82000"/>
                  </a:schemeClr>
                </a:solidFill>
              </a:defRPr>
            </a:lvl3pPr>
            <a:lvl4pPr marL="771525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4pPr>
            <a:lvl5pPr marL="1028700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5pPr>
            <a:lvl6pPr marL="1285875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6pPr>
            <a:lvl7pPr marL="1543050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7pPr>
            <a:lvl8pPr marL="1800225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8pPr>
            <a:lvl9pPr marL="2057400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1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1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9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6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2" y="1681163"/>
            <a:ext cx="5183188" cy="823912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2" y="2505076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90" y="457200"/>
            <a:ext cx="3932236" cy="1600200"/>
          </a:xfrm>
        </p:spPr>
        <p:txBody>
          <a:bodyPr anchor="b"/>
          <a:lstStyle>
            <a:lvl1pPr>
              <a:defRPr sz="18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1" cy="4873625"/>
          </a:xfrm>
        </p:spPr>
        <p:txBody>
          <a:bodyPr/>
          <a:lstStyle>
            <a:lvl1pPr>
              <a:defRPr sz="1800"/>
            </a:lvl1pPr>
            <a:lvl2pPr>
              <a:defRPr sz="1575"/>
            </a:lvl2pPr>
            <a:lvl3pPr>
              <a:defRPr sz="1350"/>
            </a:lvl3pPr>
            <a:lvl4pPr>
              <a:defRPr sz="1125"/>
            </a:lvl4pPr>
            <a:lvl5pPr>
              <a:defRPr sz="1125"/>
            </a:lvl5pPr>
            <a:lvl6pPr>
              <a:defRPr sz="1125"/>
            </a:lvl6pPr>
            <a:lvl7pPr>
              <a:defRPr sz="1125"/>
            </a:lvl7pPr>
            <a:lvl8pPr>
              <a:defRPr sz="1125"/>
            </a:lvl8pPr>
            <a:lvl9pPr>
              <a:defRPr sz="1125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90" y="2057400"/>
            <a:ext cx="3932236" cy="3811588"/>
          </a:xfr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90" y="457200"/>
            <a:ext cx="3932236" cy="1600200"/>
          </a:xfrm>
        </p:spPr>
        <p:txBody>
          <a:bodyPr anchor="b"/>
          <a:lstStyle>
            <a:lvl1pPr>
              <a:defRPr sz="18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1" cy="4873625"/>
          </a:xfrm>
        </p:spPr>
        <p:txBody>
          <a:bodyPr anchor="t"/>
          <a:lstStyle>
            <a:lvl1pPr marL="0" indent="0">
              <a:buNone/>
              <a:defRPr sz="1800"/>
            </a:lvl1pPr>
            <a:lvl2pPr marL="257175" indent="0">
              <a:buNone/>
              <a:defRPr sz="1575"/>
            </a:lvl2pPr>
            <a:lvl3pPr marL="514350" indent="0">
              <a:buNone/>
              <a:defRPr sz="1350"/>
            </a:lvl3pPr>
            <a:lvl4pPr marL="771525" indent="0">
              <a:buNone/>
              <a:defRPr sz="1125"/>
            </a:lvl4pPr>
            <a:lvl5pPr marL="1028700" indent="0">
              <a:buNone/>
              <a:defRPr sz="1125"/>
            </a:lvl5pPr>
            <a:lvl6pPr marL="1285875" indent="0">
              <a:buNone/>
              <a:defRPr sz="1125"/>
            </a:lvl6pPr>
            <a:lvl7pPr marL="1543050" indent="0">
              <a:buNone/>
              <a:defRPr sz="1125"/>
            </a:lvl7pPr>
            <a:lvl8pPr marL="1800225" indent="0">
              <a:buNone/>
              <a:defRPr sz="1125"/>
            </a:lvl8pPr>
            <a:lvl9pPr marL="2057400" indent="0">
              <a:buNone/>
              <a:defRPr sz="1125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90" y="2057400"/>
            <a:ext cx="3932236" cy="3811588"/>
          </a:xfr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899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2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2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1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12/01/2026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2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67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C6AFDAAF-73E8-6B3B-5DC9-60E1FDFE8F69}"/>
              </a:ext>
            </a:extLst>
          </p:cNvPr>
          <p:cNvSpPr txBox="1"/>
          <p:nvPr/>
        </p:nvSpPr>
        <p:spPr>
          <a:xfrm>
            <a:off x="3386409" y="267"/>
            <a:ext cx="5039678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400" b="1" u="sng" err="1"/>
              <a:t>Anhwylder</a:t>
            </a:r>
            <a:r>
              <a:rPr lang="en-GB" sz="1400" b="1" u="sng" dirty="0"/>
              <a:t> </a:t>
            </a:r>
            <a:r>
              <a:rPr lang="en-GB" sz="1400" b="1" u="sng" err="1"/>
              <a:t>Sbectrwm</a:t>
            </a:r>
            <a:r>
              <a:rPr lang="en-GB" sz="1400" b="1" u="sng" dirty="0"/>
              <a:t> </a:t>
            </a:r>
            <a:r>
              <a:rPr lang="en-GB" sz="1400" b="1" u="sng" err="1"/>
              <a:t>Awtistiaeth</a:t>
            </a:r>
            <a:r>
              <a:rPr lang="en-GB" sz="1400" b="1" u="sng" dirty="0"/>
              <a:t> </a:t>
            </a:r>
            <a:r>
              <a:rPr lang="en-GB" sz="1400" b="1" u="sng" err="1"/>
              <a:t>yn</a:t>
            </a:r>
            <a:r>
              <a:rPr lang="en-GB" sz="1400" b="1" u="sng" dirty="0"/>
              <a:t> y </a:t>
            </a:r>
            <a:r>
              <a:rPr lang="en-GB" sz="1400" b="1" u="sng" err="1"/>
              <a:t>Blynyddoedd</a:t>
            </a:r>
            <a:r>
              <a:rPr lang="en-GB" sz="1400" b="1" u="sng" dirty="0"/>
              <a:t> </a:t>
            </a:r>
            <a:r>
              <a:rPr lang="en-GB" sz="1400" b="1" u="sng" err="1"/>
              <a:t>Cynnar</a:t>
            </a:r>
            <a:r>
              <a:rPr lang="en-GB" sz="1400" b="1" u="sng" dirty="0"/>
              <a:t>: </a:t>
            </a:r>
            <a:r>
              <a:rPr lang="en-GB" sz="1400" u="sng" err="1"/>
              <a:t>Adnabod</a:t>
            </a:r>
            <a:r>
              <a:rPr lang="en-GB" sz="1400" u="sng" dirty="0"/>
              <a:t>, </a:t>
            </a:r>
            <a:r>
              <a:rPr lang="en-GB" sz="1400" u="sng" err="1"/>
              <a:t>Rhwystrau</a:t>
            </a:r>
            <a:r>
              <a:rPr lang="en-GB" sz="1400" u="sng" dirty="0"/>
              <a:t> a </a:t>
            </a:r>
            <a:r>
              <a:rPr lang="en-GB" sz="1400" u="sng" err="1"/>
              <a:t>Stratagaethau</a:t>
            </a:r>
            <a:r>
              <a:rPr lang="en-GB" sz="1400" u="sng" dirty="0"/>
              <a:t> </a:t>
            </a:r>
            <a:r>
              <a:rPr lang="en-GB" sz="1400" u="sng" err="1"/>
              <a:t>Cymorth</a:t>
            </a:r>
            <a:r>
              <a:rPr lang="en-GB" sz="1400" u="sng" dirty="0"/>
              <a:t> </a:t>
            </a:r>
            <a:r>
              <a:rPr lang="en-GB" sz="1400" u="sng" err="1"/>
              <a:t>Gweledol</a:t>
            </a:r>
            <a:r>
              <a:rPr lang="en-GB" sz="1400" u="sng" dirty="0"/>
              <a:t> </a:t>
            </a:r>
            <a:r>
              <a:rPr lang="en-GB" sz="1400" u="sng" err="1"/>
              <a:t>ar</a:t>
            </a:r>
            <a:r>
              <a:rPr lang="en-GB" sz="1400" u="sng" dirty="0"/>
              <a:t> </a:t>
            </a:r>
            <a:r>
              <a:rPr lang="en-GB" sz="1400" u="sng" err="1"/>
              <a:t>gyfer</a:t>
            </a:r>
            <a:r>
              <a:rPr lang="en-GB" sz="1400" u="sng" dirty="0"/>
              <a:t> </a:t>
            </a:r>
            <a:r>
              <a:rPr lang="en-GB" sz="1400" u="sng" err="1"/>
              <a:t>Arfer</a:t>
            </a:r>
            <a:r>
              <a:rPr lang="en-GB" sz="1400" u="sng" dirty="0"/>
              <a:t> </a:t>
            </a:r>
            <a:r>
              <a:rPr lang="en-GB" sz="1400" u="sng" err="1"/>
              <a:t>Gynhwysol</a:t>
            </a:r>
            <a:endParaRPr lang="en-GB" sz="1400" u="sng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EA92457-5314-94BA-8A3E-E332E17E6C8B}"/>
              </a:ext>
            </a:extLst>
          </p:cNvPr>
          <p:cNvSpPr txBox="1"/>
          <p:nvPr/>
        </p:nvSpPr>
        <p:spPr>
          <a:xfrm>
            <a:off x="-801" y="-1760"/>
            <a:ext cx="1686903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100" dirty="0"/>
              <a:t>ECEY6006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0F259A7-897D-CF4C-7EC1-57B9328A642F}"/>
              </a:ext>
            </a:extLst>
          </p:cNvPr>
          <p:cNvSpPr txBox="1"/>
          <p:nvPr/>
        </p:nvSpPr>
        <p:spPr>
          <a:xfrm>
            <a:off x="11461721" y="4961"/>
            <a:ext cx="964981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100" dirty="0"/>
              <a:t>2203713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B23D23A-5F60-CC65-4E55-F08CA5249297}"/>
              </a:ext>
            </a:extLst>
          </p:cNvPr>
          <p:cNvSpPr txBox="1"/>
          <p:nvPr/>
        </p:nvSpPr>
        <p:spPr>
          <a:xfrm>
            <a:off x="-2665" y="263355"/>
            <a:ext cx="3007897" cy="258532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800" b="1" err="1"/>
              <a:t>Cyflwyniad</a:t>
            </a:r>
            <a:r>
              <a:rPr lang="en-GB" sz="800" b="1" dirty="0"/>
              <a:t>:</a:t>
            </a:r>
          </a:p>
          <a:p>
            <a:pPr algn="just"/>
            <a:r>
              <a:rPr lang="en-GB" sz="800" dirty="0"/>
              <a:t>Mae </a:t>
            </a:r>
            <a:r>
              <a:rPr lang="en-GB" sz="800" err="1"/>
              <a:t>Anhwylder</a:t>
            </a:r>
            <a:r>
              <a:rPr lang="en-GB" sz="800" dirty="0"/>
              <a:t> </a:t>
            </a:r>
            <a:r>
              <a:rPr lang="en-GB" sz="800" err="1"/>
              <a:t>Sbectrwm</a:t>
            </a:r>
            <a:r>
              <a:rPr lang="en-GB" sz="800" dirty="0"/>
              <a:t> </a:t>
            </a:r>
            <a:r>
              <a:rPr lang="en-GB" sz="800" err="1"/>
              <a:t>Awtistiaeth</a:t>
            </a:r>
            <a:r>
              <a:rPr lang="en-GB" sz="800" dirty="0"/>
              <a:t> (ASA) </a:t>
            </a:r>
            <a:r>
              <a:rPr lang="en-GB" sz="800" err="1"/>
              <a:t>yn</a:t>
            </a:r>
            <a:r>
              <a:rPr lang="en-GB" sz="800" dirty="0"/>
              <a:t> </a:t>
            </a:r>
            <a:r>
              <a:rPr lang="en-GB" sz="800" err="1"/>
              <a:t>gyflwr</a:t>
            </a:r>
            <a:r>
              <a:rPr lang="en-GB" sz="800" dirty="0"/>
              <a:t> </a:t>
            </a:r>
            <a:r>
              <a:rPr lang="en-GB" sz="800" err="1"/>
              <a:t>niwroddatblygiadol</a:t>
            </a:r>
            <a:r>
              <a:rPr lang="en-GB" sz="800" dirty="0"/>
              <a:t> </a:t>
            </a:r>
            <a:r>
              <a:rPr lang="en-GB" sz="800" err="1"/>
              <a:t>sy’n</a:t>
            </a:r>
            <a:r>
              <a:rPr lang="en-GB" sz="800" dirty="0"/>
              <a:t> </a:t>
            </a:r>
            <a:r>
              <a:rPr lang="en-GB" sz="800" err="1"/>
              <a:t>ymddangos</a:t>
            </a:r>
            <a:r>
              <a:rPr lang="en-GB" sz="800" dirty="0"/>
              <a:t> </a:t>
            </a:r>
            <a:r>
              <a:rPr lang="en-GB" sz="800" err="1"/>
              <a:t>yn</a:t>
            </a:r>
            <a:r>
              <a:rPr lang="en-GB" sz="800" dirty="0"/>
              <a:t> </a:t>
            </a:r>
            <a:r>
              <a:rPr lang="en-GB" sz="800" err="1"/>
              <a:t>ystod</a:t>
            </a:r>
            <a:r>
              <a:rPr lang="en-GB" sz="800" dirty="0"/>
              <a:t> </a:t>
            </a:r>
            <a:r>
              <a:rPr lang="en-GB" sz="800" err="1"/>
              <a:t>plentyndod</a:t>
            </a:r>
            <a:r>
              <a:rPr lang="en-GB" sz="800" dirty="0"/>
              <a:t> </a:t>
            </a:r>
            <a:r>
              <a:rPr lang="en-GB" sz="800" err="1"/>
              <a:t>cynnar</a:t>
            </a:r>
            <a:r>
              <a:rPr lang="en-GB" sz="800" dirty="0"/>
              <a:t> ac </a:t>
            </a:r>
            <a:r>
              <a:rPr lang="en-GB" sz="800" err="1"/>
              <a:t>sy’n</a:t>
            </a:r>
            <a:r>
              <a:rPr lang="en-GB" sz="800" dirty="0"/>
              <a:t> </a:t>
            </a:r>
            <a:r>
              <a:rPr lang="en-GB" sz="800" err="1"/>
              <a:t>cael</a:t>
            </a:r>
            <a:r>
              <a:rPr lang="en-GB" sz="800" dirty="0"/>
              <a:t> </a:t>
            </a:r>
            <a:r>
              <a:rPr lang="en-GB" sz="800" err="1"/>
              <a:t>ei</a:t>
            </a:r>
            <a:r>
              <a:rPr lang="en-GB" sz="800" dirty="0"/>
              <a:t> </a:t>
            </a:r>
            <a:r>
              <a:rPr lang="en-GB" sz="800" err="1"/>
              <a:t>nodweddu</a:t>
            </a:r>
            <a:r>
              <a:rPr lang="en-GB" sz="800" dirty="0"/>
              <a:t> </a:t>
            </a:r>
            <a:r>
              <a:rPr lang="en-GB" sz="800" err="1"/>
              <a:t>gan</a:t>
            </a:r>
            <a:r>
              <a:rPr lang="en-GB" sz="800" dirty="0"/>
              <a:t> </a:t>
            </a:r>
            <a:r>
              <a:rPr lang="en-GB" sz="800" err="1"/>
              <a:t>wahaniaethau</a:t>
            </a:r>
            <a:r>
              <a:rPr lang="en-GB" sz="800" dirty="0"/>
              <a:t> </a:t>
            </a:r>
            <a:r>
              <a:rPr lang="en-GB" sz="800" err="1"/>
              <a:t>mewn</a:t>
            </a:r>
            <a:r>
              <a:rPr lang="en-GB" sz="800" dirty="0"/>
              <a:t> </a:t>
            </a:r>
            <a:r>
              <a:rPr lang="en-GB" sz="800" err="1"/>
              <a:t>cyfathrebu</a:t>
            </a:r>
            <a:r>
              <a:rPr lang="en-GB" sz="800" dirty="0"/>
              <a:t> </a:t>
            </a:r>
            <a:r>
              <a:rPr lang="en-GB" sz="800" err="1"/>
              <a:t>cymdeithasol</a:t>
            </a:r>
            <a:r>
              <a:rPr lang="en-GB" sz="800" dirty="0"/>
              <a:t> </a:t>
            </a:r>
            <a:r>
              <a:rPr lang="en-GB" sz="800" err="1"/>
              <a:t>ynghyd</a:t>
            </a:r>
            <a:r>
              <a:rPr lang="en-GB" sz="800" dirty="0"/>
              <a:t> ag </a:t>
            </a:r>
            <a:r>
              <a:rPr lang="en-GB" sz="800" err="1"/>
              <a:t>ymddygiadau</a:t>
            </a:r>
            <a:r>
              <a:rPr lang="en-GB" sz="800" dirty="0"/>
              <a:t> </a:t>
            </a:r>
            <a:r>
              <a:rPr lang="en-GB" sz="800" err="1"/>
              <a:t>cyfyngedig</a:t>
            </a:r>
            <a:r>
              <a:rPr lang="en-GB" sz="800" dirty="0"/>
              <a:t> neu </a:t>
            </a:r>
            <a:r>
              <a:rPr lang="en-GB" sz="800" err="1"/>
              <a:t>ailadroddus</a:t>
            </a:r>
            <a:r>
              <a:rPr lang="en-GB" sz="800" dirty="0"/>
              <a:t> (American Psychiatric Association, 2022; Lord et al., 2020). Mae </a:t>
            </a:r>
            <a:r>
              <a:rPr lang="en-GB" sz="800" err="1"/>
              <a:t>ymarferwyr</a:t>
            </a:r>
            <a:r>
              <a:rPr lang="en-GB" sz="800" dirty="0"/>
              <a:t> y </a:t>
            </a:r>
            <a:r>
              <a:rPr lang="en-GB" sz="800" err="1"/>
              <a:t>blynyddoedd</a:t>
            </a:r>
            <a:r>
              <a:rPr lang="en-GB" sz="800" dirty="0"/>
              <a:t> </a:t>
            </a:r>
            <a:r>
              <a:rPr lang="en-GB" sz="800" err="1"/>
              <a:t>cynnar</a:t>
            </a:r>
            <a:r>
              <a:rPr lang="en-GB" sz="800" dirty="0"/>
              <a:t> </a:t>
            </a:r>
            <a:r>
              <a:rPr lang="en-GB" sz="800" err="1"/>
              <a:t>yn</a:t>
            </a:r>
            <a:r>
              <a:rPr lang="en-GB" sz="800" dirty="0"/>
              <a:t> </a:t>
            </a:r>
            <a:r>
              <a:rPr lang="en-GB" sz="800" err="1"/>
              <a:t>chwarae</a:t>
            </a:r>
            <a:r>
              <a:rPr lang="en-GB" sz="800" dirty="0"/>
              <a:t> </a:t>
            </a:r>
            <a:r>
              <a:rPr lang="en-GB" sz="800" err="1"/>
              <a:t>rôl</a:t>
            </a:r>
            <a:r>
              <a:rPr lang="en-GB" sz="800" dirty="0"/>
              <a:t> </a:t>
            </a:r>
            <a:r>
              <a:rPr lang="en-GB" sz="800" err="1"/>
              <a:t>ganolog</a:t>
            </a:r>
            <a:r>
              <a:rPr lang="en-GB" sz="800" dirty="0"/>
              <a:t> </a:t>
            </a:r>
            <a:r>
              <a:rPr lang="en-GB" sz="800" err="1"/>
              <a:t>wrth</a:t>
            </a:r>
            <a:r>
              <a:rPr lang="en-GB" sz="800" dirty="0"/>
              <a:t> </a:t>
            </a:r>
            <a:r>
              <a:rPr lang="en-GB" sz="800" err="1"/>
              <a:t>adnabod</a:t>
            </a:r>
            <a:r>
              <a:rPr lang="en-GB" sz="800" dirty="0"/>
              <a:t> ASA ac </a:t>
            </a:r>
            <a:r>
              <a:rPr lang="en-GB" sz="800" err="1"/>
              <a:t>wrth</a:t>
            </a:r>
            <a:r>
              <a:rPr lang="en-GB" sz="800" dirty="0"/>
              <a:t> </a:t>
            </a:r>
            <a:r>
              <a:rPr lang="en-GB" sz="800" err="1"/>
              <a:t>ddarparu</a:t>
            </a:r>
            <a:r>
              <a:rPr lang="en-GB" sz="800" dirty="0"/>
              <a:t> </a:t>
            </a:r>
            <a:r>
              <a:rPr lang="en-GB" sz="800" err="1"/>
              <a:t>cymorth</a:t>
            </a:r>
            <a:r>
              <a:rPr lang="en-GB" sz="800" dirty="0"/>
              <a:t> </a:t>
            </a:r>
            <a:r>
              <a:rPr lang="en-GB" sz="800" err="1"/>
              <a:t>cynhwysol</a:t>
            </a:r>
            <a:r>
              <a:rPr lang="en-GB" sz="800" dirty="0"/>
              <a:t> </a:t>
            </a:r>
            <a:r>
              <a:rPr lang="en-GB" sz="800" err="1"/>
              <a:t>sy’n</a:t>
            </a:r>
            <a:r>
              <a:rPr lang="en-GB" sz="800" dirty="0"/>
              <a:t> </a:t>
            </a:r>
            <a:r>
              <a:rPr lang="en-GB" sz="800" err="1"/>
              <a:t>seiliedig</a:t>
            </a:r>
            <a:r>
              <a:rPr lang="en-GB" sz="800" dirty="0"/>
              <a:t> </a:t>
            </a:r>
            <a:r>
              <a:rPr lang="en-GB" sz="800" err="1"/>
              <a:t>ar</a:t>
            </a:r>
            <a:r>
              <a:rPr lang="en-GB" sz="800" dirty="0"/>
              <a:t> </a:t>
            </a:r>
            <a:r>
              <a:rPr lang="en-GB" sz="800" err="1"/>
              <a:t>dystiolaeth</a:t>
            </a:r>
            <a:r>
              <a:rPr lang="en-GB" sz="800" dirty="0"/>
              <a:t> er </a:t>
            </a:r>
            <a:r>
              <a:rPr lang="en-GB" sz="800" err="1"/>
              <a:t>mwyn</a:t>
            </a:r>
            <a:r>
              <a:rPr lang="en-GB" sz="800" dirty="0"/>
              <a:t> </a:t>
            </a:r>
            <a:r>
              <a:rPr lang="en-GB" sz="800" err="1"/>
              <a:t>hyrwyddo</a:t>
            </a:r>
            <a:r>
              <a:rPr lang="en-GB" sz="800" dirty="0"/>
              <a:t> </a:t>
            </a:r>
            <a:r>
              <a:rPr lang="en-GB" sz="800" err="1"/>
              <a:t>cyfranogiad</a:t>
            </a:r>
            <a:r>
              <a:rPr lang="en-GB" sz="800" dirty="0"/>
              <a:t> a </a:t>
            </a:r>
            <a:r>
              <a:rPr lang="en-GB" sz="800" err="1"/>
              <a:t>lles</a:t>
            </a:r>
            <a:r>
              <a:rPr lang="en-GB" sz="800" dirty="0"/>
              <a:t> (Paynter et al., 2025). Mae </a:t>
            </a:r>
            <a:r>
              <a:rPr lang="en-GB" sz="800" err="1"/>
              <a:t>adnabod</a:t>
            </a:r>
            <a:r>
              <a:rPr lang="en-GB" sz="800" dirty="0"/>
              <a:t> </a:t>
            </a:r>
            <a:r>
              <a:rPr lang="en-GB" sz="800" err="1"/>
              <a:t>cynnar</a:t>
            </a:r>
            <a:r>
              <a:rPr lang="en-GB" sz="800" dirty="0"/>
              <a:t> </a:t>
            </a:r>
            <a:r>
              <a:rPr lang="en-GB" sz="800" err="1"/>
              <a:t>yn</a:t>
            </a:r>
            <a:r>
              <a:rPr lang="en-GB" sz="800" dirty="0"/>
              <a:t> </a:t>
            </a:r>
            <a:r>
              <a:rPr lang="en-GB" sz="800" err="1"/>
              <a:t>arbennig</a:t>
            </a:r>
            <a:r>
              <a:rPr lang="en-GB" sz="800" dirty="0"/>
              <a:t> o </a:t>
            </a:r>
            <a:r>
              <a:rPr lang="en-GB" sz="800" err="1"/>
              <a:t>bwysig</a:t>
            </a:r>
            <a:r>
              <a:rPr lang="en-GB" sz="800" dirty="0"/>
              <a:t> </a:t>
            </a:r>
            <a:r>
              <a:rPr lang="en-GB" sz="800" err="1"/>
              <a:t>wrth</a:t>
            </a:r>
            <a:r>
              <a:rPr lang="en-GB" sz="800" dirty="0"/>
              <a:t> </a:t>
            </a:r>
            <a:r>
              <a:rPr lang="en-GB" sz="800" err="1"/>
              <a:t>alluogi</a:t>
            </a:r>
            <a:r>
              <a:rPr lang="en-GB" sz="800" dirty="0"/>
              <a:t> </a:t>
            </a:r>
            <a:r>
              <a:rPr lang="en-GB" sz="800" err="1"/>
              <a:t>mynediad</a:t>
            </a:r>
            <a:r>
              <a:rPr lang="en-GB" sz="800" dirty="0"/>
              <a:t> </a:t>
            </a:r>
            <a:r>
              <a:rPr lang="en-GB" sz="800" err="1"/>
              <a:t>amserol</a:t>
            </a:r>
            <a:r>
              <a:rPr lang="en-GB" sz="800" dirty="0"/>
              <a:t> at </a:t>
            </a:r>
            <a:r>
              <a:rPr lang="en-GB" sz="800" err="1"/>
              <a:t>ymyrraeth</a:t>
            </a:r>
            <a:r>
              <a:rPr lang="en-GB" sz="800" dirty="0"/>
              <a:t> a </a:t>
            </a:r>
            <a:r>
              <a:rPr lang="en-GB" sz="800" err="1"/>
              <a:t>chymorth</a:t>
            </a:r>
            <a:r>
              <a:rPr lang="en-GB" sz="800" dirty="0"/>
              <a:t> </a:t>
            </a:r>
            <a:r>
              <a:rPr lang="en-GB" sz="800" err="1"/>
              <a:t>i</a:t>
            </a:r>
            <a:r>
              <a:rPr lang="en-GB" sz="800" dirty="0"/>
              <a:t> </a:t>
            </a:r>
            <a:r>
              <a:rPr lang="en-GB" sz="800" err="1"/>
              <a:t>deuluoedd</a:t>
            </a:r>
            <a:r>
              <a:rPr lang="en-GB" sz="800" dirty="0"/>
              <a:t>, </a:t>
            </a:r>
            <a:r>
              <a:rPr lang="en-GB" sz="800" err="1"/>
              <a:t>ond</a:t>
            </a:r>
            <a:r>
              <a:rPr lang="en-GB" sz="800" dirty="0"/>
              <a:t> </a:t>
            </a:r>
            <a:r>
              <a:rPr lang="en-GB" sz="800" err="1"/>
              <a:t>mae’r</a:t>
            </a:r>
            <a:r>
              <a:rPr lang="en-GB" sz="800" dirty="0"/>
              <a:t> broses </a:t>
            </a:r>
            <a:r>
              <a:rPr lang="en-GB" sz="800" err="1"/>
              <a:t>yn</a:t>
            </a:r>
            <a:r>
              <a:rPr lang="en-GB" sz="800" dirty="0"/>
              <a:t> </a:t>
            </a:r>
            <a:r>
              <a:rPr lang="en-GB" sz="800" err="1"/>
              <a:t>parhau’n</a:t>
            </a:r>
            <a:r>
              <a:rPr lang="en-GB" sz="800" dirty="0"/>
              <a:t> </a:t>
            </a:r>
            <a:r>
              <a:rPr lang="en-GB" sz="800" err="1"/>
              <a:t>gymhleth</a:t>
            </a:r>
            <a:r>
              <a:rPr lang="en-GB" sz="800" dirty="0"/>
              <a:t> </a:t>
            </a:r>
            <a:r>
              <a:rPr lang="en-GB" sz="800" err="1"/>
              <a:t>oherwydd</a:t>
            </a:r>
            <a:r>
              <a:rPr lang="en-GB" sz="800" dirty="0"/>
              <a:t> </a:t>
            </a:r>
            <a:r>
              <a:rPr lang="en-GB" sz="800" err="1"/>
              <a:t>amrywioldeb</a:t>
            </a:r>
            <a:r>
              <a:rPr lang="en-GB" sz="800" dirty="0"/>
              <a:t> </a:t>
            </a:r>
            <a:r>
              <a:rPr lang="en-GB" sz="800" err="1"/>
              <a:t>yn</a:t>
            </a:r>
            <a:r>
              <a:rPr lang="en-GB" sz="800" dirty="0"/>
              <a:t> y </a:t>
            </a:r>
            <a:r>
              <a:rPr lang="en-GB" sz="800" err="1"/>
              <a:t>ffordd</a:t>
            </a:r>
            <a:r>
              <a:rPr lang="en-GB" sz="800" dirty="0"/>
              <a:t> y </a:t>
            </a:r>
            <a:r>
              <a:rPr lang="en-GB" sz="800" err="1"/>
              <a:t>mae</a:t>
            </a:r>
            <a:r>
              <a:rPr lang="en-GB" sz="800" dirty="0"/>
              <a:t> ASA </a:t>
            </a:r>
            <a:r>
              <a:rPr lang="en-GB" sz="800" err="1"/>
              <a:t>yn</a:t>
            </a:r>
            <a:r>
              <a:rPr lang="en-GB" sz="800" dirty="0"/>
              <a:t> </a:t>
            </a:r>
            <a:r>
              <a:rPr lang="en-GB" sz="800" err="1"/>
              <a:t>ymddangos</a:t>
            </a:r>
            <a:r>
              <a:rPr lang="en-GB" sz="800" dirty="0"/>
              <a:t> </a:t>
            </a:r>
            <a:r>
              <a:rPr lang="en-GB" sz="800" err="1"/>
              <a:t>ymhlith</a:t>
            </a:r>
            <a:r>
              <a:rPr lang="en-GB" sz="800" dirty="0"/>
              <a:t> plant (</a:t>
            </a:r>
            <a:r>
              <a:rPr lang="en-GB" sz="800" err="1"/>
              <a:t>Zwaigenbaum</a:t>
            </a:r>
            <a:r>
              <a:rPr lang="en-GB" sz="800" dirty="0"/>
              <a:t> et al., 2015; Moore et al., 2018).</a:t>
            </a:r>
          </a:p>
          <a:p>
            <a:pPr algn="just"/>
            <a:r>
              <a:rPr lang="en-GB" sz="800" err="1"/>
              <a:t>Mae’r</a:t>
            </a:r>
            <a:r>
              <a:rPr lang="en-GB" sz="800" dirty="0"/>
              <a:t> poster </a:t>
            </a:r>
            <a:r>
              <a:rPr lang="en-GB" sz="800" err="1"/>
              <a:t>hwn</a:t>
            </a:r>
            <a:r>
              <a:rPr lang="en-GB" sz="800" dirty="0"/>
              <a:t> </a:t>
            </a:r>
            <a:r>
              <a:rPr lang="en-GB" sz="800" err="1"/>
              <a:t>yn</a:t>
            </a:r>
            <a:r>
              <a:rPr lang="en-GB" sz="800" dirty="0"/>
              <a:t> </a:t>
            </a:r>
            <a:r>
              <a:rPr lang="en-GB" sz="800" err="1"/>
              <a:t>gwerthuso’n</a:t>
            </a:r>
            <a:r>
              <a:rPr lang="en-GB" sz="800" dirty="0"/>
              <a:t> </a:t>
            </a:r>
            <a:r>
              <a:rPr lang="en-GB" sz="800" err="1"/>
              <a:t>feirniadol</a:t>
            </a:r>
            <a:r>
              <a:rPr lang="en-GB" sz="800" dirty="0"/>
              <a:t> </a:t>
            </a:r>
            <a:r>
              <a:rPr lang="en-GB" sz="800" err="1"/>
              <a:t>adnabod</a:t>
            </a:r>
            <a:r>
              <a:rPr lang="en-GB" sz="800" dirty="0"/>
              <a:t> a diagnosis ASA, </a:t>
            </a:r>
            <a:r>
              <a:rPr lang="en-GB" sz="800" err="1"/>
              <a:t>yn</a:t>
            </a:r>
            <a:r>
              <a:rPr lang="en-GB" sz="800" dirty="0"/>
              <a:t> </a:t>
            </a:r>
            <a:r>
              <a:rPr lang="en-GB" sz="800" err="1"/>
              <a:t>archwilio’r</a:t>
            </a:r>
            <a:r>
              <a:rPr lang="en-GB" sz="800" dirty="0"/>
              <a:t> </a:t>
            </a:r>
            <a:r>
              <a:rPr lang="en-GB" sz="800" err="1"/>
              <a:t>rhwystrau</a:t>
            </a:r>
            <a:r>
              <a:rPr lang="en-GB" sz="800" dirty="0"/>
              <a:t> a </a:t>
            </a:r>
            <a:r>
              <a:rPr lang="en-GB" sz="800" err="1"/>
              <a:t>brofir</a:t>
            </a:r>
            <a:r>
              <a:rPr lang="en-GB" sz="800" dirty="0"/>
              <a:t> </a:t>
            </a:r>
            <a:r>
              <a:rPr lang="en-GB" sz="800" err="1"/>
              <a:t>gan</a:t>
            </a:r>
            <a:r>
              <a:rPr lang="en-GB" sz="800" dirty="0"/>
              <a:t> </a:t>
            </a:r>
            <a:r>
              <a:rPr lang="en-GB" sz="800" err="1"/>
              <a:t>blant</a:t>
            </a:r>
            <a:r>
              <a:rPr lang="en-GB" sz="800" dirty="0"/>
              <a:t> </a:t>
            </a:r>
            <a:r>
              <a:rPr lang="en-GB" sz="800" err="1"/>
              <a:t>awtistig</a:t>
            </a:r>
            <a:r>
              <a:rPr lang="en-GB" sz="800" dirty="0"/>
              <a:t> </a:t>
            </a:r>
            <a:r>
              <a:rPr lang="en-GB" sz="800" err="1"/>
              <a:t>mewn</a:t>
            </a:r>
            <a:r>
              <a:rPr lang="en-GB" sz="800" dirty="0"/>
              <a:t> </a:t>
            </a:r>
            <a:r>
              <a:rPr lang="en-GB" sz="800" err="1"/>
              <a:t>lleoliadau</a:t>
            </a:r>
            <a:r>
              <a:rPr lang="en-GB" sz="800" dirty="0"/>
              <a:t> </a:t>
            </a:r>
            <a:r>
              <a:rPr lang="en-GB" sz="800" err="1"/>
              <a:t>blynyddoedd</a:t>
            </a:r>
            <a:r>
              <a:rPr lang="en-GB" sz="800" dirty="0"/>
              <a:t> </a:t>
            </a:r>
            <a:r>
              <a:rPr lang="en-GB" sz="800" err="1"/>
              <a:t>cynnar</a:t>
            </a:r>
            <a:r>
              <a:rPr lang="en-GB" sz="800" dirty="0"/>
              <a:t>, ac </a:t>
            </a:r>
            <a:r>
              <a:rPr lang="en-GB" sz="800" err="1"/>
              <a:t>yn</a:t>
            </a:r>
            <a:r>
              <a:rPr lang="en-GB" sz="800" dirty="0"/>
              <a:t> </a:t>
            </a:r>
            <a:r>
              <a:rPr lang="en-GB" sz="800" err="1"/>
              <a:t>gwerthuso’r</a:t>
            </a:r>
            <a:r>
              <a:rPr lang="en-GB" sz="800" dirty="0"/>
              <a:t> </a:t>
            </a:r>
            <a:r>
              <a:rPr lang="en-GB" sz="800" err="1"/>
              <a:t>defnydd</a:t>
            </a:r>
            <a:r>
              <a:rPr lang="en-GB" sz="800" dirty="0"/>
              <a:t> o </a:t>
            </a:r>
            <a:r>
              <a:rPr lang="en-GB" sz="800" err="1"/>
              <a:t>gymorth</a:t>
            </a:r>
            <a:r>
              <a:rPr lang="en-GB" sz="800" dirty="0"/>
              <a:t> </a:t>
            </a:r>
            <a:r>
              <a:rPr lang="en-GB" sz="800" err="1"/>
              <a:t>gweledol</a:t>
            </a:r>
            <a:r>
              <a:rPr lang="en-GB" sz="800" dirty="0"/>
              <a:t> </a:t>
            </a:r>
            <a:r>
              <a:rPr lang="en-GB" sz="800" err="1"/>
              <a:t>fel</a:t>
            </a:r>
            <a:r>
              <a:rPr lang="en-GB" sz="800" dirty="0"/>
              <a:t> </a:t>
            </a:r>
            <a:r>
              <a:rPr lang="en-GB" sz="800" err="1"/>
              <a:t>strategaeth</a:t>
            </a:r>
            <a:r>
              <a:rPr lang="en-GB" sz="800" dirty="0"/>
              <a:t> </a:t>
            </a:r>
            <a:r>
              <a:rPr lang="en-GB" sz="800" err="1"/>
              <a:t>sy’n</a:t>
            </a:r>
            <a:r>
              <a:rPr lang="en-GB" sz="800" dirty="0"/>
              <a:t> </a:t>
            </a:r>
            <a:r>
              <a:rPr lang="en-GB" sz="800" err="1"/>
              <a:t>seiliedig</a:t>
            </a:r>
            <a:r>
              <a:rPr lang="en-GB" sz="800" dirty="0"/>
              <a:t> </a:t>
            </a:r>
            <a:r>
              <a:rPr lang="en-GB" sz="800" err="1"/>
              <a:t>ar</a:t>
            </a:r>
            <a:r>
              <a:rPr lang="en-GB" sz="800" dirty="0"/>
              <a:t> </a:t>
            </a:r>
            <a:r>
              <a:rPr lang="en-GB" sz="800" err="1"/>
              <a:t>dystiolaeth</a:t>
            </a:r>
            <a:r>
              <a:rPr lang="en-GB" sz="800" dirty="0"/>
              <a:t> </a:t>
            </a:r>
            <a:r>
              <a:rPr lang="en-GB" sz="800" err="1"/>
              <a:t>i</a:t>
            </a:r>
            <a:r>
              <a:rPr lang="en-GB" sz="800" dirty="0"/>
              <a:t> </a:t>
            </a:r>
            <a:r>
              <a:rPr lang="en-GB" sz="800" err="1"/>
              <a:t>hyrwyddo</a:t>
            </a:r>
            <a:r>
              <a:rPr lang="en-GB" sz="800" dirty="0"/>
              <a:t> </a:t>
            </a:r>
            <a:r>
              <a:rPr lang="en-GB" sz="800" err="1"/>
              <a:t>arfer</a:t>
            </a:r>
            <a:r>
              <a:rPr lang="en-GB" sz="800" dirty="0"/>
              <a:t> </a:t>
            </a:r>
            <a:r>
              <a:rPr lang="en-GB" sz="800" err="1"/>
              <a:t>gynhwysol</a:t>
            </a:r>
            <a:r>
              <a:rPr lang="en-GB" sz="800" dirty="0"/>
              <a:t>.</a:t>
            </a:r>
          </a:p>
          <a:p>
            <a:endParaRPr lang="en-GB" sz="10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0B0417F-3F9E-846F-198F-C55346E4C072}"/>
              </a:ext>
            </a:extLst>
          </p:cNvPr>
          <p:cNvSpPr txBox="1"/>
          <p:nvPr/>
        </p:nvSpPr>
        <p:spPr>
          <a:xfrm>
            <a:off x="70638" y="3138630"/>
            <a:ext cx="2903473" cy="34163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GB" sz="800" b="1" dirty="0" err="1"/>
              <a:t>Adnabod</a:t>
            </a:r>
            <a:r>
              <a:rPr lang="en-GB" sz="800" b="1" dirty="0"/>
              <a:t> a </a:t>
            </a:r>
            <a:r>
              <a:rPr lang="en-GB" sz="800" b="1" dirty="0" err="1"/>
              <a:t>Diagnosio</a:t>
            </a:r>
            <a:r>
              <a:rPr lang="en-GB" sz="800" b="1" dirty="0"/>
              <a:t> ASA</a:t>
            </a:r>
            <a:r>
              <a:rPr lang="en-US" sz="800" dirty="0"/>
              <a:t>:</a:t>
            </a:r>
          </a:p>
          <a:p>
            <a:pPr algn="just"/>
            <a:r>
              <a:rPr lang="en-GB" sz="800" dirty="0"/>
              <a:t>Mae </a:t>
            </a:r>
            <a:r>
              <a:rPr lang="en-GB" sz="800" dirty="0" err="1"/>
              <a:t>adnabod</a:t>
            </a:r>
            <a:r>
              <a:rPr lang="en-GB" sz="800" dirty="0"/>
              <a:t> ASA </a:t>
            </a:r>
            <a:r>
              <a:rPr lang="en-GB" sz="800" dirty="0" err="1"/>
              <a:t>mewn</a:t>
            </a:r>
            <a:r>
              <a:rPr lang="en-GB" sz="800" dirty="0"/>
              <a:t> </a:t>
            </a:r>
            <a:r>
              <a:rPr lang="en-GB" sz="800" dirty="0" err="1"/>
              <a:t>lleoliadau</a:t>
            </a:r>
            <a:r>
              <a:rPr lang="en-GB" sz="800" dirty="0"/>
              <a:t> </a:t>
            </a:r>
            <a:r>
              <a:rPr lang="en-GB" sz="800" dirty="0" err="1"/>
              <a:t>blynyddoedd</a:t>
            </a:r>
            <a:r>
              <a:rPr lang="en-GB" sz="800" dirty="0"/>
              <a:t> </a:t>
            </a:r>
            <a:r>
              <a:rPr lang="en-GB" sz="800" dirty="0" err="1"/>
              <a:t>cynnar</a:t>
            </a:r>
            <a:r>
              <a:rPr lang="en-GB" sz="800" dirty="0"/>
              <a:t> </a:t>
            </a:r>
            <a:r>
              <a:rPr lang="en-GB" sz="800" dirty="0" err="1"/>
              <a:t>fel</a:t>
            </a:r>
            <a:r>
              <a:rPr lang="en-GB" sz="800" dirty="0"/>
              <a:t> </a:t>
            </a:r>
            <a:r>
              <a:rPr lang="en-GB" sz="800" dirty="0" err="1"/>
              <a:t>arfer</a:t>
            </a:r>
            <a:r>
              <a:rPr lang="en-GB" sz="800" dirty="0"/>
              <a:t> </a:t>
            </a:r>
            <a:r>
              <a:rPr lang="en-GB" sz="800" dirty="0" err="1"/>
              <a:t>yn</a:t>
            </a:r>
            <a:r>
              <a:rPr lang="en-GB" sz="800" dirty="0"/>
              <a:t> </a:t>
            </a:r>
            <a:r>
              <a:rPr lang="en-GB" sz="800" dirty="0" err="1"/>
              <a:t>dechrau</a:t>
            </a:r>
            <a:r>
              <a:rPr lang="en-GB" sz="800" dirty="0"/>
              <a:t> </a:t>
            </a:r>
            <a:r>
              <a:rPr lang="en-GB" sz="800" dirty="0" err="1"/>
              <a:t>drwy</a:t>
            </a:r>
            <a:r>
              <a:rPr lang="en-GB" sz="800" dirty="0"/>
              <a:t> </a:t>
            </a:r>
            <a:r>
              <a:rPr lang="en-GB" sz="800" dirty="0" err="1"/>
              <a:t>arsylwadau</a:t>
            </a:r>
            <a:r>
              <a:rPr lang="en-GB" sz="800" dirty="0"/>
              <a:t> </a:t>
            </a:r>
            <a:r>
              <a:rPr lang="en-GB" sz="800" dirty="0" err="1"/>
              <a:t>ymarferwyr</a:t>
            </a:r>
            <a:r>
              <a:rPr lang="en-GB" sz="800" dirty="0"/>
              <a:t> o </a:t>
            </a:r>
            <a:r>
              <a:rPr lang="en-GB" sz="800" dirty="0" err="1"/>
              <a:t>gyfathrebu</a:t>
            </a:r>
            <a:r>
              <a:rPr lang="en-GB" sz="800" dirty="0"/>
              <a:t>, </a:t>
            </a:r>
            <a:r>
              <a:rPr lang="en-GB" sz="800" dirty="0" err="1"/>
              <a:t>chwarae</a:t>
            </a:r>
            <a:r>
              <a:rPr lang="en-GB" sz="800" dirty="0"/>
              <a:t> a </a:t>
            </a:r>
            <a:r>
              <a:rPr lang="en-GB" sz="800" dirty="0" err="1"/>
              <a:t>rhyngweithio</a:t>
            </a:r>
            <a:r>
              <a:rPr lang="en-GB" sz="800" dirty="0"/>
              <a:t> </a:t>
            </a:r>
            <a:r>
              <a:rPr lang="en-GB" sz="800" dirty="0" err="1"/>
              <a:t>cymdeithasol</a:t>
            </a:r>
            <a:r>
              <a:rPr lang="en-GB" sz="800" dirty="0"/>
              <a:t> plant, </a:t>
            </a:r>
            <a:r>
              <a:rPr lang="en-GB" sz="800" dirty="0" err="1"/>
              <a:t>ynghyd</a:t>
            </a:r>
            <a:r>
              <a:rPr lang="en-GB" sz="800" dirty="0"/>
              <a:t> â </a:t>
            </a:r>
            <a:r>
              <a:rPr lang="en-GB" sz="800" dirty="0" err="1"/>
              <a:t>phryderon</a:t>
            </a:r>
            <a:r>
              <a:rPr lang="en-GB" sz="800" dirty="0"/>
              <a:t> </a:t>
            </a:r>
            <a:r>
              <a:rPr lang="en-GB" sz="800" dirty="0" err="1"/>
              <a:t>rhieni</a:t>
            </a:r>
            <a:r>
              <a:rPr lang="en-GB" sz="800" dirty="0"/>
              <a:t> a </a:t>
            </a:r>
            <a:r>
              <a:rPr lang="en-GB" sz="800" dirty="0" err="1"/>
              <a:t>rhannu</a:t>
            </a:r>
            <a:r>
              <a:rPr lang="en-GB" sz="800" dirty="0"/>
              <a:t> </a:t>
            </a:r>
            <a:r>
              <a:rPr lang="en-GB" sz="800" dirty="0" err="1"/>
              <a:t>gwybodaeth</a:t>
            </a:r>
            <a:r>
              <a:rPr lang="en-GB" sz="800" dirty="0"/>
              <a:t> </a:t>
            </a:r>
            <a:r>
              <a:rPr lang="en-GB" sz="800" dirty="0" err="1"/>
              <a:t>mewn</a:t>
            </a:r>
            <a:r>
              <a:rPr lang="en-GB" sz="800" dirty="0"/>
              <a:t> </a:t>
            </a:r>
            <a:r>
              <a:rPr lang="en-GB" sz="800" dirty="0" err="1"/>
              <a:t>partneriaeth</a:t>
            </a:r>
            <a:r>
              <a:rPr lang="en-GB" sz="800" dirty="0"/>
              <a:t> (</a:t>
            </a:r>
            <a:r>
              <a:rPr lang="en-GB" sz="800" dirty="0" err="1"/>
              <a:t>Zwaigenbaum</a:t>
            </a:r>
            <a:r>
              <a:rPr lang="en-GB" sz="800" dirty="0"/>
              <a:t> et al., 2015; Moore et al., 2018). Er y gall offer </a:t>
            </a:r>
            <a:r>
              <a:rPr lang="en-GB" sz="800" dirty="0" err="1"/>
              <a:t>sgrinio</a:t>
            </a:r>
            <a:r>
              <a:rPr lang="en-GB" sz="800" dirty="0"/>
              <a:t> </a:t>
            </a:r>
            <a:r>
              <a:rPr lang="en-GB" sz="800" dirty="0" err="1"/>
              <a:t>gefnogi</a:t>
            </a:r>
            <a:r>
              <a:rPr lang="en-GB" sz="800" dirty="0"/>
              <a:t> </a:t>
            </a:r>
            <a:r>
              <a:rPr lang="en-GB" sz="800" dirty="0" err="1"/>
              <a:t>adnabod</a:t>
            </a:r>
            <a:r>
              <a:rPr lang="en-GB" sz="800" dirty="0"/>
              <a:t> </a:t>
            </a:r>
            <a:r>
              <a:rPr lang="en-GB" sz="800" dirty="0" err="1"/>
              <a:t>cynnar</a:t>
            </a:r>
            <a:r>
              <a:rPr lang="en-GB" sz="800" dirty="0"/>
              <a:t>, </a:t>
            </a:r>
            <a:r>
              <a:rPr lang="en-GB" sz="800" dirty="0" err="1"/>
              <a:t>nid</a:t>
            </a:r>
            <a:r>
              <a:rPr lang="en-GB" sz="800" dirty="0"/>
              <a:t> </a:t>
            </a:r>
            <a:r>
              <a:rPr lang="en-GB" sz="800" dirty="0" err="1"/>
              <a:t>ydynt</a:t>
            </a:r>
            <a:r>
              <a:rPr lang="en-GB" sz="800" dirty="0"/>
              <a:t> </a:t>
            </a:r>
            <a:r>
              <a:rPr lang="en-GB" sz="800" dirty="0" err="1"/>
              <a:t>yn</a:t>
            </a:r>
            <a:r>
              <a:rPr lang="en-GB" sz="800" dirty="0"/>
              <a:t> </a:t>
            </a:r>
            <a:r>
              <a:rPr lang="en-GB" sz="800" dirty="0" err="1"/>
              <a:t>gyfystyr</a:t>
            </a:r>
            <a:r>
              <a:rPr lang="en-GB" sz="800" dirty="0"/>
              <a:t> â diagnosis </a:t>
            </a:r>
            <a:r>
              <a:rPr lang="en-GB" sz="800" dirty="0" err="1"/>
              <a:t>ffurfiol</a:t>
            </a:r>
            <a:r>
              <a:rPr lang="en-GB" sz="800" dirty="0"/>
              <a:t>.</a:t>
            </a:r>
          </a:p>
          <a:p>
            <a:pPr algn="just"/>
            <a:r>
              <a:rPr lang="en-GB" sz="800" dirty="0"/>
              <a:t>Mae diagnosis </a:t>
            </a:r>
            <a:r>
              <a:rPr lang="en-GB" sz="800" dirty="0" err="1"/>
              <a:t>ffurfiol</a:t>
            </a:r>
            <a:r>
              <a:rPr lang="en-GB" sz="800" dirty="0"/>
              <a:t> </a:t>
            </a:r>
            <a:r>
              <a:rPr lang="en-GB" sz="800" dirty="0" err="1"/>
              <a:t>yn</a:t>
            </a:r>
            <a:r>
              <a:rPr lang="en-GB" sz="800" dirty="0"/>
              <a:t> </a:t>
            </a:r>
            <a:r>
              <a:rPr lang="en-GB" sz="800" dirty="0" err="1"/>
              <a:t>gofyn</a:t>
            </a:r>
            <a:r>
              <a:rPr lang="en-GB" sz="800" dirty="0"/>
              <a:t> am broses </a:t>
            </a:r>
            <a:r>
              <a:rPr lang="en-GB" sz="800" dirty="0" err="1"/>
              <a:t>asesu</a:t>
            </a:r>
            <a:r>
              <a:rPr lang="en-GB" sz="800" dirty="0"/>
              <a:t> </a:t>
            </a:r>
            <a:r>
              <a:rPr lang="en-GB" sz="800" dirty="0" err="1"/>
              <a:t>aml-ddisgyblaethol</a:t>
            </a:r>
            <a:r>
              <a:rPr lang="en-GB" sz="800" dirty="0"/>
              <a:t> </a:t>
            </a:r>
            <a:r>
              <a:rPr lang="en-GB" sz="800" dirty="0" err="1"/>
              <a:t>sy’n</a:t>
            </a:r>
            <a:r>
              <a:rPr lang="en-GB" sz="800" dirty="0"/>
              <a:t> </a:t>
            </a:r>
            <a:r>
              <a:rPr lang="en-GB" sz="800" dirty="0" err="1"/>
              <a:t>cynnwys</a:t>
            </a:r>
            <a:r>
              <a:rPr lang="en-GB" sz="800" dirty="0"/>
              <a:t> </a:t>
            </a:r>
            <a:r>
              <a:rPr lang="en-GB" sz="800" dirty="0" err="1"/>
              <a:t>gweithwyr</a:t>
            </a:r>
            <a:r>
              <a:rPr lang="en-GB" sz="800" dirty="0"/>
              <a:t> </a:t>
            </a:r>
            <a:r>
              <a:rPr lang="en-GB" sz="800" dirty="0" err="1"/>
              <a:t>proffesiynol</a:t>
            </a:r>
            <a:r>
              <a:rPr lang="en-GB" sz="800" dirty="0"/>
              <a:t> </a:t>
            </a:r>
            <a:r>
              <a:rPr lang="en-GB" sz="800" dirty="0" err="1"/>
              <a:t>megis</a:t>
            </a:r>
            <a:r>
              <a:rPr lang="en-GB" sz="800" dirty="0"/>
              <a:t> </a:t>
            </a:r>
            <a:r>
              <a:rPr lang="en-GB" sz="800" dirty="0" err="1"/>
              <a:t>pediatregwyr</a:t>
            </a:r>
            <a:r>
              <a:rPr lang="en-GB" sz="800" dirty="0"/>
              <a:t>, </a:t>
            </a:r>
            <a:r>
              <a:rPr lang="en-GB" sz="800" dirty="0" err="1"/>
              <a:t>therapyddion</a:t>
            </a:r>
            <a:r>
              <a:rPr lang="en-GB" sz="800" dirty="0"/>
              <a:t> </a:t>
            </a:r>
            <a:r>
              <a:rPr lang="en-GB" sz="800" dirty="0" err="1"/>
              <a:t>lleferydd</a:t>
            </a:r>
            <a:r>
              <a:rPr lang="en-GB" sz="800" dirty="0"/>
              <a:t> ac </a:t>
            </a:r>
            <a:r>
              <a:rPr lang="en-GB" sz="800" dirty="0" err="1"/>
              <a:t>iaith</a:t>
            </a:r>
            <a:r>
              <a:rPr lang="en-GB" sz="800" dirty="0"/>
              <a:t>, a </a:t>
            </a:r>
            <a:r>
              <a:rPr lang="en-GB" sz="800" dirty="0" err="1"/>
              <a:t>seicolegwyr</a:t>
            </a:r>
            <a:r>
              <a:rPr lang="en-GB" sz="800" dirty="0"/>
              <a:t> (Lord et al., 2020; </a:t>
            </a:r>
            <a:r>
              <a:rPr lang="en-GB" sz="800" dirty="0" err="1"/>
              <a:t>Falkmer</a:t>
            </a:r>
            <a:r>
              <a:rPr lang="en-GB" sz="800" dirty="0"/>
              <a:t> et al., 2013).</a:t>
            </a:r>
          </a:p>
          <a:p>
            <a:pPr algn="just"/>
            <a:r>
              <a:rPr lang="en-GB" sz="800" dirty="0"/>
              <a:t>Gall diagnosis </a:t>
            </a:r>
            <a:r>
              <a:rPr lang="en-GB" sz="800" dirty="0" err="1"/>
              <a:t>hwyluso</a:t>
            </a:r>
            <a:r>
              <a:rPr lang="en-GB" sz="800" dirty="0"/>
              <a:t> </a:t>
            </a:r>
            <a:r>
              <a:rPr lang="en-GB" sz="800" dirty="0" err="1"/>
              <a:t>mynediad</a:t>
            </a:r>
            <a:r>
              <a:rPr lang="en-GB" sz="800" dirty="0"/>
              <a:t> at </a:t>
            </a:r>
            <a:r>
              <a:rPr lang="en-GB" sz="800" dirty="0" err="1"/>
              <a:t>ymyrraeth</a:t>
            </a:r>
            <a:r>
              <a:rPr lang="en-GB" sz="800" dirty="0"/>
              <a:t> </a:t>
            </a:r>
            <a:r>
              <a:rPr lang="en-GB" sz="800" dirty="0" err="1"/>
              <a:t>gynnar</a:t>
            </a:r>
            <a:r>
              <a:rPr lang="en-GB" sz="800" dirty="0"/>
              <a:t> a </a:t>
            </a:r>
            <a:r>
              <a:rPr lang="en-GB" sz="800" dirty="0" err="1"/>
              <a:t>chymorth</a:t>
            </a:r>
            <a:r>
              <a:rPr lang="en-GB" sz="800" dirty="0"/>
              <a:t> </a:t>
            </a:r>
            <a:r>
              <a:rPr lang="en-GB" sz="800" dirty="0" err="1"/>
              <a:t>arbenigol</a:t>
            </a:r>
            <a:r>
              <a:rPr lang="en-GB" sz="800" dirty="0"/>
              <a:t>; </a:t>
            </a:r>
            <a:r>
              <a:rPr lang="en-GB" sz="800" dirty="0" err="1"/>
              <a:t>fodd</a:t>
            </a:r>
            <a:r>
              <a:rPr lang="en-GB" sz="800" dirty="0"/>
              <a:t> </a:t>
            </a:r>
            <a:r>
              <a:rPr lang="en-GB" sz="800" dirty="0" err="1"/>
              <a:t>bynnag</a:t>
            </a:r>
            <a:r>
              <a:rPr lang="en-GB" sz="800" dirty="0"/>
              <a:t>, </a:t>
            </a:r>
            <a:r>
              <a:rPr lang="en-GB" sz="800" dirty="0" err="1"/>
              <a:t>mae</a:t>
            </a:r>
            <a:r>
              <a:rPr lang="en-GB" sz="800" dirty="0"/>
              <a:t> </a:t>
            </a:r>
            <a:r>
              <a:rPr lang="en-GB" sz="800" dirty="0" err="1"/>
              <a:t>llwybrau</a:t>
            </a:r>
            <a:r>
              <a:rPr lang="en-GB" sz="800" dirty="0"/>
              <a:t> </a:t>
            </a:r>
            <a:r>
              <a:rPr lang="en-GB" sz="800" dirty="0" err="1"/>
              <a:t>diagnostig</a:t>
            </a:r>
            <a:r>
              <a:rPr lang="en-GB" sz="800" dirty="0"/>
              <a:t> </a:t>
            </a:r>
            <a:r>
              <a:rPr lang="en-GB" sz="800" dirty="0" err="1"/>
              <a:t>yn</a:t>
            </a:r>
            <a:r>
              <a:rPr lang="en-GB" sz="800" dirty="0"/>
              <a:t> </a:t>
            </a:r>
            <a:r>
              <a:rPr lang="en-GB" sz="800" dirty="0" err="1"/>
              <a:t>aml</a:t>
            </a:r>
            <a:r>
              <a:rPr lang="en-GB" sz="800" dirty="0"/>
              <a:t> </a:t>
            </a:r>
            <a:r>
              <a:rPr lang="en-GB" sz="800" dirty="0" err="1"/>
              <a:t>yn</a:t>
            </a:r>
            <a:r>
              <a:rPr lang="en-GB" sz="800" dirty="0"/>
              <a:t> </a:t>
            </a:r>
            <a:r>
              <a:rPr lang="en-GB" sz="800" dirty="0" err="1"/>
              <a:t>hirfaith</a:t>
            </a:r>
            <a:r>
              <a:rPr lang="en-GB" sz="800" dirty="0"/>
              <a:t> ac </a:t>
            </a:r>
            <a:r>
              <a:rPr lang="en-GB" sz="800" dirty="0" err="1"/>
              <a:t>yn</a:t>
            </a:r>
            <a:r>
              <a:rPr lang="en-GB" sz="800" dirty="0"/>
              <a:t> </a:t>
            </a:r>
            <a:r>
              <a:rPr lang="en-GB" sz="800" dirty="0" err="1"/>
              <a:t>anghyson</a:t>
            </a:r>
            <a:r>
              <a:rPr lang="en-GB" sz="800" dirty="0"/>
              <a:t>, </a:t>
            </a:r>
            <a:r>
              <a:rPr lang="en-GB" sz="800" dirty="0" err="1"/>
              <a:t>gan</a:t>
            </a:r>
            <a:r>
              <a:rPr lang="en-GB" sz="800" dirty="0"/>
              <a:t> </a:t>
            </a:r>
            <a:r>
              <a:rPr lang="en-GB" sz="800" dirty="0" err="1"/>
              <a:t>arwain</a:t>
            </a:r>
            <a:r>
              <a:rPr lang="en-GB" sz="800" dirty="0"/>
              <a:t> at </a:t>
            </a:r>
            <a:r>
              <a:rPr lang="en-GB" sz="800" dirty="0" err="1"/>
              <a:t>oedi</a:t>
            </a:r>
            <a:r>
              <a:rPr lang="en-GB" sz="800" dirty="0"/>
              <a:t> a all </a:t>
            </a:r>
            <a:r>
              <a:rPr lang="en-GB" sz="800" dirty="0" err="1"/>
              <a:t>gynyddu</a:t>
            </a:r>
            <a:r>
              <a:rPr lang="en-GB" sz="800" dirty="0"/>
              <a:t> </a:t>
            </a:r>
            <a:r>
              <a:rPr lang="en-GB" sz="800" dirty="0" err="1"/>
              <a:t>straen</a:t>
            </a:r>
            <a:r>
              <a:rPr lang="en-GB" sz="800" dirty="0"/>
              <a:t> </a:t>
            </a:r>
            <a:r>
              <a:rPr lang="en-GB" sz="800" dirty="0" err="1"/>
              <a:t>i</a:t>
            </a:r>
            <a:r>
              <a:rPr lang="en-GB" sz="800" dirty="0"/>
              <a:t> </a:t>
            </a:r>
            <a:r>
              <a:rPr lang="en-GB" sz="800" dirty="0" err="1"/>
              <a:t>blant</a:t>
            </a:r>
            <a:r>
              <a:rPr lang="en-GB" sz="800" dirty="0"/>
              <a:t> a </a:t>
            </a:r>
            <a:r>
              <a:rPr lang="en-GB" sz="800" dirty="0" err="1"/>
              <a:t>theuluoedd</a:t>
            </a:r>
            <a:r>
              <a:rPr lang="en-GB" sz="800" dirty="0"/>
              <a:t> (</a:t>
            </a:r>
            <a:r>
              <a:rPr lang="en-GB" sz="800" dirty="0" err="1"/>
              <a:t>Zwaigenbaum</a:t>
            </a:r>
            <a:r>
              <a:rPr lang="en-GB" sz="800" dirty="0"/>
              <a:t> et al., 2015; NHS England, 2023). Mae </a:t>
            </a:r>
            <a:r>
              <a:rPr lang="en-GB" sz="800" dirty="0" err="1"/>
              <a:t>ymchwil</a:t>
            </a:r>
            <a:r>
              <a:rPr lang="en-GB" sz="800" dirty="0"/>
              <a:t> </a:t>
            </a:r>
            <a:r>
              <a:rPr lang="en-GB" sz="800" dirty="0" err="1"/>
              <a:t>hefyd</a:t>
            </a:r>
            <a:r>
              <a:rPr lang="en-GB" sz="800" dirty="0"/>
              <a:t> </a:t>
            </a:r>
            <a:r>
              <a:rPr lang="en-GB" sz="800" dirty="0" err="1"/>
              <a:t>yn</a:t>
            </a:r>
            <a:r>
              <a:rPr lang="en-GB" sz="800" dirty="0"/>
              <a:t> </a:t>
            </a:r>
            <a:r>
              <a:rPr lang="en-GB" sz="800" dirty="0" err="1"/>
              <a:t>tynnu</a:t>
            </a:r>
            <a:r>
              <a:rPr lang="en-GB" sz="800" dirty="0"/>
              <a:t> </a:t>
            </a:r>
            <a:r>
              <a:rPr lang="en-GB" sz="800" dirty="0" err="1"/>
              <a:t>sylw</a:t>
            </a:r>
            <a:r>
              <a:rPr lang="en-GB" sz="800" dirty="0"/>
              <a:t> at y </a:t>
            </a:r>
            <a:r>
              <a:rPr lang="en-GB" sz="800" dirty="0" err="1"/>
              <a:t>risg</a:t>
            </a:r>
            <a:r>
              <a:rPr lang="en-GB" sz="800" dirty="0"/>
              <a:t> o </a:t>
            </a:r>
            <a:r>
              <a:rPr lang="en-GB" sz="800" dirty="0" err="1"/>
              <a:t>labelu</a:t>
            </a:r>
            <a:r>
              <a:rPr lang="en-GB" sz="800" dirty="0"/>
              <a:t> </a:t>
            </a:r>
            <a:r>
              <a:rPr lang="en-GB" sz="800" dirty="0" err="1"/>
              <a:t>seiliedig</a:t>
            </a:r>
            <a:r>
              <a:rPr lang="en-GB" sz="800" dirty="0"/>
              <a:t> </a:t>
            </a:r>
            <a:r>
              <a:rPr lang="en-GB" sz="800" dirty="0" err="1"/>
              <a:t>ar</a:t>
            </a:r>
            <a:r>
              <a:rPr lang="en-GB" sz="800" dirty="0"/>
              <a:t> </a:t>
            </a:r>
            <a:r>
              <a:rPr lang="en-GB" sz="800" dirty="0" err="1"/>
              <a:t>ddiffygion</a:t>
            </a:r>
            <a:r>
              <a:rPr lang="en-GB" sz="800" dirty="0"/>
              <a:t>, </a:t>
            </a:r>
            <a:r>
              <a:rPr lang="en-GB" sz="800" dirty="0" err="1"/>
              <a:t>sy’n</a:t>
            </a:r>
            <a:r>
              <a:rPr lang="en-GB" sz="800" dirty="0"/>
              <a:t> </a:t>
            </a:r>
            <a:r>
              <a:rPr lang="en-GB" sz="800" dirty="0" err="1"/>
              <a:t>gallu</a:t>
            </a:r>
            <a:r>
              <a:rPr lang="en-GB" sz="800" dirty="0"/>
              <a:t> </a:t>
            </a:r>
            <a:r>
              <a:rPr lang="en-GB" sz="800" dirty="0" err="1"/>
              <a:t>fframio</a:t>
            </a:r>
            <a:r>
              <a:rPr lang="en-GB" sz="800" dirty="0"/>
              <a:t> </a:t>
            </a:r>
            <a:r>
              <a:rPr lang="en-GB" sz="800" dirty="0" err="1"/>
              <a:t>awtistiaeth</a:t>
            </a:r>
            <a:r>
              <a:rPr lang="en-GB" sz="800" dirty="0"/>
              <a:t> </a:t>
            </a:r>
            <a:r>
              <a:rPr lang="en-GB" sz="800" dirty="0" err="1"/>
              <a:t>fel</a:t>
            </a:r>
            <a:r>
              <a:rPr lang="en-GB" sz="800" dirty="0"/>
              <a:t> </a:t>
            </a:r>
            <a:r>
              <a:rPr lang="en-GB" sz="800" dirty="0" err="1"/>
              <a:t>nam</a:t>
            </a:r>
            <a:r>
              <a:rPr lang="en-GB" sz="800" dirty="0"/>
              <a:t> </a:t>
            </a:r>
            <a:r>
              <a:rPr lang="en-GB" sz="800" dirty="0" err="1"/>
              <a:t>yn</a:t>
            </a:r>
            <a:r>
              <a:rPr lang="en-GB" sz="800" dirty="0"/>
              <a:t> </a:t>
            </a:r>
            <a:r>
              <a:rPr lang="en-GB" sz="800" dirty="0" err="1"/>
              <a:t>hytrach</a:t>
            </a:r>
            <a:r>
              <a:rPr lang="en-GB" sz="800" dirty="0"/>
              <a:t> </a:t>
            </a:r>
            <a:r>
              <a:rPr lang="en-GB" sz="800" dirty="0" err="1"/>
              <a:t>na</a:t>
            </a:r>
            <a:r>
              <a:rPr lang="en-GB" sz="800" dirty="0"/>
              <a:t> </a:t>
            </a:r>
            <a:r>
              <a:rPr lang="en-GB" sz="800" dirty="0" err="1"/>
              <a:t>gwahaniaeth</a:t>
            </a:r>
            <a:r>
              <a:rPr lang="en-GB" sz="800" dirty="0"/>
              <a:t> (Fulcher et al., 2020; Slee, 2018). Yn </a:t>
            </a:r>
            <a:r>
              <a:rPr lang="en-GB" sz="800" dirty="0" err="1"/>
              <a:t>ogystal</a:t>
            </a:r>
            <a:r>
              <a:rPr lang="en-GB" sz="800" dirty="0"/>
              <a:t>, </a:t>
            </a:r>
            <a:r>
              <a:rPr lang="en-GB" sz="800" dirty="0" err="1"/>
              <a:t>mae</a:t>
            </a:r>
            <a:r>
              <a:rPr lang="en-GB" sz="800" dirty="0"/>
              <a:t> </a:t>
            </a:r>
            <a:r>
              <a:rPr lang="en-GB" sz="800" dirty="0" err="1"/>
              <a:t>merched</a:t>
            </a:r>
            <a:r>
              <a:rPr lang="en-GB" sz="800" dirty="0"/>
              <a:t> </a:t>
            </a:r>
            <a:r>
              <a:rPr lang="en-GB" sz="800" dirty="0" err="1"/>
              <a:t>yn</a:t>
            </a:r>
            <a:r>
              <a:rPr lang="en-GB" sz="800" dirty="0"/>
              <a:t> </a:t>
            </a:r>
            <a:r>
              <a:rPr lang="en-GB" sz="800" dirty="0" err="1"/>
              <a:t>aml</a:t>
            </a:r>
            <a:r>
              <a:rPr lang="en-GB" sz="800" dirty="0"/>
              <a:t> </a:t>
            </a:r>
            <a:r>
              <a:rPr lang="en-GB" sz="800" dirty="0" err="1"/>
              <a:t>yn</a:t>
            </a:r>
            <a:r>
              <a:rPr lang="en-GB" sz="800" dirty="0"/>
              <a:t> </a:t>
            </a:r>
            <a:r>
              <a:rPr lang="en-GB" sz="800" dirty="0" err="1"/>
              <a:t>cael</a:t>
            </a:r>
            <a:r>
              <a:rPr lang="en-GB" sz="800" dirty="0"/>
              <a:t> </a:t>
            </a:r>
            <a:r>
              <a:rPr lang="en-GB" sz="800" dirty="0" err="1"/>
              <a:t>eu</a:t>
            </a:r>
            <a:r>
              <a:rPr lang="en-GB" sz="800" dirty="0"/>
              <a:t> tan-</a:t>
            </a:r>
            <a:r>
              <a:rPr lang="en-GB" sz="800" dirty="0" err="1"/>
              <a:t>adnabod</a:t>
            </a:r>
            <a:r>
              <a:rPr lang="en-GB" sz="800" dirty="0"/>
              <a:t> </a:t>
            </a:r>
            <a:r>
              <a:rPr lang="en-GB" sz="800" dirty="0" err="1"/>
              <a:t>oherwydd</a:t>
            </a:r>
            <a:r>
              <a:rPr lang="en-GB" sz="800" dirty="0"/>
              <a:t> </a:t>
            </a:r>
            <a:r>
              <a:rPr lang="en-GB" sz="800" dirty="0" err="1"/>
              <a:t>cuddio</a:t>
            </a:r>
            <a:r>
              <a:rPr lang="en-GB" sz="800" dirty="0"/>
              <a:t> </a:t>
            </a:r>
            <a:r>
              <a:rPr lang="en-GB" sz="800" dirty="0" err="1"/>
              <a:t>cymdeithasol</a:t>
            </a:r>
            <a:r>
              <a:rPr lang="en-GB" sz="800" dirty="0"/>
              <a:t> a </a:t>
            </a:r>
            <a:r>
              <a:rPr lang="en-GB" sz="800" dirty="0" err="1"/>
              <a:t>disgwyliadau</a:t>
            </a:r>
            <a:r>
              <a:rPr lang="en-GB" sz="800" dirty="0"/>
              <a:t> </a:t>
            </a:r>
            <a:r>
              <a:rPr lang="en-GB" sz="800" dirty="0" err="1"/>
              <a:t>rhywedd</a:t>
            </a:r>
            <a:r>
              <a:rPr lang="en-GB" sz="800" dirty="0"/>
              <a:t>, </a:t>
            </a:r>
            <a:r>
              <a:rPr lang="en-GB" sz="800" dirty="0" err="1"/>
              <a:t>gan</a:t>
            </a:r>
            <a:r>
              <a:rPr lang="en-GB" sz="800" dirty="0"/>
              <a:t> </a:t>
            </a:r>
            <a:r>
              <a:rPr lang="en-GB" sz="800" dirty="0" err="1"/>
              <a:t>arwain</a:t>
            </a:r>
            <a:r>
              <a:rPr lang="en-GB" sz="800" dirty="0"/>
              <a:t> at </a:t>
            </a:r>
            <a:r>
              <a:rPr lang="en-GB" sz="800" dirty="0" err="1"/>
              <a:t>anghydraddoldebau</a:t>
            </a:r>
            <a:r>
              <a:rPr lang="en-GB" sz="800" dirty="0"/>
              <a:t> </a:t>
            </a:r>
            <a:r>
              <a:rPr lang="en-GB" sz="800" dirty="0" err="1"/>
              <a:t>mewn</a:t>
            </a:r>
            <a:r>
              <a:rPr lang="en-GB" sz="800" dirty="0"/>
              <a:t> </a:t>
            </a:r>
            <a:r>
              <a:rPr lang="en-GB" sz="800" dirty="0" err="1"/>
              <a:t>mynediad</a:t>
            </a:r>
            <a:r>
              <a:rPr lang="en-GB" sz="800" dirty="0"/>
              <a:t> at </a:t>
            </a:r>
            <a:r>
              <a:rPr lang="en-GB" sz="800" dirty="0" err="1"/>
              <a:t>gymorth</a:t>
            </a:r>
            <a:r>
              <a:rPr lang="en-GB" sz="800" dirty="0"/>
              <a:t> (Rynkiewicz et al., 2016; Fulcher et al., 2020).Er bod diagnosis </a:t>
            </a:r>
            <a:r>
              <a:rPr lang="en-GB" sz="800" dirty="0" err="1"/>
              <a:t>yn</a:t>
            </a:r>
            <a:r>
              <a:rPr lang="en-GB" sz="800" dirty="0"/>
              <a:t> </a:t>
            </a:r>
            <a:r>
              <a:rPr lang="en-GB" sz="800" dirty="0" err="1"/>
              <a:t>galluogi</a:t>
            </a:r>
            <a:r>
              <a:rPr lang="en-GB" sz="800" dirty="0"/>
              <a:t> </a:t>
            </a:r>
            <a:r>
              <a:rPr lang="en-GB" sz="800" dirty="0" err="1"/>
              <a:t>mynediad</a:t>
            </a:r>
            <a:r>
              <a:rPr lang="en-GB" sz="800" dirty="0"/>
              <a:t> at </a:t>
            </a:r>
            <a:r>
              <a:rPr lang="en-GB" sz="800" dirty="0" err="1"/>
              <a:t>gymorth</a:t>
            </a:r>
            <a:r>
              <a:rPr lang="en-GB" sz="800" dirty="0"/>
              <a:t>, </a:t>
            </a:r>
            <a:r>
              <a:rPr lang="en-GB" sz="800" dirty="0" err="1"/>
              <a:t>nid</a:t>
            </a:r>
            <a:r>
              <a:rPr lang="en-GB" sz="800" dirty="0"/>
              <a:t> </a:t>
            </a:r>
            <a:r>
              <a:rPr lang="en-GB" sz="800" dirty="0" err="1"/>
              <a:t>yw</a:t>
            </a:r>
            <a:r>
              <a:rPr lang="en-GB" sz="800" dirty="0"/>
              <a:t> </a:t>
            </a:r>
            <a:r>
              <a:rPr lang="en-GB" sz="800" dirty="0" err="1"/>
              <a:t>pob</a:t>
            </a:r>
            <a:r>
              <a:rPr lang="en-GB" sz="800" dirty="0"/>
              <a:t> </a:t>
            </a:r>
            <a:r>
              <a:rPr lang="en-GB" sz="800" dirty="0" err="1"/>
              <a:t>plentyn</a:t>
            </a:r>
            <a:r>
              <a:rPr lang="en-GB" sz="800" dirty="0"/>
              <a:t> </a:t>
            </a:r>
            <a:r>
              <a:rPr lang="en-GB" sz="800" dirty="0" err="1"/>
              <a:t>angen</a:t>
            </a:r>
            <a:r>
              <a:rPr lang="en-GB" sz="800" dirty="0"/>
              <a:t> label </a:t>
            </a:r>
            <a:r>
              <a:rPr lang="en-GB" sz="800" dirty="0" err="1"/>
              <a:t>ffurfiol</a:t>
            </a:r>
            <a:r>
              <a:rPr lang="en-GB" sz="800" dirty="0"/>
              <a:t> er </a:t>
            </a:r>
            <a:r>
              <a:rPr lang="en-GB" sz="800" dirty="0" err="1"/>
              <a:t>mwyn</a:t>
            </a:r>
            <a:r>
              <a:rPr lang="en-GB" sz="800" dirty="0"/>
              <a:t> </a:t>
            </a:r>
            <a:r>
              <a:rPr lang="en-GB" sz="800" dirty="0" err="1"/>
              <a:t>derbyn</a:t>
            </a:r>
            <a:r>
              <a:rPr lang="en-GB" sz="800" dirty="0"/>
              <a:t> </a:t>
            </a:r>
            <a:r>
              <a:rPr lang="en-GB" sz="800" dirty="0" err="1"/>
              <a:t>addasiadau</a:t>
            </a:r>
            <a:r>
              <a:rPr lang="en-GB" sz="800" dirty="0"/>
              <a:t> </a:t>
            </a:r>
            <a:r>
              <a:rPr lang="en-GB" sz="800" dirty="0" err="1"/>
              <a:t>cynhwysol</a:t>
            </a:r>
            <a:r>
              <a:rPr lang="en-GB" sz="800" dirty="0"/>
              <a:t>, </a:t>
            </a:r>
            <a:r>
              <a:rPr lang="en-GB" sz="800" dirty="0" err="1"/>
              <a:t>gan</a:t>
            </a:r>
            <a:r>
              <a:rPr lang="en-GB" sz="800" dirty="0"/>
              <a:t> </a:t>
            </a:r>
            <a:r>
              <a:rPr lang="en-GB" sz="800" dirty="0" err="1"/>
              <a:t>godi</a:t>
            </a:r>
            <a:r>
              <a:rPr lang="en-GB" sz="800" dirty="0"/>
              <a:t> </a:t>
            </a:r>
            <a:r>
              <a:rPr lang="en-GB" sz="800" dirty="0" err="1"/>
              <a:t>cwestiynau</a:t>
            </a:r>
            <a:r>
              <a:rPr lang="en-GB" sz="800" dirty="0"/>
              <a:t> </a:t>
            </a:r>
            <a:r>
              <a:rPr lang="en-GB" sz="800" dirty="0" err="1"/>
              <a:t>ynghylch</a:t>
            </a:r>
            <a:r>
              <a:rPr lang="en-GB" sz="800" dirty="0"/>
              <a:t> </a:t>
            </a:r>
            <a:r>
              <a:rPr lang="en-GB" sz="800" dirty="0" err="1"/>
              <a:t>dibyniaeth</a:t>
            </a:r>
            <a:r>
              <a:rPr lang="en-GB" sz="800" dirty="0"/>
              <a:t> </a:t>
            </a:r>
            <a:r>
              <a:rPr lang="en-GB" sz="800" dirty="0" err="1"/>
              <a:t>systemig</a:t>
            </a:r>
            <a:r>
              <a:rPr lang="en-GB" sz="800" dirty="0"/>
              <a:t> </a:t>
            </a:r>
            <a:r>
              <a:rPr lang="en-GB" sz="800" dirty="0" err="1"/>
              <a:t>ar</a:t>
            </a:r>
            <a:r>
              <a:rPr lang="en-GB" sz="800" dirty="0"/>
              <a:t> </a:t>
            </a:r>
            <a:r>
              <a:rPr lang="en-GB" sz="800" dirty="0" err="1"/>
              <a:t>ddiagnosis</a:t>
            </a:r>
            <a:r>
              <a:rPr lang="en-GB" sz="800" dirty="0"/>
              <a:t>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6BBBA68-666B-FE25-1255-3F186013EC40}"/>
              </a:ext>
            </a:extLst>
          </p:cNvPr>
          <p:cNvSpPr txBox="1"/>
          <p:nvPr/>
        </p:nvSpPr>
        <p:spPr>
          <a:xfrm>
            <a:off x="3093054" y="952044"/>
            <a:ext cx="2902337" cy="2800767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GB" sz="800" b="1" err="1"/>
              <a:t>Rhwystrau</a:t>
            </a:r>
            <a:r>
              <a:rPr lang="en-GB" sz="800" b="1" dirty="0"/>
              <a:t> a </a:t>
            </a:r>
            <a:r>
              <a:rPr lang="en-GB" sz="800" b="1" err="1"/>
              <a:t>Brofir</a:t>
            </a:r>
            <a:r>
              <a:rPr lang="en-GB" sz="800" b="1" dirty="0"/>
              <a:t> </a:t>
            </a:r>
            <a:r>
              <a:rPr lang="en-GB" sz="800" b="1" err="1"/>
              <a:t>gan</a:t>
            </a:r>
            <a:r>
              <a:rPr lang="en-GB" sz="800" b="1" dirty="0"/>
              <a:t> Blant ag ASA:</a:t>
            </a:r>
            <a:endParaRPr lang="en-US" sz="800" b="1"/>
          </a:p>
          <a:p>
            <a:pPr algn="just"/>
            <a:r>
              <a:rPr lang="en-GB" sz="800" dirty="0"/>
              <a:t>Mae plant </a:t>
            </a:r>
            <a:r>
              <a:rPr lang="en-GB" sz="800" dirty="0" err="1"/>
              <a:t>awtistig</a:t>
            </a:r>
            <a:r>
              <a:rPr lang="en-GB" sz="800" dirty="0"/>
              <a:t> </a:t>
            </a:r>
            <a:r>
              <a:rPr lang="en-GB" sz="800" dirty="0" err="1"/>
              <a:t>yn</a:t>
            </a:r>
            <a:r>
              <a:rPr lang="en-GB" sz="800" dirty="0"/>
              <a:t> </a:t>
            </a:r>
            <a:r>
              <a:rPr lang="en-GB" sz="800" dirty="0" err="1"/>
              <a:t>aml</a:t>
            </a:r>
            <a:r>
              <a:rPr lang="en-GB" sz="800" dirty="0"/>
              <a:t> yn profi gwahaniaethau mewn prosesu synhwyraidd, gan gynnwys sensitifrwydd cynyddol i sŵn, goleuadau ac ysgogiadau amgylcheddol, a all gynyddu pryder a lleihau ymgysylltiad â gweithgareddau dysgu (Ashburner et al., 2008; Robertson and Baron-Cohen, 2017). Gall gwahaniaethau mewn cyfathrebu gyfyngu ymhellach ar gyfranogiad mewn rhyngweithio â chyfoedion ac ar fynediad at gyfleoedd dysgu (Adams et al., 2018; White et al., 2017).</a:t>
            </a:r>
          </a:p>
          <a:p>
            <a:pPr algn="just"/>
            <a:r>
              <a:rPr lang="en-GB" sz="800" dirty="0"/>
              <a:t>Mae </a:t>
            </a:r>
            <a:r>
              <a:rPr lang="en-GB" sz="800" err="1"/>
              <a:t>trefnau</a:t>
            </a:r>
            <a:r>
              <a:rPr lang="en-GB" sz="800" dirty="0"/>
              <a:t> </a:t>
            </a:r>
            <a:r>
              <a:rPr lang="en-GB" sz="800" err="1"/>
              <a:t>anrhagweladwy</a:t>
            </a:r>
            <a:r>
              <a:rPr lang="en-GB" sz="800" dirty="0"/>
              <a:t> a </a:t>
            </a:r>
            <a:r>
              <a:rPr lang="en-GB" sz="800" err="1"/>
              <a:t>throsglwyddiadau</a:t>
            </a:r>
            <a:r>
              <a:rPr lang="en-GB" sz="800" dirty="0"/>
              <a:t> </a:t>
            </a:r>
            <a:r>
              <a:rPr lang="en-GB" sz="800" err="1"/>
              <a:t>yn</a:t>
            </a:r>
            <a:r>
              <a:rPr lang="en-GB" sz="800" dirty="0"/>
              <a:t> </a:t>
            </a:r>
            <a:r>
              <a:rPr lang="en-GB" sz="800" err="1"/>
              <a:t>aml</a:t>
            </a:r>
            <a:r>
              <a:rPr lang="en-GB" sz="800" dirty="0"/>
              <a:t> </a:t>
            </a:r>
            <a:r>
              <a:rPr lang="en-GB" sz="800" err="1"/>
              <a:t>yn</a:t>
            </a:r>
            <a:r>
              <a:rPr lang="en-GB" sz="800" dirty="0"/>
              <a:t> </a:t>
            </a:r>
            <a:r>
              <a:rPr lang="en-GB" sz="800" err="1"/>
              <a:t>cael</a:t>
            </a:r>
            <a:r>
              <a:rPr lang="en-GB" sz="800" dirty="0"/>
              <a:t> </a:t>
            </a:r>
            <a:r>
              <a:rPr lang="en-GB" sz="800" err="1"/>
              <a:t>eu</a:t>
            </a:r>
            <a:r>
              <a:rPr lang="en-GB" sz="800" dirty="0"/>
              <a:t> nodi </a:t>
            </a:r>
            <a:r>
              <a:rPr lang="en-GB" sz="800" err="1"/>
              <a:t>fel</a:t>
            </a:r>
            <a:r>
              <a:rPr lang="en-GB" sz="800" dirty="0"/>
              <a:t> </a:t>
            </a:r>
            <a:r>
              <a:rPr lang="en-GB" sz="800" err="1"/>
              <a:t>rhwystrau</a:t>
            </a:r>
            <a:r>
              <a:rPr lang="en-GB" sz="800" dirty="0"/>
              <a:t> </a:t>
            </a:r>
            <a:r>
              <a:rPr lang="en-GB" sz="800" err="1"/>
              <a:t>amgylcheddol</a:t>
            </a:r>
            <a:r>
              <a:rPr lang="en-GB" sz="800" dirty="0"/>
              <a:t> </a:t>
            </a:r>
            <a:r>
              <a:rPr lang="en-GB" sz="800" err="1"/>
              <a:t>sylweddol</a:t>
            </a:r>
            <a:r>
              <a:rPr lang="en-GB" sz="800" dirty="0"/>
              <a:t>, </a:t>
            </a:r>
            <a:r>
              <a:rPr lang="en-GB" sz="800" err="1"/>
              <a:t>gan</a:t>
            </a:r>
            <a:r>
              <a:rPr lang="en-GB" sz="800" dirty="0"/>
              <a:t> </a:t>
            </a:r>
            <a:r>
              <a:rPr lang="en-GB" sz="800" err="1"/>
              <a:t>gyfrannu</a:t>
            </a:r>
            <a:r>
              <a:rPr lang="en-GB" sz="800" dirty="0"/>
              <a:t> at </a:t>
            </a:r>
            <a:r>
              <a:rPr lang="en-GB" sz="800" err="1"/>
              <a:t>ansefydlogrwydd</a:t>
            </a:r>
            <a:r>
              <a:rPr lang="en-GB" sz="800" dirty="0"/>
              <a:t> </a:t>
            </a:r>
            <a:r>
              <a:rPr lang="en-GB" sz="800" err="1"/>
              <a:t>emosiynol</a:t>
            </a:r>
            <a:r>
              <a:rPr lang="en-GB" sz="800" dirty="0"/>
              <a:t> a </a:t>
            </a:r>
            <a:r>
              <a:rPr lang="en-GB" sz="800" err="1"/>
              <a:t>gofid</a:t>
            </a:r>
            <a:r>
              <a:rPr lang="en-GB" sz="800" dirty="0"/>
              <a:t> (DePape and Lindsay, 2016; Gotham and Hofer, 2014). Mae </a:t>
            </a:r>
            <a:r>
              <a:rPr lang="en-GB" sz="800" err="1"/>
              <a:t>ymddygiadau</a:t>
            </a:r>
            <a:r>
              <a:rPr lang="en-GB" sz="800" dirty="0"/>
              <a:t> </a:t>
            </a:r>
            <a:r>
              <a:rPr lang="en-GB" sz="800" err="1"/>
              <a:t>sy’n</a:t>
            </a:r>
            <a:r>
              <a:rPr lang="en-GB" sz="800" dirty="0"/>
              <a:t> </a:t>
            </a:r>
            <a:r>
              <a:rPr lang="en-GB" sz="800" err="1"/>
              <a:t>gysylltiedig</a:t>
            </a:r>
            <a:r>
              <a:rPr lang="en-GB" sz="800" dirty="0"/>
              <a:t> â </a:t>
            </a:r>
            <a:r>
              <a:rPr lang="en-GB" sz="800" err="1"/>
              <a:t>gorlethu</a:t>
            </a:r>
            <a:r>
              <a:rPr lang="en-GB" sz="800" dirty="0"/>
              <a:t> </a:t>
            </a:r>
            <a:r>
              <a:rPr lang="en-GB" sz="800" err="1"/>
              <a:t>synhwyraidd</a:t>
            </a:r>
            <a:r>
              <a:rPr lang="en-GB" sz="800" dirty="0"/>
              <a:t> </a:t>
            </a:r>
            <a:r>
              <a:rPr lang="en-GB" sz="800" err="1"/>
              <a:t>yn</a:t>
            </a:r>
            <a:r>
              <a:rPr lang="en-GB" sz="800" dirty="0"/>
              <a:t> </a:t>
            </a:r>
            <a:r>
              <a:rPr lang="en-GB" sz="800" err="1"/>
              <a:t>aml</a:t>
            </a:r>
            <a:r>
              <a:rPr lang="en-GB" sz="800" dirty="0"/>
              <a:t> </a:t>
            </a:r>
            <a:r>
              <a:rPr lang="en-GB" sz="800" err="1"/>
              <a:t>yn</a:t>
            </a:r>
            <a:r>
              <a:rPr lang="en-GB" sz="800" dirty="0"/>
              <a:t> </a:t>
            </a:r>
            <a:r>
              <a:rPr lang="en-GB" sz="800" err="1"/>
              <a:t>cael</a:t>
            </a:r>
            <a:r>
              <a:rPr lang="en-GB" sz="800" dirty="0"/>
              <a:t> </a:t>
            </a:r>
            <a:r>
              <a:rPr lang="en-GB" sz="800" err="1"/>
              <a:t>eu</a:t>
            </a:r>
            <a:r>
              <a:rPr lang="en-GB" sz="800" dirty="0"/>
              <a:t> </a:t>
            </a:r>
            <a:r>
              <a:rPr lang="en-GB" sz="800" err="1"/>
              <a:t>camddehongli</a:t>
            </a:r>
            <a:r>
              <a:rPr lang="en-GB" sz="800" dirty="0"/>
              <a:t> </a:t>
            </a:r>
            <a:r>
              <a:rPr lang="en-GB" sz="800" err="1"/>
              <a:t>fel</a:t>
            </a:r>
            <a:r>
              <a:rPr lang="en-GB" sz="800" dirty="0"/>
              <a:t> “</a:t>
            </a:r>
            <a:r>
              <a:rPr lang="en-GB" sz="800" err="1"/>
              <a:t>ymddygiad</a:t>
            </a:r>
            <a:r>
              <a:rPr lang="en-GB" sz="800" dirty="0"/>
              <a:t> </a:t>
            </a:r>
            <a:r>
              <a:rPr lang="en-GB" sz="800" err="1"/>
              <a:t>heriol</a:t>
            </a:r>
            <a:r>
              <a:rPr lang="en-GB" sz="800" dirty="0"/>
              <a:t>”, </a:t>
            </a:r>
            <a:r>
              <a:rPr lang="en-GB" sz="800" err="1"/>
              <a:t>gan</a:t>
            </a:r>
            <a:r>
              <a:rPr lang="en-GB" sz="800" dirty="0"/>
              <a:t> </a:t>
            </a:r>
            <a:r>
              <a:rPr lang="en-GB" sz="800" err="1"/>
              <a:t>arwain</a:t>
            </a:r>
            <a:r>
              <a:rPr lang="en-GB" sz="800" dirty="0"/>
              <a:t> at </a:t>
            </a:r>
            <a:r>
              <a:rPr lang="en-GB" sz="800" err="1"/>
              <a:t>arferion</a:t>
            </a:r>
            <a:r>
              <a:rPr lang="en-GB" sz="800" dirty="0"/>
              <a:t> </a:t>
            </a:r>
            <a:r>
              <a:rPr lang="en-GB" sz="800" err="1"/>
              <a:t>eithriadol</a:t>
            </a:r>
            <a:r>
              <a:rPr lang="en-GB" sz="800" dirty="0"/>
              <a:t> </a:t>
            </a:r>
            <a:r>
              <a:rPr lang="en-GB" sz="800" err="1"/>
              <a:t>yn</a:t>
            </a:r>
            <a:r>
              <a:rPr lang="en-GB" sz="800" dirty="0"/>
              <a:t> </a:t>
            </a:r>
            <a:r>
              <a:rPr lang="en-GB" sz="800" err="1"/>
              <a:t>hytrach</a:t>
            </a:r>
            <a:r>
              <a:rPr lang="en-GB" sz="800" dirty="0"/>
              <a:t> nag </a:t>
            </a:r>
            <a:r>
              <a:rPr lang="en-GB" sz="800" err="1"/>
              <a:t>addasiadau</a:t>
            </a:r>
            <a:r>
              <a:rPr lang="en-GB" sz="800" dirty="0"/>
              <a:t> </a:t>
            </a:r>
            <a:r>
              <a:rPr lang="en-GB" sz="800" err="1"/>
              <a:t>cefnogol</a:t>
            </a:r>
            <a:r>
              <a:rPr lang="en-GB" sz="800" dirty="0"/>
              <a:t> (Humphrey and Symes, 2013; Hume et al., 2021). O </a:t>
            </a:r>
            <a:r>
              <a:rPr lang="en-GB" sz="800" err="1"/>
              <a:t>safbwynt</a:t>
            </a:r>
            <a:r>
              <a:rPr lang="en-GB" sz="800" dirty="0"/>
              <a:t> y model </a:t>
            </a:r>
            <a:r>
              <a:rPr lang="en-GB" sz="800" err="1"/>
              <a:t>cymdeithasol</a:t>
            </a:r>
            <a:r>
              <a:rPr lang="en-GB" sz="800" dirty="0"/>
              <a:t>, </a:t>
            </a:r>
            <a:r>
              <a:rPr lang="en-GB" sz="800" err="1"/>
              <a:t>mae</a:t>
            </a:r>
            <a:r>
              <a:rPr lang="en-GB" sz="800" dirty="0"/>
              <a:t> </a:t>
            </a:r>
            <a:r>
              <a:rPr lang="en-GB" sz="800" err="1"/>
              <a:t>llawer</a:t>
            </a:r>
            <a:r>
              <a:rPr lang="en-GB" sz="800" dirty="0"/>
              <a:t> </a:t>
            </a:r>
            <a:r>
              <a:rPr lang="en-GB" sz="800" err="1"/>
              <a:t>o’r</a:t>
            </a:r>
            <a:r>
              <a:rPr lang="en-GB" sz="800" dirty="0"/>
              <a:t> </a:t>
            </a:r>
            <a:r>
              <a:rPr lang="en-GB" sz="800" err="1"/>
              <a:t>rhwystrau</a:t>
            </a:r>
            <a:r>
              <a:rPr lang="en-GB" sz="800" dirty="0"/>
              <a:t> </a:t>
            </a:r>
            <a:r>
              <a:rPr lang="en-GB" sz="800" err="1"/>
              <a:t>hyn</a:t>
            </a:r>
            <a:r>
              <a:rPr lang="en-GB" sz="800" dirty="0"/>
              <a:t> </a:t>
            </a:r>
            <a:r>
              <a:rPr lang="en-GB" sz="800" err="1"/>
              <a:t>yn</a:t>
            </a:r>
            <a:r>
              <a:rPr lang="en-GB" sz="800" dirty="0"/>
              <a:t> </a:t>
            </a:r>
            <a:r>
              <a:rPr lang="en-GB" sz="800" err="1"/>
              <a:t>deillio</a:t>
            </a:r>
            <a:r>
              <a:rPr lang="en-GB" sz="800" dirty="0"/>
              <a:t> o </a:t>
            </a:r>
            <a:r>
              <a:rPr lang="en-GB" sz="800" err="1"/>
              <a:t>ddyluniad</a:t>
            </a:r>
            <a:r>
              <a:rPr lang="en-GB" sz="800" dirty="0"/>
              <a:t> yr </a:t>
            </a:r>
            <a:r>
              <a:rPr lang="en-GB" sz="800" err="1"/>
              <a:t>amgylchedd</a:t>
            </a:r>
            <a:r>
              <a:rPr lang="en-GB" sz="800" dirty="0"/>
              <a:t> ac </a:t>
            </a:r>
            <a:r>
              <a:rPr lang="en-GB" sz="800" err="1"/>
              <a:t>agweddau</a:t>
            </a:r>
            <a:r>
              <a:rPr lang="en-GB" sz="800" dirty="0"/>
              <a:t> </a:t>
            </a:r>
            <a:r>
              <a:rPr lang="en-GB" sz="800" err="1"/>
              <a:t>ymarferwyr</a:t>
            </a:r>
            <a:r>
              <a:rPr lang="en-GB" sz="800" dirty="0"/>
              <a:t>, </a:t>
            </a:r>
            <a:r>
              <a:rPr lang="en-GB" sz="800" err="1"/>
              <a:t>yn</a:t>
            </a:r>
            <a:r>
              <a:rPr lang="en-GB" sz="800" dirty="0"/>
              <a:t> </a:t>
            </a:r>
            <a:r>
              <a:rPr lang="en-GB" sz="800" err="1"/>
              <a:t>hytrach</a:t>
            </a:r>
            <a:r>
              <a:rPr lang="en-GB" sz="800" dirty="0"/>
              <a:t> </a:t>
            </a:r>
            <a:r>
              <a:rPr lang="en-GB" sz="800" err="1"/>
              <a:t>na</a:t>
            </a:r>
            <a:r>
              <a:rPr lang="en-GB" sz="800" dirty="0"/>
              <a:t> </a:t>
            </a:r>
            <a:r>
              <a:rPr lang="en-GB" sz="800" err="1"/>
              <a:t>nodweddion</a:t>
            </a:r>
            <a:r>
              <a:rPr lang="en-GB" sz="800" dirty="0"/>
              <a:t> </a:t>
            </a:r>
            <a:r>
              <a:rPr lang="en-GB" sz="800" err="1"/>
              <a:t>cynhenid</a:t>
            </a:r>
            <a:r>
              <a:rPr lang="en-GB" sz="800" dirty="0"/>
              <a:t> y </a:t>
            </a:r>
            <a:r>
              <a:rPr lang="en-GB" sz="800" err="1"/>
              <a:t>plentyn</a:t>
            </a:r>
            <a:r>
              <a:rPr lang="en-GB" sz="800" dirty="0"/>
              <a:t> (Booth and Ainscow, 2016; Slee, 2018).</a:t>
            </a:r>
          </a:p>
          <a:p>
            <a:pPr algn="just"/>
            <a:endParaRPr lang="en-GB" sz="8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5FE0E55-EFDD-72C0-64F4-77D0E5224C5A}"/>
              </a:ext>
            </a:extLst>
          </p:cNvPr>
          <p:cNvSpPr txBox="1"/>
          <p:nvPr/>
        </p:nvSpPr>
        <p:spPr>
          <a:xfrm>
            <a:off x="6239227" y="4020985"/>
            <a:ext cx="2738781" cy="2800767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GB" sz="800" b="1" dirty="0" err="1"/>
              <a:t>Strategaeth</a:t>
            </a:r>
            <a:r>
              <a:rPr lang="en-GB" sz="800" b="1" dirty="0"/>
              <a:t> </a:t>
            </a:r>
            <a:r>
              <a:rPr lang="en-GB" sz="800" b="1" dirty="0" err="1"/>
              <a:t>Gymorth</a:t>
            </a:r>
            <a:r>
              <a:rPr lang="en-GB" sz="800" b="1" dirty="0"/>
              <a:t>: </a:t>
            </a:r>
            <a:r>
              <a:rPr lang="en-GB" sz="800" b="1" dirty="0" err="1"/>
              <a:t>Cymorth</a:t>
            </a:r>
            <a:r>
              <a:rPr lang="en-GB" sz="800" b="1" dirty="0"/>
              <a:t> </a:t>
            </a:r>
            <a:r>
              <a:rPr lang="en-GB" sz="800" b="1" dirty="0" err="1"/>
              <a:t>Gweledol</a:t>
            </a:r>
            <a:r>
              <a:rPr lang="en-GB" sz="800" b="1" dirty="0"/>
              <a:t>:</a:t>
            </a:r>
            <a:endParaRPr lang="en-US" sz="800"/>
          </a:p>
          <a:p>
            <a:pPr algn="just"/>
            <a:r>
              <a:rPr lang="en-GB" sz="800" dirty="0"/>
              <a:t>Mae cymorth gweledol yn cynnwys strategaethau megis amserlenni gweledol, byrddau “nawr/nesaf”, amserlenni symbolau a dilyniannau tasgau sy’n darparu strwythur clir a rhagweladwy i blant (Dettmer et al., 2000; Hodgdon, 2011). Mae’r dulliau hyn yn adeiladu ar gryfderau mewn prosesu gweledol a welir yn aml ymhlith dysgwyr awtistig, ac yn lleihau’r ddibyniaeth ar wybodaeth glywedol, a all fod yn fwy heriol i’w phrosesu (Quill, 1997; Mesibov and Shea, 2011).</a:t>
            </a:r>
          </a:p>
          <a:p>
            <a:pPr algn="just"/>
            <a:r>
              <a:rPr lang="en-GB" sz="800" dirty="0"/>
              <a:t>Mae </a:t>
            </a:r>
            <a:r>
              <a:rPr lang="en-GB" sz="800" dirty="0" err="1"/>
              <a:t>ymchwil</a:t>
            </a:r>
            <a:r>
              <a:rPr lang="en-GB" sz="800" dirty="0"/>
              <a:t> </a:t>
            </a:r>
            <a:r>
              <a:rPr lang="en-GB" sz="800" dirty="0" err="1"/>
              <a:t>yn</a:t>
            </a:r>
            <a:r>
              <a:rPr lang="en-GB" sz="800" dirty="0"/>
              <a:t> </a:t>
            </a:r>
            <a:r>
              <a:rPr lang="en-GB" sz="800" dirty="0" err="1"/>
              <a:t>dangos</a:t>
            </a:r>
            <a:r>
              <a:rPr lang="en-GB" sz="800" dirty="0"/>
              <a:t> y gall </a:t>
            </a:r>
            <a:r>
              <a:rPr lang="en-GB" sz="800" dirty="0" err="1"/>
              <a:t>cymorth</a:t>
            </a:r>
            <a:r>
              <a:rPr lang="en-GB" sz="800" dirty="0"/>
              <a:t> </a:t>
            </a:r>
            <a:r>
              <a:rPr lang="en-GB" sz="800" dirty="0" err="1"/>
              <a:t>gweledol</a:t>
            </a:r>
            <a:r>
              <a:rPr lang="en-GB" sz="800" dirty="0"/>
              <a:t> </a:t>
            </a:r>
            <a:r>
              <a:rPr lang="en-GB" sz="800" dirty="0" err="1"/>
              <a:t>leihau</a:t>
            </a:r>
            <a:r>
              <a:rPr lang="en-GB" sz="800" dirty="0"/>
              <a:t> </a:t>
            </a:r>
            <a:r>
              <a:rPr lang="en-GB" sz="800" dirty="0" err="1"/>
              <a:t>pryder</a:t>
            </a:r>
            <a:r>
              <a:rPr lang="en-GB" sz="800" dirty="0"/>
              <a:t>, </a:t>
            </a:r>
            <a:r>
              <a:rPr lang="en-GB" sz="800" dirty="0" err="1"/>
              <a:t>cefnogi</a:t>
            </a:r>
            <a:r>
              <a:rPr lang="en-GB" sz="800" dirty="0"/>
              <a:t> </a:t>
            </a:r>
            <a:r>
              <a:rPr lang="en-GB" sz="800" dirty="0" err="1"/>
              <a:t>trosglwyddiadau</a:t>
            </a:r>
            <a:r>
              <a:rPr lang="en-GB" sz="800" dirty="0"/>
              <a:t> a </a:t>
            </a:r>
            <a:r>
              <a:rPr lang="en-GB" sz="800" dirty="0" err="1"/>
              <a:t>hyrwyddo</a:t>
            </a:r>
            <a:r>
              <a:rPr lang="en-GB" sz="800" dirty="0"/>
              <a:t> </a:t>
            </a:r>
            <a:r>
              <a:rPr lang="en-GB" sz="800" dirty="0" err="1"/>
              <a:t>annibyniaeth</a:t>
            </a:r>
            <a:r>
              <a:rPr lang="en-GB" sz="800" dirty="0"/>
              <a:t> </a:t>
            </a:r>
            <a:r>
              <a:rPr lang="en-GB" sz="800" dirty="0" err="1"/>
              <a:t>mewn</a:t>
            </a:r>
            <a:r>
              <a:rPr lang="en-GB" sz="800" dirty="0"/>
              <a:t> </a:t>
            </a:r>
            <a:r>
              <a:rPr lang="en-GB" sz="800" dirty="0" err="1"/>
              <a:t>lleoliadau</a:t>
            </a:r>
            <a:r>
              <a:rPr lang="en-GB" sz="800" dirty="0"/>
              <a:t> </a:t>
            </a:r>
            <a:r>
              <a:rPr lang="en-GB" sz="800" dirty="0" err="1"/>
              <a:t>blynyddoedd</a:t>
            </a:r>
            <a:r>
              <a:rPr lang="en-GB" sz="800" dirty="0"/>
              <a:t> </a:t>
            </a:r>
            <a:r>
              <a:rPr lang="en-GB" sz="800" dirty="0" err="1"/>
              <a:t>cynnar</a:t>
            </a:r>
            <a:r>
              <a:rPr lang="en-GB" sz="800" dirty="0"/>
              <a:t> (Knight et al., 2015; Wong et al., 2015). Mae </a:t>
            </a:r>
            <a:r>
              <a:rPr lang="en-GB" sz="800" dirty="0" err="1"/>
              <a:t>strategaethau</a:t>
            </a:r>
            <a:r>
              <a:rPr lang="en-GB" sz="800" dirty="0"/>
              <a:t> </a:t>
            </a:r>
            <a:r>
              <a:rPr lang="en-GB" sz="800" dirty="0" err="1"/>
              <a:t>gweledol</a:t>
            </a:r>
            <a:r>
              <a:rPr lang="en-GB" sz="800" dirty="0"/>
              <a:t> </a:t>
            </a:r>
            <a:r>
              <a:rPr lang="en-GB" sz="800" dirty="0" err="1"/>
              <a:t>yn</a:t>
            </a:r>
            <a:r>
              <a:rPr lang="en-GB" sz="800" dirty="0"/>
              <a:t> </a:t>
            </a:r>
            <a:r>
              <a:rPr lang="en-GB" sz="800" dirty="0" err="1"/>
              <a:t>ganolog</a:t>
            </a:r>
            <a:r>
              <a:rPr lang="en-GB" sz="800" dirty="0"/>
              <a:t> </a:t>
            </a:r>
            <a:r>
              <a:rPr lang="en-GB" sz="800" dirty="0" err="1"/>
              <a:t>i</a:t>
            </a:r>
            <a:r>
              <a:rPr lang="en-GB" sz="800" dirty="0"/>
              <a:t> </a:t>
            </a:r>
            <a:r>
              <a:rPr lang="en-GB" sz="800" dirty="0" err="1"/>
              <a:t>ddulliau</a:t>
            </a:r>
            <a:r>
              <a:rPr lang="en-GB" sz="800" dirty="0"/>
              <a:t> </a:t>
            </a:r>
            <a:r>
              <a:rPr lang="en-GB" sz="800" dirty="0" err="1"/>
              <a:t>addysgu</a:t>
            </a:r>
            <a:r>
              <a:rPr lang="en-GB" sz="800" dirty="0"/>
              <a:t> </a:t>
            </a:r>
            <a:r>
              <a:rPr lang="en-GB" sz="800" dirty="0" err="1"/>
              <a:t>strwythuredig</a:t>
            </a:r>
            <a:r>
              <a:rPr lang="en-GB" sz="800" dirty="0"/>
              <a:t> </a:t>
            </a:r>
            <a:r>
              <a:rPr lang="en-GB" sz="800" dirty="0" err="1"/>
              <a:t>megis</a:t>
            </a:r>
            <a:r>
              <a:rPr lang="en-GB" sz="800" dirty="0"/>
              <a:t> TEACCH, </a:t>
            </a:r>
            <a:r>
              <a:rPr lang="en-GB" sz="800" dirty="0" err="1"/>
              <a:t>sy’n</a:t>
            </a:r>
            <a:r>
              <a:rPr lang="en-GB" sz="800" dirty="0"/>
              <a:t> </a:t>
            </a:r>
            <a:r>
              <a:rPr lang="en-GB" sz="800" dirty="0" err="1"/>
              <a:t>pwysleisio</a:t>
            </a:r>
            <a:r>
              <a:rPr lang="en-GB" sz="800" dirty="0"/>
              <a:t> </a:t>
            </a:r>
            <a:r>
              <a:rPr lang="en-GB" sz="800" dirty="0" err="1"/>
              <a:t>addasu’r</a:t>
            </a:r>
            <a:r>
              <a:rPr lang="en-GB" sz="800" dirty="0"/>
              <a:t> </a:t>
            </a:r>
            <a:r>
              <a:rPr lang="en-GB" sz="800" dirty="0" err="1"/>
              <a:t>amgylchedd</a:t>
            </a:r>
            <a:r>
              <a:rPr lang="en-GB" sz="800" dirty="0"/>
              <a:t> </a:t>
            </a:r>
            <a:r>
              <a:rPr lang="en-GB" sz="800" dirty="0" err="1"/>
              <a:t>yn</a:t>
            </a:r>
            <a:r>
              <a:rPr lang="en-GB" sz="800" dirty="0"/>
              <a:t> </a:t>
            </a:r>
            <a:r>
              <a:rPr lang="en-GB" sz="800" dirty="0" err="1"/>
              <a:t>hytrach</a:t>
            </a:r>
            <a:r>
              <a:rPr lang="en-GB" sz="800" dirty="0"/>
              <a:t> </a:t>
            </a:r>
            <a:r>
              <a:rPr lang="en-GB" sz="800" dirty="0" err="1"/>
              <a:t>na</a:t>
            </a:r>
            <a:r>
              <a:rPr lang="en-GB" sz="800" dirty="0"/>
              <a:t> </a:t>
            </a:r>
            <a:r>
              <a:rPr lang="en-GB" sz="800" dirty="0" err="1"/>
              <a:t>cheisio</a:t>
            </a:r>
            <a:r>
              <a:rPr lang="en-GB" sz="800" dirty="0"/>
              <a:t> </a:t>
            </a:r>
            <a:r>
              <a:rPr lang="en-GB" sz="800" dirty="0" err="1"/>
              <a:t>newid</a:t>
            </a:r>
            <a:r>
              <a:rPr lang="en-GB" sz="800" dirty="0"/>
              <a:t> y </a:t>
            </a:r>
            <a:r>
              <a:rPr lang="en-GB" sz="800" dirty="0" err="1"/>
              <a:t>plentyn</a:t>
            </a:r>
            <a:r>
              <a:rPr lang="en-GB" sz="800" dirty="0"/>
              <a:t> (</a:t>
            </a:r>
            <a:r>
              <a:rPr lang="en-GB" sz="800" dirty="0" err="1"/>
              <a:t>Mesibov</a:t>
            </a:r>
            <a:r>
              <a:rPr lang="en-GB" sz="800" dirty="0"/>
              <a:t> et al., 2004; </a:t>
            </a:r>
            <a:r>
              <a:rPr lang="en-GB" sz="800" dirty="0" err="1"/>
              <a:t>Mesibov</a:t>
            </a:r>
            <a:r>
              <a:rPr lang="en-GB" sz="800" dirty="0"/>
              <a:t> and Shea, 2011). </a:t>
            </a:r>
            <a:r>
              <a:rPr lang="en-GB" sz="800" dirty="0" err="1"/>
              <a:t>Fodd</a:t>
            </a:r>
            <a:r>
              <a:rPr lang="en-GB" sz="800" dirty="0"/>
              <a:t> </a:t>
            </a:r>
            <a:r>
              <a:rPr lang="en-GB" sz="800" dirty="0" err="1"/>
              <a:t>bynnag</a:t>
            </a:r>
            <a:r>
              <a:rPr lang="en-GB" sz="800" dirty="0"/>
              <a:t>, </a:t>
            </a:r>
            <a:r>
              <a:rPr lang="en-GB" sz="800" dirty="0" err="1"/>
              <a:t>mae</a:t>
            </a:r>
            <a:r>
              <a:rPr lang="en-GB" sz="800" dirty="0"/>
              <a:t> </a:t>
            </a:r>
            <a:r>
              <a:rPr lang="en-GB" sz="800" dirty="0" err="1"/>
              <a:t>effeithiolrwydd</a:t>
            </a:r>
            <a:r>
              <a:rPr lang="en-GB" sz="800" dirty="0"/>
              <a:t> </a:t>
            </a:r>
            <a:r>
              <a:rPr lang="en-GB" sz="800" dirty="0" err="1"/>
              <a:t>cymorth</a:t>
            </a:r>
            <a:r>
              <a:rPr lang="en-GB" sz="800" dirty="0"/>
              <a:t> </a:t>
            </a:r>
            <a:r>
              <a:rPr lang="en-GB" sz="800" dirty="0" err="1"/>
              <a:t>gweledol</a:t>
            </a:r>
            <a:r>
              <a:rPr lang="en-GB" sz="800" dirty="0"/>
              <a:t> </a:t>
            </a:r>
            <a:r>
              <a:rPr lang="en-GB" sz="800" dirty="0" err="1"/>
              <a:t>yn</a:t>
            </a:r>
            <a:r>
              <a:rPr lang="en-GB" sz="800" dirty="0"/>
              <a:t> </a:t>
            </a:r>
            <a:r>
              <a:rPr lang="en-GB" sz="800" dirty="0" err="1"/>
              <a:t>dibynnu</a:t>
            </a:r>
            <a:r>
              <a:rPr lang="en-GB" sz="800" dirty="0"/>
              <a:t> </a:t>
            </a:r>
            <a:r>
              <a:rPr lang="en-GB" sz="800" dirty="0" err="1"/>
              <a:t>ar</a:t>
            </a:r>
            <a:r>
              <a:rPr lang="en-GB" sz="800" dirty="0"/>
              <a:t> </a:t>
            </a:r>
            <a:r>
              <a:rPr lang="en-GB" sz="800" dirty="0" err="1"/>
              <a:t>gysondeb</a:t>
            </a:r>
            <a:r>
              <a:rPr lang="en-GB" sz="800" dirty="0"/>
              <a:t>, </a:t>
            </a:r>
            <a:r>
              <a:rPr lang="en-GB" sz="800" dirty="0" err="1"/>
              <a:t>unigoleiddio</a:t>
            </a:r>
            <a:r>
              <a:rPr lang="en-GB" sz="800" dirty="0"/>
              <a:t> a </a:t>
            </a:r>
            <a:r>
              <a:rPr lang="en-GB" sz="800" dirty="0" err="1"/>
              <a:t>hyfforddiant</a:t>
            </a:r>
            <a:r>
              <a:rPr lang="en-GB" sz="800" dirty="0"/>
              <a:t> </a:t>
            </a:r>
            <a:r>
              <a:rPr lang="en-GB" sz="800" dirty="0" err="1"/>
              <a:t>ymarferwyr</a:t>
            </a:r>
            <a:r>
              <a:rPr lang="en-GB" sz="800" dirty="0"/>
              <a:t>. Dylai </a:t>
            </a:r>
            <a:r>
              <a:rPr lang="en-GB" sz="800" dirty="0" err="1"/>
              <a:t>strategaethau</a:t>
            </a:r>
            <a:r>
              <a:rPr lang="en-GB" sz="800" dirty="0"/>
              <a:t> </a:t>
            </a:r>
            <a:r>
              <a:rPr lang="en-GB" sz="800" dirty="0" err="1"/>
              <a:t>gweledol</a:t>
            </a:r>
            <a:r>
              <a:rPr lang="en-GB" sz="800" dirty="0"/>
              <a:t> </a:t>
            </a:r>
            <a:r>
              <a:rPr lang="en-GB" sz="800" dirty="0" err="1"/>
              <a:t>ategu</a:t>
            </a:r>
            <a:r>
              <a:rPr lang="en-GB" sz="800" dirty="0"/>
              <a:t>, ac </a:t>
            </a:r>
            <a:r>
              <a:rPr lang="en-GB" sz="800" dirty="0" err="1"/>
              <a:t>nid</a:t>
            </a:r>
            <a:r>
              <a:rPr lang="en-GB" sz="800" dirty="0"/>
              <a:t> </a:t>
            </a:r>
            <a:r>
              <a:rPr lang="en-GB" sz="800" dirty="0" err="1"/>
              <a:t>disodli</a:t>
            </a:r>
            <a:r>
              <a:rPr lang="en-GB" sz="800" dirty="0"/>
              <a:t>, </a:t>
            </a:r>
            <a:r>
              <a:rPr lang="en-GB" sz="800" dirty="0" err="1"/>
              <a:t>rhyngweithio</a:t>
            </a:r>
            <a:r>
              <a:rPr lang="en-GB" sz="800" dirty="0"/>
              <a:t> </a:t>
            </a:r>
            <a:r>
              <a:rPr lang="en-GB" sz="800" dirty="0" err="1"/>
              <a:t>perthynol</a:t>
            </a:r>
            <a:r>
              <a:rPr lang="en-GB" sz="800" dirty="0"/>
              <a:t> a </a:t>
            </a:r>
            <a:r>
              <a:rPr lang="en-GB" sz="800" dirty="0" err="1"/>
              <a:t>chyfathrebu</a:t>
            </a:r>
            <a:r>
              <a:rPr lang="en-GB" sz="800" dirty="0"/>
              <a:t> </a:t>
            </a:r>
            <a:r>
              <a:rPr lang="en-GB" sz="800" dirty="0" err="1"/>
              <a:t>ymatebol</a:t>
            </a:r>
            <a:r>
              <a:rPr lang="en-GB" sz="800" dirty="0"/>
              <a:t> (Hume et al., 2021; Schreibman et al., 2015).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40A885F-616C-1FE3-10A9-4CD4D4B90D29}"/>
              </a:ext>
            </a:extLst>
          </p:cNvPr>
          <p:cNvSpPr txBox="1"/>
          <p:nvPr/>
        </p:nvSpPr>
        <p:spPr>
          <a:xfrm>
            <a:off x="9023169" y="557608"/>
            <a:ext cx="3070841" cy="144655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GB" sz="800" b="1" dirty="0" err="1"/>
              <a:t>Goblygiadau</a:t>
            </a:r>
            <a:r>
              <a:rPr lang="en-GB" sz="800" b="1" dirty="0"/>
              <a:t> </a:t>
            </a:r>
            <a:r>
              <a:rPr lang="en-GB" sz="800" b="1" dirty="0" err="1"/>
              <a:t>ar</a:t>
            </a:r>
            <a:r>
              <a:rPr lang="en-GB" sz="800" b="1" dirty="0"/>
              <a:t> </a:t>
            </a:r>
            <a:r>
              <a:rPr lang="en-GB" sz="800" b="1" dirty="0" err="1"/>
              <a:t>gyfer</a:t>
            </a:r>
            <a:r>
              <a:rPr lang="en-GB" sz="800" b="1" dirty="0"/>
              <a:t> </a:t>
            </a:r>
            <a:r>
              <a:rPr lang="en-GB" sz="800" b="1" dirty="0" err="1"/>
              <a:t>Arfer</a:t>
            </a:r>
            <a:r>
              <a:rPr lang="en-GB" sz="800" b="1" dirty="0"/>
              <a:t> </a:t>
            </a:r>
            <a:r>
              <a:rPr lang="en-GB" sz="800" b="1" dirty="0" err="1"/>
              <a:t>Gynhwysol</a:t>
            </a:r>
            <a:r>
              <a:rPr lang="en-GB" sz="800" b="1" dirty="0"/>
              <a:t>:</a:t>
            </a:r>
            <a:endParaRPr lang="en-US" sz="800"/>
          </a:p>
          <a:p>
            <a:pPr algn="just"/>
            <a:r>
              <a:rPr lang="en-GB" sz="800" dirty="0"/>
              <a:t>Mae </a:t>
            </a:r>
            <a:r>
              <a:rPr lang="en-GB" sz="800" err="1"/>
              <a:t>arfer</a:t>
            </a:r>
            <a:r>
              <a:rPr lang="en-GB" sz="800" dirty="0"/>
              <a:t> </a:t>
            </a:r>
            <a:r>
              <a:rPr lang="en-GB" sz="800" err="1"/>
              <a:t>cynhwysol</a:t>
            </a:r>
            <a:r>
              <a:rPr lang="en-GB" sz="800" dirty="0"/>
              <a:t> </a:t>
            </a:r>
            <a:r>
              <a:rPr lang="en-GB" sz="800" err="1"/>
              <a:t>yn</a:t>
            </a:r>
            <a:r>
              <a:rPr lang="en-GB" sz="800" dirty="0"/>
              <a:t> y </a:t>
            </a:r>
            <a:r>
              <a:rPr lang="en-GB" sz="800" err="1"/>
              <a:t>blynyddoedd</a:t>
            </a:r>
            <a:r>
              <a:rPr lang="en-GB" sz="800" dirty="0"/>
              <a:t> </a:t>
            </a:r>
            <a:r>
              <a:rPr lang="en-GB" sz="800" err="1"/>
              <a:t>cynnar</a:t>
            </a:r>
            <a:r>
              <a:rPr lang="en-GB" sz="800" dirty="0"/>
              <a:t> </a:t>
            </a:r>
            <a:r>
              <a:rPr lang="en-GB" sz="800" err="1"/>
              <a:t>yn</a:t>
            </a:r>
            <a:r>
              <a:rPr lang="en-GB" sz="800" dirty="0"/>
              <a:t> </a:t>
            </a:r>
            <a:r>
              <a:rPr lang="en-GB" sz="800" err="1"/>
              <a:t>gofyn</a:t>
            </a:r>
            <a:r>
              <a:rPr lang="en-GB" sz="800" dirty="0"/>
              <a:t> </a:t>
            </a:r>
            <a:r>
              <a:rPr lang="en-GB" sz="800" err="1"/>
              <a:t>i</a:t>
            </a:r>
            <a:r>
              <a:rPr lang="en-GB" sz="800" dirty="0"/>
              <a:t> </a:t>
            </a:r>
            <a:r>
              <a:rPr lang="en-GB" sz="800" err="1"/>
              <a:t>ymarferwyr</a:t>
            </a:r>
            <a:r>
              <a:rPr lang="en-GB" sz="800" dirty="0"/>
              <a:t> </a:t>
            </a:r>
            <a:r>
              <a:rPr lang="en-GB" sz="800" err="1"/>
              <a:t>fyfyrio’n</a:t>
            </a:r>
            <a:r>
              <a:rPr lang="en-GB" sz="800" dirty="0"/>
              <a:t> </a:t>
            </a:r>
            <a:r>
              <a:rPr lang="en-GB" sz="800" err="1"/>
              <a:t>feirniadol</a:t>
            </a:r>
            <a:r>
              <a:rPr lang="en-GB" sz="800" dirty="0"/>
              <a:t> </a:t>
            </a:r>
            <a:r>
              <a:rPr lang="en-GB" sz="800" err="1"/>
              <a:t>ar</a:t>
            </a:r>
            <a:r>
              <a:rPr lang="en-GB" sz="800" dirty="0"/>
              <a:t> </a:t>
            </a:r>
            <a:r>
              <a:rPr lang="en-GB" sz="800" err="1"/>
              <a:t>sut</a:t>
            </a:r>
            <a:r>
              <a:rPr lang="en-GB" sz="800" dirty="0"/>
              <a:t> </a:t>
            </a:r>
            <a:r>
              <a:rPr lang="en-GB" sz="800" err="1"/>
              <a:t>mae</a:t>
            </a:r>
            <a:r>
              <a:rPr lang="en-GB" sz="800" dirty="0"/>
              <a:t> </a:t>
            </a:r>
            <a:r>
              <a:rPr lang="en-GB" sz="800" err="1"/>
              <a:t>amgylcheddau’n</a:t>
            </a:r>
            <a:r>
              <a:rPr lang="en-GB" sz="800" dirty="0"/>
              <a:t> </a:t>
            </a:r>
            <a:r>
              <a:rPr lang="en-GB" sz="800" err="1"/>
              <a:t>cael</a:t>
            </a:r>
            <a:r>
              <a:rPr lang="en-GB" sz="800" dirty="0"/>
              <a:t> </a:t>
            </a:r>
            <a:r>
              <a:rPr lang="en-GB" sz="800" err="1"/>
              <a:t>eu</a:t>
            </a:r>
            <a:r>
              <a:rPr lang="en-GB" sz="800" dirty="0"/>
              <a:t> </a:t>
            </a:r>
            <a:r>
              <a:rPr lang="en-GB" sz="800" err="1"/>
              <a:t>strwythuro</a:t>
            </a:r>
            <a:r>
              <a:rPr lang="en-GB" sz="800" dirty="0"/>
              <a:t> ac </a:t>
            </a:r>
            <a:r>
              <a:rPr lang="en-GB" sz="800" err="1"/>
              <a:t>i</a:t>
            </a:r>
            <a:r>
              <a:rPr lang="en-GB" sz="800" dirty="0"/>
              <a:t> </a:t>
            </a:r>
            <a:r>
              <a:rPr lang="en-GB" sz="800" err="1"/>
              <a:t>flaenoriaethu</a:t>
            </a:r>
            <a:r>
              <a:rPr lang="en-GB" sz="800" dirty="0"/>
              <a:t> </a:t>
            </a:r>
            <a:r>
              <a:rPr lang="en-GB" sz="800" err="1"/>
              <a:t>addasiadau</a:t>
            </a:r>
            <a:r>
              <a:rPr lang="en-GB" sz="800" dirty="0"/>
              <a:t> </a:t>
            </a:r>
            <a:r>
              <a:rPr lang="en-GB" sz="800" err="1"/>
              <a:t>rhesymol</a:t>
            </a:r>
            <a:r>
              <a:rPr lang="en-GB" sz="800" dirty="0"/>
              <a:t> </a:t>
            </a:r>
            <a:r>
              <a:rPr lang="en-GB" sz="800" err="1"/>
              <a:t>sy’n</a:t>
            </a:r>
            <a:r>
              <a:rPr lang="en-GB" sz="800" dirty="0"/>
              <a:t> </a:t>
            </a:r>
            <a:r>
              <a:rPr lang="en-GB" sz="800" err="1"/>
              <a:t>lleihau</a:t>
            </a:r>
            <a:r>
              <a:rPr lang="en-GB" sz="800" dirty="0"/>
              <a:t> </a:t>
            </a:r>
            <a:r>
              <a:rPr lang="en-GB" sz="800" err="1"/>
              <a:t>rhwystrau</a:t>
            </a:r>
            <a:r>
              <a:rPr lang="en-GB" sz="800" dirty="0"/>
              <a:t> </a:t>
            </a:r>
            <a:r>
              <a:rPr lang="en-GB" sz="800" err="1"/>
              <a:t>i</a:t>
            </a:r>
            <a:r>
              <a:rPr lang="en-GB" sz="800" dirty="0"/>
              <a:t> </a:t>
            </a:r>
            <a:r>
              <a:rPr lang="en-GB" sz="800" err="1"/>
              <a:t>gyfranogiad</a:t>
            </a:r>
            <a:r>
              <a:rPr lang="en-GB" sz="800" dirty="0"/>
              <a:t> (Booth and Ainscow, 2016; Slee, 2018). </a:t>
            </a:r>
            <a:r>
              <a:rPr lang="en-GB" sz="800" err="1"/>
              <a:t>Dylid</a:t>
            </a:r>
            <a:r>
              <a:rPr lang="en-GB" sz="800" dirty="0"/>
              <a:t> </a:t>
            </a:r>
            <a:r>
              <a:rPr lang="en-GB" sz="800" err="1"/>
              <a:t>datblygu</a:t>
            </a:r>
            <a:r>
              <a:rPr lang="en-GB" sz="800" dirty="0"/>
              <a:t> </a:t>
            </a:r>
            <a:r>
              <a:rPr lang="en-GB" sz="800" err="1"/>
              <a:t>cymorth</a:t>
            </a:r>
            <a:r>
              <a:rPr lang="en-GB" sz="800" dirty="0"/>
              <a:t> </a:t>
            </a:r>
            <a:r>
              <a:rPr lang="en-GB" sz="800" err="1"/>
              <a:t>gweledol</a:t>
            </a:r>
            <a:r>
              <a:rPr lang="en-GB" sz="800" dirty="0"/>
              <a:t> </a:t>
            </a:r>
            <a:r>
              <a:rPr lang="en-GB" sz="800" err="1"/>
              <a:t>mewn</a:t>
            </a:r>
            <a:r>
              <a:rPr lang="en-GB" sz="800" dirty="0"/>
              <a:t> </a:t>
            </a:r>
            <a:r>
              <a:rPr lang="en-GB" sz="800" err="1"/>
              <a:t>partneriaeth</a:t>
            </a:r>
            <a:r>
              <a:rPr lang="en-GB" sz="800" dirty="0"/>
              <a:t> â </a:t>
            </a:r>
            <a:r>
              <a:rPr lang="en-GB" sz="800" err="1"/>
              <a:t>theuluoedd</a:t>
            </a:r>
            <a:r>
              <a:rPr lang="en-GB" sz="800" dirty="0"/>
              <a:t> er </a:t>
            </a:r>
            <a:r>
              <a:rPr lang="en-GB" sz="800" err="1"/>
              <a:t>mwyn</a:t>
            </a:r>
            <a:r>
              <a:rPr lang="en-GB" sz="800" dirty="0"/>
              <a:t> </a:t>
            </a:r>
            <a:r>
              <a:rPr lang="en-GB" sz="800" err="1"/>
              <a:t>sicrhau</a:t>
            </a:r>
            <a:r>
              <a:rPr lang="en-GB" sz="800" dirty="0"/>
              <a:t> </a:t>
            </a:r>
            <a:r>
              <a:rPr lang="en-GB" sz="800" err="1"/>
              <a:t>cysondeb</a:t>
            </a:r>
            <a:r>
              <a:rPr lang="en-GB" sz="800" dirty="0"/>
              <a:t> </a:t>
            </a:r>
            <a:r>
              <a:rPr lang="en-GB" sz="800" err="1"/>
              <a:t>rhwng</a:t>
            </a:r>
            <a:r>
              <a:rPr lang="en-GB" sz="800" dirty="0"/>
              <a:t> y </a:t>
            </a:r>
            <a:r>
              <a:rPr lang="en-GB" sz="800" err="1"/>
              <a:t>cartref</a:t>
            </a:r>
            <a:r>
              <a:rPr lang="en-GB" sz="800" dirty="0"/>
              <a:t> </a:t>
            </a:r>
            <a:r>
              <a:rPr lang="en-GB" sz="800" err="1"/>
              <a:t>a’r</a:t>
            </a:r>
            <a:r>
              <a:rPr lang="en-GB" sz="800" dirty="0"/>
              <a:t> </a:t>
            </a:r>
            <a:r>
              <a:rPr lang="en-GB" sz="800" err="1"/>
              <a:t>lleoliad</a:t>
            </a:r>
            <a:r>
              <a:rPr lang="en-GB" sz="800" dirty="0"/>
              <a:t> </a:t>
            </a:r>
            <a:r>
              <a:rPr lang="en-GB" sz="800" err="1"/>
              <a:t>addysgol</a:t>
            </a:r>
            <a:r>
              <a:rPr lang="en-GB" sz="800" dirty="0"/>
              <a:t> (Hume et al., 2021; Paynter et al., 2025). Mae </a:t>
            </a:r>
            <a:r>
              <a:rPr lang="en-GB" sz="800" err="1"/>
              <a:t>datblygiad</a:t>
            </a:r>
            <a:r>
              <a:rPr lang="en-GB" sz="800" dirty="0"/>
              <a:t> </a:t>
            </a:r>
            <a:r>
              <a:rPr lang="en-GB" sz="800" err="1"/>
              <a:t>proffesiynol</a:t>
            </a:r>
            <a:r>
              <a:rPr lang="en-GB" sz="800" dirty="0"/>
              <a:t> </a:t>
            </a:r>
            <a:r>
              <a:rPr lang="en-GB" sz="800" err="1"/>
              <a:t>parhaus</a:t>
            </a:r>
            <a:r>
              <a:rPr lang="en-GB" sz="800" dirty="0"/>
              <a:t> </a:t>
            </a:r>
            <a:r>
              <a:rPr lang="en-GB" sz="800" err="1"/>
              <a:t>yn</a:t>
            </a:r>
            <a:r>
              <a:rPr lang="en-GB" sz="800" dirty="0"/>
              <a:t> </a:t>
            </a:r>
            <a:r>
              <a:rPr lang="en-GB" sz="800" err="1"/>
              <a:t>hanfodol</a:t>
            </a:r>
            <a:r>
              <a:rPr lang="en-GB" sz="800" dirty="0"/>
              <a:t> er </a:t>
            </a:r>
            <a:r>
              <a:rPr lang="en-GB" sz="800" err="1"/>
              <a:t>mwyn</a:t>
            </a:r>
            <a:r>
              <a:rPr lang="en-GB" sz="800" dirty="0"/>
              <a:t> </a:t>
            </a:r>
            <a:r>
              <a:rPr lang="en-GB" sz="800" err="1"/>
              <a:t>sicrhau</a:t>
            </a:r>
            <a:r>
              <a:rPr lang="en-GB" sz="800" dirty="0"/>
              <a:t> bod </a:t>
            </a:r>
            <a:r>
              <a:rPr lang="en-GB" sz="800" err="1"/>
              <a:t>strategaethau’n</a:t>
            </a:r>
            <a:r>
              <a:rPr lang="en-GB" sz="800" dirty="0"/>
              <a:t> </a:t>
            </a:r>
            <a:r>
              <a:rPr lang="en-GB" sz="800" err="1"/>
              <a:t>cael</a:t>
            </a:r>
            <a:r>
              <a:rPr lang="en-GB" sz="800" dirty="0"/>
              <a:t> </a:t>
            </a:r>
            <a:r>
              <a:rPr lang="en-GB" sz="800" err="1"/>
              <a:t>eu</a:t>
            </a:r>
            <a:r>
              <a:rPr lang="en-GB" sz="800" dirty="0"/>
              <a:t> </a:t>
            </a:r>
            <a:r>
              <a:rPr lang="en-GB" sz="800" err="1"/>
              <a:t>gweithredu’n</a:t>
            </a:r>
            <a:r>
              <a:rPr lang="en-GB" sz="800" dirty="0"/>
              <a:t> </a:t>
            </a:r>
            <a:r>
              <a:rPr lang="en-GB" sz="800" err="1"/>
              <a:t>foesegol</a:t>
            </a:r>
            <a:r>
              <a:rPr lang="en-GB" sz="800" dirty="0"/>
              <a:t>, </a:t>
            </a:r>
            <a:r>
              <a:rPr lang="en-GB" sz="800" err="1"/>
              <a:t>yn</a:t>
            </a:r>
            <a:r>
              <a:rPr lang="en-GB" sz="800" dirty="0"/>
              <a:t> </a:t>
            </a:r>
            <a:r>
              <a:rPr lang="en-GB" sz="800" err="1"/>
              <a:t>hyblyg</a:t>
            </a:r>
            <a:r>
              <a:rPr lang="en-GB" sz="800" dirty="0"/>
              <a:t> ac </a:t>
            </a:r>
            <a:r>
              <a:rPr lang="en-GB" sz="800" err="1"/>
              <a:t>mewn</a:t>
            </a:r>
            <a:r>
              <a:rPr lang="en-GB" sz="800" dirty="0"/>
              <a:t> </a:t>
            </a:r>
            <a:r>
              <a:rPr lang="en-GB" sz="800" err="1"/>
              <a:t>ffyrdd</a:t>
            </a:r>
            <a:r>
              <a:rPr lang="en-GB" sz="800" dirty="0"/>
              <a:t> </a:t>
            </a:r>
            <a:r>
              <a:rPr lang="en-GB" sz="800" err="1"/>
              <a:t>sy’n</a:t>
            </a:r>
            <a:r>
              <a:rPr lang="en-GB" sz="800" dirty="0"/>
              <a:t> </a:t>
            </a:r>
            <a:r>
              <a:rPr lang="en-GB" sz="800" err="1"/>
              <a:t>parchu</a:t>
            </a:r>
            <a:r>
              <a:rPr lang="en-GB" sz="800" dirty="0"/>
              <a:t> </a:t>
            </a:r>
            <a:r>
              <a:rPr lang="en-GB" sz="800" err="1"/>
              <a:t>hawliau</a:t>
            </a:r>
            <a:r>
              <a:rPr lang="en-GB" sz="800" dirty="0"/>
              <a:t> plant a </a:t>
            </a:r>
            <a:r>
              <a:rPr lang="en-GB" sz="800" err="1"/>
              <a:t>niwroamrywiaeth</a:t>
            </a:r>
            <a:r>
              <a:rPr lang="en-GB" sz="800" dirty="0"/>
              <a:t>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947255C-F329-733A-4A23-1C56B1EE465F}"/>
              </a:ext>
            </a:extLst>
          </p:cNvPr>
          <p:cNvSpPr txBox="1"/>
          <p:nvPr/>
        </p:nvSpPr>
        <p:spPr>
          <a:xfrm>
            <a:off x="9468426" y="3577868"/>
            <a:ext cx="2516751" cy="32921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B470E37-1D4B-E095-E484-C077D9F3B39B}"/>
              </a:ext>
            </a:extLst>
          </p:cNvPr>
          <p:cNvSpPr txBox="1"/>
          <p:nvPr/>
        </p:nvSpPr>
        <p:spPr>
          <a:xfrm>
            <a:off x="9162256" y="5043618"/>
            <a:ext cx="2924873" cy="181588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GB" sz="800" b="1" dirty="0" err="1"/>
              <a:t>Casgliad</a:t>
            </a:r>
            <a:r>
              <a:rPr lang="en-GB" sz="800" b="1" dirty="0"/>
              <a:t>:</a:t>
            </a:r>
            <a:endParaRPr lang="en-US" sz="800" b="1"/>
          </a:p>
          <a:p>
            <a:pPr algn="just"/>
            <a:r>
              <a:rPr lang="en-GB" sz="800" dirty="0"/>
              <a:t>Mae </a:t>
            </a:r>
            <a:r>
              <a:rPr lang="en-GB" sz="800" dirty="0" err="1"/>
              <a:t>adnabod</a:t>
            </a:r>
            <a:r>
              <a:rPr lang="en-GB" sz="800" dirty="0"/>
              <a:t> </a:t>
            </a:r>
            <a:r>
              <a:rPr lang="en-GB" sz="800" dirty="0" err="1"/>
              <a:t>cynnar</a:t>
            </a:r>
            <a:r>
              <a:rPr lang="en-GB" sz="800" dirty="0"/>
              <a:t> ASA </a:t>
            </a:r>
            <a:r>
              <a:rPr lang="en-GB" sz="800" dirty="0" err="1"/>
              <a:t>yn</a:t>
            </a:r>
            <a:r>
              <a:rPr lang="en-GB" sz="800" dirty="0"/>
              <a:t> </a:t>
            </a:r>
            <a:r>
              <a:rPr lang="en-GB" sz="800" dirty="0" err="1"/>
              <a:t>bwysig</a:t>
            </a:r>
            <a:r>
              <a:rPr lang="en-GB" sz="800" dirty="0"/>
              <a:t> </a:t>
            </a:r>
            <a:r>
              <a:rPr lang="en-GB" sz="800" dirty="0" err="1"/>
              <a:t>ar</a:t>
            </a:r>
            <a:r>
              <a:rPr lang="en-GB" sz="800" dirty="0"/>
              <a:t> gyfer cael mynediad at gymorth, ond mae’r broses yn parhau’n gymhleth ac yn anghyfartal mewn ymarfer (Zwaigenbaum et al., 2015; Lord et al., 2020). Mae rhwystrau i ddysgu a chyfranogiad yn aml yn amgylcheddol ac yn agweddol yn hytrach nag yn gynhenid i’r plentyn (Humphrey and Symes, 2013; Slee, 2018). Mae cymorth gweledol yn cynrychioli strategaeth effeithiol sy’n seiliedig ar dystiolaeth, a all leihau pryder a hyrwyddo cynhwysiant pan gaiff ei weithredu’n fyfyriol ochr yn ochr ag arfer perthynol (Knight et al., 2015; Wong et al., 2015). Rhaid i arfer cynhwysol yn y blynyddoedd cynnar gael ei lywio gan ymchwil, myfyrdod proffesiynol a phartneriaethau cryf â theuluoedd.</a:t>
            </a:r>
          </a:p>
        </p:txBody>
      </p:sp>
      <p:pic>
        <p:nvPicPr>
          <p:cNvPr id="20" name="Picture 19" descr="A diagram of a autism assessment pathway&#10;&#10;AI-generated content may be incorrect.">
            <a:extLst>
              <a:ext uri="{FF2B5EF4-FFF2-40B4-BE49-F238E27FC236}">
                <a16:creationId xmlns:a16="http://schemas.microsoft.com/office/drawing/2014/main" id="{113DA3F8-FDB1-C491-3A04-1CD8A66386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7378" y="3979726"/>
            <a:ext cx="3085284" cy="2347242"/>
          </a:xfrm>
          <a:prstGeom prst="rect">
            <a:avLst/>
          </a:prstGeom>
        </p:spPr>
      </p:pic>
      <p:sp>
        <p:nvSpPr>
          <p:cNvPr id="21" name="TextBox 6">
            <a:extLst>
              <a:ext uri="{FF2B5EF4-FFF2-40B4-BE49-F238E27FC236}">
                <a16:creationId xmlns:a16="http://schemas.microsoft.com/office/drawing/2014/main" id="{2CFFD0BE-9FDE-F660-A636-AECE69EDA834}"/>
              </a:ext>
            </a:extLst>
          </p:cNvPr>
          <p:cNvSpPr txBox="1"/>
          <p:nvPr/>
        </p:nvSpPr>
        <p:spPr>
          <a:xfrm>
            <a:off x="3779887" y="6462827"/>
            <a:ext cx="1238981" cy="2308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900" dirty="0"/>
              <a:t>(NHS England, 2023)</a:t>
            </a:r>
            <a:endParaRPr lang="en-US" sz="900" dirty="0"/>
          </a:p>
        </p:txBody>
      </p:sp>
      <p:pic>
        <p:nvPicPr>
          <p:cNvPr id="22" name="Picture 21" descr="A poster of a autism step&#10;&#10;AI-generated content may be incorrect.">
            <a:extLst>
              <a:ext uri="{FF2B5EF4-FFF2-40B4-BE49-F238E27FC236}">
                <a16:creationId xmlns:a16="http://schemas.microsoft.com/office/drawing/2014/main" id="{0B914B07-36EA-4544-0B68-C8BCFE354A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9037" y="849865"/>
            <a:ext cx="2721666" cy="2817053"/>
          </a:xfrm>
          <a:prstGeom prst="rect">
            <a:avLst/>
          </a:prstGeom>
        </p:spPr>
      </p:pic>
      <p:sp>
        <p:nvSpPr>
          <p:cNvPr id="23" name="TextBox 4">
            <a:extLst>
              <a:ext uri="{FF2B5EF4-FFF2-40B4-BE49-F238E27FC236}">
                <a16:creationId xmlns:a16="http://schemas.microsoft.com/office/drawing/2014/main" id="{BD9FB561-1B31-A617-F226-CFF7AACC2629}"/>
              </a:ext>
            </a:extLst>
          </p:cNvPr>
          <p:cNvSpPr txBox="1"/>
          <p:nvPr/>
        </p:nvSpPr>
        <p:spPr>
          <a:xfrm>
            <a:off x="6845466" y="3743564"/>
            <a:ext cx="1237997" cy="2308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900" dirty="0"/>
              <a:t>(AutismSTEP, 2021)</a:t>
            </a:r>
            <a:endParaRPr lang="en-US" sz="900" dirty="0"/>
          </a:p>
        </p:txBody>
      </p:sp>
      <p:pic>
        <p:nvPicPr>
          <p:cNvPr id="24" name="Picture 23" descr="A chart of daily schedule&#10;&#10;AI-generated content may be incorrect.">
            <a:extLst>
              <a:ext uri="{FF2B5EF4-FFF2-40B4-BE49-F238E27FC236}">
                <a16:creationId xmlns:a16="http://schemas.microsoft.com/office/drawing/2014/main" id="{E886BA68-F82F-F28A-1F7B-D9315A0D0F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10236" y="2218429"/>
            <a:ext cx="3083615" cy="2332797"/>
          </a:xfrm>
          <a:prstGeom prst="rect">
            <a:avLst/>
          </a:prstGeom>
        </p:spPr>
      </p:pic>
      <p:sp>
        <p:nvSpPr>
          <p:cNvPr id="25" name="TextBox 4">
            <a:extLst>
              <a:ext uri="{FF2B5EF4-FFF2-40B4-BE49-F238E27FC236}">
                <a16:creationId xmlns:a16="http://schemas.microsoft.com/office/drawing/2014/main" id="{77FD47FA-7BB2-36B7-61C5-EF71EF900655}"/>
              </a:ext>
            </a:extLst>
          </p:cNvPr>
          <p:cNvSpPr txBox="1"/>
          <p:nvPr/>
        </p:nvSpPr>
        <p:spPr>
          <a:xfrm>
            <a:off x="9773657" y="4666317"/>
            <a:ext cx="1713741" cy="2308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900" dirty="0"/>
              <a:t>(Early Autism Ventures. 2024)</a:t>
            </a:r>
            <a:endParaRPr lang="en-US" sz="900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FCB99D2-33B6-546B-584A-70FBAE764548}"/>
              </a:ext>
            </a:extLst>
          </p:cNvPr>
          <p:cNvSpPr txBox="1"/>
          <p:nvPr/>
        </p:nvSpPr>
        <p:spPr>
          <a:xfrm>
            <a:off x="244415" y="280358"/>
            <a:ext cx="11631282" cy="54476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1" dirty="0" err="1"/>
              <a:t>Cyfeiriadau</a:t>
            </a:r>
            <a:endParaRPr lang="en-US" sz="1200" b="1"/>
          </a:p>
          <a:p>
            <a:pPr marL="171450" indent="-171450">
              <a:buFont typeface="Arial"/>
              <a:buChar char="•"/>
            </a:pPr>
            <a:r>
              <a:rPr lang="en-GB" sz="1200" dirty="0"/>
              <a:t>Adams, D. </a:t>
            </a:r>
            <a:r>
              <a:rPr lang="en-GB" sz="1200" i="1" dirty="0"/>
              <a:t>et al</a:t>
            </a:r>
            <a:r>
              <a:rPr lang="en-GB" sz="1200" dirty="0"/>
              <a:t>. (2018) ‘</a:t>
            </a:r>
            <a:r>
              <a:rPr lang="en-GB" sz="1200" i="1" dirty="0"/>
              <a:t>Communication challenges in autism spectrum disorder</a:t>
            </a:r>
            <a:r>
              <a:rPr lang="en-GB" sz="1200" dirty="0"/>
              <a:t>’, Journal of Autism and Developmental Disorders.</a:t>
            </a:r>
          </a:p>
          <a:p>
            <a:pPr marL="171450" indent="-171450">
              <a:buFont typeface="Arial"/>
              <a:buChar char="•"/>
            </a:pPr>
            <a:r>
              <a:rPr lang="en-GB" sz="1200" dirty="0"/>
              <a:t>American Psychiatric Association (2022) '</a:t>
            </a:r>
            <a:r>
              <a:rPr lang="en-GB" sz="1200" i="1" dirty="0"/>
              <a:t>DSM-5-TR: Diagnostic and Statistical Manual of Mental Disorders'</a:t>
            </a:r>
            <a:r>
              <a:rPr lang="en-GB" sz="1200" dirty="0"/>
              <a:t>. 5th </a:t>
            </a:r>
            <a:r>
              <a:rPr lang="en-GB" sz="1200" dirty="0" err="1"/>
              <a:t>edn</a:t>
            </a:r>
            <a:r>
              <a:rPr lang="en-GB" sz="1200" dirty="0"/>
              <a:t>. Washington, DC: APA. </a:t>
            </a:r>
            <a:r>
              <a:rPr lang="en-GB" sz="1200" dirty="0" err="1"/>
              <a:t>Ar</a:t>
            </a:r>
            <a:r>
              <a:rPr lang="en-GB" sz="1200" dirty="0"/>
              <a:t> </a:t>
            </a:r>
            <a:r>
              <a:rPr lang="en-GB" sz="1200" dirty="0" err="1"/>
              <a:t>gael</a:t>
            </a:r>
            <a:r>
              <a:rPr lang="en-GB" sz="1200" dirty="0"/>
              <a:t>: https://doi.org/10.1176/appi.books.9780890425787 (</a:t>
            </a:r>
            <a:r>
              <a:rPr lang="en-GB" sz="1200" dirty="0" err="1"/>
              <a:t>Cyrchwyd</a:t>
            </a:r>
            <a:r>
              <a:rPr lang="en-GB" sz="1200" dirty="0"/>
              <a:t>: 27 </a:t>
            </a:r>
            <a:r>
              <a:rPr lang="en-GB" sz="1200" dirty="0" err="1"/>
              <a:t>Rhagfyr</a:t>
            </a:r>
            <a:r>
              <a:rPr lang="en-GB" sz="1200" dirty="0"/>
              <a:t> 2025).</a:t>
            </a:r>
          </a:p>
          <a:p>
            <a:pPr marL="171450" indent="-171450">
              <a:buFont typeface="Arial"/>
              <a:buChar char="•"/>
            </a:pPr>
            <a:r>
              <a:rPr lang="en-GB" sz="1200" dirty="0"/>
              <a:t>Ashburner, J., Ziviani, J. and Rodger, S. (2008) ‘</a:t>
            </a:r>
            <a:r>
              <a:rPr lang="en-GB" sz="1200" i="1" dirty="0"/>
              <a:t>Sensory processing and classroom emotional, behavioural, and educational outcomes in children with autism spectrum disorder</a:t>
            </a:r>
            <a:r>
              <a:rPr lang="en-GB" sz="1200" dirty="0"/>
              <a:t>’, American Journal of Occupational Therapy, 62(5). </a:t>
            </a:r>
            <a:r>
              <a:rPr lang="en-GB" sz="1200" dirty="0" err="1"/>
              <a:t>Ar</a:t>
            </a:r>
            <a:r>
              <a:rPr lang="en-GB" sz="1200" dirty="0"/>
              <a:t> </a:t>
            </a:r>
            <a:r>
              <a:rPr lang="en-GB" sz="1200" dirty="0" err="1"/>
              <a:t>gael</a:t>
            </a:r>
            <a:r>
              <a:rPr lang="en-GB" sz="1200" dirty="0"/>
              <a:t>: https://doi.org/10.5014/ajot.62.5.564 (</a:t>
            </a:r>
            <a:r>
              <a:rPr lang="en-GB" sz="1200" dirty="0" err="1"/>
              <a:t>Cyrchwyd</a:t>
            </a:r>
            <a:r>
              <a:rPr lang="en-GB" sz="1200" dirty="0"/>
              <a:t>: 27 </a:t>
            </a:r>
            <a:r>
              <a:rPr lang="en-GB" sz="1200" dirty="0" err="1"/>
              <a:t>Rhagfyr</a:t>
            </a:r>
            <a:r>
              <a:rPr lang="en-GB" sz="1200" dirty="0"/>
              <a:t> 2025).</a:t>
            </a:r>
          </a:p>
          <a:p>
            <a:pPr marL="171450" indent="-171450">
              <a:buFont typeface="Arial"/>
              <a:buChar char="•"/>
            </a:pPr>
            <a:r>
              <a:rPr lang="en-GB" sz="1200" dirty="0" err="1"/>
              <a:t>AutismSTEP</a:t>
            </a:r>
            <a:r>
              <a:rPr lang="en-GB" sz="1200" dirty="0"/>
              <a:t> (2021) ‘</a:t>
            </a:r>
            <a:r>
              <a:rPr lang="en-GB" sz="1200" i="1" dirty="0"/>
              <a:t>15 of your most frequently asked questions on autism &amp; ABA therapy, answered!</a:t>
            </a:r>
            <a:r>
              <a:rPr lang="en-GB" sz="1200" dirty="0"/>
              <a:t>’. </a:t>
            </a:r>
            <a:r>
              <a:rPr lang="en-GB" sz="1200" dirty="0" err="1"/>
              <a:t>Ar</a:t>
            </a:r>
            <a:r>
              <a:rPr lang="en-GB" sz="1200" dirty="0"/>
              <a:t> </a:t>
            </a:r>
            <a:r>
              <a:rPr lang="en-GB" sz="1200" dirty="0" err="1"/>
              <a:t>gael</a:t>
            </a:r>
            <a:r>
              <a:rPr lang="en-GB" sz="1200" dirty="0"/>
              <a:t>: https://www.autismstep.com/aba-therapy/?srsltid=AfmBOop_sVBeplvvzZlCVj6CZ9Yfab5SHQpsxLxw0nzi45A5BG-JivRg (</a:t>
            </a:r>
            <a:r>
              <a:rPr lang="en-GB" sz="1200" dirty="0" err="1"/>
              <a:t>Cyrchwyd</a:t>
            </a:r>
            <a:r>
              <a:rPr lang="en-GB" sz="1200" dirty="0"/>
              <a:t>: 28  </a:t>
            </a:r>
            <a:r>
              <a:rPr lang="en-GB" sz="1200" dirty="0" err="1"/>
              <a:t>Rhagfyr</a:t>
            </a:r>
            <a:r>
              <a:rPr lang="en-GB" sz="1200" dirty="0"/>
              <a:t> 2025).</a:t>
            </a:r>
          </a:p>
          <a:p>
            <a:pPr marL="171450" indent="-171450">
              <a:buFont typeface="Arial"/>
              <a:buChar char="•"/>
            </a:pPr>
            <a:r>
              <a:rPr lang="en-GB" sz="1200" dirty="0"/>
              <a:t>Booth, T. and Ainscow, M. (2016) '</a:t>
            </a:r>
            <a:r>
              <a:rPr lang="en-GB" sz="1200" i="1" dirty="0"/>
              <a:t>The Index for Inclusion'</a:t>
            </a:r>
            <a:r>
              <a:rPr lang="en-GB" sz="1200" dirty="0"/>
              <a:t>. Bristol: CSIE.</a:t>
            </a:r>
          </a:p>
          <a:p>
            <a:pPr marL="171450" indent="-171450">
              <a:buFont typeface="Arial"/>
              <a:buChar char="•"/>
            </a:pPr>
            <a:r>
              <a:rPr lang="en-GB" sz="1200" dirty="0"/>
              <a:t>Dettmer, S. </a:t>
            </a:r>
            <a:r>
              <a:rPr lang="en-GB" sz="1200" i="1" dirty="0"/>
              <a:t>et al</a:t>
            </a:r>
            <a:r>
              <a:rPr lang="en-GB" sz="1200" dirty="0"/>
              <a:t>. (2000) ‘</a:t>
            </a:r>
            <a:r>
              <a:rPr lang="en-GB" sz="1200" i="1" dirty="0"/>
              <a:t>The use of visual supports to facilitate transitions’</a:t>
            </a:r>
            <a:r>
              <a:rPr lang="en-GB" sz="1200" dirty="0"/>
              <a:t>, Focus on Autism and Other Developmental Disabilities.</a:t>
            </a:r>
          </a:p>
          <a:p>
            <a:pPr marL="171450" indent="-171450">
              <a:buFont typeface="Arial"/>
              <a:buChar char="•"/>
            </a:pPr>
            <a:r>
              <a:rPr lang="en-GB" sz="1200" dirty="0"/>
              <a:t>Dettmer, S., Simpson, R., Myles, B. and Ganz, J. (2000) ‘</a:t>
            </a:r>
            <a:r>
              <a:rPr lang="en-GB" sz="1200" i="1" dirty="0"/>
              <a:t>The use of visual supports to facilitate transitions of students with autism’</a:t>
            </a:r>
            <a:r>
              <a:rPr lang="en-GB" sz="1200" dirty="0"/>
              <a:t>, Focus on Autism and Other Developmental Disabilities, 15(3), pp. 163–169. </a:t>
            </a:r>
            <a:r>
              <a:rPr lang="en-GB" sz="1200" dirty="0" err="1"/>
              <a:t>Ar</a:t>
            </a:r>
            <a:r>
              <a:rPr lang="en-GB" sz="1200" dirty="0"/>
              <a:t> </a:t>
            </a:r>
            <a:r>
              <a:rPr lang="en-GB" sz="1200" dirty="0" err="1"/>
              <a:t>gael</a:t>
            </a:r>
            <a:r>
              <a:rPr lang="en-GB" sz="1200" dirty="0"/>
              <a:t>: https://doi.org/10.1177/108835760001500307 (</a:t>
            </a:r>
            <a:r>
              <a:rPr lang="en-GB" sz="1200" dirty="0" err="1"/>
              <a:t>Cyrchwyd</a:t>
            </a:r>
            <a:r>
              <a:rPr lang="en-GB" sz="1200" dirty="0"/>
              <a:t>: 27 </a:t>
            </a:r>
            <a:r>
              <a:rPr lang="en-GB" sz="1200" dirty="0" err="1"/>
              <a:t>Rhagfyr</a:t>
            </a:r>
            <a:r>
              <a:rPr lang="en-GB" sz="1200" dirty="0"/>
              <a:t> 2025).</a:t>
            </a:r>
          </a:p>
          <a:p>
            <a:pPr marL="171450" indent="-171450">
              <a:buFont typeface="Arial"/>
              <a:buChar char="•"/>
            </a:pPr>
            <a:r>
              <a:rPr lang="en-GB" sz="1200" dirty="0"/>
              <a:t>Early Autism Ventures (2024) ‘</a:t>
            </a:r>
            <a:r>
              <a:rPr lang="en-GB" sz="1200" i="1" dirty="0"/>
              <a:t>Autism support strategies: Encouraging independence through visuals’</a:t>
            </a:r>
            <a:r>
              <a:rPr lang="en-GB" sz="1200" dirty="0"/>
              <a:t>. </a:t>
            </a:r>
            <a:r>
              <a:rPr lang="en-GB" sz="1200" dirty="0" err="1"/>
              <a:t>Ar</a:t>
            </a:r>
            <a:r>
              <a:rPr lang="en-GB" sz="1200" dirty="0"/>
              <a:t> </a:t>
            </a:r>
            <a:r>
              <a:rPr lang="en-GB" sz="1200" dirty="0" err="1"/>
              <a:t>gael</a:t>
            </a:r>
            <a:r>
              <a:rPr lang="en-GB" sz="1200" dirty="0"/>
              <a:t>: https://earlyautismventures.in/visual-aids-for-autism-support/ (</a:t>
            </a:r>
            <a:r>
              <a:rPr lang="en-GB" sz="1200" dirty="0" err="1"/>
              <a:t>Cyrchwyd</a:t>
            </a:r>
            <a:r>
              <a:rPr lang="en-GB" sz="1200" dirty="0"/>
              <a:t>: 28 Rhagfyr 2025).</a:t>
            </a:r>
          </a:p>
          <a:p>
            <a:pPr marL="171450" indent="-171450">
              <a:buFont typeface="Arial"/>
              <a:buChar char="•"/>
            </a:pPr>
            <a:r>
              <a:rPr lang="en-GB" sz="1200" dirty="0" err="1"/>
              <a:t>Falkmer</a:t>
            </a:r>
            <a:r>
              <a:rPr lang="en-GB" sz="1200" dirty="0"/>
              <a:t>, T., Anderson, K., </a:t>
            </a:r>
            <a:r>
              <a:rPr lang="en-GB" sz="1200" dirty="0" err="1"/>
              <a:t>Falkmer</a:t>
            </a:r>
            <a:r>
              <a:rPr lang="en-GB" sz="1200" dirty="0"/>
              <a:t>, M. and </a:t>
            </a:r>
            <a:r>
              <a:rPr lang="en-GB" sz="1200" dirty="0" err="1"/>
              <a:t>Horlin</a:t>
            </a:r>
            <a:r>
              <a:rPr lang="en-GB" sz="1200" dirty="0"/>
              <a:t>, C. (2013) ‘</a:t>
            </a:r>
            <a:r>
              <a:rPr lang="en-GB" sz="1200" i="1" dirty="0"/>
              <a:t>Diagnostic procedures in autism spectrum disorders’,</a:t>
            </a:r>
            <a:r>
              <a:rPr lang="en-GB" sz="1200" dirty="0"/>
              <a:t> European Child &amp; Adolescent Psychiatry. </a:t>
            </a:r>
            <a:r>
              <a:rPr lang="en-GB" sz="1200" dirty="0" err="1"/>
              <a:t>Ar</a:t>
            </a:r>
            <a:r>
              <a:rPr lang="en-GB" sz="1200" dirty="0"/>
              <a:t> </a:t>
            </a:r>
            <a:r>
              <a:rPr lang="en-GB" sz="1200" dirty="0" err="1"/>
              <a:t>gael</a:t>
            </a:r>
            <a:r>
              <a:rPr lang="en-GB" sz="1200" dirty="0"/>
              <a:t>: https://doi.org/10.1007/s00787-013-0375-0 (</a:t>
            </a:r>
            <a:r>
              <a:rPr lang="en-GB" sz="1200" dirty="0" err="1"/>
              <a:t>Cyrchwyd</a:t>
            </a:r>
            <a:r>
              <a:rPr lang="en-GB" sz="1200" dirty="0"/>
              <a:t>: 27 </a:t>
            </a:r>
            <a:r>
              <a:rPr lang="en-GB" sz="1200" dirty="0" err="1"/>
              <a:t>Rhagfyr</a:t>
            </a:r>
            <a:r>
              <a:rPr lang="en-GB" sz="1200" dirty="0"/>
              <a:t> 2025).</a:t>
            </a:r>
          </a:p>
          <a:p>
            <a:pPr marL="171450" indent="-171450">
              <a:buFont typeface="Arial"/>
              <a:buChar char="•"/>
            </a:pPr>
            <a:r>
              <a:rPr lang="en-GB" sz="1200" dirty="0"/>
              <a:t>Fulcher, T. </a:t>
            </a:r>
            <a:r>
              <a:rPr lang="en-GB" sz="1200" i="1" dirty="0"/>
              <a:t>et al</a:t>
            </a:r>
            <a:r>
              <a:rPr lang="en-GB" sz="1200" dirty="0"/>
              <a:t>. (2020) ‘</a:t>
            </a:r>
            <a:r>
              <a:rPr lang="en-GB" sz="1200" i="1" dirty="0"/>
              <a:t>Gender differences in autism diagnosis’</a:t>
            </a:r>
            <a:r>
              <a:rPr lang="en-GB" sz="1200" dirty="0"/>
              <a:t>, Autism.</a:t>
            </a:r>
          </a:p>
          <a:p>
            <a:pPr marL="171450" indent="-171450">
              <a:buFont typeface="Arial"/>
              <a:buChar char="•"/>
            </a:pPr>
            <a:r>
              <a:rPr lang="en-GB" sz="1200" dirty="0"/>
              <a:t>Hodgdon, L. (2011) '</a:t>
            </a:r>
            <a:r>
              <a:rPr lang="en-GB" sz="1200" i="1" dirty="0"/>
              <a:t>Visual Strategies for Improving Communication</a:t>
            </a:r>
            <a:r>
              <a:rPr lang="en-GB" sz="1200" dirty="0"/>
              <a:t>'. 2nd </a:t>
            </a:r>
            <a:r>
              <a:rPr lang="en-GB" sz="1200" dirty="0" err="1"/>
              <a:t>edn</a:t>
            </a:r>
            <a:r>
              <a:rPr lang="en-GB" sz="1200" dirty="0"/>
              <a:t>. Troy, MI: </a:t>
            </a:r>
            <a:r>
              <a:rPr lang="en-GB" sz="1200" dirty="0" err="1"/>
              <a:t>QuirkRoberts</a:t>
            </a:r>
            <a:r>
              <a:rPr lang="en-GB" sz="1200" dirty="0"/>
              <a:t> Publishing.</a:t>
            </a:r>
          </a:p>
          <a:p>
            <a:pPr marL="171450" indent="-171450">
              <a:buFont typeface="Arial"/>
              <a:buChar char="•"/>
            </a:pPr>
            <a:r>
              <a:rPr lang="en-GB" sz="1200" dirty="0"/>
              <a:t>Hume, K. </a:t>
            </a:r>
            <a:r>
              <a:rPr lang="en-GB" sz="1200" i="1" dirty="0"/>
              <a:t>et al</a:t>
            </a:r>
            <a:r>
              <a:rPr lang="en-GB" sz="1200" dirty="0"/>
              <a:t>. (2021) '</a:t>
            </a:r>
            <a:r>
              <a:rPr lang="en-GB" sz="1200" i="1" dirty="0"/>
              <a:t>Evidence-Based Practices for Children, Youth, and Young Adults with Autism</a:t>
            </a:r>
            <a:r>
              <a:rPr lang="en-GB" sz="1200" dirty="0"/>
              <a:t>'. Chapel Hill: University of North Carolina.</a:t>
            </a:r>
          </a:p>
          <a:p>
            <a:pPr marL="171450" indent="-171450">
              <a:buFont typeface="Arial"/>
              <a:buChar char="•"/>
            </a:pPr>
            <a:r>
              <a:rPr lang="en-GB" sz="1200" dirty="0"/>
              <a:t>Knight, V., Sartini, E. and Spriggs, A.D. (2015) ‘Evaluating visual activity schedules’, Journal of Autism and Developmental Disorders. </a:t>
            </a:r>
            <a:r>
              <a:rPr lang="en-GB" sz="1200" dirty="0" err="1"/>
              <a:t>Ar</a:t>
            </a:r>
            <a:r>
              <a:rPr lang="en-GB" sz="1200" dirty="0"/>
              <a:t> </a:t>
            </a:r>
            <a:r>
              <a:rPr lang="en-GB" sz="1200" dirty="0" err="1"/>
              <a:t>gael</a:t>
            </a:r>
            <a:r>
              <a:rPr lang="en-GB" sz="1200" dirty="0"/>
              <a:t>: https://doi.org/10.1007/s10803-014-2201-z (</a:t>
            </a:r>
            <a:r>
              <a:rPr lang="en-GB" sz="1200" dirty="0" err="1"/>
              <a:t>Cyrchwyd</a:t>
            </a:r>
            <a:r>
              <a:rPr lang="en-GB" sz="1200" dirty="0"/>
              <a:t>: 27 </a:t>
            </a:r>
            <a:r>
              <a:rPr lang="en-GB" sz="1200" dirty="0" err="1"/>
              <a:t>Rhagfyr</a:t>
            </a:r>
            <a:r>
              <a:rPr lang="en-GB" sz="1200" dirty="0"/>
              <a:t> 2025).</a:t>
            </a:r>
          </a:p>
          <a:p>
            <a:pPr marL="171450" indent="-171450">
              <a:buFont typeface="Arial"/>
              <a:buChar char="•"/>
            </a:pPr>
            <a:r>
              <a:rPr lang="en-GB" sz="1200" dirty="0"/>
              <a:t>Lord, C. </a:t>
            </a:r>
            <a:r>
              <a:rPr lang="en-GB" sz="1200" i="1" dirty="0"/>
              <a:t>et al</a:t>
            </a:r>
            <a:r>
              <a:rPr lang="en-GB" sz="1200" dirty="0"/>
              <a:t>. (2020) ‘</a:t>
            </a:r>
            <a:r>
              <a:rPr lang="en-GB" sz="1200" i="1" dirty="0"/>
              <a:t>Autism spectrum disorder</a:t>
            </a:r>
            <a:r>
              <a:rPr lang="en-GB" sz="1200" dirty="0"/>
              <a:t>’, The Lancet.</a:t>
            </a:r>
          </a:p>
          <a:p>
            <a:pPr marL="171450" indent="-171450">
              <a:buFont typeface="Arial"/>
              <a:buChar char="•"/>
            </a:pPr>
            <a:r>
              <a:rPr lang="en-GB" sz="1200" dirty="0" err="1"/>
              <a:t>Mesibov</a:t>
            </a:r>
            <a:r>
              <a:rPr lang="en-GB" sz="1200" dirty="0"/>
              <a:t>, G. and Shea, V. (2011) '</a:t>
            </a:r>
            <a:r>
              <a:rPr lang="en-GB" sz="1200" i="1" dirty="0"/>
              <a:t>The TEACCH Program in the Era of Evidence-Based Practice</a:t>
            </a:r>
            <a:r>
              <a:rPr lang="en-GB" sz="1200" dirty="0"/>
              <a:t>'. New York: Springer.</a:t>
            </a:r>
          </a:p>
          <a:p>
            <a:pPr marL="171450" indent="-171450">
              <a:buFont typeface="Arial"/>
              <a:buChar char="•"/>
            </a:pPr>
            <a:r>
              <a:rPr lang="en-GB" sz="1200" dirty="0"/>
              <a:t>NHS England (2023) ‘</a:t>
            </a:r>
            <a:r>
              <a:rPr lang="en-GB" sz="1200" i="1" dirty="0"/>
              <a:t>Operational guidance to deliver improved outcomes in all-age autism assessment pathways: Guidance for integrated care boards</a:t>
            </a:r>
            <a:r>
              <a:rPr lang="en-GB" sz="1200" dirty="0"/>
              <a:t>’. </a:t>
            </a:r>
            <a:r>
              <a:rPr lang="en-GB" sz="1200" dirty="0" err="1"/>
              <a:t>Ar</a:t>
            </a:r>
            <a:r>
              <a:rPr lang="en-GB" sz="1200" dirty="0"/>
              <a:t> </a:t>
            </a:r>
            <a:r>
              <a:rPr lang="en-GB" sz="1200" dirty="0" err="1"/>
              <a:t>gael</a:t>
            </a:r>
            <a:r>
              <a:rPr lang="en-GB" sz="1200" dirty="0"/>
              <a:t>: https://www.england.nhs.uk/long-read/operational-guidance-to-deliver-improved-outcomes-in-all-age-autism-assessment-pathways-guidance-for-integrated-care-boards/ (</a:t>
            </a:r>
            <a:r>
              <a:rPr lang="en-GB" sz="1200" dirty="0" err="1"/>
              <a:t>Cyrchwyd</a:t>
            </a:r>
            <a:r>
              <a:rPr lang="en-GB" sz="1200" dirty="0"/>
              <a:t>: 28 Rhagfyr 2025).</a:t>
            </a:r>
          </a:p>
          <a:p>
            <a:pPr marL="171450" indent="-171450">
              <a:buFont typeface="Arial"/>
              <a:buChar char="•"/>
            </a:pPr>
            <a:r>
              <a:rPr lang="en-GB" sz="1200" dirty="0"/>
              <a:t>Wong, C. </a:t>
            </a:r>
            <a:r>
              <a:rPr lang="en-GB" sz="1200" i="1" dirty="0"/>
              <a:t>et al</a:t>
            </a:r>
            <a:r>
              <a:rPr lang="en-GB" sz="1200" dirty="0"/>
              <a:t>. (2015) ‘</a:t>
            </a:r>
            <a:r>
              <a:rPr lang="en-GB" sz="1200" i="1" dirty="0"/>
              <a:t>Evidence-based practices for children with autism spectrum disorder</a:t>
            </a:r>
            <a:r>
              <a:rPr lang="en-GB" sz="1200" dirty="0"/>
              <a:t>’, Journal of Autism and Developmental Disorders.</a:t>
            </a:r>
          </a:p>
          <a:p>
            <a:pPr marL="171450" indent="-171450">
              <a:buFont typeface="Arial"/>
              <a:buChar char="•"/>
            </a:pPr>
            <a:r>
              <a:rPr lang="en-GB" sz="1200" dirty="0" err="1"/>
              <a:t>Zwaigenbaum</a:t>
            </a:r>
            <a:r>
              <a:rPr lang="en-GB" sz="1200" dirty="0"/>
              <a:t>, L. </a:t>
            </a:r>
            <a:r>
              <a:rPr lang="en-GB" sz="1200" i="1" dirty="0"/>
              <a:t>et al</a:t>
            </a:r>
            <a:r>
              <a:rPr lang="en-GB" sz="1200" dirty="0"/>
              <a:t>. (2015) ‘</a:t>
            </a:r>
            <a:r>
              <a:rPr lang="en-GB" sz="1200" i="1" dirty="0"/>
              <a:t>Early identification of autism spectrum disorder’,</a:t>
            </a:r>
            <a:r>
              <a:rPr lang="en-GB" sz="1200" dirty="0"/>
              <a:t> </a:t>
            </a:r>
            <a:r>
              <a:rPr lang="en-GB" sz="1200" dirty="0" err="1"/>
              <a:t>Pediatrics</a:t>
            </a:r>
            <a:r>
              <a:rPr lang="en-GB" sz="1200" dirty="0"/>
              <a:t>. </a:t>
            </a:r>
            <a:r>
              <a:rPr lang="en-GB" sz="1200" dirty="0" err="1"/>
              <a:t>Ar</a:t>
            </a:r>
            <a:r>
              <a:rPr lang="en-GB" sz="1200" dirty="0"/>
              <a:t> </a:t>
            </a:r>
            <a:r>
              <a:rPr lang="en-GB" sz="1200" dirty="0" err="1"/>
              <a:t>gael</a:t>
            </a:r>
            <a:r>
              <a:rPr lang="en-GB" sz="1200" dirty="0"/>
              <a:t>: https://doi.org/10.1542/peds.2014-3667C (</a:t>
            </a:r>
            <a:r>
              <a:rPr lang="en-GB" sz="1200" dirty="0" err="1"/>
              <a:t>Cyrchwyd</a:t>
            </a:r>
            <a:r>
              <a:rPr lang="en-GB" sz="1200" dirty="0"/>
              <a:t>: 27 </a:t>
            </a:r>
            <a:r>
              <a:rPr lang="en-GB" sz="1200" dirty="0" err="1"/>
              <a:t>Rhagfyr</a:t>
            </a:r>
            <a:r>
              <a:rPr lang="en-GB" sz="1200" dirty="0"/>
              <a:t> 2025).</a:t>
            </a:r>
          </a:p>
        </p:txBody>
      </p:sp>
    </p:spTree>
    <p:extLst>
      <p:ext uri="{BB962C8B-B14F-4D97-AF65-F5344CB8AC3E}">
        <p14:creationId xmlns:p14="http://schemas.microsoft.com/office/powerpoint/2010/main" val="25645589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363</cp:revision>
  <dcterms:created xsi:type="dcterms:W3CDTF">2026-01-06T15:33:09Z</dcterms:created>
  <dcterms:modified xsi:type="dcterms:W3CDTF">2026-01-12T14:23:33Z</dcterms:modified>
</cp:coreProperties>
</file>