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56" r:id="rId2"/>
    <p:sldId id="257" r:id="rId3"/>
    <p:sldId id="272" r:id="rId4"/>
    <p:sldId id="273" r:id="rId5"/>
    <p:sldId id="274" r:id="rId6"/>
    <p:sldId id="258" r:id="rId7"/>
    <p:sldId id="259" r:id="rId8"/>
    <p:sldId id="268" r:id="rId9"/>
    <p:sldId id="269" r:id="rId10"/>
    <p:sldId id="264" r:id="rId11"/>
    <p:sldId id="265" r:id="rId12"/>
    <p:sldId id="270" r:id="rId13"/>
    <p:sldId id="27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5" d="100"/>
          <a:sy n="65" d="100"/>
        </p:scale>
        <p:origin x="724" y="40"/>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DCB571-1CCD-4827-9503-2CFFCB9928F4}" type="datetimeFigureOut">
              <a:rPr lang="en-IN" smtClean="0"/>
              <a:t>27-02-2023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74E521-E13F-423F-94A4-B6982FB43D83}" type="slidenum">
              <a:rPr lang="en-IN" smtClean="0"/>
              <a:t>‹#›</a:t>
            </a:fld>
            <a:endParaRPr lang="en-IN"/>
          </a:p>
        </p:txBody>
      </p:sp>
    </p:spTree>
    <p:extLst>
      <p:ext uri="{BB962C8B-B14F-4D97-AF65-F5344CB8AC3E}">
        <p14:creationId xmlns:p14="http://schemas.microsoft.com/office/powerpoint/2010/main" val="11347360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dirty="0" smtClean="0"/>
              <a:t>Apple is a producer of consumer electronics, software, and internet services. Cupertino is the location of its headquarters. From its early days as a computer firm to its current status as a technology leader, the company has undergone substantial transformation.</a:t>
            </a:r>
          </a:p>
          <a:p>
            <a:endParaRPr lang="en-IN" dirty="0"/>
          </a:p>
        </p:txBody>
      </p:sp>
      <p:sp>
        <p:nvSpPr>
          <p:cNvPr id="4" name="Slide Number Placeholder 3"/>
          <p:cNvSpPr>
            <a:spLocks noGrp="1"/>
          </p:cNvSpPr>
          <p:nvPr>
            <p:ph type="sldNum" sz="quarter" idx="10"/>
          </p:nvPr>
        </p:nvSpPr>
        <p:spPr/>
        <p:txBody>
          <a:bodyPr/>
          <a:lstStyle/>
          <a:p>
            <a:fld id="{FF74E521-E13F-423F-94A4-B6982FB43D83}" type="slidenum">
              <a:rPr lang="en-IN" smtClean="0"/>
              <a:t>2</a:t>
            </a:fld>
            <a:endParaRPr lang="en-IN"/>
          </a:p>
        </p:txBody>
      </p:sp>
    </p:spTree>
    <p:extLst>
      <p:ext uri="{BB962C8B-B14F-4D97-AF65-F5344CB8AC3E}">
        <p14:creationId xmlns:p14="http://schemas.microsoft.com/office/powerpoint/2010/main" val="39838810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dirty="0" smtClean="0"/>
              <a:t>Apple is a producer of consumer electronics, software, and internet services. Cupertino is the location of its headquarters. From its early days as a computer firm to its current status as a technology leader, the company has undergone substantial transformation.</a:t>
            </a:r>
          </a:p>
          <a:p>
            <a:endParaRPr lang="en-IN" dirty="0"/>
          </a:p>
        </p:txBody>
      </p:sp>
      <p:sp>
        <p:nvSpPr>
          <p:cNvPr id="4" name="Slide Number Placeholder 3"/>
          <p:cNvSpPr>
            <a:spLocks noGrp="1"/>
          </p:cNvSpPr>
          <p:nvPr>
            <p:ph type="sldNum" sz="quarter" idx="10"/>
          </p:nvPr>
        </p:nvSpPr>
        <p:spPr/>
        <p:txBody>
          <a:bodyPr/>
          <a:lstStyle/>
          <a:p>
            <a:fld id="{FF74E521-E13F-423F-94A4-B6982FB43D83}" type="slidenum">
              <a:rPr lang="en-IN" smtClean="0"/>
              <a:t>3</a:t>
            </a:fld>
            <a:endParaRPr lang="en-IN"/>
          </a:p>
        </p:txBody>
      </p:sp>
    </p:spTree>
    <p:extLst>
      <p:ext uri="{BB962C8B-B14F-4D97-AF65-F5344CB8AC3E}">
        <p14:creationId xmlns:p14="http://schemas.microsoft.com/office/powerpoint/2010/main" val="35868364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dirty="0" smtClean="0"/>
              <a:t>Using a model that comprehends emergent change enables organisations to be more adaptable and responsive to changes in their surrounding environment. This is one of the model's primary benefits. In today's fast-paced corporate climate, when change is the norm, this is an essential factor. Hence, the emergent change model often requires less time and resources than the planned change model.</a:t>
            </a:r>
          </a:p>
          <a:p>
            <a:endParaRPr lang="en-IN" dirty="0"/>
          </a:p>
        </p:txBody>
      </p:sp>
      <p:sp>
        <p:nvSpPr>
          <p:cNvPr id="4" name="Slide Number Placeholder 3"/>
          <p:cNvSpPr>
            <a:spLocks noGrp="1"/>
          </p:cNvSpPr>
          <p:nvPr>
            <p:ph type="sldNum" sz="quarter" idx="10"/>
          </p:nvPr>
        </p:nvSpPr>
        <p:spPr/>
        <p:txBody>
          <a:bodyPr/>
          <a:lstStyle/>
          <a:p>
            <a:fld id="{FF74E521-E13F-423F-94A4-B6982FB43D83}" type="slidenum">
              <a:rPr lang="en-IN" smtClean="0"/>
              <a:t>6</a:t>
            </a:fld>
            <a:endParaRPr lang="en-IN"/>
          </a:p>
        </p:txBody>
      </p:sp>
    </p:spTree>
    <p:extLst>
      <p:ext uri="{BB962C8B-B14F-4D97-AF65-F5344CB8AC3E}">
        <p14:creationId xmlns:p14="http://schemas.microsoft.com/office/powerpoint/2010/main" val="32380807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dirty="0" smtClean="0"/>
              <a:t>Also known as the change management cycle, this paradigm is also known as the change management lifecycle. When used to large-scale, complex changes requiring a high degree of control and coordination, this strategy is at its most successful. . Fundamentally, there are two approaches to manage change: planned change and emergent change (</a:t>
            </a:r>
            <a:r>
              <a:rPr lang="en-IN" dirty="0" err="1" smtClean="0"/>
              <a:t>Chishty-Mujahid</a:t>
            </a:r>
            <a:r>
              <a:rPr lang="en-IN" dirty="0" smtClean="0"/>
              <a:t>, 2016).</a:t>
            </a:r>
          </a:p>
          <a:p>
            <a:pPr marL="0" marR="0" indent="0" algn="l" defTabSz="914400" rtl="0" eaLnBrk="1" fontAlgn="auto" latinLnBrk="0" hangingPunct="1">
              <a:lnSpc>
                <a:spcPct val="100000"/>
              </a:lnSpc>
              <a:spcBef>
                <a:spcPts val="0"/>
              </a:spcBef>
              <a:spcAft>
                <a:spcPts val="0"/>
              </a:spcAft>
              <a:buClrTx/>
              <a:buSzTx/>
              <a:buFontTx/>
              <a:buNone/>
              <a:tabLst/>
              <a:defRPr/>
            </a:pPr>
            <a:endParaRPr lang="en-IN" dirty="0" smtClean="0"/>
          </a:p>
          <a:p>
            <a:endParaRPr lang="en-IN" dirty="0"/>
          </a:p>
        </p:txBody>
      </p:sp>
      <p:sp>
        <p:nvSpPr>
          <p:cNvPr id="4" name="Slide Number Placeholder 3"/>
          <p:cNvSpPr>
            <a:spLocks noGrp="1"/>
          </p:cNvSpPr>
          <p:nvPr>
            <p:ph type="sldNum" sz="quarter" idx="10"/>
          </p:nvPr>
        </p:nvSpPr>
        <p:spPr/>
        <p:txBody>
          <a:bodyPr/>
          <a:lstStyle/>
          <a:p>
            <a:fld id="{FF74E521-E13F-423F-94A4-B6982FB43D83}" type="slidenum">
              <a:rPr lang="en-IN" smtClean="0"/>
              <a:t>7</a:t>
            </a:fld>
            <a:endParaRPr lang="en-IN"/>
          </a:p>
        </p:txBody>
      </p:sp>
    </p:spTree>
    <p:extLst>
      <p:ext uri="{BB962C8B-B14F-4D97-AF65-F5344CB8AC3E}">
        <p14:creationId xmlns:p14="http://schemas.microsoft.com/office/powerpoint/2010/main" val="42134566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mn-lt"/>
                <a:ea typeface="+mn-ea"/>
                <a:cs typeface="+mn-cs"/>
              </a:rPr>
              <a:t>Apple has also used </a:t>
            </a:r>
            <a:r>
              <a:rPr lang="en-IN" sz="1200" kern="1200" dirty="0" err="1" smtClean="0">
                <a:solidFill>
                  <a:schemeClr val="tx1"/>
                </a:solidFill>
                <a:effectLst/>
                <a:latin typeface="+mn-lt"/>
                <a:ea typeface="+mn-ea"/>
                <a:cs typeface="+mn-cs"/>
              </a:rPr>
              <a:t>Kotter's</a:t>
            </a:r>
            <a:r>
              <a:rPr lang="en-IN" sz="1200" kern="1200" dirty="0" smtClean="0">
                <a:solidFill>
                  <a:schemeClr val="tx1"/>
                </a:solidFill>
                <a:effectLst/>
                <a:latin typeface="+mn-lt"/>
                <a:ea typeface="+mn-ea"/>
                <a:cs typeface="+mn-cs"/>
              </a:rPr>
              <a:t> 8-Step Change Model as a supplementary paradigm to effectively manage organisational changes. The </a:t>
            </a:r>
            <a:r>
              <a:rPr lang="en-IN" sz="1200" kern="1200" dirty="0" err="1" smtClean="0">
                <a:solidFill>
                  <a:schemeClr val="tx1"/>
                </a:solidFill>
                <a:effectLst/>
                <a:latin typeface="+mn-lt"/>
                <a:ea typeface="+mn-ea"/>
                <a:cs typeface="+mn-cs"/>
              </a:rPr>
              <a:t>Kotter</a:t>
            </a:r>
            <a:r>
              <a:rPr lang="en-IN" sz="1200" kern="1200" dirty="0" smtClean="0">
                <a:solidFill>
                  <a:schemeClr val="tx1"/>
                </a:solidFill>
                <a:effectLst/>
                <a:latin typeface="+mn-lt"/>
                <a:ea typeface="+mn-ea"/>
                <a:cs typeface="+mn-cs"/>
              </a:rPr>
              <a:t> model emphasises the need for a comprehensive, eight-stage, integrated change management strategy (</a:t>
            </a:r>
            <a:r>
              <a:rPr lang="en-IN" sz="1200" kern="1200" dirty="0" err="1" smtClean="0">
                <a:solidFill>
                  <a:schemeClr val="tx1"/>
                </a:solidFill>
                <a:effectLst/>
                <a:latin typeface="+mn-lt"/>
                <a:ea typeface="+mn-ea"/>
                <a:cs typeface="+mn-cs"/>
              </a:rPr>
              <a:t>Kotter</a:t>
            </a:r>
            <a:r>
              <a:rPr lang="en-IN" sz="1200" kern="1200" dirty="0" smtClean="0">
                <a:solidFill>
                  <a:schemeClr val="tx1"/>
                </a:solidFill>
                <a:effectLst/>
                <a:latin typeface="+mn-lt"/>
                <a:ea typeface="+mn-ea"/>
                <a:cs typeface="+mn-cs"/>
              </a:rPr>
              <a:t>, 1995).</a:t>
            </a:r>
          </a:p>
          <a:p>
            <a:r>
              <a:rPr lang="en-IN" sz="1200" kern="1200" dirty="0" smtClean="0">
                <a:solidFill>
                  <a:schemeClr val="tx1"/>
                </a:solidFill>
                <a:effectLst/>
                <a:latin typeface="+mn-lt"/>
                <a:ea typeface="+mn-ea"/>
                <a:cs typeface="+mn-cs"/>
              </a:rPr>
              <a:t>The purpose of the fourth phase, known as "communicating the vision," is to ensure that the vision is understood by all organisation members.</a:t>
            </a:r>
          </a:p>
          <a:p>
            <a:endParaRPr lang="en-IN" dirty="0"/>
          </a:p>
        </p:txBody>
      </p:sp>
      <p:sp>
        <p:nvSpPr>
          <p:cNvPr id="4" name="Slide Number Placeholder 3"/>
          <p:cNvSpPr>
            <a:spLocks noGrp="1"/>
          </p:cNvSpPr>
          <p:nvPr>
            <p:ph type="sldNum" sz="quarter" idx="10"/>
          </p:nvPr>
        </p:nvSpPr>
        <p:spPr/>
        <p:txBody>
          <a:bodyPr/>
          <a:lstStyle/>
          <a:p>
            <a:fld id="{FF74E521-E13F-423F-94A4-B6982FB43D83}" type="slidenum">
              <a:rPr lang="en-IN" smtClean="0"/>
              <a:t>8</a:t>
            </a:fld>
            <a:endParaRPr lang="en-IN"/>
          </a:p>
        </p:txBody>
      </p:sp>
    </p:spTree>
    <p:extLst>
      <p:ext uri="{BB962C8B-B14F-4D97-AF65-F5344CB8AC3E}">
        <p14:creationId xmlns:p14="http://schemas.microsoft.com/office/powerpoint/2010/main" val="42759881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mn-lt"/>
                <a:ea typeface="+mn-ea"/>
                <a:cs typeface="+mn-cs"/>
              </a:rPr>
              <a:t>Apple has also used </a:t>
            </a:r>
            <a:r>
              <a:rPr lang="en-IN" sz="1200" kern="1200" dirty="0" err="1" smtClean="0">
                <a:solidFill>
                  <a:schemeClr val="tx1"/>
                </a:solidFill>
                <a:effectLst/>
                <a:latin typeface="+mn-lt"/>
                <a:ea typeface="+mn-ea"/>
                <a:cs typeface="+mn-cs"/>
              </a:rPr>
              <a:t>Kotter's</a:t>
            </a:r>
            <a:r>
              <a:rPr lang="en-IN" sz="1200" kern="1200" dirty="0" smtClean="0">
                <a:solidFill>
                  <a:schemeClr val="tx1"/>
                </a:solidFill>
                <a:effectLst/>
                <a:latin typeface="+mn-lt"/>
                <a:ea typeface="+mn-ea"/>
                <a:cs typeface="+mn-cs"/>
              </a:rPr>
              <a:t> 8-Step Change Model as a supplementary paradigm to effectively manage organisational changes. The </a:t>
            </a:r>
            <a:r>
              <a:rPr lang="en-IN" sz="1200" kern="1200" dirty="0" err="1" smtClean="0">
                <a:solidFill>
                  <a:schemeClr val="tx1"/>
                </a:solidFill>
                <a:effectLst/>
                <a:latin typeface="+mn-lt"/>
                <a:ea typeface="+mn-ea"/>
                <a:cs typeface="+mn-cs"/>
              </a:rPr>
              <a:t>Kotter</a:t>
            </a:r>
            <a:r>
              <a:rPr lang="en-IN" sz="1200" kern="1200" dirty="0" smtClean="0">
                <a:solidFill>
                  <a:schemeClr val="tx1"/>
                </a:solidFill>
                <a:effectLst/>
                <a:latin typeface="+mn-lt"/>
                <a:ea typeface="+mn-ea"/>
                <a:cs typeface="+mn-cs"/>
              </a:rPr>
              <a:t> model emphasises the need for a comprehensive, eight-stage, integrated change management strategy (</a:t>
            </a:r>
            <a:r>
              <a:rPr lang="en-IN" sz="1200" kern="1200" dirty="0" err="1" smtClean="0">
                <a:solidFill>
                  <a:schemeClr val="tx1"/>
                </a:solidFill>
                <a:effectLst/>
                <a:latin typeface="+mn-lt"/>
                <a:ea typeface="+mn-ea"/>
                <a:cs typeface="+mn-cs"/>
              </a:rPr>
              <a:t>Kotter</a:t>
            </a:r>
            <a:r>
              <a:rPr lang="en-IN" sz="1200" kern="1200" dirty="0" smtClean="0">
                <a:solidFill>
                  <a:schemeClr val="tx1"/>
                </a:solidFill>
                <a:effectLst/>
                <a:latin typeface="+mn-lt"/>
                <a:ea typeface="+mn-ea"/>
                <a:cs typeface="+mn-cs"/>
              </a:rPr>
              <a:t>, 1995).</a:t>
            </a:r>
          </a:p>
          <a:p>
            <a:r>
              <a:rPr lang="en-IN" sz="1200" kern="1200" dirty="0" smtClean="0">
                <a:solidFill>
                  <a:schemeClr val="tx1"/>
                </a:solidFill>
                <a:effectLst/>
                <a:latin typeface="+mn-lt"/>
                <a:ea typeface="+mn-ea"/>
                <a:cs typeface="+mn-cs"/>
              </a:rPr>
              <a:t>The purpose of the fourth phase, known as "communicating the vision," is to ensure that the vision is understood by all organisation members.</a:t>
            </a:r>
          </a:p>
          <a:p>
            <a:endParaRPr lang="en-IN" dirty="0"/>
          </a:p>
        </p:txBody>
      </p:sp>
      <p:sp>
        <p:nvSpPr>
          <p:cNvPr id="4" name="Slide Number Placeholder 3"/>
          <p:cNvSpPr>
            <a:spLocks noGrp="1"/>
          </p:cNvSpPr>
          <p:nvPr>
            <p:ph type="sldNum" sz="quarter" idx="10"/>
          </p:nvPr>
        </p:nvSpPr>
        <p:spPr/>
        <p:txBody>
          <a:bodyPr/>
          <a:lstStyle/>
          <a:p>
            <a:fld id="{FF74E521-E13F-423F-94A4-B6982FB43D83}" type="slidenum">
              <a:rPr lang="en-IN" smtClean="0"/>
              <a:t>9</a:t>
            </a:fld>
            <a:endParaRPr lang="en-IN"/>
          </a:p>
        </p:txBody>
      </p:sp>
    </p:spTree>
    <p:extLst>
      <p:ext uri="{BB962C8B-B14F-4D97-AF65-F5344CB8AC3E}">
        <p14:creationId xmlns:p14="http://schemas.microsoft.com/office/powerpoint/2010/main" val="21081848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4" name="Group 13"/>
          <p:cNvGrpSpPr/>
          <p:nvPr/>
        </p:nvGrpSpPr>
        <p:grpSpPr>
          <a:xfrm>
            <a:off x="-1588" y="0"/>
            <a:ext cx="12193588" cy="6861555"/>
            <a:chOff x="-1588" y="0"/>
            <a:chExt cx="12193588" cy="6861555"/>
          </a:xfrm>
        </p:grpSpPr>
        <p:sp>
          <p:nvSpPr>
            <p:cNvPr id="9" name="Rectangle 8"/>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a:prstGeom prst="rect">
            <a:avLst/>
          </a:prstGeo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tx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rot="5400000">
            <a:off x="10158984" y="1792224"/>
            <a:ext cx="990599" cy="304799"/>
          </a:xfrm>
        </p:spPr>
        <p:txBody>
          <a:bodyPr/>
          <a:lstStyle>
            <a:lvl1pPr algn="l">
              <a:defRPr b="0">
                <a:solidFill>
                  <a:schemeClr val="bg1"/>
                </a:solidFill>
              </a:defRPr>
            </a:lvl1pPr>
          </a:lstStyle>
          <a:p>
            <a:fld id="{E9462EF3-3C4F-43EE-ACEE-D4B806740EA3}" type="datetimeFigureOut">
              <a:rPr lang="en-US" dirty="0"/>
              <a:pPr/>
              <a:t>2/27/2023</a:t>
            </a:fld>
            <a:endParaRPr lang="en-US" dirty="0"/>
          </a:p>
        </p:txBody>
      </p:sp>
      <p:sp>
        <p:nvSpPr>
          <p:cNvPr id="5" name="Footer Placeholder 4"/>
          <p:cNvSpPr>
            <a:spLocks noGrp="1"/>
          </p:cNvSpPr>
          <p:nvPr>
            <p:ph type="ftr" sz="quarter" idx="11"/>
          </p:nvPr>
        </p:nvSpPr>
        <p:spPr>
          <a:xfrm rot="5400000">
            <a:off x="8951976" y="3227832"/>
            <a:ext cx="3867912" cy="310896"/>
          </a:xfrm>
        </p:spPr>
        <p:txBody>
          <a:bodyPr/>
          <a:lstStyle>
            <a:lvl1pPr>
              <a:defRPr sz="1000" b="0">
                <a:solidFill>
                  <a:schemeClr val="bg1"/>
                </a:solidFill>
              </a:defRPr>
            </a:lvl1pPr>
          </a:lstStyle>
          <a:p>
            <a:endParaRPr lang="en-US" dirty="0"/>
          </a:p>
        </p:txBody>
      </p:sp>
      <p:sp>
        <p:nvSpPr>
          <p:cNvPr id="8" name="Rectangle 7"/>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9"/>
            <a:ext cx="8825659" cy="706964"/>
          </a:xfrm>
          <a:prstGeom prst="rect">
            <a:avLst/>
          </a:prstGeom>
        </p:spPr>
        <p:txBody>
          <a:bodyPr anchor="ct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76C0EF2-9919-473B-8215-8616BAF10692}" type="datetimeFigureOut">
              <a:rPr lang="en-US" dirty="0"/>
              <a:t>2/27/2023</a:t>
            </a:fld>
            <a:endParaRPr lang="en-US" dirty="0"/>
          </a:p>
        </p:txBody>
      </p:sp>
      <p:sp>
        <p:nvSpPr>
          <p:cNvPr id="5" name="Footer Placeholder 4"/>
          <p:cNvSpPr>
            <a:spLocks noGrp="1"/>
          </p:cNvSpPr>
          <p:nvPr>
            <p:ph type="ftr" sz="quarter" idx="11"/>
          </p:nvPr>
        </p:nvSpPr>
        <p:spPr/>
        <p:txBody>
          <a:bodyPr/>
          <a:lstStyle>
            <a:lvl1pPr>
              <a:defRPr sz="1000" b="1"/>
            </a:lvl1p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Rectangle 8"/>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9192"/>
            <a:ext cx="4343400" cy="2286000"/>
          </a:xfrm>
          <a:prstGeom prst="rect">
            <a:avLst/>
          </a:prstGeom>
        </p:spPr>
        <p:txBody>
          <a:bodyPr anchor="ctr" anchorCtr="0"/>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4576" y="2679192"/>
            <a:ext cx="3758184" cy="2286000"/>
          </a:xfrm>
        </p:spPr>
        <p:txBody>
          <a:bodyPr anchor="ctr" anchorCtr="0"/>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09472EB-AC54-4713-BFC2-BEB621108C63}" type="datetimeFigureOut">
              <a:rPr lang="en-US" dirty="0"/>
              <a:t>2/27/2023</a:t>
            </a:fld>
            <a:endParaRPr lang="en-US" dirty="0"/>
          </a:p>
        </p:txBody>
      </p:sp>
      <p:sp>
        <p:nvSpPr>
          <p:cNvPr id="5" name="Footer Placeholder 4"/>
          <p:cNvSpPr>
            <a:spLocks noGrp="1"/>
          </p:cNvSpPr>
          <p:nvPr>
            <p:ph type="ftr" sz="quarter" idx="11"/>
          </p:nvPr>
        </p:nvSpPr>
        <p:spPr/>
        <p:txBody>
          <a:bodyPr/>
          <a:lstStyle>
            <a:lvl1pPr>
              <a:defRPr sz="1000" b="1"/>
            </a:lvl1pPr>
          </a:lstStyle>
          <a:p>
            <a:endParaRPr lang="en-US"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3" y="969264"/>
            <a:ext cx="8825659" cy="704088"/>
          </a:xfrm>
          <a:prstGeom prst="rect">
            <a:avLst/>
          </a:prstGeo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8032" cy="3416301"/>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76" y="2603500"/>
            <a:ext cx="4828032" cy="34163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9455A0C-791E-4545-B787-F98AD45CD761}" type="datetimeFigureOut">
              <a:rPr lang="en-US" dirty="0"/>
              <a:t>2/27/2023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54954" y="969264"/>
            <a:ext cx="8825659" cy="704088"/>
          </a:xfrm>
          <a:prstGeom prst="rect">
            <a:avLst/>
          </a:prstGeo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54954" y="3198448"/>
            <a:ext cx="4828032" cy="284378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76"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08711" y="3187921"/>
            <a:ext cx="4825160" cy="2854311"/>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2536B77-F4F4-4427-AC4F-9A623798AD82}" type="datetimeFigureOut">
              <a:rPr lang="en-US" dirty="0"/>
              <a:t>2/27/2023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52144" y="969264"/>
            <a:ext cx="8825659" cy="704088"/>
          </a:xfrm>
          <a:prstGeom prst="rect">
            <a:avLst/>
          </a:prstGeo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8BE790C-34EB-4565-8437-CACF4CDB7822}" type="datetimeFigureOut">
              <a:rPr lang="en-US" dirty="0"/>
              <a:t>2/27/2023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4A4C11-22B8-4A4E-8126-B3AF6B948A8E}" type="datetimeFigureOut">
              <a:rPr lang="en-US" dirty="0"/>
              <a:t>2/27/2023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Rectangle 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3" y="1298448"/>
            <a:ext cx="2793159" cy="1597152"/>
          </a:xfrm>
          <a:prstGeom prst="rect">
            <a:avLst/>
          </a:prstGeo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79008" y="1447800"/>
            <a:ext cx="5195997" cy="45720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3" y="3129280"/>
            <a:ext cx="2793159" cy="2895599"/>
          </a:xfrm>
        </p:spPr>
        <p:txBody>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6ED06B6-C816-4861-964D-15A98395707D}" type="datetimeFigureOut">
              <a:rPr lang="en-US" dirty="0"/>
              <a:t>2/27/2023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a:prstGeom prst="rect">
            <a:avLst/>
          </a:prstGeo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0B1A8AB-EA7C-4B1B-9D73-E2551851FABE}" type="datetimeFigureOut">
              <a:rPr lang="en-US" dirty="0"/>
              <a:t>2/27/2023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7" y="4969927"/>
            <a:ext cx="8825657" cy="566738"/>
          </a:xfrm>
          <a:prstGeom prst="rect">
            <a:avLst/>
          </a:prstGeo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bwMode="gray">
          <a:xfrm>
            <a:off x="1154957" y="5536665"/>
            <a:ext cx="8825656" cy="493712"/>
          </a:xfrm>
        </p:spPr>
        <p:txBody>
          <a:bodyPr>
            <a:normAutofit/>
          </a:bodyPr>
          <a:lstStyle>
            <a:lvl1pPr marL="0" indent="0">
              <a:buNone/>
              <a:defRPr sz="12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6343B39-165A-4B68-AA5C-581F5336313C}" type="datetimeFigureOut">
              <a:rPr lang="en-US" dirty="0"/>
              <a:t>2/27/2023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0" name="Rectangle 9"/>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0704"/>
            <a:ext cx="8833104" cy="1371600"/>
          </a:xfrm>
          <a:prstGeom prst="rect">
            <a:avLst/>
          </a:prstGeom>
        </p:spPr>
        <p:txBody>
          <a:bodyPr anchor="ctr" anchorCtr="0"/>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2144" y="3547872"/>
            <a:ext cx="8825659" cy="2478024"/>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42C8C57-33F9-4259-AC4F-0E3F5BEC9B94}" type="datetimeFigureOut">
              <a:rPr lang="en-US" dirty="0"/>
              <a:t>2/27/2023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1588" y="0"/>
            <a:ext cx="12193588" cy="6861555"/>
            <a:chOff x="-1588" y="0"/>
            <a:chExt cx="12193588" cy="6861555"/>
          </a:xfrm>
        </p:grpSpPr>
        <p:sp>
          <p:nvSpPr>
            <p:cNvPr id="16" name="Rectangle 15"/>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Oval 17"/>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2" name="TextBox 11"/>
          <p:cNvSpPr txBox="1"/>
          <p:nvPr/>
        </p:nvSpPr>
        <p:spPr bwMode="gray">
          <a:xfrm>
            <a:off x="898295" y="596767"/>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dirty="0">
                <a:solidFill>
                  <a:schemeClr val="tx2">
                    <a:lumMod val="40000"/>
                    <a:lumOff val="60000"/>
                  </a:schemeClr>
                </a:solidFill>
              </a:rPr>
              <a:t>“</a:t>
            </a:r>
          </a:p>
        </p:txBody>
      </p:sp>
      <p:sp>
        <p:nvSpPr>
          <p:cNvPr id="15" name="TextBox 14"/>
          <p:cNvSpPr txBox="1"/>
          <p:nvPr/>
        </p:nvSpPr>
        <p:spPr bwMode="gray">
          <a:xfrm>
            <a:off x="9715063" y="2629300"/>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dirty="0">
                <a:solidFill>
                  <a:schemeClr val="tx2">
                    <a:lumMod val="40000"/>
                    <a:lumOff val="60000"/>
                  </a:schemeClr>
                </a:solidFill>
              </a:rPr>
              <a:t>”</a:t>
            </a:r>
          </a:p>
        </p:txBody>
      </p:sp>
      <p:sp>
        <p:nvSpPr>
          <p:cNvPr id="2" name="Title 1"/>
          <p:cNvSpPr>
            <a:spLocks noGrp="1"/>
          </p:cNvSpPr>
          <p:nvPr>
            <p:ph type="title"/>
          </p:nvPr>
        </p:nvSpPr>
        <p:spPr>
          <a:xfrm>
            <a:off x="1574801" y="980517"/>
            <a:ext cx="8460983" cy="2698249"/>
          </a:xfrm>
          <a:prstGeom prst="rect">
            <a:avLst/>
          </a:prstGeom>
        </p:spPr>
        <p:txBody>
          <a:bodyPr anchor="ctr" anchorCtr="0"/>
          <a:lstStyle>
            <a:lvl1pPr>
              <a:defRPr sz="4000"/>
            </a:lvl1pPr>
          </a:lstStyle>
          <a:p>
            <a:r>
              <a:rPr lang="en-US" smtClean="0"/>
              <a:t>Click to edit Master title style</a:t>
            </a:r>
            <a:endParaRPr lang="en-US" dirty="0"/>
          </a:p>
        </p:txBody>
      </p:sp>
      <p:sp>
        <p:nvSpPr>
          <p:cNvPr id="11" name="Text Placeholder 3"/>
          <p:cNvSpPr>
            <a:spLocks noGrp="1"/>
          </p:cNvSpPr>
          <p:nvPr>
            <p:ph type="body" sz="half" idx="14"/>
          </p:nvPr>
        </p:nvSpPr>
        <p:spPr bwMode="gray">
          <a:xfrm>
            <a:off x="1945945" y="3679987"/>
            <a:ext cx="7725772" cy="342174"/>
          </a:xfrm>
        </p:spPr>
        <p:txBody>
          <a:bodyPr vert="horz" lIns="91440" tIns="45720" rIns="91440" bIns="45720" rtlCol="0" anchor="t">
            <a:normAutofit/>
          </a:bodyPr>
          <a:lstStyle>
            <a:lvl1pPr>
              <a:buNone/>
              <a:defRPr lang="en-US" sz="1400" cap="small" dirty="0">
                <a:solidFill>
                  <a:schemeClr val="tx2">
                    <a:lumMod val="40000"/>
                    <a:lumOff val="60000"/>
                  </a:schemeClr>
                </a:solidFill>
                <a:latin typeface="+mn-lt"/>
              </a:defRPr>
            </a:lvl1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5029198"/>
            <a:ext cx="8825659" cy="997858"/>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748772B-8FA2-401F-A0A1-A59855EDBC3E}" type="datetimeFigureOut">
              <a:rPr lang="en-US" dirty="0"/>
              <a:t>2/27/2023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23" name="Rectangle 2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3525"/>
            <a:ext cx="8865623" cy="1819656"/>
          </a:xfrm>
          <a:prstGeom prst="rect">
            <a:avLst/>
          </a:prstGeo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9200"/>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3DD5BDE-5A90-4611-82E9-0FC5746D30C5}" type="datetimeFigureOut">
              <a:rPr lang="en-US" dirty="0"/>
              <a:t>2/27/2023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312916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1154954" y="3179764"/>
            <a:ext cx="3129168"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12721" y="2603500"/>
            <a:ext cx="3145380"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4512721" y="3179764"/>
            <a:ext cx="3145380"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886700" y="2595032"/>
            <a:ext cx="3161029" cy="58473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886700" y="3179764"/>
            <a:ext cx="3161029"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4384991" y="2603500"/>
            <a:ext cx="32564"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5824" y="2603500"/>
            <a:ext cx="0"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ADDA17D-0BEA-4E76-A7FC-F7C188BC48D1}" type="datetimeFigureOut">
              <a:rPr lang="en-US" dirty="0"/>
              <a:t>2/27/2023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nchor="ctr" anchorCtr="0"/>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5"/>
            <a:ext cx="3050438" cy="576260"/>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1334552" y="2610916"/>
            <a:ext cx="2691242" cy="158409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4" y="5109107"/>
            <a:ext cx="3050438"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68865"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474846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68865" y="5109108"/>
            <a:ext cx="3050438" cy="91257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983433"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3433" y="5109107"/>
            <a:ext cx="3050438" cy="91794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4384245" y="2603500"/>
            <a:ext cx="1"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7352" y="2603500"/>
            <a:ext cx="0"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909AC7D-18CA-4236-82B9-D75EB1D66EAE}" type="datetimeFigureOut">
              <a:rPr lang="en-US" dirty="0"/>
              <a:t>2/27/2023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595033"/>
            <a:ext cx="8825659" cy="3424768"/>
          </a:xfrm>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68300E-C023-45CD-A0BE-EDB7A8C6EA8B}" type="datetimeFigureOut">
              <a:rPr lang="en-US" dirty="0"/>
              <a:t>2/27/2023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p:cNvGrpSpPr/>
          <p:nvPr/>
        </p:nvGrpSpPr>
        <p:grpSpPr>
          <a:xfrm>
            <a:off x="-1588" y="0"/>
            <a:ext cx="12193588" cy="6861555"/>
            <a:chOff x="-1588" y="0"/>
            <a:chExt cx="12193588" cy="6861555"/>
          </a:xfrm>
        </p:grpSpPr>
        <p:sp>
          <p:nvSpPr>
            <p:cNvPr id="15" name="Rectangle 14"/>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6"/>
            <a:ext cx="1441567" cy="4748591"/>
          </a:xfrm>
          <a:prstGeom prst="rect">
            <a:avLst/>
          </a:prstGeo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5"/>
            <a:ext cx="6256025" cy="474859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B620EAD-E369-4933-8469-ED7764B56A1B}" type="datetimeFigureOut">
              <a:rPr lang="en-US" dirty="0"/>
              <a:t>2/27/2023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20" name="Rectangle 1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 name="Group 1"/>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19">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4"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7"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0"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2760" y="6391656"/>
            <a:ext cx="990599" cy="304799"/>
          </a:xfrm>
          <a:prstGeom prst="rect">
            <a:avLst/>
          </a:prstGeom>
        </p:spPr>
        <p:txBody>
          <a:bodyPr vert="horz" lIns="91440" tIns="45720" rIns="91440" bIns="45720" rtlCol="0" anchor="ctr" anchorCtr="0"/>
          <a:lstStyle>
            <a:lvl1pPr algn="r">
              <a:defRPr sz="1000" b="1" i="0">
                <a:solidFill>
                  <a:schemeClr val="accent1"/>
                </a:solidFill>
              </a:defRPr>
            </a:lvl1pPr>
          </a:lstStyle>
          <a:p>
            <a:fld id="{90786BE5-D2A3-4BF0-8B30-D7403E61B3DC}" type="datetimeFigureOut">
              <a:rPr lang="en-US" dirty="0"/>
              <a:t>2/27/2023</a:t>
            </a:fld>
            <a:endParaRPr lang="en-US" dirty="0"/>
          </a:p>
        </p:txBody>
      </p:sp>
      <p:sp>
        <p:nvSpPr>
          <p:cNvPr id="5" name="Footer Placeholder 4"/>
          <p:cNvSpPr>
            <a:spLocks noGrp="1"/>
          </p:cNvSpPr>
          <p:nvPr>
            <p:ph type="ftr" sz="quarter" idx="3"/>
          </p:nvPr>
        </p:nvSpPr>
        <p:spPr>
          <a:xfrm>
            <a:off x="557784" y="6391656"/>
            <a:ext cx="3867912" cy="310896"/>
          </a:xfrm>
          <a:prstGeom prst="rect">
            <a:avLst/>
          </a:prstGeom>
        </p:spPr>
        <p:txBody>
          <a:bodyPr vert="horz" lIns="91440" tIns="45720" rIns="91440" bIns="45720" rtlCol="0" anchor="ctr" anchorCtr="0"/>
          <a:lstStyle>
            <a:lvl1pPr algn="l">
              <a:defRPr sz="1000" b="1" i="0">
                <a:solidFill>
                  <a:schemeClr val="accent1"/>
                </a:solidFill>
              </a:defRPr>
            </a:lvl1pPr>
          </a:lstStyle>
          <a:p>
            <a:endParaRPr lang="en-US" dirty="0"/>
          </a:p>
        </p:txBody>
      </p:sp>
      <p:sp>
        <p:nvSpPr>
          <p:cNvPr id="29" name="Rectangle 2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15.xml"/><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p:cNvSpPr>
            <a:spLocks noGrp="1" noChangeArrowheads="1"/>
          </p:cNvSpPr>
          <p:nvPr>
            <p:ph type="ctrTitle"/>
          </p:nvPr>
        </p:nvSpPr>
        <p:spPr bwMode="auto">
          <a:xfrm>
            <a:off x="1729461" y="1616422"/>
            <a:ext cx="8913017"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zh-CN" sz="4000" b="0" i="0" u="none" strike="noStrike" cap="none" normalizeH="0" baseline="0" dirty="0" smtClean="0">
                <a:ln>
                  <a:noFill/>
                </a:ln>
                <a:solidFill>
                  <a:schemeClr val="bg1"/>
                </a:solidFill>
                <a:effectLst/>
                <a:latin typeface="Algerian" panose="04020705040A02060702" pitchFamily="82" charset="0"/>
                <a:ea typeface="Times New Roman" panose="02020603050405020304" pitchFamily="18" charset="0"/>
                <a:cs typeface="Arial" panose="020B0604020202020204" pitchFamily="34" charset="0"/>
              </a:rPr>
              <a:t>CHANGE &amp; STABILITY MANAGEMENT</a:t>
            </a:r>
            <a:endParaRPr kumimoji="0" lang="en-US" altLang="zh-CN" sz="4000" b="0" i="0" u="none" strike="noStrike" cap="none" normalizeH="0" baseline="0" dirty="0" smtClean="0">
              <a:ln>
                <a:noFill/>
              </a:ln>
              <a:solidFill>
                <a:schemeClr val="bg1"/>
              </a:solidFill>
              <a:effectLst/>
              <a:latin typeface="Algerian" panose="04020705040A02060702" pitchFamily="82" charset="0"/>
            </a:endParaRPr>
          </a:p>
        </p:txBody>
      </p:sp>
      <p:pic>
        <p:nvPicPr>
          <p:cNvPr id="6" name="Picture 5"/>
          <p:cNvPicPr>
            <a:picLocks noChangeAspect="1"/>
          </p:cNvPicPr>
          <p:nvPr/>
        </p:nvPicPr>
        <p:blipFill>
          <a:blip r:embed="rId2"/>
          <a:stretch>
            <a:fillRect/>
          </a:stretch>
        </p:blipFill>
        <p:spPr>
          <a:xfrm>
            <a:off x="1604090" y="2324308"/>
            <a:ext cx="9484619" cy="383075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2" name="TextBox 1"/>
          <p:cNvSpPr txBox="1"/>
          <p:nvPr/>
        </p:nvSpPr>
        <p:spPr>
          <a:xfrm>
            <a:off x="2192593" y="4375356"/>
            <a:ext cx="3382296" cy="830997"/>
          </a:xfrm>
          <a:prstGeom prst="rect">
            <a:avLst/>
          </a:prstGeom>
          <a:noFill/>
        </p:spPr>
        <p:txBody>
          <a:bodyPr wrap="square" rtlCol="0">
            <a:spAutoFit/>
          </a:bodyPr>
          <a:lstStyle/>
          <a:p>
            <a:r>
              <a:rPr lang="en-US" sz="2400" b="1" dirty="0" smtClean="0">
                <a:solidFill>
                  <a:srgbClr val="FF0000"/>
                </a:solidFill>
              </a:rPr>
              <a:t>LE </a:t>
            </a:r>
            <a:r>
              <a:rPr lang="en-US" sz="2400" b="1" dirty="0" err="1" smtClean="0">
                <a:solidFill>
                  <a:srgbClr val="FF0000"/>
                </a:solidFill>
              </a:rPr>
              <a:t>THI</a:t>
            </a:r>
            <a:r>
              <a:rPr lang="en-US" sz="2400" b="1" dirty="0" smtClean="0">
                <a:solidFill>
                  <a:srgbClr val="FF0000"/>
                </a:solidFill>
              </a:rPr>
              <a:t> HUE </a:t>
            </a:r>
          </a:p>
          <a:p>
            <a:r>
              <a:rPr lang="en-US" sz="2400" b="1" dirty="0" smtClean="0">
                <a:solidFill>
                  <a:srgbClr val="FF0000"/>
                </a:solidFill>
              </a:rPr>
              <a:t>Student No: 2213163</a:t>
            </a:r>
            <a:endParaRPr lang="en-US" sz="2400" b="1" dirty="0">
              <a:solidFill>
                <a:srgbClr val="FF0000"/>
              </a:solidFill>
            </a:endParaRPr>
          </a:p>
        </p:txBody>
      </p:sp>
    </p:spTree>
    <p:extLst>
      <p:ext uri="{BB962C8B-B14F-4D97-AF65-F5344CB8AC3E}">
        <p14:creationId xmlns:p14="http://schemas.microsoft.com/office/powerpoint/2010/main" val="412517857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2532" y="1257004"/>
            <a:ext cx="8825659" cy="706964"/>
          </a:xfrm>
        </p:spPr>
        <p:txBody>
          <a:bodyPr/>
          <a:lstStyle/>
          <a:p>
            <a:r>
              <a:rPr lang="en-IN" b="1" dirty="0"/>
              <a:t>Introduction </a:t>
            </a:r>
            <a:r>
              <a:rPr lang="en-IN" dirty="0"/>
              <a:t/>
            </a:r>
            <a:br>
              <a:rPr lang="en-IN" dirty="0"/>
            </a:br>
            <a:endParaRPr lang="en-IN" dirty="0"/>
          </a:p>
        </p:txBody>
      </p:sp>
      <p:sp>
        <p:nvSpPr>
          <p:cNvPr id="3" name="Content Placeholder 2"/>
          <p:cNvSpPr>
            <a:spLocks noGrp="1"/>
          </p:cNvSpPr>
          <p:nvPr>
            <p:ph idx="1"/>
          </p:nvPr>
        </p:nvSpPr>
        <p:spPr>
          <a:xfrm>
            <a:off x="349736" y="2480670"/>
            <a:ext cx="10554825" cy="3416300"/>
          </a:xfrm>
        </p:spPr>
        <p:txBody>
          <a:bodyPr>
            <a:normAutofit/>
          </a:bodyPr>
          <a:lstStyle/>
          <a:p>
            <a:pPr algn="just">
              <a:lnSpc>
                <a:spcPct val="150000"/>
              </a:lnSpc>
            </a:pPr>
            <a:r>
              <a:rPr lang="en-IN" sz="2000" dirty="0"/>
              <a:t>Change management is the practise of using a defined procedure and set of tools for managing the people side of change in order to reach a desired goal. This is done in the context of an organisation. We implement change management by assisting people who will be affected by a change in making the positive personal transitions that will allow them to engage with, adapt, and make use of the change. </a:t>
            </a:r>
          </a:p>
        </p:txBody>
      </p:sp>
      <p:pic>
        <p:nvPicPr>
          <p:cNvPr id="4" name="Picture 3"/>
          <p:cNvPicPr>
            <a:picLocks noChangeAspect="1"/>
          </p:cNvPicPr>
          <p:nvPr/>
        </p:nvPicPr>
        <p:blipFill>
          <a:blip r:embed="rId3"/>
          <a:stretch>
            <a:fillRect/>
          </a:stretch>
        </p:blipFill>
        <p:spPr>
          <a:xfrm>
            <a:off x="8433748" y="4333570"/>
            <a:ext cx="3758252" cy="2524430"/>
          </a:xfrm>
          <a:prstGeom prst="rect">
            <a:avLst/>
          </a:prstGeom>
        </p:spPr>
      </p:pic>
    </p:spTree>
    <p:extLst>
      <p:ext uri="{BB962C8B-B14F-4D97-AF65-F5344CB8AC3E}">
        <p14:creationId xmlns:p14="http://schemas.microsoft.com/office/powerpoint/2010/main" val="169857085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2532" y="1257004"/>
            <a:ext cx="8825659" cy="706964"/>
          </a:xfrm>
        </p:spPr>
        <p:txBody>
          <a:bodyPr/>
          <a:lstStyle/>
          <a:p>
            <a:r>
              <a:rPr lang="en-IN" b="1" dirty="0" smtClean="0"/>
              <a:t>About Apple  Inc.</a:t>
            </a:r>
            <a:r>
              <a:rPr lang="en-IN" dirty="0"/>
              <a:t/>
            </a:r>
            <a:br>
              <a:rPr lang="en-IN" dirty="0"/>
            </a:br>
            <a:endParaRPr lang="en-IN" dirty="0"/>
          </a:p>
        </p:txBody>
      </p:sp>
      <p:sp>
        <p:nvSpPr>
          <p:cNvPr id="3" name="Content Placeholder 2"/>
          <p:cNvSpPr>
            <a:spLocks noGrp="1"/>
          </p:cNvSpPr>
          <p:nvPr>
            <p:ph idx="1"/>
          </p:nvPr>
        </p:nvSpPr>
        <p:spPr>
          <a:xfrm>
            <a:off x="349736" y="2480670"/>
            <a:ext cx="10554825" cy="3416300"/>
          </a:xfrm>
        </p:spPr>
        <p:txBody>
          <a:bodyPr>
            <a:normAutofit fontScale="85000" lnSpcReduction="10000"/>
          </a:bodyPr>
          <a:lstStyle/>
          <a:p>
            <a:pPr marL="0" indent="0" algn="just">
              <a:lnSpc>
                <a:spcPct val="150000"/>
              </a:lnSpc>
              <a:buNone/>
            </a:pPr>
            <a:r>
              <a:rPr lang="en-IN" dirty="0"/>
              <a:t>Apple is a multinational technology company that designs, develops, and sells consumer electronics, computer software, and internet services. It has its headquarters in Cupertino, California. </a:t>
            </a:r>
            <a:endParaRPr lang="en-IN" dirty="0" smtClean="0"/>
          </a:p>
          <a:p>
            <a:pPr marL="0" indent="0" algn="just">
              <a:lnSpc>
                <a:spcPct val="150000"/>
              </a:lnSpc>
              <a:buNone/>
            </a:pPr>
            <a:r>
              <a:rPr lang="en-US" dirty="0"/>
              <a:t>1976–1980: Founding and incorporation</a:t>
            </a:r>
          </a:p>
          <a:p>
            <a:pPr marL="0" indent="0" algn="just">
              <a:lnSpc>
                <a:spcPct val="150000"/>
              </a:lnSpc>
              <a:buNone/>
            </a:pPr>
            <a:r>
              <a:rPr lang="en-US" dirty="0"/>
              <a:t>1980–1990: Success with Macintosh</a:t>
            </a:r>
          </a:p>
          <a:p>
            <a:pPr marL="0" indent="0" algn="just">
              <a:lnSpc>
                <a:spcPct val="150000"/>
              </a:lnSpc>
              <a:buNone/>
            </a:pPr>
            <a:r>
              <a:rPr lang="en-US" dirty="0"/>
              <a:t>1997–2007: Return to profitability</a:t>
            </a:r>
          </a:p>
          <a:p>
            <a:pPr marL="0" indent="0" algn="just">
              <a:lnSpc>
                <a:spcPct val="150000"/>
              </a:lnSpc>
              <a:buNone/>
            </a:pPr>
            <a:r>
              <a:rPr lang="en-US" dirty="0"/>
              <a:t>2007–2011: Success with mobile </a:t>
            </a:r>
            <a:r>
              <a:rPr lang="en-US" dirty="0" smtClean="0"/>
              <a:t>devices</a:t>
            </a:r>
          </a:p>
          <a:p>
            <a:pPr marL="0" indent="0" algn="just">
              <a:lnSpc>
                <a:spcPct val="150000"/>
              </a:lnSpc>
              <a:buNone/>
            </a:pPr>
            <a:r>
              <a:rPr lang="en-US" dirty="0"/>
              <a:t>2011–present: Post-Jobs era, Cook's leadership</a:t>
            </a:r>
          </a:p>
          <a:p>
            <a:pPr marL="0" indent="0" algn="just">
              <a:lnSpc>
                <a:spcPct val="150000"/>
              </a:lnSpc>
              <a:buNone/>
            </a:pPr>
            <a:endParaRPr lang="en-US" b="1" dirty="0"/>
          </a:p>
          <a:p>
            <a:pPr marL="0" indent="0" algn="just">
              <a:lnSpc>
                <a:spcPct val="150000"/>
              </a:lnSpc>
              <a:buNone/>
            </a:pPr>
            <a:endParaRPr lang="en-IN" sz="2400" dirty="0"/>
          </a:p>
        </p:txBody>
      </p:sp>
      <p:pic>
        <p:nvPicPr>
          <p:cNvPr id="4" name="Picture 3"/>
          <p:cNvPicPr>
            <a:picLocks noChangeAspect="1"/>
          </p:cNvPicPr>
          <p:nvPr/>
        </p:nvPicPr>
        <p:blipFill>
          <a:blip r:embed="rId3"/>
          <a:stretch>
            <a:fillRect/>
          </a:stretch>
        </p:blipFill>
        <p:spPr>
          <a:xfrm>
            <a:off x="8433748" y="4333570"/>
            <a:ext cx="3758252" cy="2524430"/>
          </a:xfrm>
          <a:prstGeom prst="rect">
            <a:avLst/>
          </a:prstGeom>
        </p:spPr>
      </p:pic>
    </p:spTree>
    <p:extLst>
      <p:ext uri="{BB962C8B-B14F-4D97-AF65-F5344CB8AC3E}">
        <p14:creationId xmlns:p14="http://schemas.microsoft.com/office/powerpoint/2010/main" val="23924963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Products</a:t>
            </a:r>
            <a:endParaRPr lang="en-US" dirty="0"/>
          </a:p>
        </p:txBody>
      </p:sp>
      <p:sp>
        <p:nvSpPr>
          <p:cNvPr id="12" name="Text Placeholder 11"/>
          <p:cNvSpPr>
            <a:spLocks noGrp="1"/>
          </p:cNvSpPr>
          <p:nvPr>
            <p:ph type="body" idx="1"/>
          </p:nvPr>
        </p:nvSpPr>
        <p:spPr/>
        <p:txBody>
          <a:bodyPr/>
          <a:lstStyle/>
          <a:p>
            <a:r>
              <a:rPr lang="en-US" dirty="0" smtClean="0"/>
              <a:t>Macs</a:t>
            </a:r>
            <a:endParaRPr lang="en-US" dirty="0"/>
          </a:p>
        </p:txBody>
      </p:sp>
      <p:pic>
        <p:nvPicPr>
          <p:cNvPr id="21" name="Picture Placeholder 20"/>
          <p:cNvPicPr>
            <a:picLocks noGrp="1" noChangeAspect="1"/>
          </p:cNvPicPr>
          <p:nvPr>
            <p:ph type="pic" idx="15"/>
          </p:nvPr>
        </p:nvPicPr>
        <p:blipFill>
          <a:blip r:embed="rId2">
            <a:extLst>
              <a:ext uri="{28A0092B-C50C-407E-A947-70E740481C1C}">
                <a14:useLocalDpi xmlns:a14="http://schemas.microsoft.com/office/drawing/2010/main" val="0"/>
              </a:ext>
            </a:extLst>
          </a:blip>
          <a:srcRect l="2445" r="2445"/>
          <a:stretch>
            <a:fillRect/>
          </a:stretch>
        </p:blipFill>
        <p:spPr/>
      </p:pic>
      <p:sp>
        <p:nvSpPr>
          <p:cNvPr id="16" name="Text Placeholder 15"/>
          <p:cNvSpPr>
            <a:spLocks noGrp="1"/>
          </p:cNvSpPr>
          <p:nvPr>
            <p:ph type="body" sz="half" idx="18"/>
          </p:nvPr>
        </p:nvSpPr>
        <p:spPr/>
        <p:txBody>
          <a:bodyPr>
            <a:normAutofit fontScale="92500" lnSpcReduction="20000"/>
          </a:bodyPr>
          <a:lstStyle/>
          <a:p>
            <a:pPr marL="285750" indent="-285750">
              <a:buFont typeface="Wingdings" panose="05000000000000000000" pitchFamily="2" charset="2"/>
              <a:buChar char="l"/>
            </a:pPr>
            <a:r>
              <a:rPr lang="en-US" dirty="0" err="1" smtClean="0"/>
              <a:t>macOS</a:t>
            </a:r>
            <a:r>
              <a:rPr lang="en-US" dirty="0" smtClean="0"/>
              <a:t> operating system: safari, iMovie, </a:t>
            </a:r>
            <a:r>
              <a:rPr lang="en-US" dirty="0" err="1" smtClean="0"/>
              <a:t>Garageband</a:t>
            </a:r>
            <a:endParaRPr lang="en-US" dirty="0" smtClean="0"/>
          </a:p>
          <a:p>
            <a:pPr marL="285750" indent="-285750">
              <a:buFont typeface="Wingdings" panose="05000000000000000000" pitchFamily="2" charset="2"/>
              <a:buChar char="l"/>
            </a:pPr>
            <a:r>
              <a:rPr lang="en-US" dirty="0" err="1" smtClean="0"/>
              <a:t>Proapps</a:t>
            </a:r>
            <a:r>
              <a:rPr lang="en-US" dirty="0" smtClean="0"/>
              <a:t>: final cut pro, logic pro, </a:t>
            </a:r>
            <a:r>
              <a:rPr lang="en-US" dirty="0" err="1" smtClean="0"/>
              <a:t>Xcode</a:t>
            </a:r>
            <a:endParaRPr lang="en-US" dirty="0"/>
          </a:p>
          <a:p>
            <a:pPr marL="285750" indent="-285750">
              <a:buFont typeface="Wingdings" panose="05000000000000000000" pitchFamily="2" charset="2"/>
              <a:buChar char="l"/>
            </a:pPr>
            <a:endParaRPr lang="en-US" dirty="0"/>
          </a:p>
        </p:txBody>
      </p:sp>
      <p:sp>
        <p:nvSpPr>
          <p:cNvPr id="13" name="Text Placeholder 12"/>
          <p:cNvSpPr>
            <a:spLocks noGrp="1"/>
          </p:cNvSpPr>
          <p:nvPr>
            <p:ph type="body" sz="quarter" idx="3"/>
          </p:nvPr>
        </p:nvSpPr>
        <p:spPr/>
        <p:txBody>
          <a:bodyPr/>
          <a:lstStyle/>
          <a:p>
            <a:r>
              <a:rPr lang="en-US" dirty="0" err="1" smtClean="0"/>
              <a:t>Iphones</a:t>
            </a:r>
            <a:endParaRPr lang="en-US" dirty="0"/>
          </a:p>
        </p:txBody>
      </p:sp>
      <p:sp>
        <p:nvSpPr>
          <p:cNvPr id="17" name="Text Placeholder 16"/>
          <p:cNvSpPr>
            <a:spLocks noGrp="1"/>
          </p:cNvSpPr>
          <p:nvPr>
            <p:ph type="body" sz="half" idx="19"/>
          </p:nvPr>
        </p:nvSpPr>
        <p:spPr/>
        <p:txBody>
          <a:bodyPr/>
          <a:lstStyle/>
          <a:p>
            <a:pPr marL="285750" indent="-285750">
              <a:buFont typeface="Wingdings" panose="05000000000000000000" pitchFamily="2" charset="2"/>
              <a:buChar char="l"/>
            </a:pPr>
            <a:r>
              <a:rPr lang="en-US" dirty="0" smtClean="0"/>
              <a:t>iOS operating system</a:t>
            </a:r>
          </a:p>
          <a:p>
            <a:pPr marL="285750" indent="-285750">
              <a:buFont typeface="Wingdings" panose="05000000000000000000" pitchFamily="2" charset="2"/>
              <a:buChar char="l"/>
            </a:pPr>
            <a:r>
              <a:rPr lang="en-US" dirty="0" smtClean="0"/>
              <a:t>release </a:t>
            </a:r>
            <a:r>
              <a:rPr lang="en-US" dirty="0" err="1" smtClean="0"/>
              <a:t>annuall</a:t>
            </a:r>
            <a:r>
              <a:rPr lang="en-US" dirty="0" smtClean="0"/>
              <a:t> new </a:t>
            </a:r>
            <a:r>
              <a:rPr lang="en-US" dirty="0" err="1" smtClean="0"/>
              <a:t>iphone</a:t>
            </a:r>
            <a:endParaRPr lang="en-US" dirty="0"/>
          </a:p>
        </p:txBody>
      </p:sp>
      <p:sp>
        <p:nvSpPr>
          <p:cNvPr id="14" name="Text Placeholder 13"/>
          <p:cNvSpPr>
            <a:spLocks noGrp="1"/>
          </p:cNvSpPr>
          <p:nvPr>
            <p:ph type="body" sz="quarter" idx="13"/>
          </p:nvPr>
        </p:nvSpPr>
        <p:spPr/>
        <p:txBody>
          <a:bodyPr/>
          <a:lstStyle/>
          <a:p>
            <a:r>
              <a:rPr lang="en-US" dirty="0" err="1" smtClean="0"/>
              <a:t>Ipad</a:t>
            </a:r>
            <a:endParaRPr lang="en-US" dirty="0"/>
          </a:p>
        </p:txBody>
      </p:sp>
      <p:pic>
        <p:nvPicPr>
          <p:cNvPr id="26" name="Picture Placeholder 25"/>
          <p:cNvPicPr>
            <a:picLocks noGrp="1" noChangeAspect="1"/>
          </p:cNvPicPr>
          <p:nvPr>
            <p:ph type="pic" idx="22"/>
          </p:nvPr>
        </p:nvPicPr>
        <p:blipFill>
          <a:blip r:embed="rId3">
            <a:extLst>
              <a:ext uri="{28A0092B-C50C-407E-A947-70E740481C1C}">
                <a14:useLocalDpi xmlns:a14="http://schemas.microsoft.com/office/drawing/2010/main" val="0"/>
              </a:ext>
            </a:extLst>
          </a:blip>
          <a:srcRect l="2682" r="2682"/>
          <a:stretch>
            <a:fillRect/>
          </a:stretch>
        </p:blipFill>
        <p:spPr>
          <a:xfrm>
            <a:off x="8163031" y="2637368"/>
            <a:ext cx="2691242" cy="1591510"/>
          </a:xfrm>
        </p:spPr>
      </p:pic>
      <p:sp>
        <p:nvSpPr>
          <p:cNvPr id="18" name="Text Placeholder 17"/>
          <p:cNvSpPr>
            <a:spLocks noGrp="1"/>
          </p:cNvSpPr>
          <p:nvPr>
            <p:ph type="body" sz="half" idx="20"/>
          </p:nvPr>
        </p:nvSpPr>
        <p:spPr/>
        <p:txBody>
          <a:bodyPr>
            <a:normAutofit fontScale="85000" lnSpcReduction="10000"/>
          </a:bodyPr>
          <a:lstStyle/>
          <a:p>
            <a:pPr marL="285750" indent="-285750">
              <a:buFont typeface="Wingdings" panose="05000000000000000000" pitchFamily="2" charset="2"/>
              <a:buChar char="l"/>
            </a:pPr>
            <a:r>
              <a:rPr lang="en-US" dirty="0" err="1" smtClean="0"/>
              <a:t>iPadOS</a:t>
            </a:r>
            <a:r>
              <a:rPr lang="en-US" dirty="0" smtClean="0"/>
              <a:t>: iPad model, mini, pro, air</a:t>
            </a:r>
          </a:p>
          <a:p>
            <a:pPr marL="285750" indent="-285750">
              <a:buFont typeface="Wingdings" panose="05000000000000000000" pitchFamily="2" charset="2"/>
              <a:buChar char="l"/>
            </a:pPr>
            <a:r>
              <a:rPr lang="en-US" dirty="0" smtClean="0"/>
              <a:t>iPad accessories: apple pencil, smart keyboard, magic keyboard</a:t>
            </a:r>
          </a:p>
        </p:txBody>
      </p:sp>
      <p:pic>
        <p:nvPicPr>
          <p:cNvPr id="25" name="Picture Placeholder 24"/>
          <p:cNvPicPr>
            <a:picLocks noGrp="1" noChangeAspect="1"/>
          </p:cNvPicPr>
          <p:nvPr>
            <p:ph type="pic" idx="21"/>
          </p:nvPr>
        </p:nvPicPr>
        <p:blipFill>
          <a:blip r:embed="rId4">
            <a:extLst>
              <a:ext uri="{28A0092B-C50C-407E-A947-70E740481C1C}">
                <a14:useLocalDpi xmlns:a14="http://schemas.microsoft.com/office/drawing/2010/main" val="0"/>
              </a:ext>
            </a:extLst>
          </a:blip>
          <a:srcRect t="20413" b="20413"/>
          <a:stretch>
            <a:fillRect/>
          </a:stretch>
        </p:blipFill>
        <p:spPr/>
      </p:pic>
    </p:spTree>
    <p:extLst>
      <p:ext uri="{BB962C8B-B14F-4D97-AF65-F5344CB8AC3E}">
        <p14:creationId xmlns:p14="http://schemas.microsoft.com/office/powerpoint/2010/main" val="36791559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r>
              <a:rPr lang="en-US" dirty="0" smtClean="0"/>
              <a:t>Other products &amp; Services</a:t>
            </a:r>
            <a:endParaRPr lang="en-US" dirty="0"/>
          </a:p>
        </p:txBody>
      </p:sp>
      <p:sp>
        <p:nvSpPr>
          <p:cNvPr id="13" name="Text Placeholder 12"/>
          <p:cNvSpPr>
            <a:spLocks noGrp="1"/>
          </p:cNvSpPr>
          <p:nvPr>
            <p:ph type="body" idx="1"/>
          </p:nvPr>
        </p:nvSpPr>
        <p:spPr/>
        <p:txBody>
          <a:bodyPr/>
          <a:lstStyle/>
          <a:p>
            <a:r>
              <a:rPr lang="en-US" dirty="0" smtClean="0"/>
              <a:t>Other items</a:t>
            </a:r>
            <a:endParaRPr lang="en-US" dirty="0"/>
          </a:p>
        </p:txBody>
      </p:sp>
      <p:sp>
        <p:nvSpPr>
          <p:cNvPr id="14" name="Content Placeholder 13"/>
          <p:cNvSpPr>
            <a:spLocks noGrp="1"/>
          </p:cNvSpPr>
          <p:nvPr>
            <p:ph sz="half" idx="2"/>
          </p:nvPr>
        </p:nvSpPr>
        <p:spPr/>
        <p:txBody>
          <a:bodyPr/>
          <a:lstStyle/>
          <a:p>
            <a:r>
              <a:rPr lang="en-US" dirty="0" err="1" smtClean="0">
                <a:sym typeface="Wingdings" panose="05000000000000000000" pitchFamily="2" charset="2"/>
              </a:rPr>
              <a:t>AirPods</a:t>
            </a:r>
            <a:endParaRPr lang="en-US" dirty="0" smtClean="0">
              <a:sym typeface="Wingdings" panose="05000000000000000000" pitchFamily="2" charset="2"/>
            </a:endParaRPr>
          </a:p>
          <a:p>
            <a:r>
              <a:rPr lang="en-US" dirty="0" smtClean="0"/>
              <a:t>Apple TVs</a:t>
            </a:r>
          </a:p>
          <a:p>
            <a:r>
              <a:rPr lang="en-US" dirty="0" smtClean="0"/>
              <a:t>Apple Watch</a:t>
            </a:r>
          </a:p>
          <a:p>
            <a:r>
              <a:rPr lang="en-US" dirty="0" smtClean="0"/>
              <a:t>Beats Headphones</a:t>
            </a:r>
          </a:p>
          <a:p>
            <a:r>
              <a:rPr lang="en-US" dirty="0" err="1" smtClean="0"/>
              <a:t>Homepod</a:t>
            </a:r>
            <a:r>
              <a:rPr lang="en-US" dirty="0" smtClean="0"/>
              <a:t> Mini</a:t>
            </a:r>
            <a:endParaRPr lang="en-US" dirty="0"/>
          </a:p>
        </p:txBody>
      </p:sp>
      <p:sp>
        <p:nvSpPr>
          <p:cNvPr id="15" name="Text Placeholder 14"/>
          <p:cNvSpPr>
            <a:spLocks noGrp="1"/>
          </p:cNvSpPr>
          <p:nvPr>
            <p:ph type="body" sz="quarter" idx="3"/>
          </p:nvPr>
        </p:nvSpPr>
        <p:spPr/>
        <p:txBody>
          <a:bodyPr/>
          <a:lstStyle/>
          <a:p>
            <a:r>
              <a:rPr lang="en-US" dirty="0" smtClean="0"/>
              <a:t>Services</a:t>
            </a:r>
            <a:endParaRPr lang="en-US" dirty="0"/>
          </a:p>
        </p:txBody>
      </p:sp>
      <p:sp>
        <p:nvSpPr>
          <p:cNvPr id="16" name="Content Placeholder 15"/>
          <p:cNvSpPr>
            <a:spLocks noGrp="1"/>
          </p:cNvSpPr>
          <p:nvPr>
            <p:ph sz="quarter" idx="4"/>
          </p:nvPr>
        </p:nvSpPr>
        <p:spPr>
          <a:xfrm>
            <a:off x="6208711" y="3187922"/>
            <a:ext cx="4924956" cy="3322946"/>
          </a:xfrm>
        </p:spPr>
        <p:txBody>
          <a:bodyPr/>
          <a:lstStyle/>
          <a:p>
            <a:r>
              <a:rPr lang="en-US" dirty="0" smtClean="0"/>
              <a:t>Apple Store</a:t>
            </a:r>
          </a:p>
          <a:p>
            <a:r>
              <a:rPr lang="en-US" dirty="0" smtClean="0"/>
              <a:t>Apple News</a:t>
            </a:r>
          </a:p>
          <a:p>
            <a:r>
              <a:rPr lang="en-US" dirty="0" smtClean="0"/>
              <a:t>Apple Card</a:t>
            </a:r>
          </a:p>
          <a:p>
            <a:r>
              <a:rPr lang="en-US" dirty="0" smtClean="0"/>
              <a:t>Apple Pay</a:t>
            </a:r>
          </a:p>
          <a:p>
            <a:r>
              <a:rPr lang="en-US" dirty="0" smtClean="0"/>
              <a:t>Apple Books</a:t>
            </a:r>
          </a:p>
          <a:p>
            <a:r>
              <a:rPr lang="en-US" dirty="0" smtClean="0"/>
              <a:t>Apple Fitness</a:t>
            </a:r>
          </a:p>
          <a:p>
            <a:r>
              <a:rPr lang="en-US" dirty="0" smtClean="0"/>
              <a:t>Apple Music</a:t>
            </a:r>
          </a:p>
          <a:p>
            <a:r>
              <a:rPr lang="en-US" dirty="0" smtClean="0"/>
              <a:t>iTunes Store</a:t>
            </a:r>
          </a:p>
          <a:p>
            <a:endParaRPr lang="en-US" dirty="0" smtClean="0"/>
          </a:p>
        </p:txBody>
      </p:sp>
    </p:spTree>
    <p:extLst>
      <p:ext uri="{BB962C8B-B14F-4D97-AF65-F5344CB8AC3E}">
        <p14:creationId xmlns:p14="http://schemas.microsoft.com/office/powerpoint/2010/main" val="24878108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1269883"/>
            <a:ext cx="8825659" cy="706964"/>
          </a:xfrm>
        </p:spPr>
        <p:txBody>
          <a:bodyPr/>
          <a:lstStyle/>
          <a:p>
            <a:r>
              <a:rPr lang="en-IN" b="1" dirty="0"/>
              <a:t>Change management </a:t>
            </a:r>
            <a:r>
              <a:rPr lang="en-IN" dirty="0"/>
              <a:t/>
            </a:r>
            <a:br>
              <a:rPr lang="en-IN" dirty="0"/>
            </a:br>
            <a:endParaRPr lang="en-IN" dirty="0"/>
          </a:p>
        </p:txBody>
      </p:sp>
      <p:sp>
        <p:nvSpPr>
          <p:cNvPr id="3" name="Content Placeholder 2"/>
          <p:cNvSpPr>
            <a:spLocks noGrp="1"/>
          </p:cNvSpPr>
          <p:nvPr>
            <p:ph idx="1"/>
          </p:nvPr>
        </p:nvSpPr>
        <p:spPr>
          <a:xfrm>
            <a:off x="160717" y="2344193"/>
            <a:ext cx="10268222" cy="3416300"/>
          </a:xfrm>
        </p:spPr>
        <p:txBody>
          <a:bodyPr>
            <a:normAutofit/>
          </a:bodyPr>
          <a:lstStyle/>
          <a:p>
            <a:pPr algn="just">
              <a:lnSpc>
                <a:spcPct val="150000"/>
              </a:lnSpc>
            </a:pPr>
            <a:r>
              <a:rPr lang="en-IN" sz="2000" dirty="0"/>
              <a:t>Change management is a methodical approach to the transition or transformation of an organization's objectives, procedures, or technology. Change management aims to apply ways for implementing change, regulating change, and assisting individuals in adapting to change. Change management's major objective is to effectively deploy new processes, products, and corporate strategies while limiting adverse effects (Donaldson </a:t>
            </a:r>
            <a:r>
              <a:rPr lang="en-IN" sz="2000" i="1" dirty="0"/>
              <a:t>et al.</a:t>
            </a:r>
            <a:r>
              <a:rPr lang="en-IN" sz="2000" dirty="0"/>
              <a:t> 2018). </a:t>
            </a:r>
          </a:p>
        </p:txBody>
      </p:sp>
      <p:pic>
        <p:nvPicPr>
          <p:cNvPr id="4" name="Picture 3"/>
          <p:cNvPicPr>
            <a:picLocks noChangeAspect="1"/>
          </p:cNvPicPr>
          <p:nvPr/>
        </p:nvPicPr>
        <p:blipFill>
          <a:blip r:embed="rId3"/>
          <a:stretch>
            <a:fillRect/>
          </a:stretch>
        </p:blipFill>
        <p:spPr>
          <a:xfrm>
            <a:off x="9635888" y="4521813"/>
            <a:ext cx="2556112" cy="2336187"/>
          </a:xfrm>
          <a:prstGeom prst="rect">
            <a:avLst/>
          </a:prstGeom>
        </p:spPr>
      </p:pic>
    </p:spTree>
    <p:extLst>
      <p:ext uri="{BB962C8B-B14F-4D97-AF65-F5344CB8AC3E}">
        <p14:creationId xmlns:p14="http://schemas.microsoft.com/office/powerpoint/2010/main" val="74319343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2379" y="1153973"/>
            <a:ext cx="8825659" cy="706964"/>
          </a:xfrm>
        </p:spPr>
        <p:txBody>
          <a:bodyPr/>
          <a:lstStyle/>
          <a:p>
            <a:r>
              <a:rPr lang="en-IN" sz="2800" b="1" dirty="0"/>
              <a:t>How major change management techniques will be used to analyse Apple Corporation</a:t>
            </a:r>
            <a:r>
              <a:rPr lang="en-IN" sz="2800" dirty="0"/>
              <a:t/>
            </a:r>
            <a:br>
              <a:rPr lang="en-IN" sz="2800" dirty="0"/>
            </a:br>
            <a:endParaRPr lang="en-IN" sz="2800" dirty="0"/>
          </a:p>
        </p:txBody>
      </p:sp>
      <p:sp>
        <p:nvSpPr>
          <p:cNvPr id="3" name="Content Placeholder 2"/>
          <p:cNvSpPr>
            <a:spLocks noGrp="1"/>
          </p:cNvSpPr>
          <p:nvPr>
            <p:ph idx="1"/>
          </p:nvPr>
        </p:nvSpPr>
        <p:spPr>
          <a:xfrm>
            <a:off x="226906" y="2603500"/>
            <a:ext cx="8825659" cy="3416300"/>
          </a:xfrm>
        </p:spPr>
        <p:txBody>
          <a:bodyPr>
            <a:normAutofit/>
          </a:bodyPr>
          <a:lstStyle/>
          <a:p>
            <a:pPr algn="just">
              <a:lnSpc>
                <a:spcPct val="150000"/>
              </a:lnSpc>
            </a:pPr>
            <a:r>
              <a:rPr lang="en-IN" dirty="0"/>
              <a:t>It's likely that applying models of change management might assist organisations like Apple better manage the changes occurring in their </a:t>
            </a:r>
            <a:r>
              <a:rPr lang="en-IN" dirty="0" smtClean="0"/>
              <a:t>environment. The </a:t>
            </a:r>
            <a:r>
              <a:rPr lang="en-IN" dirty="0"/>
              <a:t>projected change model includes:</a:t>
            </a:r>
          </a:p>
          <a:p>
            <a:pPr algn="just">
              <a:lnSpc>
                <a:spcPct val="150000"/>
              </a:lnSpc>
            </a:pPr>
            <a:r>
              <a:rPr lang="en-IN" dirty="0"/>
              <a:t>The model of planned change is an organised method to change that comprises identifying the need for change, establishing a plan, implementing the plan, and evaluating the plan's results. </a:t>
            </a:r>
          </a:p>
        </p:txBody>
      </p:sp>
      <p:pic>
        <p:nvPicPr>
          <p:cNvPr id="4" name="Picture 3"/>
          <p:cNvPicPr>
            <a:picLocks noChangeAspect="1"/>
          </p:cNvPicPr>
          <p:nvPr/>
        </p:nvPicPr>
        <p:blipFill>
          <a:blip r:embed="rId3"/>
          <a:stretch>
            <a:fillRect/>
          </a:stretch>
        </p:blipFill>
        <p:spPr>
          <a:xfrm>
            <a:off x="9145137" y="3140332"/>
            <a:ext cx="3046863" cy="2342635"/>
          </a:xfrm>
          <a:prstGeom prst="rect">
            <a:avLst/>
          </a:prstGeom>
        </p:spPr>
      </p:pic>
    </p:spTree>
    <p:extLst>
      <p:ext uri="{BB962C8B-B14F-4D97-AF65-F5344CB8AC3E}">
        <p14:creationId xmlns:p14="http://schemas.microsoft.com/office/powerpoint/2010/main" val="380541286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1557" y="1192033"/>
            <a:ext cx="8825659" cy="706964"/>
          </a:xfrm>
        </p:spPr>
        <p:txBody>
          <a:bodyPr/>
          <a:lstStyle/>
          <a:p>
            <a:r>
              <a:rPr lang="en-IN" sz="3200" b="1" dirty="0"/>
              <a:t>How major change management techniques will be used to analyse Apple Corporation</a:t>
            </a:r>
            <a:r>
              <a:rPr lang="en-IN" sz="3200" dirty="0"/>
              <a:t/>
            </a:r>
            <a:br>
              <a:rPr lang="en-IN" sz="3200" dirty="0"/>
            </a:br>
            <a:endParaRPr lang="en-IN" sz="3200" dirty="0"/>
          </a:p>
        </p:txBody>
      </p:sp>
      <p:sp>
        <p:nvSpPr>
          <p:cNvPr id="3" name="Content Placeholder 2"/>
          <p:cNvSpPr>
            <a:spLocks noGrp="1"/>
          </p:cNvSpPr>
          <p:nvPr>
            <p:ph idx="1"/>
          </p:nvPr>
        </p:nvSpPr>
        <p:spPr>
          <a:xfrm>
            <a:off x="491320" y="2603500"/>
            <a:ext cx="10972800" cy="3416300"/>
          </a:xfrm>
        </p:spPr>
        <p:txBody>
          <a:bodyPr/>
          <a:lstStyle/>
          <a:p>
            <a:pPr algn="just">
              <a:lnSpc>
                <a:spcPct val="150000"/>
              </a:lnSpc>
            </a:pPr>
            <a:r>
              <a:rPr lang="en-IN" dirty="0"/>
              <a:t>Apple has used a vast array of change management techniques to address the many organisational adjustments that have occurred. Lewin's Change Management Model is an excellent illustration of this kind of strategy. This model emphasises the notion that change is a three-stage process consisting of distinct moments of unfreezing, modifying, and refreezing at different times.</a:t>
            </a:r>
          </a:p>
          <a:p>
            <a:pPr algn="just">
              <a:lnSpc>
                <a:spcPct val="150000"/>
              </a:lnSpc>
            </a:pPr>
            <a:endParaRPr lang="en-IN" dirty="0"/>
          </a:p>
        </p:txBody>
      </p:sp>
      <p:pic>
        <p:nvPicPr>
          <p:cNvPr id="4" name="Picture 3"/>
          <p:cNvPicPr>
            <a:picLocks noChangeAspect="1"/>
          </p:cNvPicPr>
          <p:nvPr/>
        </p:nvPicPr>
        <p:blipFill>
          <a:blip r:embed="rId3"/>
          <a:stretch>
            <a:fillRect/>
          </a:stretch>
        </p:blipFill>
        <p:spPr>
          <a:xfrm>
            <a:off x="7812123" y="4340480"/>
            <a:ext cx="4336979" cy="2602187"/>
          </a:xfrm>
          <a:prstGeom prst="rect">
            <a:avLst/>
          </a:prstGeom>
        </p:spPr>
      </p:pic>
    </p:spTree>
    <p:extLst>
      <p:ext uri="{BB962C8B-B14F-4D97-AF65-F5344CB8AC3E}">
        <p14:creationId xmlns:p14="http://schemas.microsoft.com/office/powerpoint/2010/main" val="247236813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smtClean="0"/>
              <a:t>Force Field Analysis</a:t>
            </a:r>
            <a:endParaRPr lang="en-US" dirty="0"/>
          </a:p>
        </p:txBody>
      </p:sp>
      <p:sp>
        <p:nvSpPr>
          <p:cNvPr id="7" name="Rectangle 6"/>
          <p:cNvSpPr/>
          <p:nvPr/>
        </p:nvSpPr>
        <p:spPr>
          <a:xfrm>
            <a:off x="5688782" y="2299536"/>
            <a:ext cx="850490" cy="3992880"/>
          </a:xfrm>
          <a:prstGeom prst="rect">
            <a:avLst/>
          </a:prstGeom>
          <a:solidFill>
            <a:srgbClr val="FFFF00"/>
          </a:solidFill>
          <a:ln>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smtClean="0">
                <a:solidFill>
                  <a:schemeClr val="tx1"/>
                </a:solidFill>
              </a:rPr>
              <a:t>Current status</a:t>
            </a:r>
            <a:endParaRPr lang="en-US" sz="1400" b="1" dirty="0">
              <a:solidFill>
                <a:schemeClr val="tx1"/>
              </a:solidFill>
            </a:endParaRPr>
          </a:p>
        </p:txBody>
      </p:sp>
      <p:sp>
        <p:nvSpPr>
          <p:cNvPr id="8" name="Right Arrow 7"/>
          <p:cNvSpPr/>
          <p:nvPr/>
        </p:nvSpPr>
        <p:spPr>
          <a:xfrm>
            <a:off x="1376516" y="2547031"/>
            <a:ext cx="4145117" cy="578445"/>
          </a:xfrm>
          <a:prstGeom prst="rightArrow">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solidFill>
                  <a:schemeClr val="tx1"/>
                </a:solidFill>
              </a:rPr>
              <a:t>Culture            4</a:t>
            </a:r>
            <a:endParaRPr lang="en-US" dirty="0">
              <a:solidFill>
                <a:schemeClr val="tx1"/>
              </a:solidFill>
            </a:endParaRPr>
          </a:p>
        </p:txBody>
      </p:sp>
      <p:sp>
        <p:nvSpPr>
          <p:cNvPr id="9" name="Right Arrow 8"/>
          <p:cNvSpPr/>
          <p:nvPr/>
        </p:nvSpPr>
        <p:spPr>
          <a:xfrm>
            <a:off x="1376515" y="3269053"/>
            <a:ext cx="4130779" cy="629265"/>
          </a:xfrm>
          <a:prstGeom prst="rightArrow">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solidFill>
                  <a:schemeClr val="tx1"/>
                </a:solidFill>
              </a:rPr>
              <a:t>Leadership   5</a:t>
            </a:r>
            <a:endParaRPr lang="en-US" dirty="0">
              <a:solidFill>
                <a:schemeClr val="tx1"/>
              </a:solidFill>
            </a:endParaRPr>
          </a:p>
        </p:txBody>
      </p:sp>
      <p:sp>
        <p:nvSpPr>
          <p:cNvPr id="11" name="Right Arrow 10"/>
          <p:cNvSpPr/>
          <p:nvPr/>
        </p:nvSpPr>
        <p:spPr>
          <a:xfrm>
            <a:off x="1376516" y="4015654"/>
            <a:ext cx="4191267" cy="629265"/>
          </a:xfrm>
          <a:prstGeom prst="rightArrow">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smtClean="0">
                <a:solidFill>
                  <a:schemeClr val="tx1"/>
                </a:solidFill>
              </a:rPr>
              <a:t>Digitalisation  4</a:t>
            </a:r>
            <a:endParaRPr lang="en-US" dirty="0">
              <a:solidFill>
                <a:schemeClr val="tx1"/>
              </a:solidFill>
            </a:endParaRPr>
          </a:p>
        </p:txBody>
      </p:sp>
      <p:sp>
        <p:nvSpPr>
          <p:cNvPr id="12" name="Right Arrow 11"/>
          <p:cNvSpPr/>
          <p:nvPr/>
        </p:nvSpPr>
        <p:spPr>
          <a:xfrm>
            <a:off x="1376516" y="4775373"/>
            <a:ext cx="4191267" cy="629265"/>
          </a:xfrm>
          <a:prstGeom prst="rightArrow">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smtClean="0">
                <a:solidFill>
                  <a:schemeClr val="tx1"/>
                </a:solidFill>
              </a:rPr>
              <a:t>Competitiveness  5</a:t>
            </a:r>
            <a:endParaRPr lang="en-US" dirty="0">
              <a:solidFill>
                <a:schemeClr val="tx1"/>
              </a:solidFill>
            </a:endParaRPr>
          </a:p>
        </p:txBody>
      </p:sp>
      <p:sp>
        <p:nvSpPr>
          <p:cNvPr id="13" name="Right Arrow 12"/>
          <p:cNvSpPr/>
          <p:nvPr/>
        </p:nvSpPr>
        <p:spPr>
          <a:xfrm>
            <a:off x="1376516" y="5562135"/>
            <a:ext cx="4145117" cy="629265"/>
          </a:xfrm>
          <a:prstGeom prst="rightArrow">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smtClean="0">
                <a:solidFill>
                  <a:schemeClr val="tx1"/>
                </a:solidFill>
              </a:rPr>
              <a:t>Power     4</a:t>
            </a:r>
            <a:endParaRPr lang="en-US" dirty="0">
              <a:solidFill>
                <a:schemeClr val="tx1"/>
              </a:solidFill>
            </a:endParaRPr>
          </a:p>
        </p:txBody>
      </p:sp>
      <p:sp>
        <p:nvSpPr>
          <p:cNvPr id="21" name="Left Arrow 20"/>
          <p:cNvSpPr/>
          <p:nvPr/>
        </p:nvSpPr>
        <p:spPr>
          <a:xfrm>
            <a:off x="6624484" y="2595091"/>
            <a:ext cx="4731774" cy="629265"/>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Fear of losing job   4</a:t>
            </a:r>
            <a:endParaRPr lang="en-US" dirty="0"/>
          </a:p>
        </p:txBody>
      </p:sp>
      <p:sp>
        <p:nvSpPr>
          <p:cNvPr id="3" name="TextBox 2"/>
          <p:cNvSpPr txBox="1"/>
          <p:nvPr/>
        </p:nvSpPr>
        <p:spPr>
          <a:xfrm>
            <a:off x="2072558" y="2297138"/>
            <a:ext cx="2753032" cy="369332"/>
          </a:xfrm>
          <a:prstGeom prst="rect">
            <a:avLst/>
          </a:prstGeom>
          <a:noFill/>
        </p:spPr>
        <p:txBody>
          <a:bodyPr wrap="square" rtlCol="0">
            <a:spAutoFit/>
          </a:bodyPr>
          <a:lstStyle/>
          <a:p>
            <a:r>
              <a:rPr lang="en-US" b="1" dirty="0" smtClean="0"/>
              <a:t>Drive forces</a:t>
            </a:r>
            <a:endParaRPr lang="en-US" b="1" dirty="0"/>
          </a:p>
        </p:txBody>
      </p:sp>
      <p:sp>
        <p:nvSpPr>
          <p:cNvPr id="22" name="TextBox 21"/>
          <p:cNvSpPr txBox="1"/>
          <p:nvPr/>
        </p:nvSpPr>
        <p:spPr>
          <a:xfrm>
            <a:off x="7571249" y="2275710"/>
            <a:ext cx="2753032" cy="369332"/>
          </a:xfrm>
          <a:prstGeom prst="rect">
            <a:avLst/>
          </a:prstGeom>
          <a:noFill/>
        </p:spPr>
        <p:txBody>
          <a:bodyPr wrap="square" rtlCol="0">
            <a:spAutoFit/>
          </a:bodyPr>
          <a:lstStyle/>
          <a:p>
            <a:r>
              <a:rPr lang="en-US" b="1" dirty="0" smtClean="0"/>
              <a:t>Resistances</a:t>
            </a:r>
            <a:endParaRPr lang="en-US" b="1" dirty="0"/>
          </a:p>
        </p:txBody>
      </p:sp>
      <p:sp>
        <p:nvSpPr>
          <p:cNvPr id="23" name="Left Arrow 22"/>
          <p:cNvSpPr/>
          <p:nvPr/>
        </p:nvSpPr>
        <p:spPr>
          <a:xfrm>
            <a:off x="6624484" y="3386389"/>
            <a:ext cx="4731774" cy="629265"/>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Lack of faith on Leadership  3</a:t>
            </a:r>
            <a:endParaRPr lang="en-US" dirty="0"/>
          </a:p>
        </p:txBody>
      </p:sp>
      <p:sp>
        <p:nvSpPr>
          <p:cNvPr id="24" name="Left Arrow 23"/>
          <p:cNvSpPr/>
          <p:nvPr/>
        </p:nvSpPr>
        <p:spPr>
          <a:xfrm>
            <a:off x="6624484" y="4015654"/>
            <a:ext cx="4731774" cy="629265"/>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Training and assistance requirements  4</a:t>
            </a:r>
            <a:endParaRPr lang="en-US" dirty="0"/>
          </a:p>
        </p:txBody>
      </p:sp>
      <p:sp>
        <p:nvSpPr>
          <p:cNvPr id="25" name="Left Arrow 24"/>
          <p:cNvSpPr/>
          <p:nvPr/>
        </p:nvSpPr>
        <p:spPr>
          <a:xfrm>
            <a:off x="6720759" y="4775372"/>
            <a:ext cx="4635499" cy="629265"/>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Lack of knowledge of change    3</a:t>
            </a:r>
            <a:endParaRPr lang="en-US" dirty="0"/>
          </a:p>
        </p:txBody>
      </p:sp>
      <p:sp>
        <p:nvSpPr>
          <p:cNvPr id="26" name="Left Arrow 25"/>
          <p:cNvSpPr/>
          <p:nvPr/>
        </p:nvSpPr>
        <p:spPr>
          <a:xfrm>
            <a:off x="6720759" y="5484747"/>
            <a:ext cx="4635499" cy="629265"/>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a:t>
            </a:r>
            <a:r>
              <a:rPr lang="en-US" dirty="0" smtClean="0"/>
              <a:t>ustomers  satisfaction        4 </a:t>
            </a:r>
            <a:endParaRPr lang="en-US" dirty="0"/>
          </a:p>
        </p:txBody>
      </p:sp>
      <p:sp>
        <p:nvSpPr>
          <p:cNvPr id="4" name="TextBox 3"/>
          <p:cNvSpPr txBox="1"/>
          <p:nvPr/>
        </p:nvSpPr>
        <p:spPr>
          <a:xfrm>
            <a:off x="3099892" y="6359056"/>
            <a:ext cx="1632155" cy="369332"/>
          </a:xfrm>
          <a:prstGeom prst="rect">
            <a:avLst/>
          </a:prstGeom>
          <a:noFill/>
        </p:spPr>
        <p:txBody>
          <a:bodyPr wrap="square" rtlCol="0">
            <a:spAutoFit/>
          </a:bodyPr>
          <a:lstStyle/>
          <a:p>
            <a:r>
              <a:rPr lang="en-US" dirty="0" smtClean="0"/>
              <a:t>Total 22</a:t>
            </a:r>
            <a:endParaRPr lang="en-US" dirty="0"/>
          </a:p>
        </p:txBody>
      </p:sp>
      <p:sp>
        <p:nvSpPr>
          <p:cNvPr id="27" name="TextBox 26"/>
          <p:cNvSpPr txBox="1"/>
          <p:nvPr/>
        </p:nvSpPr>
        <p:spPr>
          <a:xfrm>
            <a:off x="8170334" y="6346511"/>
            <a:ext cx="1028290" cy="369332"/>
          </a:xfrm>
          <a:prstGeom prst="rect">
            <a:avLst/>
          </a:prstGeom>
          <a:noFill/>
        </p:spPr>
        <p:txBody>
          <a:bodyPr wrap="square" rtlCol="0">
            <a:spAutoFit/>
          </a:bodyPr>
          <a:lstStyle/>
          <a:p>
            <a:r>
              <a:rPr lang="en-US" dirty="0" smtClean="0"/>
              <a:t>Total 18</a:t>
            </a:r>
            <a:endParaRPr lang="en-US" dirty="0"/>
          </a:p>
        </p:txBody>
      </p:sp>
    </p:spTree>
    <p:extLst>
      <p:ext uri="{BB962C8B-B14F-4D97-AF65-F5344CB8AC3E}">
        <p14:creationId xmlns:p14="http://schemas.microsoft.com/office/powerpoint/2010/main" val="344593505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2532" y="1089579"/>
            <a:ext cx="8825659" cy="706964"/>
          </a:xfrm>
        </p:spPr>
        <p:txBody>
          <a:bodyPr/>
          <a:lstStyle/>
          <a:p>
            <a:r>
              <a:rPr lang="en-IN" b="1" dirty="0"/>
              <a:t>Conclusion </a:t>
            </a:r>
            <a:r>
              <a:rPr lang="en-IN" dirty="0"/>
              <a:t/>
            </a:r>
            <a:br>
              <a:rPr lang="en-IN" dirty="0"/>
            </a:br>
            <a:endParaRPr lang="en-IN" dirty="0"/>
          </a:p>
        </p:txBody>
      </p:sp>
      <p:sp>
        <p:nvSpPr>
          <p:cNvPr id="3" name="Content Placeholder 2"/>
          <p:cNvSpPr>
            <a:spLocks noGrp="1"/>
          </p:cNvSpPr>
          <p:nvPr>
            <p:ph idx="1"/>
          </p:nvPr>
        </p:nvSpPr>
        <p:spPr>
          <a:xfrm>
            <a:off x="545910" y="2603500"/>
            <a:ext cx="10727141" cy="3416300"/>
          </a:xfrm>
        </p:spPr>
        <p:txBody>
          <a:bodyPr>
            <a:normAutofit fontScale="85000" lnSpcReduction="10000"/>
          </a:bodyPr>
          <a:lstStyle/>
          <a:p>
            <a:pPr algn="just">
              <a:lnSpc>
                <a:spcPct val="160000"/>
              </a:lnSpc>
            </a:pPr>
            <a:r>
              <a:rPr lang="en-IN" dirty="0"/>
              <a:t>Change management tries to apply ways for initiating change, regulating change, and assisting individuals in adapting to change, according to the results of the aforementioned study. Change management's major objective is to assist the adoption of new corporate strategies, products, and processes while minimising unexpected effects. As part of this transition, modifications that had been planned and carried out were made. Before, the company's principal focus had been on personal computers. Apple swiftly enacted new regulations and processes to boost the degree of security for both its employees and customers in response to the altered conditions. These modifications were done. Apple has reacted to the many organisational changes that have occurred by using a vast array of change management tactics. Lewin's Change Management Model is a fantastic example of this kind of strategy.</a:t>
            </a:r>
          </a:p>
          <a:p>
            <a:endParaRPr lang="en-IN" dirty="0"/>
          </a:p>
        </p:txBody>
      </p:sp>
    </p:spTree>
    <p:extLst>
      <p:ext uri="{BB962C8B-B14F-4D97-AF65-F5344CB8AC3E}">
        <p14:creationId xmlns:p14="http://schemas.microsoft.com/office/powerpoint/2010/main" val="103770306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smtClean="0"/>
              <a:t>References </a:t>
            </a:r>
            <a:endParaRPr lang="en-IN" dirty="0"/>
          </a:p>
        </p:txBody>
      </p:sp>
      <p:sp>
        <p:nvSpPr>
          <p:cNvPr id="3" name="Content Placeholder 2"/>
          <p:cNvSpPr>
            <a:spLocks noGrp="1"/>
          </p:cNvSpPr>
          <p:nvPr>
            <p:ph idx="1"/>
          </p:nvPr>
        </p:nvSpPr>
        <p:spPr>
          <a:xfrm>
            <a:off x="1154954" y="2603500"/>
            <a:ext cx="9790550" cy="3416300"/>
          </a:xfrm>
        </p:spPr>
        <p:txBody>
          <a:bodyPr>
            <a:normAutofit fontScale="92500" lnSpcReduction="20000"/>
          </a:bodyPr>
          <a:lstStyle/>
          <a:p>
            <a:r>
              <a:rPr lang="en-IN" dirty="0"/>
              <a:t>Chen, X., Liu, Y. and Gong, H. (2021) “Apple Inc.. Strategic Marketing Analysis and Evaluation,” </a:t>
            </a:r>
            <a:r>
              <a:rPr lang="en-IN" i="1" dirty="0"/>
              <a:t>Proceedings of the 2021 3rd International Conference on Economic Management and Cultural Industry (ICEMCI 2021)</a:t>
            </a:r>
            <a:r>
              <a:rPr lang="en-IN" dirty="0"/>
              <a:t> [Preprint]. Available at: https://doi.org/10.2991/assehr.k.211209.499. </a:t>
            </a:r>
          </a:p>
          <a:p>
            <a:r>
              <a:rPr lang="en-IN" dirty="0" err="1"/>
              <a:t>Chishty-Mujahid</a:t>
            </a:r>
            <a:r>
              <a:rPr lang="en-IN" dirty="0"/>
              <a:t>, N. (2016) “Book review of: Harvard Business Review's 10 must reads: On leadership,” </a:t>
            </a:r>
            <a:r>
              <a:rPr lang="en-IN" i="1" dirty="0"/>
              <a:t>Business Review</a:t>
            </a:r>
            <a:r>
              <a:rPr lang="en-IN" dirty="0"/>
              <a:t>, 11(2), pp. 93–94. Available at: https://doi.org/10.54784/1990-6587.1072. </a:t>
            </a:r>
          </a:p>
          <a:p>
            <a:r>
              <a:rPr lang="en-IN" dirty="0"/>
              <a:t>Donaldson, B., O’Toole, T. and Holden, M. (2020) “A relational communication strategy for successful collaborative innovation in business-to-business markets,” </a:t>
            </a:r>
            <a:r>
              <a:rPr lang="en-IN" i="1" dirty="0"/>
              <a:t>Strategies and Communications for Innovations</a:t>
            </a:r>
            <a:r>
              <a:rPr lang="en-IN" dirty="0"/>
              <a:t>, pp. 209–228. Available at: https://doi.org/10.1007/978-3-642-17223-6_15. </a:t>
            </a:r>
            <a:endParaRPr lang="en-IN" dirty="0" smtClean="0"/>
          </a:p>
          <a:p>
            <a:r>
              <a:rPr lang="en-IN" dirty="0"/>
              <a:t>Edington, G. (1997) “Drivers for change,” </a:t>
            </a:r>
            <a:r>
              <a:rPr lang="en-IN" i="1" dirty="0"/>
              <a:t>Property Management</a:t>
            </a:r>
            <a:r>
              <a:rPr lang="en-IN" dirty="0"/>
              <a:t>, pp. 13–28. Available at: https://</a:t>
            </a:r>
            <a:r>
              <a:rPr lang="en-IN" dirty="0" err="1"/>
              <a:t>doi.org</a:t>
            </a:r>
            <a:r>
              <a:rPr lang="en-IN" dirty="0"/>
              <a:t>/10.1007/978-1-349-14258-3_2. </a:t>
            </a:r>
            <a:endParaRPr lang="en-US" dirty="0"/>
          </a:p>
          <a:p>
            <a:endParaRPr lang="en-IN" dirty="0"/>
          </a:p>
        </p:txBody>
      </p:sp>
    </p:spTree>
    <p:extLst>
      <p:ext uri="{BB962C8B-B14F-4D97-AF65-F5344CB8AC3E}">
        <p14:creationId xmlns:p14="http://schemas.microsoft.com/office/powerpoint/2010/main" val="280943486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smtClean="0"/>
              <a:t>References </a:t>
            </a:r>
            <a:endParaRPr lang="en-IN" dirty="0"/>
          </a:p>
        </p:txBody>
      </p:sp>
      <p:sp>
        <p:nvSpPr>
          <p:cNvPr id="3" name="Content Placeholder 2"/>
          <p:cNvSpPr>
            <a:spLocks noGrp="1"/>
          </p:cNvSpPr>
          <p:nvPr>
            <p:ph idx="1"/>
          </p:nvPr>
        </p:nvSpPr>
        <p:spPr>
          <a:xfrm>
            <a:off x="1154954" y="2603500"/>
            <a:ext cx="9790550" cy="3416300"/>
          </a:xfrm>
        </p:spPr>
        <p:txBody>
          <a:bodyPr>
            <a:normAutofit fontScale="92500" lnSpcReduction="10000"/>
          </a:bodyPr>
          <a:lstStyle/>
          <a:p>
            <a:pPr marL="0" indent="0">
              <a:buNone/>
            </a:pPr>
            <a:endParaRPr lang="en-IN" dirty="0"/>
          </a:p>
          <a:p>
            <a:r>
              <a:rPr lang="en-IN" dirty="0" err="1"/>
              <a:t>Fritzenschaft</a:t>
            </a:r>
            <a:r>
              <a:rPr lang="en-IN" dirty="0"/>
              <a:t>, T. (2013) “Literature Review on Change Management,” </a:t>
            </a:r>
            <a:r>
              <a:rPr lang="en-IN" i="1" dirty="0"/>
              <a:t>Critical Success Factors of Change Management</a:t>
            </a:r>
            <a:r>
              <a:rPr lang="en-IN" dirty="0"/>
              <a:t>, pp. 21–50. Available at: https://</a:t>
            </a:r>
            <a:r>
              <a:rPr lang="en-IN" dirty="0" err="1"/>
              <a:t>doi.org</a:t>
            </a:r>
            <a:r>
              <a:rPr lang="en-IN" dirty="0"/>
              <a:t>/10.1007/978-3-658-04549-4_4. </a:t>
            </a:r>
            <a:endParaRPr lang="en-IN" dirty="0" smtClean="0"/>
          </a:p>
          <a:p>
            <a:r>
              <a:rPr lang="en-IN" dirty="0"/>
              <a:t>Gill, R. (2022) “Change management--or change leadership?,” </a:t>
            </a:r>
            <a:r>
              <a:rPr lang="en-IN" i="1" dirty="0"/>
              <a:t>Journal of Change Management</a:t>
            </a:r>
            <a:r>
              <a:rPr lang="en-IN" dirty="0"/>
              <a:t>, 3(4), pp. 307–318. Available at: https://</a:t>
            </a:r>
            <a:r>
              <a:rPr lang="en-IN" dirty="0" err="1"/>
              <a:t>doi.org</a:t>
            </a:r>
            <a:r>
              <a:rPr lang="en-IN" dirty="0"/>
              <a:t>/10.1080/714023845. </a:t>
            </a:r>
          </a:p>
          <a:p>
            <a:r>
              <a:rPr lang="en-IN" dirty="0"/>
              <a:t>Greenfield, A. (2018) </a:t>
            </a:r>
            <a:r>
              <a:rPr lang="en-IN" i="1" dirty="0"/>
              <a:t>The 5 forces of change: A blueprint for leading successful change</a:t>
            </a:r>
            <a:r>
              <a:rPr lang="en-IN" dirty="0"/>
              <a:t>. Cirencester: Management Books 2000. </a:t>
            </a:r>
          </a:p>
          <a:p>
            <a:endParaRPr lang="en-US" dirty="0"/>
          </a:p>
          <a:p>
            <a:r>
              <a:rPr lang="en-IN" dirty="0"/>
              <a:t>Harrington, H.J., Conner, D. and Horney, </a:t>
            </a:r>
            <a:r>
              <a:rPr lang="en-IN" dirty="0" err="1"/>
              <a:t>N.L</a:t>
            </a:r>
            <a:r>
              <a:rPr lang="en-IN" dirty="0"/>
              <a:t>. (2000) </a:t>
            </a:r>
            <a:r>
              <a:rPr lang="en-IN" i="1" dirty="0"/>
              <a:t>Project Change Management: Applying Change Management to improvement projects</a:t>
            </a:r>
            <a:r>
              <a:rPr lang="en-IN" dirty="0"/>
              <a:t>. New York: McGraw Hill. </a:t>
            </a:r>
            <a:endParaRPr lang="en-US" dirty="0"/>
          </a:p>
        </p:txBody>
      </p:sp>
    </p:spTree>
    <p:extLst>
      <p:ext uri="{BB962C8B-B14F-4D97-AF65-F5344CB8AC3E}">
        <p14:creationId xmlns:p14="http://schemas.microsoft.com/office/powerpoint/2010/main" val="52570545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smtClean="0"/>
              <a:t>References </a:t>
            </a:r>
            <a:endParaRPr lang="en-IN" dirty="0"/>
          </a:p>
        </p:txBody>
      </p:sp>
      <p:sp>
        <p:nvSpPr>
          <p:cNvPr id="3" name="Content Placeholder 2"/>
          <p:cNvSpPr>
            <a:spLocks noGrp="1"/>
          </p:cNvSpPr>
          <p:nvPr>
            <p:ph idx="1"/>
          </p:nvPr>
        </p:nvSpPr>
        <p:spPr>
          <a:xfrm>
            <a:off x="1154954" y="2603500"/>
            <a:ext cx="9790550" cy="3416300"/>
          </a:xfrm>
        </p:spPr>
        <p:txBody>
          <a:bodyPr>
            <a:normAutofit/>
          </a:bodyPr>
          <a:lstStyle/>
          <a:p>
            <a:r>
              <a:rPr lang="en-IN" dirty="0" smtClean="0"/>
              <a:t>Hicks</a:t>
            </a:r>
            <a:r>
              <a:rPr lang="en-IN" dirty="0"/>
              <a:t>, K. (2022) </a:t>
            </a:r>
            <a:r>
              <a:rPr lang="en-IN" i="1" dirty="0"/>
              <a:t>Top 8 change management models: A comparison guide</a:t>
            </a:r>
            <a:r>
              <a:rPr lang="en-IN" dirty="0"/>
              <a:t>, </a:t>
            </a:r>
            <a:r>
              <a:rPr lang="en-IN" i="1" dirty="0" err="1"/>
              <a:t>Zendesk</a:t>
            </a:r>
            <a:r>
              <a:rPr lang="en-IN" dirty="0"/>
              <a:t>. Available at: https://</a:t>
            </a:r>
            <a:r>
              <a:rPr lang="en-IN" dirty="0" err="1"/>
              <a:t>www.zendesk.com</a:t>
            </a:r>
            <a:r>
              <a:rPr lang="en-IN" dirty="0"/>
              <a:t>/blog/change-management-models/ (Accessed: February 19, 2023). </a:t>
            </a:r>
            <a:endParaRPr lang="en-US" dirty="0"/>
          </a:p>
          <a:p>
            <a:r>
              <a:rPr lang="en-IN" dirty="0"/>
              <a:t>Lauer, T. (2020) “A success factor model of change management,” </a:t>
            </a:r>
            <a:r>
              <a:rPr lang="en-IN" i="1" dirty="0"/>
              <a:t>Change Management</a:t>
            </a:r>
            <a:r>
              <a:rPr lang="en-IN" dirty="0"/>
              <a:t>, pp. 63–79. Available at: https://</a:t>
            </a:r>
            <a:r>
              <a:rPr lang="en-IN" dirty="0" err="1"/>
              <a:t>doi.org</a:t>
            </a:r>
            <a:r>
              <a:rPr lang="en-IN" dirty="0"/>
              <a:t>/10.1007/978-3-662-62187-5_5. </a:t>
            </a:r>
            <a:endParaRPr lang="en-US" dirty="0"/>
          </a:p>
          <a:p>
            <a:r>
              <a:rPr lang="en-IN" dirty="0" smtClean="0"/>
              <a:t>Wikipedia  The free </a:t>
            </a:r>
            <a:r>
              <a:rPr lang="en-IN" dirty="0" err="1" smtClean="0"/>
              <a:t>encyclopedia</a:t>
            </a:r>
            <a:r>
              <a:rPr lang="en-IN" dirty="0" smtClean="0"/>
              <a:t>: Apple </a:t>
            </a:r>
            <a:r>
              <a:rPr lang="en-IN" dirty="0" err="1" smtClean="0"/>
              <a:t>Inc</a:t>
            </a:r>
            <a:r>
              <a:rPr lang="en-IN" dirty="0" smtClean="0"/>
              <a:t>, </a:t>
            </a:r>
          </a:p>
          <a:p>
            <a:pPr marL="0" indent="0">
              <a:buNone/>
            </a:pPr>
            <a:r>
              <a:rPr lang="en-IN" dirty="0"/>
              <a:t> </a:t>
            </a:r>
            <a:r>
              <a:rPr lang="en-IN" dirty="0" smtClean="0"/>
              <a:t>     Available </a:t>
            </a:r>
            <a:r>
              <a:rPr lang="en-IN" dirty="0"/>
              <a:t>at: https://</a:t>
            </a:r>
            <a:r>
              <a:rPr lang="en-IN" dirty="0" err="1"/>
              <a:t>en.wikipedia.org</a:t>
            </a:r>
            <a:r>
              <a:rPr lang="en-IN" dirty="0"/>
              <a:t>/wiki/</a:t>
            </a:r>
            <a:r>
              <a:rPr lang="en-IN" dirty="0" err="1"/>
              <a:t>Apple_Inc</a:t>
            </a:r>
            <a:r>
              <a:rPr lang="en-IN" dirty="0"/>
              <a:t>.      </a:t>
            </a:r>
            <a:endParaRPr lang="en-IN" dirty="0" smtClean="0"/>
          </a:p>
          <a:p>
            <a:pPr marL="0" indent="0">
              <a:buNone/>
            </a:pPr>
            <a:r>
              <a:rPr lang="en-IN" dirty="0"/>
              <a:t> </a:t>
            </a:r>
            <a:r>
              <a:rPr lang="en-IN" dirty="0" smtClean="0"/>
              <a:t>     (</a:t>
            </a:r>
            <a:r>
              <a:rPr lang="en-IN" dirty="0"/>
              <a:t>Accessed: February 19, </a:t>
            </a:r>
            <a:r>
              <a:rPr lang="en-IN" dirty="0" smtClean="0"/>
              <a:t>2023).</a:t>
            </a:r>
            <a:endParaRPr lang="en-IN" dirty="0"/>
          </a:p>
        </p:txBody>
      </p:sp>
    </p:spTree>
    <p:extLst>
      <p:ext uri="{BB962C8B-B14F-4D97-AF65-F5344CB8AC3E}">
        <p14:creationId xmlns:p14="http://schemas.microsoft.com/office/powerpoint/2010/main" val="153853536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FFC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EC7F02AD-9687-440F-A9DF-FAA6F22270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1205</TotalTime>
  <Words>1387</Words>
  <Application>Microsoft Office PowerPoint</Application>
  <PresentationFormat>Widescreen</PresentationFormat>
  <Paragraphs>95</Paragraphs>
  <Slides>13</Slides>
  <Notes>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宋体</vt:lpstr>
      <vt:lpstr>Algerian</vt:lpstr>
      <vt:lpstr>Arial</vt:lpstr>
      <vt:lpstr>Calibri</vt:lpstr>
      <vt:lpstr>Century Gothic</vt:lpstr>
      <vt:lpstr>Times New Roman</vt:lpstr>
      <vt:lpstr>Wingdings</vt:lpstr>
      <vt:lpstr>Wingdings 3</vt:lpstr>
      <vt:lpstr>Ion Boardroom</vt:lpstr>
      <vt:lpstr>CHANGE &amp; STABILITY MANAGEMENT</vt:lpstr>
      <vt:lpstr>Introduction  </vt:lpstr>
      <vt:lpstr>About Apple  Inc. </vt:lpstr>
      <vt:lpstr>Products</vt:lpstr>
      <vt:lpstr>Other products &amp; Services</vt:lpstr>
      <vt:lpstr>Change management  </vt:lpstr>
      <vt:lpstr>How major change management techniques will be used to analyse Apple Corporation </vt:lpstr>
      <vt:lpstr>How major change management techniques will be used to analyse Apple Corporation </vt:lpstr>
      <vt:lpstr>Force Field Analysis</vt:lpstr>
      <vt:lpstr>Conclusion  </vt:lpstr>
      <vt:lpstr>References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&amp; STABILITY MANAGEMENT</dc:title>
  <dc:creator>Windows User</dc:creator>
  <cp:lastModifiedBy>Hue Le (2213163)</cp:lastModifiedBy>
  <cp:revision>33</cp:revision>
  <dcterms:created xsi:type="dcterms:W3CDTF">2023-02-20T06:28:26Z</dcterms:created>
  <dcterms:modified xsi:type="dcterms:W3CDTF">2023-02-26T21:28:07Z</dcterms:modified>
</cp:coreProperties>
</file>