
<file path=[Content_Types].xml><?xml version="1.0" encoding="utf-8"?>
<Types xmlns="http://schemas.openxmlformats.org/package/2006/content-types">
  <Default Extension="glb" ContentType="model/gltf.binary"/>
  <Default Extension="jpeg" ContentType="image/jpeg"/>
  <Default Extension="m4a" ContentType="audi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79" r:id="rId4"/>
    <p:sldId id="282" r:id="rId5"/>
    <p:sldId id="283" r:id="rId6"/>
    <p:sldId id="284" r:id="rId7"/>
    <p:sldId id="285" r:id="rId8"/>
    <p:sldId id="286" r:id="rId9"/>
    <p:sldId id="276" r:id="rId10"/>
    <p:sldId id="289" r:id="rId11"/>
    <p:sldId id="287"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FCF"/>
    <a:srgbClr val="FFABAB"/>
    <a:srgbClr val="FF7575"/>
    <a:srgbClr val="71DDFF"/>
    <a:srgbClr val="FF66FF"/>
    <a:srgbClr val="FF00FF"/>
    <a:srgbClr val="FF8989"/>
    <a:srgbClr val="B1ABFF"/>
    <a:srgbClr val="8975FF"/>
    <a:srgbClr val="FFC26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14" autoAdjust="0"/>
    <p:restoredTop sz="96357" autoAdjust="0"/>
  </p:normalViewPr>
  <p:slideViewPr>
    <p:cSldViewPr snapToGrid="0">
      <p:cViewPr>
        <p:scale>
          <a:sx n="100" d="100"/>
          <a:sy n="100" d="100"/>
        </p:scale>
        <p:origin x="75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551CE-1E6F-4176-B160-CD32C3FB1AFA}"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0E664C-7C8C-4711-B778-67F04FD532A7}" type="slidenum">
              <a:rPr lang="en-GB" smtClean="0"/>
              <a:t>‹#›</a:t>
            </a:fld>
            <a:endParaRPr lang="en-GB"/>
          </a:p>
        </p:txBody>
      </p:sp>
    </p:spTree>
    <p:extLst>
      <p:ext uri="{BB962C8B-B14F-4D97-AF65-F5344CB8AC3E}">
        <p14:creationId xmlns:p14="http://schemas.microsoft.com/office/powerpoint/2010/main" val="271702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0E664C-7C8C-4711-B778-67F04FD532A7}" type="slidenum">
              <a:rPr lang="en-GB" smtClean="0"/>
              <a:t>3</a:t>
            </a:fld>
            <a:endParaRPr lang="en-GB"/>
          </a:p>
        </p:txBody>
      </p:sp>
    </p:spTree>
    <p:extLst>
      <p:ext uri="{BB962C8B-B14F-4D97-AF65-F5344CB8AC3E}">
        <p14:creationId xmlns:p14="http://schemas.microsoft.com/office/powerpoint/2010/main" val="1784898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aware this slide lacks substance </a:t>
            </a:r>
          </a:p>
        </p:txBody>
      </p:sp>
      <p:sp>
        <p:nvSpPr>
          <p:cNvPr id="4" name="Slide Number Placeholder 3"/>
          <p:cNvSpPr>
            <a:spLocks noGrp="1"/>
          </p:cNvSpPr>
          <p:nvPr>
            <p:ph type="sldNum" sz="quarter" idx="5"/>
          </p:nvPr>
        </p:nvSpPr>
        <p:spPr/>
        <p:txBody>
          <a:bodyPr/>
          <a:lstStyle/>
          <a:p>
            <a:fld id="{790E664C-7C8C-4711-B778-67F04FD532A7}" type="slidenum">
              <a:rPr lang="en-GB" smtClean="0"/>
              <a:t>5</a:t>
            </a:fld>
            <a:endParaRPr lang="en-GB"/>
          </a:p>
        </p:txBody>
      </p:sp>
    </p:spTree>
    <p:extLst>
      <p:ext uri="{BB962C8B-B14F-4D97-AF65-F5344CB8AC3E}">
        <p14:creationId xmlns:p14="http://schemas.microsoft.com/office/powerpoint/2010/main" val="1508272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In conclusion, Sara </a:t>
            </a:r>
            <a:r>
              <a:rPr lang="en-GB" i="1" dirty="0" err="1"/>
              <a:t>Dolnicar’s</a:t>
            </a:r>
            <a:r>
              <a:rPr lang="en-GB" i="1" dirty="0"/>
              <a:t> book, highlighted many emergent themes, in this presentation I covered the following six:</a:t>
            </a:r>
          </a:p>
          <a:p>
            <a:endParaRPr lang="en-GB" dirty="0"/>
          </a:p>
        </p:txBody>
      </p:sp>
      <p:sp>
        <p:nvSpPr>
          <p:cNvPr id="4" name="Slide Number Placeholder 3"/>
          <p:cNvSpPr>
            <a:spLocks noGrp="1"/>
          </p:cNvSpPr>
          <p:nvPr>
            <p:ph type="sldNum" sz="quarter" idx="5"/>
          </p:nvPr>
        </p:nvSpPr>
        <p:spPr/>
        <p:txBody>
          <a:bodyPr/>
          <a:lstStyle/>
          <a:p>
            <a:fld id="{790E664C-7C8C-4711-B778-67F04FD532A7}" type="slidenum">
              <a:rPr lang="en-GB" smtClean="0"/>
              <a:t>11</a:t>
            </a:fld>
            <a:endParaRPr lang="en-GB"/>
          </a:p>
        </p:txBody>
      </p:sp>
    </p:spTree>
    <p:extLst>
      <p:ext uri="{BB962C8B-B14F-4D97-AF65-F5344CB8AC3E}">
        <p14:creationId xmlns:p14="http://schemas.microsoft.com/office/powerpoint/2010/main" val="1085916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B9055-E526-DFB2-6B71-DA42B2786E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6DD264-FBD6-64AC-8078-1B2D76D756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1A4525-65AC-EEFC-64D6-F63885D5DD5D}"/>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205A9360-8F3A-238C-4F5F-EC54940AF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57AAD-5F72-CE99-FABF-2BE4E08D8987}"/>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7691065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106F-1C92-143D-AD76-21049F87A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5CBE8-EDF0-3F93-F8A0-51781DBEFA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B756E-96F8-6D46-758B-3C3BE371AB7D}"/>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452CB204-08B4-F1F4-2229-BC153E116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7CECD-B427-59EC-A35D-BB0BB6D6625C}"/>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131055389"/>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C9AAF-E8A3-E6B6-CF75-129FEA829B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FC6F95-5412-0B18-BAA5-A99E1A2335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9C4725-05D6-F91A-3078-79794DEE93A4}"/>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6EC85FB3-6D23-C1A0-C7DC-5377EBDCE8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B9A26-F704-2C5E-47AB-05042DED181A}"/>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97315478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E100-42D6-6CAB-587A-7ED27B4813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3B778-68AF-1C0E-7AE3-13FB9725A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B61EEC-BB0E-A3EA-8DE6-E5A32857BA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A7FD85-2001-62F3-02FB-EBB99FE167DF}"/>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6" name="Footer Placeholder 5">
            <a:extLst>
              <a:ext uri="{FF2B5EF4-FFF2-40B4-BE49-F238E27FC236}">
                <a16:creationId xmlns:a16="http://schemas.microsoft.com/office/drawing/2014/main" id="{F51AF0A5-25C9-5382-E1DE-2F8AF6D8AC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1B65F7-6297-5DA1-B0BF-2149382DCEC1}"/>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554430989"/>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58B5B-C72A-4DA5-95C3-8F1AD0043E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465E34-D23F-B2E7-5830-2D1AF2960A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8AF5CC-D24D-2567-0F6C-8334601C9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0C03FC-B21F-ADCF-B0CC-1DE6B42EAF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6100E6-1970-6668-5EC6-A7A471C4D0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8FAD90-ED67-C7FA-9CD7-04FB109F68B4}"/>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8" name="Footer Placeholder 7">
            <a:extLst>
              <a:ext uri="{FF2B5EF4-FFF2-40B4-BE49-F238E27FC236}">
                <a16:creationId xmlns:a16="http://schemas.microsoft.com/office/drawing/2014/main" id="{39EF624F-2A9C-34F7-FB10-51DD062AD7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29FF18-EB69-EA22-F596-56752A0229B7}"/>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15749751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7487-552D-6C5C-73A2-8DBFF2EA2E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2B8F8C-F7FD-4585-BF94-7F153D9E1697}"/>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4" name="Footer Placeholder 3">
            <a:extLst>
              <a:ext uri="{FF2B5EF4-FFF2-40B4-BE49-F238E27FC236}">
                <a16:creationId xmlns:a16="http://schemas.microsoft.com/office/drawing/2014/main" id="{8FDA19D6-E70C-3637-9D57-DC9A1F4BE5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EE8555-94D3-B505-43A6-9DFBE51204C3}"/>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97233175"/>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CD681-CD3A-08AD-4524-C6491A5614F5}"/>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3" name="Footer Placeholder 2">
            <a:extLst>
              <a:ext uri="{FF2B5EF4-FFF2-40B4-BE49-F238E27FC236}">
                <a16:creationId xmlns:a16="http://schemas.microsoft.com/office/drawing/2014/main" id="{7594215A-BE20-AD7D-B446-ADDAE1FB66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02062A-73AE-DCA6-D0AE-227C58987A79}"/>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68002931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49639-2978-5E33-35F8-31E831E7F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84DAE4-A507-CC1F-1EE1-195F4A9046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AAD1FE-6286-4462-5453-A53F6C442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49E364-2304-C6E9-C288-74C3C6E41A15}"/>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6" name="Footer Placeholder 5">
            <a:extLst>
              <a:ext uri="{FF2B5EF4-FFF2-40B4-BE49-F238E27FC236}">
                <a16:creationId xmlns:a16="http://schemas.microsoft.com/office/drawing/2014/main" id="{BA1E23A5-6A4F-18A2-4A35-65BBECB566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A64EDC-1134-59CC-FA60-F93350022C2E}"/>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300306206"/>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DE1F9-DE22-5610-93C9-B85A96D39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2BAEEC-496D-03DF-90C0-106682AB00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27D43D-C562-E318-23AE-CCF31BE55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71863-3321-BAB3-8D21-BD678307B99D}"/>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6" name="Footer Placeholder 5">
            <a:extLst>
              <a:ext uri="{FF2B5EF4-FFF2-40B4-BE49-F238E27FC236}">
                <a16:creationId xmlns:a16="http://schemas.microsoft.com/office/drawing/2014/main" id="{BDA1A843-F450-D0F4-8A61-619DCA5243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893DB0-BB1C-7EFC-0A7B-D2AEB1D618ED}"/>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548953171"/>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41FD-999C-E0B4-B85A-A347E68384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4FB80F-F56D-4DCD-ABED-E2B3A071A3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0F2C1-42D6-DB45-E15C-4C7C2BB346FC}"/>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44C4A9EE-AF73-EB15-A9D1-995C0CA5E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A3715-9DB5-BB71-0C95-92031F85EBF3}"/>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3201898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77D1B5-96C9-C7FF-BEFE-7D309281CC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0AF79-D513-60FA-46EE-F0D8DF9CE5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C597C-808C-1F95-1239-BBE27DB94D46}"/>
              </a:ext>
            </a:extLst>
          </p:cNvPr>
          <p:cNvSpPr>
            <a:spLocks noGrp="1"/>
          </p:cNvSpPr>
          <p:nvPr>
            <p:ph type="dt" sz="half" idx="10"/>
          </p:nvPr>
        </p:nvSpPr>
        <p:spPr/>
        <p:txBody>
          <a:body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A5613589-D181-D6FF-C386-A2A9C4640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A3BF7-1AA1-3681-6DC3-E101581F0EF0}"/>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799187918"/>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AD0402-6C2E-96DD-740B-E10F1DC8A2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7F0444-E274-5A14-C93D-37B5D5D677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15458-8CFF-0744-AE3F-DDC1676E0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7D680E-CC06-4A3D-8864-A72C31A85EA7}" type="datetimeFigureOut">
              <a:rPr lang="en-GB" smtClean="0"/>
              <a:t>26/11/2023</a:t>
            </a:fld>
            <a:endParaRPr lang="en-GB"/>
          </a:p>
        </p:txBody>
      </p:sp>
      <p:sp>
        <p:nvSpPr>
          <p:cNvPr id="5" name="Footer Placeholder 4">
            <a:extLst>
              <a:ext uri="{FF2B5EF4-FFF2-40B4-BE49-F238E27FC236}">
                <a16:creationId xmlns:a16="http://schemas.microsoft.com/office/drawing/2014/main" id="{1971C9CA-42C9-BDD2-86F9-EBD537643F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02B967-F159-74AD-5701-4AAAFC0EF8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B4B31F-BE79-46F0-BB09-16D80C1E937A}" type="slidenum">
              <a:rPr lang="en-GB" smtClean="0"/>
              <a:t>‹#›</a:t>
            </a:fld>
            <a:endParaRPr lang="en-GB"/>
          </a:p>
        </p:txBody>
      </p:sp>
    </p:spTree>
    <p:extLst>
      <p:ext uri="{BB962C8B-B14F-4D97-AF65-F5344CB8AC3E}">
        <p14:creationId xmlns:p14="http://schemas.microsoft.com/office/powerpoint/2010/main" val="483446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356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audio1.wav"/><Relationship Id="rId5" Type="http://schemas.openxmlformats.org/officeDocument/2006/relationships/image" Target="../media/image1.png"/><Relationship Id="rId4" Type="http://schemas.microsoft.com/office/2017/06/relationships/model3d" Target="../media/model3d1.glb"/></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audio" Target="../media/audio1.wav"/><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audio" Target="../media/audio1.wav"/><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audio" Target="../media/audio1.wav"/><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11/1745-5871.12506" TargetMode="External"/><Relationship Id="rId13" Type="http://schemas.openxmlformats.org/officeDocument/2006/relationships/hyperlink" Target="https://www.investopedia.com/terms/c/creativedestruction.asp#:~:text=Creative%20destruction%20can%20give%20rise,social%20media%2C%20and%20digital%20marketing" TargetMode="External"/><Relationship Id="rId3" Type="http://schemas.openxmlformats.org/officeDocument/2006/relationships/hyperlink" Target="https://digitalleadership.com/blog/value-creation/" TargetMode="External"/><Relationship Id="rId7" Type="http://schemas.openxmlformats.org/officeDocument/2006/relationships/hyperlink" Target="https://www.forbes.com/sites/bernardmarr/2016/10/21/the-sharing-economy-what-it-is-examples-and-how-big-data-platforms-and-algorithms-fuel/" TargetMode="External"/><Relationship Id="rId12" Type="http://schemas.openxmlformats.org/officeDocument/2006/relationships/hyperlink" Target="https://www.cmu.edu/epp/irle/irle-blog-pages/schumpeters-theory-of-creative-destruction.html" TargetMode="External"/><Relationship Id="rId2" Type="http://schemas.openxmlformats.org/officeDocument/2006/relationships/hyperlink" Target="https://library.oapen.org/bitstream/id/8c26ef66-8bbd-4aa2-ad44-e0e47d3bcc9e/640674.pdf" TargetMode="External"/><Relationship Id="rId1" Type="http://schemas.openxmlformats.org/officeDocument/2006/relationships/slideLayout" Target="../slideLayouts/slideLayout1.xml"/><Relationship Id="rId6" Type="http://schemas.openxmlformats.org/officeDocument/2006/relationships/hyperlink" Target="https://study.com/academy/lesson/tom-peters-business-management.html#:~:text=Peters'%20philosophy%20is%20that%20customers,between%20them%20and%20the%20company" TargetMode="External"/><Relationship Id="rId11" Type="http://schemas.openxmlformats.org/officeDocument/2006/relationships/hyperlink" Target="https://www.verdant.co/how-airbnb-has-disrupted-hotel-management/#:~:text=For%20instance%2C%20another%20study%20from,percent%20loss%20in%20hotel%20revenue%E2%80%9D" TargetMode="External"/><Relationship Id="rId5" Type="http://schemas.openxmlformats.org/officeDocument/2006/relationships/hyperlink" Target="https://www.autohost.ai/inside-airbnb-vetting-process-how-the-platform-keeps-hosts-safe/" TargetMode="External"/><Relationship Id="rId10" Type="http://schemas.openxmlformats.org/officeDocument/2006/relationships/hyperlink" Target="https://businessmodelanalyst.com/peer-to-peer-business-model/" TargetMode="External"/><Relationship Id="rId4" Type="http://schemas.openxmlformats.org/officeDocument/2006/relationships/hyperlink" Target="https://bmtoolbox.net/stories/airbnb/" TargetMode="External"/><Relationship Id="rId9" Type="http://schemas.openxmlformats.org/officeDocument/2006/relationships/hyperlink" Target="https://sharkfinesse.com/what-is-val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A16DFF"/>
            </a:gs>
            <a:gs pos="20000">
              <a:srgbClr val="FF75DB"/>
            </a:gs>
            <a:gs pos="100000">
              <a:schemeClr val="bg1">
                <a:lumMod val="85000"/>
              </a:schemeClr>
            </a:gs>
            <a:gs pos="80000">
              <a:srgbClr val="FFD891"/>
            </a:gs>
          </a:gsLst>
          <a:lin ang="18900000" scaled="1"/>
          <a:tileRect/>
        </a:gra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C94DB6B3-56F5-4969-EED0-C1B5B097E380}"/>
              </a:ext>
            </a:extLst>
          </p:cNvPr>
          <p:cNvGrpSpPr/>
          <p:nvPr/>
        </p:nvGrpSpPr>
        <p:grpSpPr>
          <a:xfrm>
            <a:off x="0" y="0"/>
            <a:ext cx="12193764" cy="6852920"/>
            <a:chOff x="0" y="0"/>
            <a:chExt cx="12193764" cy="6852920"/>
          </a:xfrm>
        </p:grpSpPr>
        <p:sp>
          <p:nvSpPr>
            <p:cNvPr id="9" name="Rectangle 8">
              <a:extLst>
                <a:ext uri="{FF2B5EF4-FFF2-40B4-BE49-F238E27FC236}">
                  <a16:creationId xmlns:a16="http://schemas.microsoft.com/office/drawing/2014/main" id="{F663BEB5-3337-679F-C7AF-A8DCF919C2C2}"/>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 name="Rectangle 1">
              <a:extLst>
                <a:ext uri="{FF2B5EF4-FFF2-40B4-BE49-F238E27FC236}">
                  <a16:creationId xmlns:a16="http://schemas.microsoft.com/office/drawing/2014/main" id="{31EC6792-74AE-F7E5-C9A1-0B5D8992E720}"/>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5B503288-3796-F82F-A818-329C87A5147B}"/>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Rectangle 4">
              <a:extLst>
                <a:ext uri="{FF2B5EF4-FFF2-40B4-BE49-F238E27FC236}">
                  <a16:creationId xmlns:a16="http://schemas.microsoft.com/office/drawing/2014/main" id="{61CFE503-0A49-DD3C-DC4A-BD2E53C238EE}"/>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18" name="Rectangle 17">
            <a:extLst>
              <a:ext uri="{FF2B5EF4-FFF2-40B4-BE49-F238E27FC236}">
                <a16:creationId xmlns:a16="http://schemas.microsoft.com/office/drawing/2014/main" id="{C0C81B0E-B537-B8FF-7865-28CA1C920B95}"/>
              </a:ext>
            </a:extLst>
          </p:cNvPr>
          <p:cNvSpPr/>
          <p:nvPr/>
        </p:nvSpPr>
        <p:spPr>
          <a:xfrm>
            <a:off x="145693" y="96434"/>
            <a:ext cx="1002870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Assignment 1 – Presentation for BMSP6002</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9" name="TextBox 18">
            <a:extLst>
              <a:ext uri="{FF2B5EF4-FFF2-40B4-BE49-F238E27FC236}">
                <a16:creationId xmlns:a16="http://schemas.microsoft.com/office/drawing/2014/main" id="{AFA97E03-B9EC-BA5D-CE5B-D17FD77F9320}"/>
              </a:ext>
            </a:extLst>
          </p:cNvPr>
          <p:cNvSpPr txBox="1"/>
          <p:nvPr/>
        </p:nvSpPr>
        <p:spPr>
          <a:xfrm>
            <a:off x="495159" y="1820077"/>
            <a:ext cx="7118688" cy="4401205"/>
          </a:xfrm>
          <a:prstGeom prst="rect">
            <a:avLst/>
          </a:prstGeom>
          <a:noFill/>
        </p:spPr>
        <p:txBody>
          <a:bodyPr wrap="square" rtlCol="0">
            <a:spAutoFit/>
          </a:bodyPr>
          <a:lstStyle/>
          <a:p>
            <a:r>
              <a:rPr lang="en-GB" sz="2000" dirty="0">
                <a:solidFill>
                  <a:schemeClr val="bg1"/>
                </a:solidFill>
                <a:latin typeface="+mj-lt"/>
              </a:rPr>
              <a:t>This assignment is due for the 26</a:t>
            </a:r>
            <a:r>
              <a:rPr lang="en-GB" sz="2000" baseline="30000" dirty="0">
                <a:solidFill>
                  <a:schemeClr val="bg1"/>
                </a:solidFill>
                <a:latin typeface="+mj-lt"/>
              </a:rPr>
              <a:t>th</a:t>
            </a:r>
            <a:r>
              <a:rPr lang="en-GB" sz="2000" dirty="0">
                <a:solidFill>
                  <a:schemeClr val="bg1"/>
                </a:solidFill>
                <a:latin typeface="+mj-lt"/>
              </a:rPr>
              <a:t> of November 2023 for Dr Roisin Mullins – Digital Business (BMSP6002)</a:t>
            </a:r>
            <a:endParaRPr lang="en-GB" sz="2000" b="0" i="0" u="none" strike="noStrike" dirty="0">
              <a:solidFill>
                <a:schemeClr val="bg1"/>
              </a:solidFill>
              <a:effectLst/>
              <a:latin typeface="+mj-lt"/>
            </a:endParaRP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endParaRPr lang="en-GB" sz="2000" b="0" i="0" strike="noStrike" dirty="0">
              <a:solidFill>
                <a:schemeClr val="bg1"/>
              </a:solidFill>
              <a:effectLst/>
              <a:latin typeface="+mj-lt"/>
              <a:hlinkClick r:id="rId2">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r>
              <a:rPr lang="en-GB" sz="2000" dirty="0">
                <a:solidFill>
                  <a:schemeClr val="bg1"/>
                </a:solidFill>
                <a:latin typeface="+mj-lt"/>
              </a:rPr>
              <a:t>All images used fall under Creative Commons Licensing rights</a:t>
            </a:r>
          </a:p>
          <a:p>
            <a:endParaRPr lang="en-GB" sz="2000" dirty="0">
              <a:solidFill>
                <a:schemeClr val="bg1"/>
              </a:solidFill>
              <a:latin typeface="+mj-lt"/>
            </a:endParaRPr>
          </a:p>
          <a:p>
            <a:endParaRPr lang="en-GB" sz="2000" dirty="0">
              <a:solidFill>
                <a:schemeClr val="bg1"/>
              </a:solidFill>
              <a:latin typeface="+mj-lt"/>
            </a:endParaRPr>
          </a:p>
        </p:txBody>
      </p:sp>
    </p:spTree>
    <p:extLst>
      <p:ext uri="{BB962C8B-B14F-4D97-AF65-F5344CB8AC3E}">
        <p14:creationId xmlns:p14="http://schemas.microsoft.com/office/powerpoint/2010/main" val="122869226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rgbClr val="71DDFF"/>
            </a:gs>
            <a:gs pos="0">
              <a:srgbClr val="D5E8FF"/>
            </a:gs>
          </a:gsLst>
          <a:lin ang="8100000" scaled="1"/>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208E108-9299-158E-F1A2-C5DAD6171255}"/>
              </a:ext>
            </a:extLst>
          </p:cNvPr>
          <p:cNvSpPr/>
          <p:nvPr/>
        </p:nvSpPr>
        <p:spPr>
          <a:xfrm rot="5400000">
            <a:off x="2516519" y="-899657"/>
            <a:ext cx="2215109" cy="651597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CE8DAF12-E4E0-F6F1-60EA-184F42EFB824}"/>
              </a:ext>
            </a:extLst>
          </p:cNvPr>
          <p:cNvSpPr/>
          <p:nvPr/>
        </p:nvSpPr>
        <p:spPr>
          <a:xfrm rot="5400000">
            <a:off x="2523835" y="1417683"/>
            <a:ext cx="1301527" cy="563324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2956259"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Introduction</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8" name="TextBox 17">
            <a:extLst>
              <a:ext uri="{FF2B5EF4-FFF2-40B4-BE49-F238E27FC236}">
                <a16:creationId xmlns:a16="http://schemas.microsoft.com/office/drawing/2014/main" id="{A4A82BB7-6B24-14FB-267F-0E3F61E62783}"/>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mc:AlternateContent xmlns:mc="http://schemas.openxmlformats.org/markup-compatibility/2006">
        <mc:Choice xmlns:am3d="http://schemas.microsoft.com/office/drawing/2017/model3d" Requires="am3d">
          <p:graphicFrame>
            <p:nvGraphicFramePr>
              <p:cNvPr id="21" name="3D Model 20">
                <a:extLst>
                  <a:ext uri="{FF2B5EF4-FFF2-40B4-BE49-F238E27FC236}">
                    <a16:creationId xmlns:a16="http://schemas.microsoft.com/office/drawing/2014/main" id="{CE54D936-CC10-9548-4DEC-A4C9F4B21E39}"/>
                  </a:ext>
                </a:extLst>
              </p:cNvPr>
              <p:cNvGraphicFramePr>
                <a:graphicFrameLocks noChangeAspect="1"/>
              </p:cNvGraphicFramePr>
              <p:nvPr>
                <p:extLst>
                  <p:ext uri="{D42A27DB-BD31-4B8C-83A1-F6EECF244321}">
                    <p14:modId xmlns:p14="http://schemas.microsoft.com/office/powerpoint/2010/main" val="698704002"/>
                  </p:ext>
                </p:extLst>
              </p:nvPr>
            </p:nvGraphicFramePr>
            <p:xfrm>
              <a:off x="7212576" y="446754"/>
              <a:ext cx="4405588" cy="5610020"/>
            </p:xfrm>
            <a:graphic>
              <a:graphicData uri="http://schemas.microsoft.com/office/drawing/2017/model3d">
                <am3d:model3d r:embed="rId4">
                  <am3d:spPr>
                    <a:xfrm>
                      <a:off x="0" y="0"/>
                      <a:ext cx="4405588" cy="5610020"/>
                    </a:xfrm>
                    <a:prstGeom prst="rect">
                      <a:avLst/>
                    </a:prstGeom>
                  </am3d:spPr>
                  <am3d:camera>
                    <am3d:pos x="0" y="0" z="74816654"/>
                    <am3d:up dx="0" dy="36000000" dz="0"/>
                    <am3d:lookAt x="0" y="0" z="0"/>
                    <am3d:perspective fov="2700000"/>
                  </am3d:camera>
                  <am3d:trans>
                    <am3d:meterPerModelUnit n="2119212" d="1000000"/>
                    <am3d:preTrans dx="-16213138" dy="682239" dz="-19528565"/>
                    <am3d:scale>
                      <am3d:sx n="1000000" d="1000000"/>
                      <am3d:sy n="1000000" d="1000000"/>
                      <am3d:sz n="1000000" d="1000000"/>
                    </am3d:scale>
                    <am3d:rot ax="1200000"/>
                    <am3d:postTrans dx="0" dy="0" dz="0"/>
                  </am3d:trans>
                  <am3d:raster rName="Office3DRenderer" rVer="16.0.8326">
                    <am3d:blip r:embed="rId5"/>
                  </am3d:raster>
                  <am3d:objViewport viewportSz="814274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1" name="3D Model 20">
                <a:extLst>
                  <a:ext uri="{FF2B5EF4-FFF2-40B4-BE49-F238E27FC236}">
                    <a16:creationId xmlns:a16="http://schemas.microsoft.com/office/drawing/2014/main" id="{CE54D936-CC10-9548-4DEC-A4C9F4B21E39}"/>
                  </a:ext>
                </a:extLst>
              </p:cNvPr>
              <p:cNvPicPr>
                <a:picLocks noGrp="1" noRot="1" noChangeAspect="1" noMove="1" noResize="1" noEditPoints="1" noAdjustHandles="1" noChangeArrowheads="1" noChangeShapeType="1" noCrop="1"/>
              </p:cNvPicPr>
              <p:nvPr/>
            </p:nvPicPr>
            <p:blipFill>
              <a:blip r:embed="rId5"/>
              <a:stretch>
                <a:fillRect/>
              </a:stretch>
            </p:blipFill>
            <p:spPr>
              <a:xfrm>
                <a:off x="7212576" y="446754"/>
                <a:ext cx="4405588" cy="5610020"/>
              </a:xfrm>
              <a:prstGeom prst="rect">
                <a:avLst/>
              </a:prstGeom>
            </p:spPr>
          </p:pic>
        </mc:Fallback>
      </mc:AlternateContent>
      <p:grpSp>
        <p:nvGrpSpPr>
          <p:cNvPr id="20" name="Group 19">
            <a:extLst>
              <a:ext uri="{FF2B5EF4-FFF2-40B4-BE49-F238E27FC236}">
                <a16:creationId xmlns:a16="http://schemas.microsoft.com/office/drawing/2014/main" id="{B4D978F5-3419-3819-E6EA-B8D56808F6BE}"/>
              </a:ext>
            </a:extLst>
          </p:cNvPr>
          <p:cNvGrpSpPr/>
          <p:nvPr/>
        </p:nvGrpSpPr>
        <p:grpSpPr>
          <a:xfrm>
            <a:off x="0" y="0"/>
            <a:ext cx="12193764" cy="6852920"/>
            <a:chOff x="0" y="0"/>
            <a:chExt cx="12193764" cy="6852920"/>
          </a:xfrm>
        </p:grpSpPr>
        <p:sp>
          <p:nvSpPr>
            <p:cNvPr id="22" name="Rectangle 21">
              <a:extLst>
                <a:ext uri="{FF2B5EF4-FFF2-40B4-BE49-F238E27FC236}">
                  <a16:creationId xmlns:a16="http://schemas.microsoft.com/office/drawing/2014/main" id="{1B147F9E-5D39-7B1E-DBAB-DDB5051C0E7B}"/>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3" name="Rectangle 22">
              <a:extLst>
                <a:ext uri="{FF2B5EF4-FFF2-40B4-BE49-F238E27FC236}">
                  <a16:creationId xmlns:a16="http://schemas.microsoft.com/office/drawing/2014/main" id="{CBA9952A-8FEE-E681-EA60-9797820D52D5}"/>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4" name="Rectangle 23">
              <a:extLst>
                <a:ext uri="{FF2B5EF4-FFF2-40B4-BE49-F238E27FC236}">
                  <a16:creationId xmlns:a16="http://schemas.microsoft.com/office/drawing/2014/main" id="{4667C862-C7B1-3753-4574-76AFE3B1F6DB}"/>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5" name="Rectangle 24">
              <a:extLst>
                <a:ext uri="{FF2B5EF4-FFF2-40B4-BE49-F238E27FC236}">
                  <a16:creationId xmlns:a16="http://schemas.microsoft.com/office/drawing/2014/main" id="{80E1CB26-A58E-C57D-36BD-3A51EFDE18D4}"/>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TextBox 3">
            <a:extLst>
              <a:ext uri="{FF2B5EF4-FFF2-40B4-BE49-F238E27FC236}">
                <a16:creationId xmlns:a16="http://schemas.microsoft.com/office/drawing/2014/main" id="{2AAD67D8-15C3-1369-56C7-0C2DAB137F5F}"/>
              </a:ext>
            </a:extLst>
          </p:cNvPr>
          <p:cNvSpPr txBox="1"/>
          <p:nvPr/>
        </p:nvSpPr>
        <p:spPr>
          <a:xfrm>
            <a:off x="402679" y="3583638"/>
            <a:ext cx="5588545" cy="1477328"/>
          </a:xfrm>
          <a:prstGeom prst="rect">
            <a:avLst/>
          </a:prstGeom>
          <a:noFill/>
        </p:spPr>
        <p:txBody>
          <a:bodyPr wrap="square">
            <a:spAutoFit/>
          </a:bodyPr>
          <a:lstStyle/>
          <a:p>
            <a:r>
              <a:rPr lang="en-GB" dirty="0"/>
              <a:t>To better explain my interpretation of the underlying themes and concepts, I refer to many studies and sources in this presentation, which I have based a part of my knowledge on for this review.</a:t>
            </a:r>
          </a:p>
          <a:p>
            <a:endParaRPr lang="en-GB" dirty="0"/>
          </a:p>
        </p:txBody>
      </p:sp>
      <p:sp>
        <p:nvSpPr>
          <p:cNvPr id="3" name="Action Button: Sound 2">
            <a:hlinkClick r:id="" action="ppaction://noaction" highlightClick="1">
              <a:snd r:embed="rId6" name="camera.wav"/>
            </a:hlinkClick>
            <a:extLst>
              <a:ext uri="{FF2B5EF4-FFF2-40B4-BE49-F238E27FC236}">
                <a16:creationId xmlns:a16="http://schemas.microsoft.com/office/drawing/2014/main" id="{4851D14E-A2D3-1528-7B9A-5590A3963CCB}"/>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60F96C9-B531-220C-B723-B6793EA7672E}"/>
              </a:ext>
            </a:extLst>
          </p:cNvPr>
          <p:cNvSpPr txBox="1"/>
          <p:nvPr/>
        </p:nvSpPr>
        <p:spPr>
          <a:xfrm>
            <a:off x="367680" y="1329352"/>
            <a:ext cx="6287588" cy="2031325"/>
          </a:xfrm>
          <a:prstGeom prst="rect">
            <a:avLst/>
          </a:prstGeom>
          <a:noFill/>
        </p:spPr>
        <p:txBody>
          <a:bodyPr wrap="square">
            <a:spAutoFit/>
          </a:bodyPr>
          <a:lstStyle/>
          <a:p>
            <a:r>
              <a:rPr lang="en-GB" dirty="0"/>
              <a:t>In this module we have been tasked with critically analysing and identifying themes in Sara Dolnicar’s case study on Airbnb.</a:t>
            </a:r>
          </a:p>
          <a:p>
            <a:endParaRPr lang="en-GB" dirty="0"/>
          </a:p>
          <a:p>
            <a:r>
              <a:rPr lang="en-GB" dirty="0"/>
              <a:t>The purpose of this presentation is to methodically demonstrate an understanding of contemporary and developing digital business topics or applications, as well as the implications of their adoption in organisations like Airbnb.</a:t>
            </a:r>
          </a:p>
        </p:txBody>
      </p:sp>
      <p:sp>
        <p:nvSpPr>
          <p:cNvPr id="13" name="Rectangle 12">
            <a:extLst>
              <a:ext uri="{FF2B5EF4-FFF2-40B4-BE49-F238E27FC236}">
                <a16:creationId xmlns:a16="http://schemas.microsoft.com/office/drawing/2014/main" id="{3C853CBB-B3AA-A9A3-E7F9-835101FF804F}"/>
              </a:ext>
            </a:extLst>
          </p:cNvPr>
          <p:cNvSpPr/>
          <p:nvPr/>
        </p:nvSpPr>
        <p:spPr>
          <a:xfrm rot="5400000">
            <a:off x="3051344" y="2359274"/>
            <a:ext cx="920258" cy="628758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7114262D-0B66-2C86-3102-4516800992B2}"/>
              </a:ext>
            </a:extLst>
          </p:cNvPr>
          <p:cNvSpPr txBox="1"/>
          <p:nvPr/>
        </p:nvSpPr>
        <p:spPr>
          <a:xfrm>
            <a:off x="357976" y="5039866"/>
            <a:ext cx="6287588" cy="923330"/>
          </a:xfrm>
          <a:prstGeom prst="rect">
            <a:avLst/>
          </a:prstGeom>
          <a:noFill/>
        </p:spPr>
        <p:txBody>
          <a:bodyPr wrap="square">
            <a:spAutoFit/>
          </a:bodyPr>
          <a:lstStyle/>
          <a:p>
            <a:r>
              <a:rPr lang="en-GB" dirty="0"/>
              <a:t>Furthermore, I will be doing a critical assessment of the problems related to the administration of modern digital business systems and how they are employed to obtain a competitive edge.</a:t>
            </a:r>
          </a:p>
        </p:txBody>
      </p:sp>
      <p:pic>
        <p:nvPicPr>
          <p:cNvPr id="8" name="A">
            <a:hlinkClick r:id="" action="ppaction://media"/>
            <a:extLst>
              <a:ext uri="{FF2B5EF4-FFF2-40B4-BE49-F238E27FC236}">
                <a16:creationId xmlns:a16="http://schemas.microsoft.com/office/drawing/2014/main" id="{2EDCFFDD-141D-9541-E420-0FF286E8E29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56766" y="6000466"/>
            <a:ext cx="609600" cy="609600"/>
          </a:xfrm>
          <a:prstGeom prst="rect">
            <a:avLst/>
          </a:prstGeom>
        </p:spPr>
      </p:pic>
    </p:spTree>
    <p:extLst>
      <p:ext uri="{BB962C8B-B14F-4D97-AF65-F5344CB8AC3E}">
        <p14:creationId xmlns:p14="http://schemas.microsoft.com/office/powerpoint/2010/main" val="8359373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43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F534309-88AD-312F-C16E-B56CC2C82295}"/>
              </a:ext>
            </a:extLst>
          </p:cNvPr>
          <p:cNvSpPr/>
          <p:nvPr/>
        </p:nvSpPr>
        <p:spPr>
          <a:xfrm rot="5400000">
            <a:off x="5973437" y="2341100"/>
            <a:ext cx="717478" cy="770159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7CCA1822-B190-2F15-5B17-8CF69F77B9C9}"/>
              </a:ext>
            </a:extLst>
          </p:cNvPr>
          <p:cNvSpPr/>
          <p:nvPr/>
        </p:nvSpPr>
        <p:spPr>
          <a:xfrm rot="5400000">
            <a:off x="3175087" y="2411895"/>
            <a:ext cx="731031" cy="587279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88EE913B-F710-E423-91E1-8D7F465CB209}"/>
              </a:ext>
            </a:extLst>
          </p:cNvPr>
          <p:cNvSpPr/>
          <p:nvPr/>
        </p:nvSpPr>
        <p:spPr>
          <a:xfrm rot="5400000">
            <a:off x="3979053" y="-2362192"/>
            <a:ext cx="923330" cy="814926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1099211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5 – Capturing and Disseminating Value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3" name="TextBox 2">
            <a:extLst>
              <a:ext uri="{FF2B5EF4-FFF2-40B4-BE49-F238E27FC236}">
                <a16:creationId xmlns:a16="http://schemas.microsoft.com/office/drawing/2014/main" id="{40A0E925-212B-A5EC-3C77-0A2B8F4C1800}"/>
              </a:ext>
            </a:extLst>
          </p:cNvPr>
          <p:cNvSpPr txBox="1"/>
          <p:nvPr/>
        </p:nvSpPr>
        <p:spPr>
          <a:xfrm>
            <a:off x="366082" y="1250775"/>
            <a:ext cx="8358817" cy="923330"/>
          </a:xfrm>
          <a:prstGeom prst="rect">
            <a:avLst/>
          </a:prstGeom>
          <a:noFill/>
        </p:spPr>
        <p:txBody>
          <a:bodyPr wrap="square">
            <a:spAutoFit/>
          </a:bodyPr>
          <a:lstStyle/>
          <a:p>
            <a:r>
              <a:rPr lang="en-GB" dirty="0"/>
              <a:t>In the context of business, capturing value refers to optimising the advantages and revenues an organisation derives from its goods, services, or activities while making sure clients believe the offerings are worthwhile of the costs involved. </a:t>
            </a:r>
            <a:r>
              <a:rPr lang="en-GB" sz="1100" b="1" i="1" dirty="0">
                <a:solidFill>
                  <a:srgbClr val="FF66FF"/>
                </a:solidFill>
              </a:rPr>
              <a:t>[1. </a:t>
            </a:r>
            <a:r>
              <a:rPr lang="en-GB" sz="1100" b="1" i="1" dirty="0" err="1">
                <a:solidFill>
                  <a:srgbClr val="FF66FF"/>
                </a:solidFill>
              </a:rPr>
              <a:t>Dieffenbacher</a:t>
            </a:r>
            <a:r>
              <a:rPr lang="en-GB" sz="1100" b="1" i="1" dirty="0">
                <a:solidFill>
                  <a:srgbClr val="FF66FF"/>
                </a:solidFill>
              </a:rPr>
              <a:t> 2023] </a:t>
            </a:r>
            <a:endParaRPr lang="en-GB" b="1" i="1" dirty="0">
              <a:solidFill>
                <a:srgbClr val="FF66FF"/>
              </a:solidFill>
            </a:endParaRPr>
          </a:p>
        </p:txBody>
      </p:sp>
      <p:sp>
        <p:nvSpPr>
          <p:cNvPr id="5" name="Action Button: Sound 4">
            <a:hlinkClick r:id="" action="ppaction://noaction" highlightClick="1">
              <a:snd r:embed="rId5" name="camera.wav"/>
            </a:hlinkClick>
            <a:extLst>
              <a:ext uri="{FF2B5EF4-FFF2-40B4-BE49-F238E27FC236}">
                <a16:creationId xmlns:a16="http://schemas.microsoft.com/office/drawing/2014/main" id="{849CE449-365A-8D5C-6B92-F615FAE1D372}"/>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C28927A-9F9F-DF69-37EF-7935A5E831C3}"/>
              </a:ext>
            </a:extLst>
          </p:cNvPr>
          <p:cNvSpPr/>
          <p:nvPr/>
        </p:nvSpPr>
        <p:spPr>
          <a:xfrm rot="5400000">
            <a:off x="8290945" y="2094308"/>
            <a:ext cx="4378502" cy="269144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8" name="Picture 4" descr="Businessman Capturing A Dollar Sign In A Butterfly Net A businessman lunges towards a floating dollar sign as he uses a butterfly net to capture it.  The action takes place on a modern pavilion high above the clouds with a sunburst behind the butterfly net.  The diminishing perspective of the pavilion's pillars create a new age contemporary look of isolation and simplicity. Currency Stock Photo">
            <a:extLst>
              <a:ext uri="{FF2B5EF4-FFF2-40B4-BE49-F238E27FC236}">
                <a16:creationId xmlns:a16="http://schemas.microsoft.com/office/drawing/2014/main" id="{B3D1B054-6D41-71F1-53A8-AE123D78E0F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5306" r="15050"/>
          <a:stretch/>
        </p:blipFill>
        <p:spPr bwMode="auto">
          <a:xfrm>
            <a:off x="9232935" y="1323285"/>
            <a:ext cx="2514601" cy="4230684"/>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4A3C6661-7E14-3272-A982-88191D270DD1}"/>
              </a:ext>
            </a:extLst>
          </p:cNvPr>
          <p:cNvSpPr/>
          <p:nvPr/>
        </p:nvSpPr>
        <p:spPr>
          <a:xfrm rot="5400000">
            <a:off x="2495026" y="202127"/>
            <a:ext cx="2424530" cy="668241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3EF77E1A-2170-389A-EC3C-47F6E5167AB4}"/>
              </a:ext>
            </a:extLst>
          </p:cNvPr>
          <p:cNvSpPr txBox="1"/>
          <p:nvPr/>
        </p:nvSpPr>
        <p:spPr>
          <a:xfrm>
            <a:off x="378425" y="2386179"/>
            <a:ext cx="6879625" cy="2308324"/>
          </a:xfrm>
          <a:prstGeom prst="rect">
            <a:avLst/>
          </a:prstGeom>
          <a:noFill/>
        </p:spPr>
        <p:txBody>
          <a:bodyPr wrap="square" rtlCol="0">
            <a:spAutoFit/>
          </a:bodyPr>
          <a:lstStyle/>
          <a:p>
            <a:r>
              <a:rPr lang="en-GB" dirty="0"/>
              <a:t>The first theme I have identified is the theme of value. By giving hosts access to resources and technical support, a worldwide platform for generating income, and control over their rentals, Airbnb empowers hosts. The service they provide allows the public to turn their unused assets (empty property) and rent it out without the complications of becoming a legal landlord, Airbnb democratises the rental market by giving access to opportunities to generate passive income through renting small slices of their property </a:t>
            </a:r>
            <a:r>
              <a:rPr lang="en-GB" sz="1100" b="1" i="1" dirty="0">
                <a:solidFill>
                  <a:srgbClr val="FF66FF"/>
                </a:solidFill>
              </a:rPr>
              <a:t>[2. Business Model Toolbox 2013]</a:t>
            </a:r>
            <a:endParaRPr lang="en-GB" b="1" i="1" dirty="0">
              <a:solidFill>
                <a:srgbClr val="FF66FF"/>
              </a:solidFill>
            </a:endParaRPr>
          </a:p>
        </p:txBody>
      </p:sp>
      <p:sp>
        <p:nvSpPr>
          <p:cNvPr id="15" name="TextBox 14">
            <a:extLst>
              <a:ext uri="{FF2B5EF4-FFF2-40B4-BE49-F238E27FC236}">
                <a16:creationId xmlns:a16="http://schemas.microsoft.com/office/drawing/2014/main" id="{D7B15D44-1CA4-838C-BE6C-894D66DC1F60}"/>
              </a:ext>
            </a:extLst>
          </p:cNvPr>
          <p:cNvSpPr txBox="1"/>
          <p:nvPr/>
        </p:nvSpPr>
        <p:spPr>
          <a:xfrm>
            <a:off x="2530746" y="5888975"/>
            <a:ext cx="7918676" cy="646331"/>
          </a:xfrm>
          <a:prstGeom prst="rect">
            <a:avLst/>
          </a:prstGeom>
          <a:noFill/>
        </p:spPr>
        <p:txBody>
          <a:bodyPr wrap="square">
            <a:spAutoFit/>
          </a:bodyPr>
          <a:lstStyle/>
          <a:p>
            <a:r>
              <a:rPr lang="en-GB" i="1" dirty="0"/>
              <a:t>“Airbnb gives hosts approximately 97 cents out of every dollar earned through renting out their space” [57-58]</a:t>
            </a:r>
          </a:p>
        </p:txBody>
      </p:sp>
      <p:sp>
        <p:nvSpPr>
          <p:cNvPr id="22" name="TextBox 21">
            <a:extLst>
              <a:ext uri="{FF2B5EF4-FFF2-40B4-BE49-F238E27FC236}">
                <a16:creationId xmlns:a16="http://schemas.microsoft.com/office/drawing/2014/main" id="{A50F45AB-B54D-99E1-154E-DBF74671A054}"/>
              </a:ext>
            </a:extLst>
          </p:cNvPr>
          <p:cNvSpPr txBox="1"/>
          <p:nvPr/>
        </p:nvSpPr>
        <p:spPr>
          <a:xfrm>
            <a:off x="589710" y="4999123"/>
            <a:ext cx="6281736" cy="646331"/>
          </a:xfrm>
          <a:prstGeom prst="rect">
            <a:avLst/>
          </a:prstGeom>
          <a:noFill/>
        </p:spPr>
        <p:txBody>
          <a:bodyPr wrap="square">
            <a:spAutoFit/>
          </a:bodyPr>
          <a:lstStyle/>
          <a:p>
            <a:r>
              <a:rPr lang="en-GB" i="1" dirty="0"/>
              <a:t>“At the time of writing this book, Airbnb has more than three million listings in 191 countries around the globe.” [58]</a:t>
            </a:r>
          </a:p>
        </p:txBody>
      </p:sp>
      <p:pic>
        <p:nvPicPr>
          <p:cNvPr id="8" name="B">
            <a:hlinkClick r:id="" action="ppaction://media"/>
            <a:extLst>
              <a:ext uri="{FF2B5EF4-FFF2-40B4-BE49-F238E27FC236}">
                <a16:creationId xmlns:a16="http://schemas.microsoft.com/office/drawing/2014/main" id="{626EC32E-7F29-F5F2-4191-C3C66E97BF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48034" y="5998193"/>
            <a:ext cx="609600" cy="609600"/>
          </a:xfrm>
          <a:prstGeom prst="rect">
            <a:avLst/>
          </a:prstGeom>
        </p:spPr>
      </p:pic>
    </p:spTree>
    <p:extLst>
      <p:ext uri="{BB962C8B-B14F-4D97-AF65-F5344CB8AC3E}">
        <p14:creationId xmlns:p14="http://schemas.microsoft.com/office/powerpoint/2010/main" val="18036341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5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135E32E-5D2A-DC38-CE6D-8126FAA7799B}"/>
              </a:ext>
            </a:extLst>
          </p:cNvPr>
          <p:cNvSpPr/>
          <p:nvPr/>
        </p:nvSpPr>
        <p:spPr>
          <a:xfrm rot="5400000">
            <a:off x="7420471" y="2719011"/>
            <a:ext cx="1311055" cy="612361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9DCFD281-D1FD-705D-1678-47F3A45D7C73}"/>
              </a:ext>
            </a:extLst>
          </p:cNvPr>
          <p:cNvSpPr/>
          <p:nvPr/>
        </p:nvSpPr>
        <p:spPr>
          <a:xfrm rot="5400000">
            <a:off x="6728409" y="919818"/>
            <a:ext cx="2385247" cy="581368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9127B262-DFF9-3EAD-E6E9-331C0DAB14DC}"/>
              </a:ext>
            </a:extLst>
          </p:cNvPr>
          <p:cNvSpPr/>
          <p:nvPr/>
        </p:nvSpPr>
        <p:spPr>
          <a:xfrm rot="5400000">
            <a:off x="1072935" y="1927183"/>
            <a:ext cx="2973188" cy="438689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1099211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5 – Capturing and Disseminating Value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3" name="TextBox 2">
            <a:extLst>
              <a:ext uri="{FF2B5EF4-FFF2-40B4-BE49-F238E27FC236}">
                <a16:creationId xmlns:a16="http://schemas.microsoft.com/office/drawing/2014/main" id="{A4A6D696-8BF9-D278-2DB2-53EFFD521454}"/>
              </a:ext>
            </a:extLst>
          </p:cNvPr>
          <p:cNvSpPr txBox="1"/>
          <p:nvPr/>
        </p:nvSpPr>
        <p:spPr>
          <a:xfrm>
            <a:off x="5014192" y="5195378"/>
            <a:ext cx="6123613" cy="1200329"/>
          </a:xfrm>
          <a:prstGeom prst="rect">
            <a:avLst/>
          </a:prstGeom>
          <a:noFill/>
        </p:spPr>
        <p:txBody>
          <a:bodyPr wrap="square" rtlCol="0">
            <a:spAutoFit/>
          </a:bodyPr>
          <a:lstStyle/>
          <a:p>
            <a:r>
              <a:rPr lang="en-GB" dirty="0"/>
              <a:t>Doesn’t elaborate on how the Airbnb review system inspires public confidence for all stakeholders involved, Dolnicar only cites its benefit for risk assessment for hosts, or how the system can be potentially sabotaged by fake identities and slander</a:t>
            </a:r>
          </a:p>
        </p:txBody>
      </p:sp>
      <p:sp>
        <p:nvSpPr>
          <p:cNvPr id="4" name="Action Button: Sound 3">
            <a:hlinkClick r:id="" action="ppaction://noaction" highlightClick="1">
              <a:snd r:embed="rId4" name="camera.wav"/>
            </a:hlinkClick>
            <a:extLst>
              <a:ext uri="{FF2B5EF4-FFF2-40B4-BE49-F238E27FC236}">
                <a16:creationId xmlns:a16="http://schemas.microsoft.com/office/drawing/2014/main" id="{C7FA6333-9389-86D1-2915-18DF648D5DB4}"/>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951EB35-F8E9-C4AD-C68B-925D9B470114}"/>
              </a:ext>
            </a:extLst>
          </p:cNvPr>
          <p:cNvSpPr/>
          <p:nvPr/>
        </p:nvSpPr>
        <p:spPr>
          <a:xfrm rot="5400000">
            <a:off x="5407417" y="-3790556"/>
            <a:ext cx="1200326" cy="1128299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44A1C04A-5993-9929-88BC-01CE038E8BBF}"/>
              </a:ext>
            </a:extLst>
          </p:cNvPr>
          <p:cNvSpPr txBox="1"/>
          <p:nvPr/>
        </p:nvSpPr>
        <p:spPr>
          <a:xfrm>
            <a:off x="366083" y="1250775"/>
            <a:ext cx="11149642" cy="1200329"/>
          </a:xfrm>
          <a:prstGeom prst="rect">
            <a:avLst/>
          </a:prstGeom>
          <a:noFill/>
        </p:spPr>
        <p:txBody>
          <a:bodyPr wrap="square">
            <a:spAutoFit/>
          </a:bodyPr>
          <a:lstStyle/>
          <a:p>
            <a:r>
              <a:rPr lang="en-GB" dirty="0"/>
              <a:t>Secondly, in this chapter the theme of perspectives can be identified, primarily through its analysis on Airbnb’s review system and how value is created by offering the hosts the ability to leave reviews on their customers, and vice versa, for customers to review their host and their property. This communication network is an important part of Airbnb’s brand as it ensures confidence in customers, while simultaneously keeping out bad actors in their system. </a:t>
            </a:r>
            <a:r>
              <a:rPr lang="en-GB" sz="1100" b="1" i="1" dirty="0">
                <a:solidFill>
                  <a:srgbClr val="FF66FF"/>
                </a:solidFill>
              </a:rPr>
              <a:t> [3. </a:t>
            </a:r>
            <a:r>
              <a:rPr lang="en-GB" sz="1100" b="1" i="1" dirty="0" err="1">
                <a:solidFill>
                  <a:srgbClr val="FF66FF"/>
                </a:solidFill>
              </a:rPr>
              <a:t>Autohost</a:t>
            </a:r>
            <a:r>
              <a:rPr lang="en-GB" sz="1100" b="1" i="1" dirty="0">
                <a:solidFill>
                  <a:srgbClr val="FF66FF"/>
                </a:solidFill>
              </a:rPr>
              <a:t> 2023]</a:t>
            </a:r>
            <a:endParaRPr lang="en-GB" b="1" i="1" dirty="0">
              <a:solidFill>
                <a:srgbClr val="FF66FF"/>
              </a:solidFill>
            </a:endParaRPr>
          </a:p>
        </p:txBody>
      </p:sp>
      <p:sp>
        <p:nvSpPr>
          <p:cNvPr id="10" name="TextBox 9">
            <a:extLst>
              <a:ext uri="{FF2B5EF4-FFF2-40B4-BE49-F238E27FC236}">
                <a16:creationId xmlns:a16="http://schemas.microsoft.com/office/drawing/2014/main" id="{4975BFF7-F136-5CBC-2A94-4E43647088BB}"/>
              </a:ext>
            </a:extLst>
          </p:cNvPr>
          <p:cNvSpPr txBox="1"/>
          <p:nvPr/>
        </p:nvSpPr>
        <p:spPr>
          <a:xfrm>
            <a:off x="5042933" y="2634033"/>
            <a:ext cx="5784940" cy="2308324"/>
          </a:xfrm>
          <a:prstGeom prst="rect">
            <a:avLst/>
          </a:prstGeom>
          <a:noFill/>
        </p:spPr>
        <p:txBody>
          <a:bodyPr wrap="square">
            <a:spAutoFit/>
          </a:bodyPr>
          <a:lstStyle/>
          <a:p>
            <a:r>
              <a:rPr lang="en-GB" i="1" dirty="0"/>
              <a:t>“The host’s offer contributes to the attractiveness of the platform for guests by increasing both the quantity and the variety of the listings on offer Hosts also contribute their reviews of guests, which represent an invaluable source of information for risk assessment by other hosts. Superhosts – those who have a minimum number of trades a year and perform at a high level also contribute advice and other knowledge resources to the host community.” [57]</a:t>
            </a:r>
          </a:p>
        </p:txBody>
      </p:sp>
      <p:pic>
        <p:nvPicPr>
          <p:cNvPr id="1028" name="Picture 4" descr="Man Sitting in Front of Three Computers · Free Stock Photo">
            <a:extLst>
              <a:ext uri="{FF2B5EF4-FFF2-40B4-BE49-F238E27FC236}">
                <a16:creationId xmlns:a16="http://schemas.microsoft.com/office/drawing/2014/main" id="{0F52A9EE-8C55-6B1B-D64E-BF7B2B4F96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610" y="2735867"/>
            <a:ext cx="4165148" cy="2776765"/>
          </a:xfrm>
          <a:prstGeom prst="rect">
            <a:avLst/>
          </a:prstGeom>
          <a:noFill/>
          <a:extLst>
            <a:ext uri="{909E8E84-426E-40DD-AFC4-6F175D3DCCD1}">
              <a14:hiddenFill xmlns:a14="http://schemas.microsoft.com/office/drawing/2010/main">
                <a:solidFill>
                  <a:srgbClr val="FFFFFF"/>
                </a:solidFill>
              </a14:hiddenFill>
            </a:ext>
          </a:extLst>
        </p:spPr>
      </p:pic>
      <p:pic>
        <p:nvPicPr>
          <p:cNvPr id="5" name="C">
            <a:hlinkClick r:id="" action="ppaction://media"/>
            <a:extLst>
              <a:ext uri="{FF2B5EF4-FFF2-40B4-BE49-F238E27FC236}">
                <a16:creationId xmlns:a16="http://schemas.microsoft.com/office/drawing/2014/main" id="{99CBD2DA-B2D7-6E03-2461-2BCF2D4D13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4277" y="5997761"/>
            <a:ext cx="609600" cy="609600"/>
          </a:xfrm>
          <a:prstGeom prst="rect">
            <a:avLst/>
          </a:prstGeom>
        </p:spPr>
      </p:pic>
    </p:spTree>
    <p:extLst>
      <p:ext uri="{BB962C8B-B14F-4D97-AF65-F5344CB8AC3E}">
        <p14:creationId xmlns:p14="http://schemas.microsoft.com/office/powerpoint/2010/main" val="3006420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1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46854B7-3160-BBC8-AF70-86F7B2F99EAE}"/>
              </a:ext>
            </a:extLst>
          </p:cNvPr>
          <p:cNvSpPr/>
          <p:nvPr/>
        </p:nvSpPr>
        <p:spPr>
          <a:xfrm rot="5400000">
            <a:off x="2840725" y="616092"/>
            <a:ext cx="1834775" cy="679032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140BD32D-37B1-2782-BF23-3C074C1006EB}"/>
              </a:ext>
            </a:extLst>
          </p:cNvPr>
          <p:cNvSpPr/>
          <p:nvPr/>
        </p:nvSpPr>
        <p:spPr>
          <a:xfrm rot="5400000">
            <a:off x="3401665" y="-1115297"/>
            <a:ext cx="923332" cy="700075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1099211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5 – Capturing and Disseminating Value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5" name="camera.wav"/>
            </a:hlinkClick>
            <a:extLst>
              <a:ext uri="{FF2B5EF4-FFF2-40B4-BE49-F238E27FC236}">
                <a16:creationId xmlns:a16="http://schemas.microsoft.com/office/drawing/2014/main" id="{7E2D78FF-A31D-5B2F-4623-44CD79D08AF2}"/>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FBE0BB4-8615-4F6F-B162-B16B82A8A42A}"/>
              </a:ext>
            </a:extLst>
          </p:cNvPr>
          <p:cNvSpPr txBox="1"/>
          <p:nvPr/>
        </p:nvSpPr>
        <p:spPr>
          <a:xfrm>
            <a:off x="366083" y="1930400"/>
            <a:ext cx="7000755" cy="923330"/>
          </a:xfrm>
          <a:prstGeom prst="rect">
            <a:avLst/>
          </a:prstGeom>
          <a:noFill/>
        </p:spPr>
        <p:txBody>
          <a:bodyPr wrap="square">
            <a:spAutoFit/>
          </a:bodyPr>
          <a:lstStyle/>
          <a:p>
            <a:r>
              <a:rPr lang="en-GB" i="1" dirty="0"/>
              <a:t>“Hosts risk damage to their property by inconsiderate guests. They risk negative reputation arising from external effects such as noise or litter that that their neighbours have to bear.” [57]</a:t>
            </a:r>
          </a:p>
        </p:txBody>
      </p:sp>
      <p:sp>
        <p:nvSpPr>
          <p:cNvPr id="7" name="Rectangle 6">
            <a:extLst>
              <a:ext uri="{FF2B5EF4-FFF2-40B4-BE49-F238E27FC236}">
                <a16:creationId xmlns:a16="http://schemas.microsoft.com/office/drawing/2014/main" id="{32E2E888-F0B4-70C6-81A0-5519A72E639D}"/>
              </a:ext>
            </a:extLst>
          </p:cNvPr>
          <p:cNvSpPr/>
          <p:nvPr/>
        </p:nvSpPr>
        <p:spPr>
          <a:xfrm rot="5400000">
            <a:off x="5521111" y="-3904250"/>
            <a:ext cx="461666" cy="1077172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5DDF5B71-4ADE-F89F-248E-E2432286A906}"/>
              </a:ext>
            </a:extLst>
          </p:cNvPr>
          <p:cNvSpPr txBox="1"/>
          <p:nvPr/>
        </p:nvSpPr>
        <p:spPr>
          <a:xfrm>
            <a:off x="366083" y="1250775"/>
            <a:ext cx="11149642" cy="369332"/>
          </a:xfrm>
          <a:prstGeom prst="rect">
            <a:avLst/>
          </a:prstGeom>
          <a:noFill/>
        </p:spPr>
        <p:txBody>
          <a:bodyPr wrap="square">
            <a:spAutoFit/>
          </a:bodyPr>
          <a:lstStyle/>
          <a:p>
            <a:r>
              <a:rPr lang="en-GB" dirty="0"/>
              <a:t>Thirdly, other thematic issues are cited by Dolnicar, these themes being risk and the aforementioned, trust-factor.</a:t>
            </a:r>
            <a:endParaRPr lang="en-GB" b="1" i="1" dirty="0">
              <a:solidFill>
                <a:srgbClr val="FF66FF"/>
              </a:solidFill>
            </a:endParaRPr>
          </a:p>
        </p:txBody>
      </p:sp>
      <p:sp>
        <p:nvSpPr>
          <p:cNvPr id="9" name="Rectangle 8">
            <a:extLst>
              <a:ext uri="{FF2B5EF4-FFF2-40B4-BE49-F238E27FC236}">
                <a16:creationId xmlns:a16="http://schemas.microsoft.com/office/drawing/2014/main" id="{02A170E5-0B2E-9640-87CA-A33899F93CD9}"/>
              </a:ext>
            </a:extLst>
          </p:cNvPr>
          <p:cNvSpPr/>
          <p:nvPr/>
        </p:nvSpPr>
        <p:spPr>
          <a:xfrm rot="5400000">
            <a:off x="8095204" y="1426301"/>
            <a:ext cx="2701153" cy="368549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descr="The Main Types of Business Risk | Envato Tuts+">
            <a:extLst>
              <a:ext uri="{FF2B5EF4-FFF2-40B4-BE49-F238E27FC236}">
                <a16:creationId xmlns:a16="http://schemas.microsoft.com/office/drawing/2014/main" id="{98C7D040-90B4-3E70-2B56-4199476D19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0172" y="1984315"/>
            <a:ext cx="3469259" cy="244480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553CD2D-D8AD-BF07-A203-1D9FFBB44117}"/>
              </a:ext>
            </a:extLst>
          </p:cNvPr>
          <p:cNvSpPr txBox="1"/>
          <p:nvPr/>
        </p:nvSpPr>
        <p:spPr>
          <a:xfrm>
            <a:off x="385017" y="3125307"/>
            <a:ext cx="7000755" cy="1754326"/>
          </a:xfrm>
          <a:prstGeom prst="rect">
            <a:avLst/>
          </a:prstGeom>
          <a:noFill/>
        </p:spPr>
        <p:txBody>
          <a:bodyPr wrap="square">
            <a:spAutoFit/>
          </a:bodyPr>
          <a:lstStyle/>
          <a:p>
            <a:r>
              <a:rPr lang="en-GB" i="1" dirty="0"/>
              <a:t>“Guests risk disappointment because their selected listing might not feature amenities advertised or be a scam listing that does not exist. If they stay at the host’s property at the same time as the host, they risk their privacy if hosts overstep boundaries or use hidden or disclosed recording devices. In more extreme cases, guests might risk theft, robbery, or physical abuse.” [58]</a:t>
            </a:r>
          </a:p>
        </p:txBody>
      </p:sp>
      <p:sp>
        <p:nvSpPr>
          <p:cNvPr id="27" name="Rectangle 26">
            <a:extLst>
              <a:ext uri="{FF2B5EF4-FFF2-40B4-BE49-F238E27FC236}">
                <a16:creationId xmlns:a16="http://schemas.microsoft.com/office/drawing/2014/main" id="{F4480E6F-0E61-B663-9D55-3FCA211A8FDA}"/>
              </a:ext>
            </a:extLst>
          </p:cNvPr>
          <p:cNvSpPr/>
          <p:nvPr/>
        </p:nvSpPr>
        <p:spPr>
          <a:xfrm rot="5400000">
            <a:off x="5030126" y="432632"/>
            <a:ext cx="1192789" cy="1048300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B218D56C-E759-1D9F-5487-C6306209658D}"/>
              </a:ext>
            </a:extLst>
          </p:cNvPr>
          <p:cNvSpPr txBox="1"/>
          <p:nvPr/>
        </p:nvSpPr>
        <p:spPr>
          <a:xfrm>
            <a:off x="432844" y="5046722"/>
            <a:ext cx="10072462" cy="1192789"/>
          </a:xfrm>
          <a:prstGeom prst="rect">
            <a:avLst/>
          </a:prstGeom>
          <a:noFill/>
        </p:spPr>
        <p:txBody>
          <a:bodyPr wrap="square">
            <a:spAutoFit/>
          </a:bodyPr>
          <a:lstStyle/>
          <a:p>
            <a:r>
              <a:rPr lang="en-GB" b="0" i="0" dirty="0">
                <a:solidFill>
                  <a:srgbClr val="0F0F0F"/>
                </a:solidFill>
                <a:effectLst/>
              </a:rPr>
              <a:t>Dolnicar </a:t>
            </a:r>
            <a:r>
              <a:rPr lang="en-GB" dirty="0">
                <a:solidFill>
                  <a:srgbClr val="0F0F0F"/>
                </a:solidFill>
              </a:rPr>
              <a:t>could have further elaborated on how some rare cases turn into sensationalist stories, that reach millions of individuals and twist their perception of the company. </a:t>
            </a:r>
            <a:r>
              <a:rPr lang="en-GB" b="0" i="0" dirty="0">
                <a:solidFill>
                  <a:srgbClr val="0F0F0F"/>
                </a:solidFill>
                <a:effectLst/>
              </a:rPr>
              <a:t>Tom Peters, </a:t>
            </a:r>
            <a:r>
              <a:rPr lang="en-GB" sz="1100" b="0" i="1" dirty="0">
                <a:solidFill>
                  <a:srgbClr val="FF66FF"/>
                </a:solidFill>
                <a:effectLst/>
              </a:rPr>
              <a:t>[4. Peters]</a:t>
            </a:r>
            <a:r>
              <a:rPr lang="en-GB" b="0" i="0" dirty="0">
                <a:solidFill>
                  <a:srgbClr val="0F0F0F"/>
                </a:solidFill>
                <a:effectLst/>
              </a:rPr>
              <a:t> rather than focusing solely on advertising, stressed the importance of perception, customer experience, and excellence in all aspects of business to build a strong brand image and attract loyal customers.</a:t>
            </a:r>
            <a:endParaRPr lang="en-GB" dirty="0"/>
          </a:p>
        </p:txBody>
      </p:sp>
      <p:pic>
        <p:nvPicPr>
          <p:cNvPr id="3" name="D">
            <a:hlinkClick r:id="" action="ppaction://media"/>
            <a:extLst>
              <a:ext uri="{FF2B5EF4-FFF2-40B4-BE49-F238E27FC236}">
                <a16:creationId xmlns:a16="http://schemas.microsoft.com/office/drawing/2014/main" id="{29AC9895-58EC-31B3-C2AC-929D5B62764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56696" y="5993941"/>
            <a:ext cx="609600" cy="609600"/>
          </a:xfrm>
          <a:prstGeom prst="rect">
            <a:avLst/>
          </a:prstGeom>
        </p:spPr>
      </p:pic>
    </p:spTree>
    <p:extLst>
      <p:ext uri="{BB962C8B-B14F-4D97-AF65-F5344CB8AC3E}">
        <p14:creationId xmlns:p14="http://schemas.microsoft.com/office/powerpoint/2010/main" val="6738386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9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FFF9C"/>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359FF448-1817-7835-1490-68B3AFD2BE90}"/>
              </a:ext>
            </a:extLst>
          </p:cNvPr>
          <p:cNvSpPr/>
          <p:nvPr/>
        </p:nvSpPr>
        <p:spPr>
          <a:xfrm rot="5400000">
            <a:off x="8528712" y="2432715"/>
            <a:ext cx="2770065" cy="308965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2884DF21-C356-20E3-A686-227F3668C2AF}"/>
              </a:ext>
            </a:extLst>
          </p:cNvPr>
          <p:cNvSpPr/>
          <p:nvPr/>
        </p:nvSpPr>
        <p:spPr>
          <a:xfrm rot="5400000">
            <a:off x="5113054" y="2545538"/>
            <a:ext cx="1200331" cy="504165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AC0C1AC1-086E-FF87-61CA-894C1C7E74E3}"/>
              </a:ext>
            </a:extLst>
          </p:cNvPr>
          <p:cNvSpPr/>
          <p:nvPr/>
        </p:nvSpPr>
        <p:spPr>
          <a:xfrm rot="5400000">
            <a:off x="4775632" y="1015408"/>
            <a:ext cx="1754327" cy="488910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Rectangle 3">
            <a:extLst>
              <a:ext uri="{FF2B5EF4-FFF2-40B4-BE49-F238E27FC236}">
                <a16:creationId xmlns:a16="http://schemas.microsoft.com/office/drawing/2014/main" id="{1F188BDF-2930-0DE8-D072-73D3DE7DC01D}"/>
              </a:ext>
            </a:extLst>
          </p:cNvPr>
          <p:cNvSpPr/>
          <p:nvPr/>
        </p:nvSpPr>
        <p:spPr>
          <a:xfrm>
            <a:off x="145693" y="96434"/>
            <a:ext cx="10182596"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7 – Entrepreneurship Opportunities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0" name="Action Button: Sound 9">
            <a:hlinkClick r:id="" action="ppaction://noaction" highlightClick="1">
              <a:snd r:embed="rId4" name="camera.wav"/>
            </a:hlinkClick>
            <a:extLst>
              <a:ext uri="{FF2B5EF4-FFF2-40B4-BE49-F238E27FC236}">
                <a16:creationId xmlns:a16="http://schemas.microsoft.com/office/drawing/2014/main" id="{DD951AFA-FFFA-2A6E-B1BD-FF485A2124F1}"/>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76265F7-1532-23C5-B3FE-B886DDCD3786}"/>
              </a:ext>
            </a:extLst>
          </p:cNvPr>
          <p:cNvSpPr/>
          <p:nvPr/>
        </p:nvSpPr>
        <p:spPr>
          <a:xfrm rot="5400000">
            <a:off x="2260764" y="-643904"/>
            <a:ext cx="1200329" cy="498969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A57E0E0-5D00-0B5E-6788-0729422A602F}"/>
              </a:ext>
            </a:extLst>
          </p:cNvPr>
          <p:cNvSpPr txBox="1"/>
          <p:nvPr/>
        </p:nvSpPr>
        <p:spPr>
          <a:xfrm>
            <a:off x="366084" y="1250775"/>
            <a:ext cx="5059356" cy="1477328"/>
          </a:xfrm>
          <a:prstGeom prst="rect">
            <a:avLst/>
          </a:prstGeom>
          <a:noFill/>
        </p:spPr>
        <p:txBody>
          <a:bodyPr wrap="square">
            <a:spAutoFit/>
          </a:bodyPr>
          <a:lstStyle/>
          <a:p>
            <a:r>
              <a:rPr lang="en-GB" dirty="0"/>
              <a:t>Entrepreneurship opportunities with Airbnb involve creating and managing unique lodging experiences using existing assets by utilising the platform to connect with travellers and generate income.</a:t>
            </a:r>
          </a:p>
          <a:p>
            <a:endParaRPr lang="en-GB" dirty="0"/>
          </a:p>
        </p:txBody>
      </p:sp>
      <p:sp>
        <p:nvSpPr>
          <p:cNvPr id="14" name="Rectangle 13">
            <a:extLst>
              <a:ext uri="{FF2B5EF4-FFF2-40B4-BE49-F238E27FC236}">
                <a16:creationId xmlns:a16="http://schemas.microsoft.com/office/drawing/2014/main" id="{C6F18D97-EA37-4B63-C7F4-AF08C6CE2D44}"/>
              </a:ext>
            </a:extLst>
          </p:cNvPr>
          <p:cNvSpPr/>
          <p:nvPr/>
        </p:nvSpPr>
        <p:spPr>
          <a:xfrm rot="5400000">
            <a:off x="59467" y="2871525"/>
            <a:ext cx="3304672" cy="269144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FA80F99B-5765-6885-C0E0-DE3AD1BB2474}"/>
              </a:ext>
            </a:extLst>
          </p:cNvPr>
          <p:cNvPicPr>
            <a:picLocks noChangeAspect="1"/>
          </p:cNvPicPr>
          <p:nvPr/>
        </p:nvPicPr>
        <p:blipFill>
          <a:blip r:embed="rId5"/>
          <a:stretch>
            <a:fillRect/>
          </a:stretch>
        </p:blipFill>
        <p:spPr>
          <a:xfrm>
            <a:off x="413645" y="2645565"/>
            <a:ext cx="2584567" cy="3162070"/>
          </a:xfrm>
          <a:prstGeom prst="rect">
            <a:avLst/>
          </a:prstGeom>
        </p:spPr>
      </p:pic>
      <p:sp>
        <p:nvSpPr>
          <p:cNvPr id="8" name="TextBox 7">
            <a:extLst>
              <a:ext uri="{FF2B5EF4-FFF2-40B4-BE49-F238E27FC236}">
                <a16:creationId xmlns:a16="http://schemas.microsoft.com/office/drawing/2014/main" id="{E8DCB3E2-752B-2121-239D-C4099E4C9A78}"/>
              </a:ext>
            </a:extLst>
          </p:cNvPr>
          <p:cNvSpPr txBox="1"/>
          <p:nvPr/>
        </p:nvSpPr>
        <p:spPr>
          <a:xfrm>
            <a:off x="3208245" y="4503901"/>
            <a:ext cx="5182466" cy="1200329"/>
          </a:xfrm>
          <a:prstGeom prst="rect">
            <a:avLst/>
          </a:prstGeom>
          <a:noFill/>
        </p:spPr>
        <p:txBody>
          <a:bodyPr wrap="square">
            <a:spAutoFit/>
          </a:bodyPr>
          <a:lstStyle/>
          <a:p>
            <a:r>
              <a:rPr lang="en-GB" b="0" i="0" dirty="0">
                <a:solidFill>
                  <a:srgbClr val="0F0F0F"/>
                </a:solidFill>
                <a:effectLst/>
              </a:rPr>
              <a:t>By emphasising trust, access over ownership, collaborative consumption, and community-driven interactions in sharing lodgings, Rachel Botsman's philosophy compl</a:t>
            </a:r>
            <a:r>
              <a:rPr lang="en-GB" dirty="0">
                <a:solidFill>
                  <a:srgbClr val="0F0F0F"/>
                </a:solidFill>
              </a:rPr>
              <a:t>e</a:t>
            </a:r>
            <a:r>
              <a:rPr lang="en-GB" b="0" i="0" dirty="0">
                <a:solidFill>
                  <a:srgbClr val="0F0F0F"/>
                </a:solidFill>
                <a:effectLst/>
              </a:rPr>
              <a:t>ments Airbnb's business strategy.</a:t>
            </a:r>
            <a:endParaRPr lang="en-GB" dirty="0"/>
          </a:p>
        </p:txBody>
      </p:sp>
      <p:sp>
        <p:nvSpPr>
          <p:cNvPr id="6" name="TextBox 5">
            <a:extLst>
              <a:ext uri="{FF2B5EF4-FFF2-40B4-BE49-F238E27FC236}">
                <a16:creationId xmlns:a16="http://schemas.microsoft.com/office/drawing/2014/main" id="{317750A8-3004-0662-A488-1D2B6C7E87BF}"/>
              </a:ext>
            </a:extLst>
          </p:cNvPr>
          <p:cNvSpPr txBox="1"/>
          <p:nvPr/>
        </p:nvSpPr>
        <p:spPr>
          <a:xfrm>
            <a:off x="3231870" y="2582793"/>
            <a:ext cx="4889101" cy="1754326"/>
          </a:xfrm>
          <a:prstGeom prst="rect">
            <a:avLst/>
          </a:prstGeom>
          <a:noFill/>
        </p:spPr>
        <p:txBody>
          <a:bodyPr wrap="square">
            <a:spAutoFit/>
          </a:bodyPr>
          <a:lstStyle/>
          <a:p>
            <a:r>
              <a:rPr lang="en-GB" dirty="0"/>
              <a:t>An economic model known as the "sharing economy" allows people or companies to share resources, such as products, services, or assets. This sharing is frequently made possible by digital platforms, which promote greater use and access over outright ownership. </a:t>
            </a:r>
            <a:r>
              <a:rPr lang="en-GB" sz="1100" b="1" i="1" dirty="0">
                <a:solidFill>
                  <a:srgbClr val="FF66FF"/>
                </a:solidFill>
              </a:rPr>
              <a:t>[5. Marr - Forbes]</a:t>
            </a:r>
            <a:endParaRPr lang="en-GB" b="1" i="1" dirty="0">
              <a:solidFill>
                <a:srgbClr val="FF66FF"/>
              </a:solidFill>
            </a:endParaRPr>
          </a:p>
        </p:txBody>
      </p:sp>
      <p:sp>
        <p:nvSpPr>
          <p:cNvPr id="7" name="Rectangle 6">
            <a:extLst>
              <a:ext uri="{FF2B5EF4-FFF2-40B4-BE49-F238E27FC236}">
                <a16:creationId xmlns:a16="http://schemas.microsoft.com/office/drawing/2014/main" id="{06576A7E-D86C-5462-6FD1-78E92CD2E360}"/>
              </a:ext>
            </a:extLst>
          </p:cNvPr>
          <p:cNvSpPr/>
          <p:nvPr/>
        </p:nvSpPr>
        <p:spPr>
          <a:xfrm rot="5400000">
            <a:off x="7797349" y="-1030359"/>
            <a:ext cx="1200329" cy="578203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75C6E133-29F8-9E9E-7BD4-EBBEC7DE7FF5}"/>
              </a:ext>
            </a:extLst>
          </p:cNvPr>
          <p:cNvSpPr txBox="1"/>
          <p:nvPr/>
        </p:nvSpPr>
        <p:spPr>
          <a:xfrm>
            <a:off x="5516809" y="1247280"/>
            <a:ext cx="6029719" cy="1200329"/>
          </a:xfrm>
          <a:prstGeom prst="rect">
            <a:avLst/>
          </a:prstGeom>
          <a:noFill/>
        </p:spPr>
        <p:txBody>
          <a:bodyPr wrap="square">
            <a:spAutoFit/>
          </a:bodyPr>
          <a:lstStyle/>
          <a:p>
            <a:r>
              <a:rPr lang="en-GB" dirty="0"/>
              <a:t>The first theme identified in this chapter is the theme of the sharing economy, Airbnb fosters an environment where the principles of the sharing economy model can develop. First, we should understand what is meant by a sharing economy</a:t>
            </a:r>
            <a:endParaRPr lang="en-GB" b="1" i="1" dirty="0">
              <a:solidFill>
                <a:srgbClr val="FF66FF"/>
              </a:solidFill>
            </a:endParaRPr>
          </a:p>
        </p:txBody>
      </p:sp>
      <p:sp>
        <p:nvSpPr>
          <p:cNvPr id="29" name="TextBox 28">
            <a:extLst>
              <a:ext uri="{FF2B5EF4-FFF2-40B4-BE49-F238E27FC236}">
                <a16:creationId xmlns:a16="http://schemas.microsoft.com/office/drawing/2014/main" id="{DF4B17D3-6BDB-5128-9E48-6A26188FE57F}"/>
              </a:ext>
            </a:extLst>
          </p:cNvPr>
          <p:cNvSpPr txBox="1"/>
          <p:nvPr/>
        </p:nvSpPr>
        <p:spPr>
          <a:xfrm>
            <a:off x="8406565" y="2645565"/>
            <a:ext cx="3052010" cy="2585323"/>
          </a:xfrm>
          <a:prstGeom prst="rect">
            <a:avLst/>
          </a:prstGeom>
          <a:noFill/>
        </p:spPr>
        <p:txBody>
          <a:bodyPr wrap="square">
            <a:spAutoFit/>
          </a:bodyPr>
          <a:lstStyle/>
          <a:p>
            <a:r>
              <a:rPr lang="en-GB" i="1" dirty="0"/>
              <a:t>“They could still be micro-entrepreneurs but are less likely to be local because online services can be offered globally. This chapter provides examples of the many kinds of entrepreneurship facilitated by peer-to-peer accommodation networks. “ [78]</a:t>
            </a:r>
          </a:p>
        </p:txBody>
      </p:sp>
      <p:pic>
        <p:nvPicPr>
          <p:cNvPr id="3" name="E">
            <a:hlinkClick r:id="" action="ppaction://media"/>
            <a:extLst>
              <a:ext uri="{FF2B5EF4-FFF2-40B4-BE49-F238E27FC236}">
                <a16:creationId xmlns:a16="http://schemas.microsoft.com/office/drawing/2014/main" id="{A6A1838F-3079-856A-BBF2-7613E33692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8079" y="5999049"/>
            <a:ext cx="609600" cy="609600"/>
          </a:xfrm>
          <a:prstGeom prst="rect">
            <a:avLst/>
          </a:prstGeom>
        </p:spPr>
      </p:pic>
    </p:spTree>
    <p:extLst>
      <p:ext uri="{BB962C8B-B14F-4D97-AF65-F5344CB8AC3E}">
        <p14:creationId xmlns:p14="http://schemas.microsoft.com/office/powerpoint/2010/main" val="41114991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FFF9C"/>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D4F455D-D206-13F4-8575-EFAC582C9FE6}"/>
              </a:ext>
            </a:extLst>
          </p:cNvPr>
          <p:cNvSpPr/>
          <p:nvPr/>
        </p:nvSpPr>
        <p:spPr>
          <a:xfrm>
            <a:off x="2255030" y="5792167"/>
            <a:ext cx="7765269" cy="72447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C1F78CC2-EC15-2AD3-0E71-DF570DA5F4B2}"/>
              </a:ext>
            </a:extLst>
          </p:cNvPr>
          <p:cNvSpPr/>
          <p:nvPr/>
        </p:nvSpPr>
        <p:spPr>
          <a:xfrm>
            <a:off x="299385" y="3843082"/>
            <a:ext cx="6281736" cy="175432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a:extLst>
              <a:ext uri="{FF2B5EF4-FFF2-40B4-BE49-F238E27FC236}">
                <a16:creationId xmlns:a16="http://schemas.microsoft.com/office/drawing/2014/main" id="{4966E73C-0CC5-319C-C470-92938BF919D8}"/>
              </a:ext>
            </a:extLst>
          </p:cNvPr>
          <p:cNvSpPr/>
          <p:nvPr/>
        </p:nvSpPr>
        <p:spPr>
          <a:xfrm>
            <a:off x="308630" y="2685543"/>
            <a:ext cx="6281736" cy="100633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1FADA6FA-6F98-5886-525C-760CBF24DB0A}"/>
              </a:ext>
            </a:extLst>
          </p:cNvPr>
          <p:cNvSpPr/>
          <p:nvPr/>
        </p:nvSpPr>
        <p:spPr>
          <a:xfrm>
            <a:off x="6737154" y="1314113"/>
            <a:ext cx="5035752" cy="340559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6DAD4-74DD-D7D9-4667-F79CA9558DBC}"/>
              </a:ext>
            </a:extLst>
          </p:cNvPr>
          <p:cNvSpPr/>
          <p:nvPr/>
        </p:nvSpPr>
        <p:spPr>
          <a:xfrm>
            <a:off x="308631" y="1314114"/>
            <a:ext cx="5035752" cy="124598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Rectangle 3">
            <a:extLst>
              <a:ext uri="{FF2B5EF4-FFF2-40B4-BE49-F238E27FC236}">
                <a16:creationId xmlns:a16="http://schemas.microsoft.com/office/drawing/2014/main" id="{1F188BDF-2930-0DE8-D072-73D3DE7DC01D}"/>
              </a:ext>
            </a:extLst>
          </p:cNvPr>
          <p:cNvSpPr/>
          <p:nvPr/>
        </p:nvSpPr>
        <p:spPr>
          <a:xfrm>
            <a:off x="145693" y="96434"/>
            <a:ext cx="10182596"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7 – Entrepreneurship Opportunities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5" name="Action Button: Sound 4">
            <a:hlinkClick r:id="" action="ppaction://noaction" highlightClick="1">
              <a:snd r:embed="rId4" name="camera.wav"/>
            </a:hlinkClick>
            <a:extLst>
              <a:ext uri="{FF2B5EF4-FFF2-40B4-BE49-F238E27FC236}">
                <a16:creationId xmlns:a16="http://schemas.microsoft.com/office/drawing/2014/main" id="{7749F64D-4626-BD6C-5EBB-508F19720533}"/>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DEA61B8-5EF6-A718-04C6-BFB472D7823C}"/>
              </a:ext>
            </a:extLst>
          </p:cNvPr>
          <p:cNvSpPr txBox="1"/>
          <p:nvPr/>
        </p:nvSpPr>
        <p:spPr>
          <a:xfrm>
            <a:off x="308630" y="1332614"/>
            <a:ext cx="5146217" cy="1200329"/>
          </a:xfrm>
          <a:prstGeom prst="rect">
            <a:avLst/>
          </a:prstGeom>
          <a:noFill/>
        </p:spPr>
        <p:txBody>
          <a:bodyPr wrap="square">
            <a:spAutoFit/>
          </a:bodyPr>
          <a:lstStyle/>
          <a:p>
            <a:r>
              <a:rPr lang="en-GB" b="0" i="0" dirty="0">
                <a:solidFill>
                  <a:srgbClr val="0F0F0F"/>
                </a:solidFill>
                <a:effectLst/>
              </a:rPr>
              <a:t>Now the theme of Value presents itself. Airbnb enables entrepreneurial opportunities by letting people earn income through their properties, giving them control over pricing and guest experiences.</a:t>
            </a:r>
            <a:endParaRPr lang="en-GB" dirty="0"/>
          </a:p>
        </p:txBody>
      </p:sp>
      <p:pic>
        <p:nvPicPr>
          <p:cNvPr id="1026" name="Picture 2" descr="Adding Value - Free of Charge Creative Commons Financial 14 image">
            <a:extLst>
              <a:ext uri="{FF2B5EF4-FFF2-40B4-BE49-F238E27FC236}">
                <a16:creationId xmlns:a16="http://schemas.microsoft.com/office/drawing/2014/main" id="{922777CD-654E-407A-BB8D-3DFE645FAE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9399" y="1415696"/>
            <a:ext cx="4787536" cy="319169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1E52A37-40F5-3A4C-C6CF-2AA5E163543B}"/>
              </a:ext>
            </a:extLst>
          </p:cNvPr>
          <p:cNvSpPr txBox="1"/>
          <p:nvPr/>
        </p:nvSpPr>
        <p:spPr>
          <a:xfrm>
            <a:off x="330300" y="3907422"/>
            <a:ext cx="6287588" cy="1754326"/>
          </a:xfrm>
          <a:prstGeom prst="rect">
            <a:avLst/>
          </a:prstGeom>
          <a:noFill/>
        </p:spPr>
        <p:txBody>
          <a:bodyPr wrap="square">
            <a:spAutoFit/>
          </a:bodyPr>
          <a:lstStyle/>
          <a:p>
            <a:r>
              <a:rPr lang="en-GB" b="0" i="0" dirty="0">
                <a:solidFill>
                  <a:srgbClr val="0F0F0F"/>
                </a:solidFill>
                <a:effectLst/>
              </a:rPr>
              <a:t>Airbnb generates value for its users by offering diverse and often more affordable accommodation options, fostering cultural exchanges, and providing a platform for hosts to earn income. Additionally, it contributes to the economy by creating jobs, boosting local businesses, and promoting tourism in various communities worldwide.</a:t>
            </a:r>
            <a:endParaRPr lang="en-GB" dirty="0"/>
          </a:p>
        </p:txBody>
      </p:sp>
      <p:sp>
        <p:nvSpPr>
          <p:cNvPr id="11" name="TextBox 10">
            <a:extLst>
              <a:ext uri="{FF2B5EF4-FFF2-40B4-BE49-F238E27FC236}">
                <a16:creationId xmlns:a16="http://schemas.microsoft.com/office/drawing/2014/main" id="{DE3ACD99-FC91-1E3A-D059-0CCB63A46922}"/>
              </a:ext>
            </a:extLst>
          </p:cNvPr>
          <p:cNvSpPr txBox="1"/>
          <p:nvPr/>
        </p:nvSpPr>
        <p:spPr>
          <a:xfrm>
            <a:off x="360764" y="2721473"/>
            <a:ext cx="6287588" cy="923330"/>
          </a:xfrm>
          <a:prstGeom prst="rect">
            <a:avLst/>
          </a:prstGeom>
          <a:noFill/>
        </p:spPr>
        <p:txBody>
          <a:bodyPr wrap="square">
            <a:spAutoFit/>
          </a:bodyPr>
          <a:lstStyle/>
          <a:p>
            <a:r>
              <a:rPr lang="en-GB" i="1" dirty="0"/>
              <a:t>“Hosting itself is an entrepreneurial opportunity which can help ordinary people make ends meet or buy a few luxuries they otherwise would not be able to afford” [83]</a:t>
            </a:r>
          </a:p>
        </p:txBody>
      </p:sp>
      <p:sp>
        <p:nvSpPr>
          <p:cNvPr id="13" name="TextBox 12">
            <a:extLst>
              <a:ext uri="{FF2B5EF4-FFF2-40B4-BE49-F238E27FC236}">
                <a16:creationId xmlns:a16="http://schemas.microsoft.com/office/drawing/2014/main" id="{1675585B-7F66-2471-3561-8CFCE89B9354}"/>
              </a:ext>
            </a:extLst>
          </p:cNvPr>
          <p:cNvSpPr txBox="1"/>
          <p:nvPr/>
        </p:nvSpPr>
        <p:spPr>
          <a:xfrm>
            <a:off x="2798140" y="5318062"/>
            <a:ext cx="6287588" cy="261610"/>
          </a:xfrm>
          <a:prstGeom prst="rect">
            <a:avLst/>
          </a:prstGeom>
          <a:noFill/>
        </p:spPr>
        <p:txBody>
          <a:bodyPr wrap="square">
            <a:spAutoFit/>
          </a:bodyPr>
          <a:lstStyle/>
          <a:p>
            <a:r>
              <a:rPr lang="en-GB" sz="1100" b="1" i="1" dirty="0">
                <a:solidFill>
                  <a:srgbClr val="FF66FF"/>
                </a:solidFill>
                <a:effectLst/>
              </a:rPr>
              <a:t>[6. </a:t>
            </a:r>
            <a:r>
              <a:rPr lang="en-GB" sz="1100" b="1" i="1" dirty="0" err="1">
                <a:solidFill>
                  <a:srgbClr val="FF66FF"/>
                </a:solidFill>
                <a:effectLst/>
              </a:rPr>
              <a:t>Mahmuda</a:t>
            </a:r>
            <a:r>
              <a:rPr lang="en-GB" sz="1100" b="1" i="1" dirty="0">
                <a:solidFill>
                  <a:srgbClr val="FF66FF"/>
                </a:solidFill>
                <a:effectLst/>
              </a:rPr>
              <a:t>, S., Sigler, T., Corcoran, J., &amp; Knight, E. (2022)]</a:t>
            </a:r>
            <a:endParaRPr lang="en-GB" sz="1100" b="1" i="1" dirty="0">
              <a:solidFill>
                <a:srgbClr val="FF66FF"/>
              </a:solidFill>
            </a:endParaRPr>
          </a:p>
        </p:txBody>
      </p:sp>
      <p:sp>
        <p:nvSpPr>
          <p:cNvPr id="16" name="TextBox 15">
            <a:extLst>
              <a:ext uri="{FF2B5EF4-FFF2-40B4-BE49-F238E27FC236}">
                <a16:creationId xmlns:a16="http://schemas.microsoft.com/office/drawing/2014/main" id="{5256EF27-8E88-4E4C-4BB5-407D0A4AF5A8}"/>
              </a:ext>
            </a:extLst>
          </p:cNvPr>
          <p:cNvSpPr txBox="1"/>
          <p:nvPr/>
        </p:nvSpPr>
        <p:spPr>
          <a:xfrm>
            <a:off x="2362606" y="5544772"/>
            <a:ext cx="7326041" cy="923330"/>
          </a:xfrm>
          <a:prstGeom prst="rect">
            <a:avLst/>
          </a:prstGeom>
          <a:noFill/>
        </p:spPr>
        <p:txBody>
          <a:bodyPr wrap="square">
            <a:spAutoFit/>
          </a:bodyPr>
          <a:lstStyle/>
          <a:p>
            <a:br>
              <a:rPr lang="en-GB" dirty="0"/>
            </a:br>
            <a:r>
              <a:rPr lang="en-GB" b="0" i="0" dirty="0">
                <a:solidFill>
                  <a:srgbClr val="0F0F0F"/>
                </a:solidFill>
                <a:effectLst/>
              </a:rPr>
              <a:t>Value in business refers to the benefits and worth a product, service, or action provides to customers, stakeholders, or the market.</a:t>
            </a:r>
            <a:endParaRPr lang="en-GB" dirty="0"/>
          </a:p>
        </p:txBody>
      </p:sp>
      <p:sp>
        <p:nvSpPr>
          <p:cNvPr id="24" name="TextBox 23">
            <a:extLst>
              <a:ext uri="{FF2B5EF4-FFF2-40B4-BE49-F238E27FC236}">
                <a16:creationId xmlns:a16="http://schemas.microsoft.com/office/drawing/2014/main" id="{48DD8468-43CB-7F00-D8E5-B1CCE44A396A}"/>
              </a:ext>
            </a:extLst>
          </p:cNvPr>
          <p:cNvSpPr txBox="1"/>
          <p:nvPr/>
        </p:nvSpPr>
        <p:spPr>
          <a:xfrm>
            <a:off x="7891982" y="6157569"/>
            <a:ext cx="6287588" cy="261610"/>
          </a:xfrm>
          <a:prstGeom prst="rect">
            <a:avLst/>
          </a:prstGeom>
          <a:noFill/>
        </p:spPr>
        <p:txBody>
          <a:bodyPr wrap="square">
            <a:spAutoFit/>
          </a:bodyPr>
          <a:lstStyle/>
          <a:p>
            <a:r>
              <a:rPr lang="en-GB" sz="1100" b="1" i="1" dirty="0">
                <a:solidFill>
                  <a:srgbClr val="FF66FF"/>
                </a:solidFill>
                <a:effectLst/>
              </a:rPr>
              <a:t>[7. </a:t>
            </a:r>
            <a:r>
              <a:rPr lang="en-GB" sz="1100" b="1" i="1" dirty="0">
                <a:solidFill>
                  <a:srgbClr val="FF66FF"/>
                </a:solidFill>
              </a:rPr>
              <a:t>Shark Finesse]</a:t>
            </a:r>
            <a:r>
              <a:rPr lang="en-GB" sz="1100" b="1" i="1" dirty="0">
                <a:solidFill>
                  <a:srgbClr val="FF66FF"/>
                </a:solidFill>
                <a:effectLst/>
              </a:rPr>
              <a:t> </a:t>
            </a:r>
            <a:endParaRPr lang="en-GB" sz="1100" b="1" i="1" dirty="0">
              <a:solidFill>
                <a:srgbClr val="FF66FF"/>
              </a:solidFill>
            </a:endParaRPr>
          </a:p>
        </p:txBody>
      </p:sp>
      <p:pic>
        <p:nvPicPr>
          <p:cNvPr id="28" name="F">
            <a:hlinkClick r:id="" action="ppaction://media"/>
            <a:extLst>
              <a:ext uri="{FF2B5EF4-FFF2-40B4-BE49-F238E27FC236}">
                <a16:creationId xmlns:a16="http://schemas.microsoft.com/office/drawing/2014/main" id="{734E4049-2A8C-86F4-A76A-9260748E6C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7241" y="5988236"/>
            <a:ext cx="609600" cy="609600"/>
          </a:xfrm>
          <a:prstGeom prst="rect">
            <a:avLst/>
          </a:prstGeom>
        </p:spPr>
      </p:pic>
    </p:spTree>
    <p:extLst>
      <p:ext uri="{BB962C8B-B14F-4D97-AF65-F5344CB8AC3E}">
        <p14:creationId xmlns:p14="http://schemas.microsoft.com/office/powerpoint/2010/main" val="39296525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74"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FFF9C"/>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99367B6-7410-55E6-AA04-AC04E11F154C}"/>
              </a:ext>
            </a:extLst>
          </p:cNvPr>
          <p:cNvSpPr>
            <a:spLocks/>
          </p:cNvSpPr>
          <p:nvPr/>
        </p:nvSpPr>
        <p:spPr>
          <a:xfrm rot="5400000">
            <a:off x="7786077" y="2186891"/>
            <a:ext cx="1297878" cy="537106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C00F4C1F-9F89-1EB6-200D-1157DC5860F2}"/>
              </a:ext>
            </a:extLst>
          </p:cNvPr>
          <p:cNvSpPr/>
          <p:nvPr/>
        </p:nvSpPr>
        <p:spPr>
          <a:xfrm rot="5400000">
            <a:off x="2156577" y="-539717"/>
            <a:ext cx="1540048" cy="512103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Rectangle 3">
            <a:extLst>
              <a:ext uri="{FF2B5EF4-FFF2-40B4-BE49-F238E27FC236}">
                <a16:creationId xmlns:a16="http://schemas.microsoft.com/office/drawing/2014/main" id="{1F188BDF-2930-0DE8-D072-73D3DE7DC01D}"/>
              </a:ext>
            </a:extLst>
          </p:cNvPr>
          <p:cNvSpPr/>
          <p:nvPr/>
        </p:nvSpPr>
        <p:spPr>
          <a:xfrm>
            <a:off x="145693" y="96434"/>
            <a:ext cx="10182596"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7 – Entrepreneurship Opportunities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6" name="Action Button: Sound 5">
            <a:hlinkClick r:id="" action="ppaction://noaction" highlightClick="1">
              <a:snd r:embed="rId4" name="camera.wav"/>
            </a:hlinkClick>
            <a:extLst>
              <a:ext uri="{FF2B5EF4-FFF2-40B4-BE49-F238E27FC236}">
                <a16:creationId xmlns:a16="http://schemas.microsoft.com/office/drawing/2014/main" id="{1F307B22-D559-D3FC-9C0D-293293BA91E4}"/>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3CDEE70F-84F7-6D8D-C57D-14C2D4F5F6FE}"/>
              </a:ext>
            </a:extLst>
          </p:cNvPr>
          <p:cNvSpPr/>
          <p:nvPr/>
        </p:nvSpPr>
        <p:spPr>
          <a:xfrm rot="5400000">
            <a:off x="1592737" y="2280857"/>
            <a:ext cx="3124003" cy="460596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descr="Business Reporter - Management - Optimising returns from peer-to-peer  investments">
            <a:extLst>
              <a:ext uri="{FF2B5EF4-FFF2-40B4-BE49-F238E27FC236}">
                <a16:creationId xmlns:a16="http://schemas.microsoft.com/office/drawing/2014/main" id="{9C8D5B4D-49E8-0F69-3C16-34FC838761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941" y="3121205"/>
            <a:ext cx="4388279" cy="292551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6466275-AFE1-4237-1AA5-F036BE965E2E}"/>
              </a:ext>
            </a:extLst>
          </p:cNvPr>
          <p:cNvSpPr txBox="1"/>
          <p:nvPr/>
        </p:nvSpPr>
        <p:spPr>
          <a:xfrm>
            <a:off x="366083" y="1256371"/>
            <a:ext cx="4939342" cy="1467779"/>
          </a:xfrm>
          <a:prstGeom prst="rect">
            <a:avLst/>
          </a:prstGeom>
          <a:noFill/>
        </p:spPr>
        <p:txBody>
          <a:bodyPr wrap="square">
            <a:spAutoFit/>
          </a:bodyPr>
          <a:lstStyle/>
          <a:p>
            <a:r>
              <a:rPr lang="en-GB" b="0" i="0" dirty="0">
                <a:solidFill>
                  <a:srgbClr val="0F0F0F"/>
                </a:solidFill>
                <a:effectLst/>
              </a:rPr>
              <a:t>The next theme is the business model p2p. Peer-to-peer (P2P) business model connects individuals directly through a platform, enabling them to exchange goods, services, or resources without the need for intermediaries.</a:t>
            </a:r>
            <a:endParaRPr lang="en-GB" dirty="0"/>
          </a:p>
        </p:txBody>
      </p:sp>
      <p:sp>
        <p:nvSpPr>
          <p:cNvPr id="13" name="TextBox 12">
            <a:extLst>
              <a:ext uri="{FF2B5EF4-FFF2-40B4-BE49-F238E27FC236}">
                <a16:creationId xmlns:a16="http://schemas.microsoft.com/office/drawing/2014/main" id="{5E6A7900-6221-BED8-04D5-DAFBBD6A4BB1}"/>
              </a:ext>
            </a:extLst>
          </p:cNvPr>
          <p:cNvSpPr txBox="1"/>
          <p:nvPr/>
        </p:nvSpPr>
        <p:spPr>
          <a:xfrm>
            <a:off x="5801931" y="4247292"/>
            <a:ext cx="5219316" cy="1200329"/>
          </a:xfrm>
          <a:prstGeom prst="rect">
            <a:avLst/>
          </a:prstGeom>
          <a:noFill/>
        </p:spPr>
        <p:txBody>
          <a:bodyPr wrap="square">
            <a:spAutoFit/>
          </a:bodyPr>
          <a:lstStyle/>
          <a:p>
            <a:r>
              <a:rPr lang="en-GB" i="1" dirty="0"/>
              <a:t>“Peer-to-peer accommodation networks have opened up an unprecedented number of entrepreneurial opportunities. At the </a:t>
            </a:r>
            <a:r>
              <a:rPr lang="en-GB" i="1" dirty="0" err="1"/>
              <a:t>center</a:t>
            </a:r>
            <a:r>
              <a:rPr lang="en-GB" i="1" dirty="0"/>
              <a:t> stands the opportunity of establishing new peer-to-peer trading platforms” [83]</a:t>
            </a:r>
          </a:p>
        </p:txBody>
      </p:sp>
      <p:sp>
        <p:nvSpPr>
          <p:cNvPr id="15" name="Rectangle 14">
            <a:extLst>
              <a:ext uri="{FF2B5EF4-FFF2-40B4-BE49-F238E27FC236}">
                <a16:creationId xmlns:a16="http://schemas.microsoft.com/office/drawing/2014/main" id="{9F2F4657-32EA-CA16-A0A7-3CAA8C066264}"/>
              </a:ext>
            </a:extLst>
          </p:cNvPr>
          <p:cNvSpPr/>
          <p:nvPr/>
        </p:nvSpPr>
        <p:spPr>
          <a:xfrm rot="5400000">
            <a:off x="7162854" y="-154359"/>
            <a:ext cx="2572681" cy="537106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E934E70A-C149-B93B-65C6-E6E72A618F2F}"/>
              </a:ext>
            </a:extLst>
          </p:cNvPr>
          <p:cNvSpPr txBox="1"/>
          <p:nvPr/>
        </p:nvSpPr>
        <p:spPr>
          <a:xfrm>
            <a:off x="5840772" y="3543583"/>
            <a:ext cx="6281736" cy="261610"/>
          </a:xfrm>
          <a:prstGeom prst="rect">
            <a:avLst/>
          </a:prstGeom>
          <a:noFill/>
        </p:spPr>
        <p:txBody>
          <a:bodyPr wrap="square">
            <a:spAutoFit/>
          </a:bodyPr>
          <a:lstStyle/>
          <a:p>
            <a:r>
              <a:rPr lang="en-GB" sz="1100" b="1" i="1" dirty="0">
                <a:solidFill>
                  <a:srgbClr val="FF66FF"/>
                </a:solidFill>
              </a:rPr>
              <a:t>[8. Pereira - Business Model Analyst]</a:t>
            </a:r>
          </a:p>
        </p:txBody>
      </p:sp>
      <p:sp>
        <p:nvSpPr>
          <p:cNvPr id="8" name="TextBox 7">
            <a:extLst>
              <a:ext uri="{FF2B5EF4-FFF2-40B4-BE49-F238E27FC236}">
                <a16:creationId xmlns:a16="http://schemas.microsoft.com/office/drawing/2014/main" id="{4FC48EE9-033A-48C8-FEA8-4342599FB352}"/>
              </a:ext>
            </a:extLst>
          </p:cNvPr>
          <p:cNvSpPr txBox="1"/>
          <p:nvPr/>
        </p:nvSpPr>
        <p:spPr>
          <a:xfrm>
            <a:off x="5801931" y="1305448"/>
            <a:ext cx="5233494" cy="2308324"/>
          </a:xfrm>
          <a:prstGeom prst="rect">
            <a:avLst/>
          </a:prstGeom>
          <a:noFill/>
        </p:spPr>
        <p:txBody>
          <a:bodyPr wrap="square">
            <a:spAutoFit/>
          </a:bodyPr>
          <a:lstStyle/>
          <a:p>
            <a:r>
              <a:rPr lang="en-GB" b="0" i="0" dirty="0">
                <a:solidFill>
                  <a:srgbClr val="0F0F0F"/>
                </a:solidFill>
                <a:effectLst/>
              </a:rPr>
              <a:t>The peer-to-peer (P2P) model used by Airbnb involves individuals (hosts) renting out their properties or offering services directly to other individuals (guests) through the Airbnb platform, bypassing traditional intermediaries like hotels. This model allows for direct connections between hosts and guests, creating a sharing economy where individuals share their assets (such as homes or skills) for mutual benefit.</a:t>
            </a:r>
            <a:endParaRPr lang="en-GB" dirty="0"/>
          </a:p>
        </p:txBody>
      </p:sp>
      <p:pic>
        <p:nvPicPr>
          <p:cNvPr id="25" name="G">
            <a:hlinkClick r:id="" action="ppaction://media"/>
            <a:extLst>
              <a:ext uri="{FF2B5EF4-FFF2-40B4-BE49-F238E27FC236}">
                <a16:creationId xmlns:a16="http://schemas.microsoft.com/office/drawing/2014/main" id="{CA99CE69-7BDD-2A10-582F-C54F7A9DBF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291" y="5997761"/>
            <a:ext cx="609600" cy="609600"/>
          </a:xfrm>
          <a:prstGeom prst="rect">
            <a:avLst/>
          </a:prstGeom>
        </p:spPr>
      </p:pic>
    </p:spTree>
    <p:extLst>
      <p:ext uri="{BB962C8B-B14F-4D97-AF65-F5344CB8AC3E}">
        <p14:creationId xmlns:p14="http://schemas.microsoft.com/office/powerpoint/2010/main" val="23926405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25"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ABFF"/>
            </a:gs>
            <a:gs pos="100000">
              <a:srgbClr val="FF7575"/>
            </a:gs>
          </a:gsLst>
          <a:lin ang="8100000" scaled="1"/>
          <a:tileRect/>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3E945B1-C3CC-1C3D-68B7-D6A65864A4CC}"/>
              </a:ext>
            </a:extLst>
          </p:cNvPr>
          <p:cNvSpPr/>
          <p:nvPr/>
        </p:nvSpPr>
        <p:spPr>
          <a:xfrm rot="5400000">
            <a:off x="2786193" y="509722"/>
            <a:ext cx="1070663" cy="591089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9365064"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14 – The Impact on Employment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4" name="camera.wav"/>
            </a:hlinkClick>
            <a:extLst>
              <a:ext uri="{FF2B5EF4-FFF2-40B4-BE49-F238E27FC236}">
                <a16:creationId xmlns:a16="http://schemas.microsoft.com/office/drawing/2014/main" id="{1FD35EA0-8484-63C3-2EAC-99CD5061A5E6}"/>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A58AC5-D972-8FCB-678F-BC00B31483D3}"/>
              </a:ext>
            </a:extLst>
          </p:cNvPr>
          <p:cNvSpPr/>
          <p:nvPr/>
        </p:nvSpPr>
        <p:spPr>
          <a:xfrm rot="5400000">
            <a:off x="5283608" y="-3666750"/>
            <a:ext cx="1496920" cy="1133197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60C62B0A-BC19-6730-1562-15F2207B958F}"/>
              </a:ext>
            </a:extLst>
          </p:cNvPr>
          <p:cNvSpPr/>
          <p:nvPr/>
        </p:nvSpPr>
        <p:spPr>
          <a:xfrm rot="5400000">
            <a:off x="7258465" y="2215388"/>
            <a:ext cx="2891821" cy="433600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4" name="Picture 2" descr="hand, gesture, white collar worker, employment, job, businessperson, photography, collaboration, stock photography, writing, finger, business, management, black and white">
            <a:extLst>
              <a:ext uri="{FF2B5EF4-FFF2-40B4-BE49-F238E27FC236}">
                <a16:creationId xmlns:a16="http://schemas.microsoft.com/office/drawing/2014/main" id="{03BCD11A-3380-1ECB-1E09-337493F4BD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9601" y="3023921"/>
            <a:ext cx="4163498" cy="272726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42C1A4F-D4A4-1B3B-2DB1-2CF23C97CF61}"/>
              </a:ext>
            </a:extLst>
          </p:cNvPr>
          <p:cNvSpPr txBox="1"/>
          <p:nvPr/>
        </p:nvSpPr>
        <p:spPr>
          <a:xfrm>
            <a:off x="417826" y="2964162"/>
            <a:ext cx="6287588" cy="923330"/>
          </a:xfrm>
          <a:prstGeom prst="rect">
            <a:avLst/>
          </a:prstGeom>
          <a:noFill/>
        </p:spPr>
        <p:txBody>
          <a:bodyPr wrap="square">
            <a:spAutoFit/>
          </a:bodyPr>
          <a:lstStyle/>
          <a:p>
            <a:r>
              <a:rPr lang="en-GB" b="0" i="0" dirty="0">
                <a:solidFill>
                  <a:srgbClr val="0F0F0F"/>
                </a:solidFill>
                <a:effectLst/>
              </a:rPr>
              <a:t>Airbnb disrupts established hotel chains by offering unique accommodations, personalized experiences, and often lower prices, challenging traditional hotel models. </a:t>
            </a:r>
            <a:r>
              <a:rPr lang="en-GB" sz="1100" b="1" i="1" dirty="0">
                <a:solidFill>
                  <a:srgbClr val="FF66FF"/>
                </a:solidFill>
                <a:effectLst/>
              </a:rPr>
              <a:t>[9. Webber - Verdant]</a:t>
            </a:r>
            <a:endParaRPr lang="en-GB" b="1" i="1" dirty="0">
              <a:solidFill>
                <a:srgbClr val="FF66FF"/>
              </a:solidFill>
            </a:endParaRPr>
          </a:p>
        </p:txBody>
      </p:sp>
      <p:sp>
        <p:nvSpPr>
          <p:cNvPr id="3" name="TextBox 2">
            <a:extLst>
              <a:ext uri="{FF2B5EF4-FFF2-40B4-BE49-F238E27FC236}">
                <a16:creationId xmlns:a16="http://schemas.microsoft.com/office/drawing/2014/main" id="{751EC90E-0E67-49DB-F3DF-D185EACB759A}"/>
              </a:ext>
            </a:extLst>
          </p:cNvPr>
          <p:cNvSpPr txBox="1"/>
          <p:nvPr/>
        </p:nvSpPr>
        <p:spPr>
          <a:xfrm>
            <a:off x="417826" y="1271133"/>
            <a:ext cx="11183624" cy="1477328"/>
          </a:xfrm>
          <a:prstGeom prst="rect">
            <a:avLst/>
          </a:prstGeom>
          <a:noFill/>
        </p:spPr>
        <p:txBody>
          <a:bodyPr wrap="square" rtlCol="0">
            <a:spAutoFit/>
          </a:bodyPr>
          <a:lstStyle/>
          <a:p>
            <a:r>
              <a:rPr lang="en-GB" dirty="0">
                <a:solidFill>
                  <a:srgbClr val="0F0F0F"/>
                </a:solidFill>
              </a:rPr>
              <a:t>The final chapter I will be covering first displays the theme of peer-to-peer business models. </a:t>
            </a:r>
            <a:r>
              <a:rPr lang="en-GB" b="0" i="0" dirty="0">
                <a:solidFill>
                  <a:srgbClr val="0F0F0F"/>
                </a:solidFill>
                <a:effectLst/>
              </a:rPr>
              <a:t>Airbnb's no barriers to entry employment style, such as remote work options, flexible schedules, and diverse hiring practices, attracts a wider talent pool, fosters innovation, and enhances employee retention, leading to a more dynamic and adaptable workforce. This approach allows Airbnb to tap into diverse skills and perspectives, encouraging creativity and agility within the company. </a:t>
            </a:r>
            <a:r>
              <a:rPr lang="en-GB" dirty="0">
                <a:solidFill>
                  <a:srgbClr val="0F0F0F"/>
                </a:solidFill>
              </a:rPr>
              <a:t>However, Dolnicar does not discuss the impact on established hotel enterprises.</a:t>
            </a:r>
            <a:endParaRPr lang="en-GB" dirty="0"/>
          </a:p>
        </p:txBody>
      </p:sp>
      <p:sp>
        <p:nvSpPr>
          <p:cNvPr id="10" name="Rectangle 9">
            <a:extLst>
              <a:ext uri="{FF2B5EF4-FFF2-40B4-BE49-F238E27FC236}">
                <a16:creationId xmlns:a16="http://schemas.microsoft.com/office/drawing/2014/main" id="{0DCFED10-6C5D-9196-7CAE-2B5008ABD07B}"/>
              </a:ext>
            </a:extLst>
          </p:cNvPr>
          <p:cNvSpPr/>
          <p:nvPr/>
        </p:nvSpPr>
        <p:spPr>
          <a:xfrm rot="5400000">
            <a:off x="2333992" y="2280239"/>
            <a:ext cx="1975065" cy="591089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415CE9E8-3786-EF98-E6E8-FD49D29FDEEF}"/>
              </a:ext>
            </a:extLst>
          </p:cNvPr>
          <p:cNvSpPr txBox="1"/>
          <p:nvPr/>
        </p:nvSpPr>
        <p:spPr>
          <a:xfrm>
            <a:off x="366078" y="4251127"/>
            <a:ext cx="5863245" cy="2031325"/>
          </a:xfrm>
          <a:prstGeom prst="rect">
            <a:avLst/>
          </a:prstGeom>
          <a:noFill/>
        </p:spPr>
        <p:txBody>
          <a:bodyPr wrap="square">
            <a:spAutoFit/>
          </a:bodyPr>
          <a:lstStyle/>
          <a:p>
            <a:r>
              <a:rPr lang="en-GB" i="1" dirty="0"/>
              <a:t>“The emergence and success of peer-to-peer accommodation networks have had a profound effect on the tourism accommodation sector. Given that the sector is highly labour-intensive, this has major flow-on effects on employment in hospitality and tourism. flexible work schedules and extra cash, and assisting associated service sectors like housekeeping and property management.” [167]</a:t>
            </a:r>
          </a:p>
        </p:txBody>
      </p:sp>
      <p:pic>
        <p:nvPicPr>
          <p:cNvPr id="13" name="H">
            <a:hlinkClick r:id="" action="ppaction://media"/>
            <a:extLst>
              <a:ext uri="{FF2B5EF4-FFF2-40B4-BE49-F238E27FC236}">
                <a16:creationId xmlns:a16="http://schemas.microsoft.com/office/drawing/2014/main" id="{7F54AE77-6CB7-006A-607E-3F7C397523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6766" y="5996702"/>
            <a:ext cx="609600" cy="609600"/>
          </a:xfrm>
          <a:prstGeom prst="rect">
            <a:avLst/>
          </a:prstGeom>
        </p:spPr>
      </p:pic>
    </p:spTree>
    <p:extLst>
      <p:ext uri="{BB962C8B-B14F-4D97-AF65-F5344CB8AC3E}">
        <p14:creationId xmlns:p14="http://schemas.microsoft.com/office/powerpoint/2010/main" val="9780493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67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ABFF"/>
            </a:gs>
            <a:gs pos="100000">
              <a:srgbClr val="FF7575"/>
            </a:gs>
          </a:gsLst>
          <a:lin ang="8100000" scaled="1"/>
          <a:tileRect/>
        </a:gra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A01654D-A2B1-FE99-8C2C-4B49DD85F38C}"/>
              </a:ext>
            </a:extLst>
          </p:cNvPr>
          <p:cNvSpPr/>
          <p:nvPr/>
        </p:nvSpPr>
        <p:spPr>
          <a:xfrm rot="5400000">
            <a:off x="6359992" y="2647172"/>
            <a:ext cx="1796259" cy="606697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a:extLst>
              <a:ext uri="{FF2B5EF4-FFF2-40B4-BE49-F238E27FC236}">
                <a16:creationId xmlns:a16="http://schemas.microsoft.com/office/drawing/2014/main" id="{B7F4E6ED-D28D-81A2-D5FC-81B78BB8009E}"/>
              </a:ext>
            </a:extLst>
          </p:cNvPr>
          <p:cNvSpPr/>
          <p:nvPr/>
        </p:nvSpPr>
        <p:spPr>
          <a:xfrm rot="5400000">
            <a:off x="7404908" y="274541"/>
            <a:ext cx="1257498" cy="758577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a:extLst>
              <a:ext uri="{FF2B5EF4-FFF2-40B4-BE49-F238E27FC236}">
                <a16:creationId xmlns:a16="http://schemas.microsoft.com/office/drawing/2014/main" id="{18BEB248-201F-803F-E4EC-75CFEC2A7B04}"/>
              </a:ext>
            </a:extLst>
          </p:cNvPr>
          <p:cNvSpPr/>
          <p:nvPr/>
        </p:nvSpPr>
        <p:spPr>
          <a:xfrm rot="5400000">
            <a:off x="8524292" y="19419"/>
            <a:ext cx="1937237" cy="439754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C3192877-7836-1460-5010-69ACB5397169}"/>
              </a:ext>
            </a:extLst>
          </p:cNvPr>
          <p:cNvSpPr/>
          <p:nvPr/>
        </p:nvSpPr>
        <p:spPr>
          <a:xfrm rot="5400000">
            <a:off x="950554" y="2843907"/>
            <a:ext cx="2572824" cy="374301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9365064"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14 – The Impact on Employment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TextBox 3">
            <a:extLst>
              <a:ext uri="{FF2B5EF4-FFF2-40B4-BE49-F238E27FC236}">
                <a16:creationId xmlns:a16="http://schemas.microsoft.com/office/drawing/2014/main" id="{67B660DE-EC51-05E4-A81A-929A6161A0AD}"/>
              </a:ext>
            </a:extLst>
          </p:cNvPr>
          <p:cNvSpPr txBox="1"/>
          <p:nvPr/>
        </p:nvSpPr>
        <p:spPr>
          <a:xfrm>
            <a:off x="1952113" y="7783933"/>
            <a:ext cx="6100618" cy="923330"/>
          </a:xfrm>
          <a:prstGeom prst="rect">
            <a:avLst/>
          </a:prstGeom>
          <a:noFill/>
        </p:spPr>
        <p:txBody>
          <a:bodyPr wrap="square">
            <a:spAutoFit/>
          </a:bodyPr>
          <a:lstStyle/>
          <a:p>
            <a:r>
              <a:rPr lang="en-GB" dirty="0"/>
              <a:t>ecommerce &gt; short-term accommodation providers being unable to compete with peer-to-peer networks moving out of the business; &gt; Creative destruction </a:t>
            </a:r>
          </a:p>
        </p:txBody>
      </p:sp>
      <p:sp>
        <p:nvSpPr>
          <p:cNvPr id="5" name="Action Button: Sound 4">
            <a:hlinkClick r:id="" action="ppaction://noaction" highlightClick="1">
              <a:snd r:embed="rId4" name="camera.wav"/>
            </a:hlinkClick>
            <a:extLst>
              <a:ext uri="{FF2B5EF4-FFF2-40B4-BE49-F238E27FC236}">
                <a16:creationId xmlns:a16="http://schemas.microsoft.com/office/drawing/2014/main" id="{EBC681BD-C7CC-8460-083C-4D8E0DE25E5B}"/>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E03E7652-5DF9-2F9C-706D-8D48B105024C}"/>
              </a:ext>
            </a:extLst>
          </p:cNvPr>
          <p:cNvSpPr/>
          <p:nvPr/>
        </p:nvSpPr>
        <p:spPr>
          <a:xfrm rot="5400000">
            <a:off x="2770579" y="-1153716"/>
            <a:ext cx="1949624" cy="675861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53EA268D-3693-5C89-FA60-9E3E8692BE78}"/>
              </a:ext>
            </a:extLst>
          </p:cNvPr>
          <p:cNvSpPr txBox="1"/>
          <p:nvPr/>
        </p:nvSpPr>
        <p:spPr>
          <a:xfrm>
            <a:off x="4253211" y="3186808"/>
            <a:ext cx="7334009" cy="1477328"/>
          </a:xfrm>
          <a:prstGeom prst="rect">
            <a:avLst/>
          </a:prstGeom>
          <a:noFill/>
        </p:spPr>
        <p:txBody>
          <a:bodyPr wrap="square">
            <a:spAutoFit/>
          </a:bodyPr>
          <a:lstStyle/>
          <a:p>
            <a:br>
              <a:rPr lang="en-GB" dirty="0"/>
            </a:br>
            <a:r>
              <a:rPr lang="en-GB" b="0" i="0" dirty="0">
                <a:solidFill>
                  <a:srgbClr val="0F0F0F"/>
                </a:solidFill>
                <a:effectLst/>
              </a:rPr>
              <a:t>Airbnb creates additional jobs by facilitating opportunities for hosts, cleaners, property managers, and local service providers, generating employment in hospitality, maintenance, and various support services within communities worldwide. </a:t>
            </a:r>
            <a:r>
              <a:rPr lang="en-GB" sz="1100" b="1" i="1" dirty="0">
                <a:solidFill>
                  <a:srgbClr val="FF66FF"/>
                </a:solidFill>
                <a:effectLst/>
              </a:rPr>
              <a:t>[10. Adler - Carnegie Mellon University]</a:t>
            </a:r>
            <a:endParaRPr lang="en-GB" b="1" i="1" dirty="0">
              <a:solidFill>
                <a:srgbClr val="FF66FF"/>
              </a:solidFill>
            </a:endParaRPr>
          </a:p>
        </p:txBody>
      </p:sp>
      <p:sp>
        <p:nvSpPr>
          <p:cNvPr id="9" name="TextBox 8">
            <a:extLst>
              <a:ext uri="{FF2B5EF4-FFF2-40B4-BE49-F238E27FC236}">
                <a16:creationId xmlns:a16="http://schemas.microsoft.com/office/drawing/2014/main" id="{9BA6BE1B-634D-2C6D-DAC6-4DBE60A0AAEE}"/>
              </a:ext>
            </a:extLst>
          </p:cNvPr>
          <p:cNvSpPr txBox="1"/>
          <p:nvPr/>
        </p:nvSpPr>
        <p:spPr>
          <a:xfrm>
            <a:off x="398547" y="1327411"/>
            <a:ext cx="6726151" cy="1754326"/>
          </a:xfrm>
          <a:prstGeom prst="rect">
            <a:avLst/>
          </a:prstGeom>
          <a:noFill/>
        </p:spPr>
        <p:txBody>
          <a:bodyPr wrap="square">
            <a:spAutoFit/>
          </a:bodyPr>
          <a:lstStyle/>
          <a:p>
            <a:r>
              <a:rPr lang="en-GB" dirty="0"/>
              <a:t>Lastly, </a:t>
            </a:r>
            <a:r>
              <a:rPr lang="en-GB" b="0" i="0" dirty="0">
                <a:solidFill>
                  <a:srgbClr val="0F0F0F"/>
                </a:solidFill>
                <a:effectLst/>
              </a:rPr>
              <a:t>Airbnb promotes e-commerce by facilitating online transactions for accommodation bookings, offering a seamless platform for hosts and guests to engage in secure financial transactions, enhancing convenience and trust in the sharing economy. Additionally, they may promote local experiences and services, allowing for further economic transactions within their platform.</a:t>
            </a:r>
            <a:endParaRPr lang="en-GB" dirty="0"/>
          </a:p>
        </p:txBody>
      </p:sp>
      <p:pic>
        <p:nvPicPr>
          <p:cNvPr id="2050" name="Picture 2" descr="Habit 1: Research and Prioritize - by Han Yuan">
            <a:extLst>
              <a:ext uri="{FF2B5EF4-FFF2-40B4-BE49-F238E27FC236}">
                <a16:creationId xmlns:a16="http://schemas.microsoft.com/office/drawing/2014/main" id="{F941170D-F674-8C3C-2E06-B124EAD769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144" y="3561862"/>
            <a:ext cx="3501782" cy="233380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1C4AE527-CDF4-1017-0570-0815B4A43E16}"/>
              </a:ext>
            </a:extLst>
          </p:cNvPr>
          <p:cNvSpPr txBox="1"/>
          <p:nvPr/>
        </p:nvSpPr>
        <p:spPr>
          <a:xfrm>
            <a:off x="7294139" y="1313345"/>
            <a:ext cx="4266299" cy="1754326"/>
          </a:xfrm>
          <a:prstGeom prst="rect">
            <a:avLst/>
          </a:prstGeom>
          <a:noFill/>
        </p:spPr>
        <p:txBody>
          <a:bodyPr wrap="square">
            <a:spAutoFit/>
          </a:bodyPr>
          <a:lstStyle/>
          <a:p>
            <a:r>
              <a:rPr lang="en-GB" i="1" dirty="0"/>
              <a:t>“In parallel to these developments within organizations, new personal income generation models have also emerged which offer an alternative to The Impact on Employment and the traditional model of full-time employment.” [162-163]</a:t>
            </a:r>
          </a:p>
        </p:txBody>
      </p:sp>
      <p:sp>
        <p:nvSpPr>
          <p:cNvPr id="15" name="Rectangle 14">
            <a:extLst>
              <a:ext uri="{FF2B5EF4-FFF2-40B4-BE49-F238E27FC236}">
                <a16:creationId xmlns:a16="http://schemas.microsoft.com/office/drawing/2014/main" id="{D76EC70C-90C9-C9ED-379B-C31A869CA1C1}"/>
              </a:ext>
            </a:extLst>
          </p:cNvPr>
          <p:cNvSpPr/>
          <p:nvPr/>
        </p:nvSpPr>
        <p:spPr>
          <a:xfrm>
            <a:off x="145693" y="96434"/>
            <a:ext cx="9365064"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Chapter 14 – The Impact on Employment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TextBox 15">
            <a:extLst>
              <a:ext uri="{FF2B5EF4-FFF2-40B4-BE49-F238E27FC236}">
                <a16:creationId xmlns:a16="http://schemas.microsoft.com/office/drawing/2014/main" id="{E9668575-0E96-37AD-1FA8-1DCDD0F13105}"/>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22" name="Group 21">
            <a:extLst>
              <a:ext uri="{FF2B5EF4-FFF2-40B4-BE49-F238E27FC236}">
                <a16:creationId xmlns:a16="http://schemas.microsoft.com/office/drawing/2014/main" id="{1FD39A73-BD65-013A-3B66-7F07B698CF67}"/>
              </a:ext>
            </a:extLst>
          </p:cNvPr>
          <p:cNvGrpSpPr/>
          <p:nvPr/>
        </p:nvGrpSpPr>
        <p:grpSpPr>
          <a:xfrm>
            <a:off x="0" y="0"/>
            <a:ext cx="12193764" cy="6852920"/>
            <a:chOff x="0" y="0"/>
            <a:chExt cx="12193764" cy="6852920"/>
          </a:xfrm>
        </p:grpSpPr>
        <p:sp>
          <p:nvSpPr>
            <p:cNvPr id="23" name="Rectangle 22">
              <a:extLst>
                <a:ext uri="{FF2B5EF4-FFF2-40B4-BE49-F238E27FC236}">
                  <a16:creationId xmlns:a16="http://schemas.microsoft.com/office/drawing/2014/main" id="{2F431CD9-91ED-8283-1866-6788FB1D0D32}"/>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4" name="Rectangle 23">
              <a:extLst>
                <a:ext uri="{FF2B5EF4-FFF2-40B4-BE49-F238E27FC236}">
                  <a16:creationId xmlns:a16="http://schemas.microsoft.com/office/drawing/2014/main" id="{01BE2722-7B78-3BD9-5C78-3320747EF691}"/>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5" name="Rectangle 24">
              <a:extLst>
                <a:ext uri="{FF2B5EF4-FFF2-40B4-BE49-F238E27FC236}">
                  <a16:creationId xmlns:a16="http://schemas.microsoft.com/office/drawing/2014/main" id="{054D1C23-C711-3D1D-668D-7D81A8A752A0}"/>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6" name="Rectangle 25">
              <a:extLst>
                <a:ext uri="{FF2B5EF4-FFF2-40B4-BE49-F238E27FC236}">
                  <a16:creationId xmlns:a16="http://schemas.microsoft.com/office/drawing/2014/main" id="{B26BFAF2-422C-1FC0-8DD6-9D69E5593D5F}"/>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27" name="Action Button: Sound 26">
            <a:hlinkClick r:id="" action="ppaction://noaction" highlightClick="1">
              <a:snd r:embed="rId4" name="camera.wav"/>
            </a:hlinkClick>
            <a:extLst>
              <a:ext uri="{FF2B5EF4-FFF2-40B4-BE49-F238E27FC236}">
                <a16:creationId xmlns:a16="http://schemas.microsoft.com/office/drawing/2014/main" id="{849D2A05-D4E9-8332-35B8-D9F8360A3797}"/>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7DA0C495-08B0-2503-27F5-8DF479DF4B2F}"/>
              </a:ext>
            </a:extLst>
          </p:cNvPr>
          <p:cNvSpPr txBox="1"/>
          <p:nvPr/>
        </p:nvSpPr>
        <p:spPr>
          <a:xfrm>
            <a:off x="4182165" y="4845838"/>
            <a:ext cx="6251955" cy="1754326"/>
          </a:xfrm>
          <a:prstGeom prst="rect">
            <a:avLst/>
          </a:prstGeom>
          <a:noFill/>
        </p:spPr>
        <p:txBody>
          <a:bodyPr wrap="square">
            <a:spAutoFit/>
          </a:bodyPr>
          <a:lstStyle/>
          <a:p>
            <a:r>
              <a:rPr lang="en-GB" b="0" i="0" dirty="0">
                <a:solidFill>
                  <a:srgbClr val="111111"/>
                </a:solidFill>
                <a:effectLst/>
              </a:rPr>
              <a:t>Dolnicar should have also cited Joseph Schumpeter's theory of </a:t>
            </a:r>
            <a:r>
              <a:rPr lang="en-GB" dirty="0">
                <a:solidFill>
                  <a:srgbClr val="111111"/>
                </a:solidFill>
              </a:rPr>
              <a:t>Creative Destruction when outlining how Airbnb competes with hotel chains. </a:t>
            </a:r>
            <a:r>
              <a:rPr lang="en-GB" b="0" i="0" dirty="0">
                <a:solidFill>
                  <a:srgbClr val="111111"/>
                </a:solidFill>
                <a:effectLst/>
              </a:rPr>
              <a:t>Creative destruction can give rise to entirely new industries that did not exist before. For example, the rise of the internet has created new industries, such as e-commerce, social media, and digital marketing. </a:t>
            </a:r>
            <a:r>
              <a:rPr lang="en-GB" sz="1100" b="1" i="1" dirty="0">
                <a:solidFill>
                  <a:srgbClr val="FF66FF"/>
                </a:solidFill>
                <a:effectLst/>
              </a:rPr>
              <a:t>[11. Investopedia]</a:t>
            </a:r>
            <a:endParaRPr lang="en-GB" b="1" i="1" dirty="0">
              <a:solidFill>
                <a:srgbClr val="FF66FF"/>
              </a:solidFill>
            </a:endParaRPr>
          </a:p>
        </p:txBody>
      </p:sp>
      <p:pic>
        <p:nvPicPr>
          <p:cNvPr id="42" name="I">
            <a:hlinkClick r:id="" action="ppaction://media"/>
            <a:extLst>
              <a:ext uri="{FF2B5EF4-FFF2-40B4-BE49-F238E27FC236}">
                <a16:creationId xmlns:a16="http://schemas.microsoft.com/office/drawing/2014/main" id="{FE4B1E0F-CBEA-8DD1-909F-7E7A7D130E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6289" y="5996387"/>
            <a:ext cx="609600" cy="609600"/>
          </a:xfrm>
          <a:prstGeom prst="rect">
            <a:avLst/>
          </a:prstGeom>
        </p:spPr>
      </p:pic>
    </p:spTree>
    <p:extLst>
      <p:ext uri="{BB962C8B-B14F-4D97-AF65-F5344CB8AC3E}">
        <p14:creationId xmlns:p14="http://schemas.microsoft.com/office/powerpoint/2010/main" val="7318096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992"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AFFFCF"/>
            </a:gs>
            <a:gs pos="100000">
              <a:srgbClr val="FFABAB"/>
            </a:gs>
          </a:gsLst>
          <a:lin ang="18900000" scaled="1"/>
          <a:tileRect/>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7EAA991-45CD-CAC2-310A-CBB4B5ABC2EE}"/>
              </a:ext>
            </a:extLst>
          </p:cNvPr>
          <p:cNvSpPr/>
          <p:nvPr/>
        </p:nvSpPr>
        <p:spPr>
          <a:xfrm rot="5400000">
            <a:off x="4760885" y="985516"/>
            <a:ext cx="683325" cy="950661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037E0E30-F831-86C6-C414-1A96D81704A2}"/>
              </a:ext>
            </a:extLst>
          </p:cNvPr>
          <p:cNvSpPr/>
          <p:nvPr/>
        </p:nvSpPr>
        <p:spPr>
          <a:xfrm rot="5400000">
            <a:off x="9002084" y="2130581"/>
            <a:ext cx="1242854" cy="42785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A2507296-5184-D23C-E215-A8012B0AE0A4}"/>
              </a:ext>
            </a:extLst>
          </p:cNvPr>
          <p:cNvSpPr/>
          <p:nvPr/>
        </p:nvSpPr>
        <p:spPr>
          <a:xfrm rot="5400000">
            <a:off x="3310025" y="1201570"/>
            <a:ext cx="999392" cy="691570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7906A87-A575-3092-90FD-4D90A112F32D}"/>
              </a:ext>
            </a:extLst>
          </p:cNvPr>
          <p:cNvSpPr/>
          <p:nvPr/>
        </p:nvSpPr>
        <p:spPr>
          <a:xfrm rot="5400000">
            <a:off x="3000325" y="298895"/>
            <a:ext cx="970082" cy="622890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7F5AA34A-EA4E-7B6E-9B2D-4CC092DB3242}"/>
              </a:ext>
            </a:extLst>
          </p:cNvPr>
          <p:cNvSpPr/>
          <p:nvPr/>
        </p:nvSpPr>
        <p:spPr>
          <a:xfrm rot="5400000">
            <a:off x="3026304" y="-990814"/>
            <a:ext cx="977700" cy="630500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2669320"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Conclusion</a:t>
            </a:r>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32894"/>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5" name="camera.wav"/>
            </a:hlinkClick>
            <a:extLst>
              <a:ext uri="{FF2B5EF4-FFF2-40B4-BE49-F238E27FC236}">
                <a16:creationId xmlns:a16="http://schemas.microsoft.com/office/drawing/2014/main" id="{5609AD93-A331-22AB-C3F3-BC5C7BAC2088}"/>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DD2F06D2-43EC-300E-CAD5-DDB93D5D7373}"/>
              </a:ext>
            </a:extLst>
          </p:cNvPr>
          <p:cNvSpPr txBox="1"/>
          <p:nvPr/>
        </p:nvSpPr>
        <p:spPr>
          <a:xfrm>
            <a:off x="360529" y="1727207"/>
            <a:ext cx="6287588" cy="923330"/>
          </a:xfrm>
          <a:prstGeom prst="rect">
            <a:avLst/>
          </a:prstGeom>
          <a:noFill/>
        </p:spPr>
        <p:txBody>
          <a:bodyPr wrap="square">
            <a:spAutoFit/>
          </a:bodyPr>
          <a:lstStyle/>
          <a:p>
            <a:r>
              <a:rPr lang="en-GB" b="1" i="1" dirty="0"/>
              <a:t>Sharing Economy </a:t>
            </a:r>
            <a:r>
              <a:rPr lang="en-GB" dirty="0"/>
              <a:t>–  With its ability to </a:t>
            </a:r>
            <a:r>
              <a:rPr lang="en-GB" b="0" i="0" dirty="0">
                <a:solidFill>
                  <a:srgbClr val="0F0F0F"/>
                </a:solidFill>
                <a:effectLst/>
              </a:rPr>
              <a:t>connect individuals to share their spaces, enabling peer-to-peer rentals and maximising the use of idle resources within a community-driven platform.</a:t>
            </a:r>
          </a:p>
        </p:txBody>
      </p:sp>
      <p:sp>
        <p:nvSpPr>
          <p:cNvPr id="15" name="TextBox 14">
            <a:extLst>
              <a:ext uri="{FF2B5EF4-FFF2-40B4-BE49-F238E27FC236}">
                <a16:creationId xmlns:a16="http://schemas.microsoft.com/office/drawing/2014/main" id="{11ACAD2B-E5E0-6321-73A4-7DF13ACCDB88}"/>
              </a:ext>
            </a:extLst>
          </p:cNvPr>
          <p:cNvSpPr txBox="1"/>
          <p:nvPr/>
        </p:nvSpPr>
        <p:spPr>
          <a:xfrm>
            <a:off x="7499484" y="3647348"/>
            <a:ext cx="4258170" cy="1200329"/>
          </a:xfrm>
          <a:prstGeom prst="rect">
            <a:avLst/>
          </a:prstGeom>
          <a:noFill/>
        </p:spPr>
        <p:txBody>
          <a:bodyPr wrap="square">
            <a:spAutoFit/>
          </a:bodyPr>
          <a:lstStyle/>
          <a:p>
            <a:r>
              <a:rPr lang="en-GB" b="1" i="1" dirty="0"/>
              <a:t>Perspectives</a:t>
            </a:r>
            <a:r>
              <a:rPr lang="en-GB" dirty="0"/>
              <a:t> - </a:t>
            </a:r>
            <a:r>
              <a:rPr lang="en-GB" dirty="0">
                <a:solidFill>
                  <a:srgbClr val="0F0F0F"/>
                </a:solidFill>
              </a:rPr>
              <a:t>B</a:t>
            </a:r>
            <a:r>
              <a:rPr lang="en-GB" b="0" i="0" dirty="0">
                <a:solidFill>
                  <a:srgbClr val="0F0F0F"/>
                </a:solidFill>
                <a:effectLst/>
              </a:rPr>
              <a:t>y fostering a community where hosts and guests from varied backgrounds contribute to unique travel experiences and cultural exchanges.</a:t>
            </a:r>
          </a:p>
        </p:txBody>
      </p:sp>
      <p:sp>
        <p:nvSpPr>
          <p:cNvPr id="22" name="TextBox 21">
            <a:extLst>
              <a:ext uri="{FF2B5EF4-FFF2-40B4-BE49-F238E27FC236}">
                <a16:creationId xmlns:a16="http://schemas.microsoft.com/office/drawing/2014/main" id="{B122747D-F170-CA6C-2C1C-E309F21DE1A2}"/>
              </a:ext>
            </a:extLst>
          </p:cNvPr>
          <p:cNvSpPr txBox="1"/>
          <p:nvPr/>
        </p:nvSpPr>
        <p:spPr>
          <a:xfrm>
            <a:off x="438755" y="2984345"/>
            <a:ext cx="6228902" cy="923330"/>
          </a:xfrm>
          <a:prstGeom prst="rect">
            <a:avLst/>
          </a:prstGeom>
          <a:noFill/>
        </p:spPr>
        <p:txBody>
          <a:bodyPr wrap="square">
            <a:spAutoFit/>
          </a:bodyPr>
          <a:lstStyle/>
          <a:p>
            <a:r>
              <a:rPr lang="en-GB" b="1" i="1" dirty="0"/>
              <a:t>Value</a:t>
            </a:r>
            <a:r>
              <a:rPr lang="en-GB" dirty="0"/>
              <a:t> - </a:t>
            </a:r>
            <a:r>
              <a:rPr lang="en-GB" b="0" i="0" dirty="0">
                <a:solidFill>
                  <a:srgbClr val="0F0F0F"/>
                </a:solidFill>
                <a:effectLst/>
              </a:rPr>
              <a:t>Airbnb utilises value by offering affordable, personalised accommodations and fostering a sense of belonging and connection within its global community of hosts and guests.</a:t>
            </a:r>
          </a:p>
        </p:txBody>
      </p:sp>
      <p:sp>
        <p:nvSpPr>
          <p:cNvPr id="24" name="TextBox 23">
            <a:extLst>
              <a:ext uri="{FF2B5EF4-FFF2-40B4-BE49-F238E27FC236}">
                <a16:creationId xmlns:a16="http://schemas.microsoft.com/office/drawing/2014/main" id="{CEDABFAE-0181-C4A3-1E4F-6DCE81C1DFC9}"/>
              </a:ext>
            </a:extLst>
          </p:cNvPr>
          <p:cNvSpPr txBox="1"/>
          <p:nvPr/>
        </p:nvSpPr>
        <p:spPr>
          <a:xfrm>
            <a:off x="395662" y="4167185"/>
            <a:ext cx="7016946" cy="923330"/>
          </a:xfrm>
          <a:prstGeom prst="rect">
            <a:avLst/>
          </a:prstGeom>
          <a:noFill/>
        </p:spPr>
        <p:txBody>
          <a:bodyPr wrap="square">
            <a:spAutoFit/>
          </a:bodyPr>
          <a:lstStyle/>
          <a:p>
            <a:r>
              <a:rPr lang="en-GB" b="1" i="1" dirty="0"/>
              <a:t>Business Models (p2p) </a:t>
            </a:r>
            <a:r>
              <a:rPr lang="en-GB" dirty="0"/>
              <a:t>- </a:t>
            </a:r>
            <a:r>
              <a:rPr lang="en-GB" b="0" i="0" dirty="0">
                <a:solidFill>
                  <a:srgbClr val="0F0F0F"/>
                </a:solidFill>
                <a:effectLst/>
              </a:rPr>
              <a:t>Airbnb employs peer-to-peer business models through enabling direct transactions between hosts and guests, leveraging individuals' resources to facilitate accommodation rentals.</a:t>
            </a:r>
            <a:endParaRPr lang="en-GB" dirty="0"/>
          </a:p>
        </p:txBody>
      </p:sp>
      <p:sp>
        <p:nvSpPr>
          <p:cNvPr id="26" name="TextBox 25">
            <a:extLst>
              <a:ext uri="{FF2B5EF4-FFF2-40B4-BE49-F238E27FC236}">
                <a16:creationId xmlns:a16="http://schemas.microsoft.com/office/drawing/2014/main" id="{4B92FA32-3F20-1431-0179-61A82D0C885C}"/>
              </a:ext>
            </a:extLst>
          </p:cNvPr>
          <p:cNvSpPr txBox="1"/>
          <p:nvPr/>
        </p:nvSpPr>
        <p:spPr>
          <a:xfrm>
            <a:off x="360529" y="5444400"/>
            <a:ext cx="9637218" cy="646331"/>
          </a:xfrm>
          <a:prstGeom prst="rect">
            <a:avLst/>
          </a:prstGeom>
          <a:noFill/>
        </p:spPr>
        <p:txBody>
          <a:bodyPr wrap="square">
            <a:spAutoFit/>
          </a:bodyPr>
          <a:lstStyle/>
          <a:p>
            <a:r>
              <a:rPr lang="en-GB" b="1" i="0" dirty="0">
                <a:solidFill>
                  <a:srgbClr val="0F0F0F"/>
                </a:solidFill>
                <a:effectLst/>
              </a:rPr>
              <a:t>Risk</a:t>
            </a:r>
            <a:r>
              <a:rPr lang="en-GB" b="0" i="0" dirty="0">
                <a:solidFill>
                  <a:srgbClr val="0F0F0F"/>
                </a:solidFill>
                <a:effectLst/>
              </a:rPr>
              <a:t> - Airbnb negotiates risk by implementing trust-building measures, such as user reviews, secure payments, and insurance options, to mitigate potential issues in accommodation transactions.</a:t>
            </a:r>
            <a:endParaRPr lang="en-GB" dirty="0"/>
          </a:p>
        </p:txBody>
      </p:sp>
      <p:sp>
        <p:nvSpPr>
          <p:cNvPr id="29" name="Rectangle 28">
            <a:extLst>
              <a:ext uri="{FF2B5EF4-FFF2-40B4-BE49-F238E27FC236}">
                <a16:creationId xmlns:a16="http://schemas.microsoft.com/office/drawing/2014/main" id="{02E0CCF5-DA95-6B4E-C33B-F59B5BB0F725}"/>
              </a:ext>
            </a:extLst>
          </p:cNvPr>
          <p:cNvSpPr/>
          <p:nvPr/>
        </p:nvSpPr>
        <p:spPr>
          <a:xfrm rot="5400000">
            <a:off x="8802080" y="444844"/>
            <a:ext cx="1587806" cy="427851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07CEFBD5-DC5A-ADCD-EB8F-B4EA8E3B9E93}"/>
              </a:ext>
            </a:extLst>
          </p:cNvPr>
          <p:cNvSpPr txBox="1"/>
          <p:nvPr/>
        </p:nvSpPr>
        <p:spPr>
          <a:xfrm>
            <a:off x="7494823" y="1829822"/>
            <a:ext cx="4199120" cy="1525919"/>
          </a:xfrm>
          <a:prstGeom prst="rect">
            <a:avLst/>
          </a:prstGeom>
          <a:noFill/>
        </p:spPr>
        <p:txBody>
          <a:bodyPr wrap="square">
            <a:spAutoFit/>
          </a:bodyPr>
          <a:lstStyle/>
          <a:p>
            <a:r>
              <a:rPr lang="en-GB" b="1" i="1" dirty="0"/>
              <a:t>Ecommerce</a:t>
            </a:r>
            <a:r>
              <a:rPr lang="en-GB" dirty="0"/>
              <a:t> – With its </a:t>
            </a:r>
            <a:r>
              <a:rPr lang="en-GB" dirty="0">
                <a:solidFill>
                  <a:srgbClr val="0F0F0F"/>
                </a:solidFill>
              </a:rPr>
              <a:t>utilisation of </a:t>
            </a:r>
            <a:r>
              <a:rPr lang="en-GB" b="0" i="0" dirty="0">
                <a:solidFill>
                  <a:srgbClr val="0F0F0F"/>
                </a:solidFill>
                <a:effectLst/>
              </a:rPr>
              <a:t>online transactions for booking accommodations, enabling secure payments, and providing a platform for hosts and guests to engage in commercial transactions related to rentals.</a:t>
            </a:r>
          </a:p>
        </p:txBody>
      </p:sp>
      <p:pic>
        <p:nvPicPr>
          <p:cNvPr id="34" name="J">
            <a:hlinkClick r:id="" action="ppaction://media"/>
            <a:extLst>
              <a:ext uri="{FF2B5EF4-FFF2-40B4-BE49-F238E27FC236}">
                <a16:creationId xmlns:a16="http://schemas.microsoft.com/office/drawing/2014/main" id="{C4A6E66E-4F9A-9E09-0263-32414276F5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0568" y="5997761"/>
            <a:ext cx="609600" cy="609600"/>
          </a:xfrm>
          <a:prstGeom prst="rect">
            <a:avLst/>
          </a:prstGeom>
        </p:spPr>
      </p:pic>
    </p:spTree>
    <p:extLst>
      <p:ext uri="{BB962C8B-B14F-4D97-AF65-F5344CB8AC3E}">
        <p14:creationId xmlns:p14="http://schemas.microsoft.com/office/powerpoint/2010/main" val="20008325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47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04A44B2-F981-8D6C-B981-6A4E7F1995F4}"/>
              </a:ext>
            </a:extLst>
          </p:cNvPr>
          <p:cNvSpPr/>
          <p:nvPr/>
        </p:nvSpPr>
        <p:spPr>
          <a:xfrm>
            <a:off x="145693" y="96434"/>
            <a:ext cx="2771913"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References</a:t>
            </a:r>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3" name="TextBox 2">
            <a:extLst>
              <a:ext uri="{FF2B5EF4-FFF2-40B4-BE49-F238E27FC236}">
                <a16:creationId xmlns:a16="http://schemas.microsoft.com/office/drawing/2014/main" id="{F020F6DC-5424-CB7E-F6A8-9F369C34A182}"/>
              </a:ext>
            </a:extLst>
          </p:cNvPr>
          <p:cNvSpPr txBox="1"/>
          <p:nvPr/>
        </p:nvSpPr>
        <p:spPr>
          <a:xfrm>
            <a:off x="2983357" y="308396"/>
            <a:ext cx="9002144" cy="646331"/>
          </a:xfrm>
          <a:prstGeom prst="rect">
            <a:avLst/>
          </a:prstGeom>
          <a:noFill/>
        </p:spPr>
        <p:txBody>
          <a:bodyPr wrap="none" rtlCol="0">
            <a:spAutoFit/>
          </a:bodyPr>
          <a:lstStyle/>
          <a:p>
            <a:r>
              <a:rPr lang="en-GB" dirty="0"/>
              <a:t>Book: Peer-To-Peer Accommodation Networks (2021) Sara Dolnicar</a:t>
            </a:r>
            <a:br>
              <a:rPr lang="en-GB" dirty="0"/>
            </a:br>
            <a:r>
              <a:rPr lang="en-GB" dirty="0">
                <a:hlinkClick r:id="rId2"/>
              </a:rPr>
              <a:t>https://library.oapen.org/bitstream/id/8c26ef66-8bbd-4aa2-ad44-e0e47d3bcc9e/640674.pdf</a:t>
            </a:r>
            <a:endParaRPr lang="en-GB" dirty="0"/>
          </a:p>
        </p:txBody>
      </p:sp>
      <p:sp>
        <p:nvSpPr>
          <p:cNvPr id="5" name="TextBox 4">
            <a:extLst>
              <a:ext uri="{FF2B5EF4-FFF2-40B4-BE49-F238E27FC236}">
                <a16:creationId xmlns:a16="http://schemas.microsoft.com/office/drawing/2014/main" id="{C34B8B97-A203-82F5-6EE1-9DC79F725A37}"/>
              </a:ext>
            </a:extLst>
          </p:cNvPr>
          <p:cNvSpPr txBox="1"/>
          <p:nvPr/>
        </p:nvSpPr>
        <p:spPr>
          <a:xfrm>
            <a:off x="355647" y="1102140"/>
            <a:ext cx="11139667" cy="5509200"/>
          </a:xfrm>
          <a:prstGeom prst="rect">
            <a:avLst/>
          </a:prstGeom>
          <a:noFill/>
        </p:spPr>
        <p:txBody>
          <a:bodyPr wrap="square">
            <a:spAutoFit/>
          </a:bodyPr>
          <a:lstStyle/>
          <a:p>
            <a:r>
              <a:rPr lang="en-GB" sz="1100" dirty="0"/>
              <a:t>1) Value Creation Meaning, Model &amp; Examples in Business (2023) </a:t>
            </a:r>
            <a:r>
              <a:rPr lang="en-GB" sz="1100" dirty="0" err="1"/>
              <a:t>Sefan</a:t>
            </a:r>
            <a:r>
              <a:rPr lang="en-GB" sz="1100" dirty="0"/>
              <a:t> </a:t>
            </a:r>
            <a:r>
              <a:rPr lang="en-GB" sz="1100" dirty="0" err="1"/>
              <a:t>F.Dieffenbacher</a:t>
            </a:r>
            <a:r>
              <a:rPr lang="en-GB" sz="1100" dirty="0"/>
              <a:t> – Digital Leadership- </a:t>
            </a:r>
            <a:r>
              <a:rPr lang="en-GB" sz="1100" dirty="0">
                <a:hlinkClick r:id="rId3"/>
              </a:rPr>
              <a:t>https://digitalleadership.com/blog/value-creation/</a:t>
            </a:r>
            <a:r>
              <a:rPr lang="en-GB" sz="1100" dirty="0"/>
              <a:t> Accessed on 19-11-2023</a:t>
            </a:r>
            <a:br>
              <a:rPr lang="en-GB" sz="1100" dirty="0"/>
            </a:br>
            <a:endParaRPr lang="en-GB" sz="1100" dirty="0"/>
          </a:p>
          <a:p>
            <a:r>
              <a:rPr lang="en-GB" sz="1100" dirty="0"/>
              <a:t>2) Airbnb (2023) Business Model Toolbox </a:t>
            </a:r>
            <a:r>
              <a:rPr lang="en-GB" sz="1100" dirty="0">
                <a:hlinkClick r:id="rId4"/>
              </a:rPr>
              <a:t>https://bmtoolbox.net/stories/airbnb/</a:t>
            </a:r>
            <a:r>
              <a:rPr lang="en-GB" sz="1100" dirty="0"/>
              <a:t> Accessed on 19-11-2023</a:t>
            </a:r>
          </a:p>
          <a:p>
            <a:endParaRPr lang="en-GB" sz="1100" dirty="0"/>
          </a:p>
          <a:p>
            <a:r>
              <a:rPr lang="en-GB" sz="1100" dirty="0"/>
              <a:t>3) Inside Airbnb Vetting Process: How the Platform Keeps Hosts Safe (2023) </a:t>
            </a:r>
            <a:r>
              <a:rPr lang="en-GB" sz="1100" dirty="0" err="1"/>
              <a:t>Autohost</a:t>
            </a:r>
            <a:r>
              <a:rPr lang="en-GB" sz="1100" dirty="0"/>
              <a:t> </a:t>
            </a:r>
            <a:r>
              <a:rPr lang="en-GB" sz="1100" dirty="0">
                <a:hlinkClick r:id="rId5"/>
              </a:rPr>
              <a:t>https://www.autohost.ai/inside-airbnb-vetting-process-how-the-platform-keeps-hosts-safe/</a:t>
            </a:r>
            <a:r>
              <a:rPr lang="en-GB" sz="1100" dirty="0"/>
              <a:t> Accessed on 19-11-2023</a:t>
            </a:r>
          </a:p>
          <a:p>
            <a:endParaRPr lang="en-GB" sz="1100" dirty="0"/>
          </a:p>
          <a:p>
            <a:r>
              <a:rPr lang="en-GB" sz="1100" dirty="0"/>
              <a:t>4) Tom Peters &amp; Business Management (2022) </a:t>
            </a:r>
            <a:r>
              <a:rPr lang="en-GB" sz="1100" dirty="0">
                <a:hlinkClick r:id="rId6"/>
              </a:rPr>
              <a:t>https://study.com/academy/lesson/tom-peters-business-management.html#:~:text=Peters'%20philosophy%20is%20that%20customers,between%20them%20and%20the%20company</a:t>
            </a:r>
            <a:r>
              <a:rPr lang="en-GB" sz="1100" dirty="0"/>
              <a:t>. Accessed on 19-11-2023 </a:t>
            </a:r>
          </a:p>
          <a:p>
            <a:endParaRPr lang="en-GB" sz="1100" dirty="0"/>
          </a:p>
          <a:p>
            <a:r>
              <a:rPr lang="en-GB" sz="1100" dirty="0"/>
              <a:t>5) The Sharing Economy </a:t>
            </a:r>
            <a:r>
              <a:rPr lang="en-GB" sz="1100" dirty="0">
                <a:hlinkClick r:id="rId7"/>
              </a:rPr>
              <a:t>–</a:t>
            </a:r>
            <a:r>
              <a:rPr lang="en-GB" sz="1100" dirty="0"/>
              <a:t> What It Is, Examples, And How Big Data, Platforms And Algorithms Fuel It (2016) Bernard Marr – Forbes </a:t>
            </a:r>
            <a:r>
              <a:rPr lang="en-GB" sz="1100" dirty="0">
                <a:hlinkClick r:id="rId7"/>
              </a:rPr>
              <a:t>https://www.forbes.com/sites/bernardmarr/2016/10/21/the-sharing-economy-what-it-is-examples-and-how-big-data-platforms-and-algorithms-fuel/</a:t>
            </a:r>
            <a:r>
              <a:rPr lang="en-GB" sz="1100" dirty="0"/>
              <a:t> Accessed on 19-11-2023</a:t>
            </a:r>
          </a:p>
          <a:p>
            <a:endParaRPr lang="en-GB" sz="1100" dirty="0"/>
          </a:p>
          <a:p>
            <a:r>
              <a:rPr lang="en-GB" sz="1100" dirty="0"/>
              <a:t>6) </a:t>
            </a:r>
            <a:r>
              <a:rPr lang="en-GB" sz="1100" b="0" i="0" dirty="0" err="1">
                <a:effectLst/>
              </a:rPr>
              <a:t>Mahmuda</a:t>
            </a:r>
            <a:r>
              <a:rPr lang="en-GB" sz="1100" b="0" i="0" dirty="0">
                <a:effectLst/>
              </a:rPr>
              <a:t>, S., Sigler, T., Corcoran, J., &amp; Knight, E. (2022). Airbnb and micro-entrepreneurship in regional economies: Lessons from Australia. </a:t>
            </a:r>
            <a:r>
              <a:rPr lang="en-GB" sz="1100" b="0" i="1" dirty="0">
                <a:effectLst/>
              </a:rPr>
              <a:t>Geographical Research</a:t>
            </a:r>
            <a:r>
              <a:rPr lang="en-GB" sz="1100" b="0" i="0" dirty="0">
                <a:effectLst/>
              </a:rPr>
              <a:t>, 60(2), 269–285. </a:t>
            </a:r>
            <a:r>
              <a:rPr lang="en-GB" sz="1100" i="0" u="none" strike="noStrike" dirty="0">
                <a:effectLst/>
                <a:hlinkClick r:id="rId8"/>
              </a:rPr>
              <a:t>https://doi.org/10.1111/1745-5871.12506</a:t>
            </a:r>
            <a:endParaRPr lang="en-GB" sz="1100" i="0" u="none" strike="noStrike" dirty="0">
              <a:effectLst/>
            </a:endParaRPr>
          </a:p>
          <a:p>
            <a:endParaRPr lang="en-GB" sz="1100" dirty="0"/>
          </a:p>
          <a:p>
            <a:r>
              <a:rPr lang="en-GB" sz="1100" dirty="0"/>
              <a:t>7) What is value? (2019) Shark Finesse </a:t>
            </a:r>
            <a:r>
              <a:rPr lang="en-GB" sz="1100" dirty="0">
                <a:hlinkClick r:id="rId9"/>
              </a:rPr>
              <a:t>https://sharkfinesse.com/what-is-value</a:t>
            </a:r>
            <a:r>
              <a:rPr lang="en-GB" sz="1100" dirty="0"/>
              <a:t> Accessed on 24-11-2023</a:t>
            </a:r>
          </a:p>
          <a:p>
            <a:endParaRPr lang="en-GB" sz="1100" dirty="0"/>
          </a:p>
          <a:p>
            <a:r>
              <a:rPr lang="en-GB" sz="1100" dirty="0"/>
              <a:t>8) Peer-to-peer Business Model (2023) Daniel Pereira – The Business Model Analyst </a:t>
            </a:r>
            <a:r>
              <a:rPr lang="en-GB" sz="1100" dirty="0">
                <a:hlinkClick r:id="rId10"/>
              </a:rPr>
              <a:t>https://businessmodelanalyst.com/peer-to-peer-business-model/</a:t>
            </a:r>
            <a:r>
              <a:rPr lang="en-GB" sz="1100" dirty="0"/>
              <a:t>Accessed on 24-11-2023</a:t>
            </a:r>
          </a:p>
          <a:p>
            <a:endParaRPr lang="en-GB" sz="1100" dirty="0"/>
          </a:p>
          <a:p>
            <a:r>
              <a:rPr lang="en-GB" sz="1100" dirty="0"/>
              <a:t>9) How Airbnb has Disrupted Hotel Management (2022) Erika Weber – Verdant  </a:t>
            </a:r>
            <a:r>
              <a:rPr lang="en-GB" sz="1100" dirty="0">
                <a:hlinkClick r:id="rId11"/>
              </a:rPr>
              <a:t>https://www.verdant.co/how-airbnb-has-disrupted-hotel-management/#:~:text=For%20instance%2C%20another%20study%20from,percent%20loss%20in%20hotel%20revenue%E2%80%9D</a:t>
            </a:r>
            <a:r>
              <a:rPr lang="en-GB" sz="1100" dirty="0"/>
              <a:t>. Accessed on 24-11-2023</a:t>
            </a:r>
          </a:p>
          <a:p>
            <a:endParaRPr lang="en-GB" sz="1100" dirty="0"/>
          </a:p>
          <a:p>
            <a:r>
              <a:rPr lang="en-GB" sz="1100" dirty="0"/>
              <a:t>10) Schumpeter’s Theory of Creative Destruction (2019) David Adler – Carnegie Mellon University  </a:t>
            </a:r>
            <a:r>
              <a:rPr lang="en-GB" sz="1100" dirty="0">
                <a:hlinkClick r:id="rId12"/>
              </a:rPr>
              <a:t>https://www.cmu.edu/epp/irle/irle-blog-pages/schumpeters-theory-of-creative-destruction.html</a:t>
            </a:r>
            <a:r>
              <a:rPr lang="en-GB" sz="1100" dirty="0"/>
              <a:t>Accessed on 24-11-2023</a:t>
            </a:r>
          </a:p>
          <a:p>
            <a:endParaRPr lang="en-GB" sz="1100" dirty="0"/>
          </a:p>
          <a:p>
            <a:endParaRPr lang="en-GB" sz="1100" dirty="0"/>
          </a:p>
          <a:p>
            <a:r>
              <a:rPr lang="en-GB" sz="1100" dirty="0"/>
              <a:t>11) Creative Destruction: Out With the Old, in With the New (2023) Carol </a:t>
            </a:r>
            <a:r>
              <a:rPr lang="en-GB" sz="1100" dirty="0" err="1"/>
              <a:t>M.Kopp</a:t>
            </a:r>
            <a:r>
              <a:rPr lang="en-GB" sz="1100" dirty="0"/>
              <a:t> - Investopedia </a:t>
            </a:r>
            <a:r>
              <a:rPr lang="en-GB" sz="1100" dirty="0">
                <a:hlinkClick r:id="rId13"/>
              </a:rPr>
              <a:t>https://www.investopedia.com/terms/c/creativedestruction.asp#:~:text=Creative%20destruction%20can%20give%20rise,social%20media%2C%20and%20digital%20marketing</a:t>
            </a:r>
            <a:r>
              <a:rPr lang="en-GB" sz="1100" dirty="0"/>
              <a:t>. Accessed on 24-11-2023</a:t>
            </a:r>
          </a:p>
          <a:p>
            <a:endParaRPr lang="en-GB" sz="1100" dirty="0"/>
          </a:p>
          <a:p>
            <a:endParaRPr lang="en-GB" sz="1100" dirty="0"/>
          </a:p>
        </p:txBody>
      </p:sp>
    </p:spTree>
    <p:extLst>
      <p:ext uri="{BB962C8B-B14F-4D97-AF65-F5344CB8AC3E}">
        <p14:creationId xmlns:p14="http://schemas.microsoft.com/office/powerpoint/2010/main" val="186056739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w="44450">
          <a:solidFill>
            <a:schemeClr val="tx1">
              <a:lumMod val="65000"/>
              <a:lumOff val="35000"/>
            </a:schemeClr>
          </a:solid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3850</TotalTime>
  <Words>2506</Words>
  <Application>Microsoft Office PowerPoint</Application>
  <PresentationFormat>Widescreen</PresentationFormat>
  <Paragraphs>119</Paragraphs>
  <Slides>12</Slides>
  <Notes>3</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Bahnschrift SemiLight Condensed</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 Dendle</dc:creator>
  <cp:lastModifiedBy>Harri Dendle</cp:lastModifiedBy>
  <cp:revision>12</cp:revision>
  <dcterms:created xsi:type="dcterms:W3CDTF">2023-10-24T17:37:58Z</dcterms:created>
  <dcterms:modified xsi:type="dcterms:W3CDTF">2023-11-26T23:48:30Z</dcterms:modified>
</cp:coreProperties>
</file>