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4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62AFC-6F27-2042-7648-CF36FDC232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ABDC3-461D-24BB-4617-8F2BEE7F1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310C4-EFF5-2F3C-83CD-32A23D6D8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1B343-9A5D-B8AB-6DD4-7EC10D1A4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E41B3-181E-6A84-A94C-A94A53AE8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0794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24C9B-366C-23AC-4142-FB1E5206A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F4CFA-C580-AE93-5AC3-C40C0C5DC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5698C-88FB-C4B8-C106-F08542B61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E07B8-B25C-3768-724F-111A2E1AF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24D3F-E0DD-0B2D-A4CD-12782F6A3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57380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78B59-3295-A16D-4CF4-B1E9FF134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B005F0-95A5-ECC4-0641-12F4A1656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AF447-8460-EAB3-AC09-D02375A5C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D2050-70D5-F33B-1DC2-EE0DACCA6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36635-0FE5-53A1-DA49-00E5C90C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9543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825AB-8A8F-4766-BAFE-1ADBB66D1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84A40-4253-4832-489F-026909296A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5EBD0-3370-7819-EC86-92D6A6EDC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3320D3-FBE5-E961-15CC-90D076348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8C572-CC61-98B2-7B66-5C8DB932F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679A1-30DC-AF03-7D1A-2EB7C98B6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3635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03527-7673-B3F0-62CC-69565EA4B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5BAEB1-AB3F-501A-BBB3-6C956A9324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84C1C-75D4-1F37-0DBC-98F574CDD8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853CED-74D4-C867-F20C-39B82D9ACA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5FEF8-00B7-C69E-AB68-487CEC286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0002D7-0310-A992-21B5-BE902C7D3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0AE86C-7CB2-542C-31BD-AFF16DF18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3B3DFE-7F41-7675-D19F-C28CEFCE2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2412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47CF8-8FB9-006F-9310-8791D0DB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F96D89-C709-D7DA-735A-79C7C1B8E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FFFDA7-6646-1B1F-8888-284EB8AAA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C29E65-7750-6400-0D2F-2A9B324D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7707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C4176-CECC-ED94-12FA-15468D282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DA6C5-595E-6F3F-21F2-28A2B6577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EAB872-ADD9-61E3-1363-98B099577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787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442E7-9A4F-20F1-F09F-482CDACB4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A9F22-AA95-86B3-E0FE-43C998C85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6E914-DA15-C357-0C92-63C2B5EDE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1DD69-5CAE-8733-AFE4-54D28CA43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53A42-F1A6-1DFB-F974-18950ADF9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170194-8087-1848-0627-32BCA23C2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519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6EA00-6752-F238-4261-BAF628C4A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671160-94B1-C126-3746-A51E838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74AC2-E55C-4AD7-00F4-9F5EBA2CBB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7E1282-0BBA-AC66-F071-6830488AD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62BE7-185C-8BF0-783C-C850991A4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5F0C3-F8B0-D5B4-2187-A8242877D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7964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50FD8-EF16-C02C-D0D2-02E8F8CA9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D41DCA-8864-E834-E2CF-8D1B26179F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7966F-3ECF-C19C-99CD-3DA5200FC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EF4A9-29E1-2B3F-B292-28E4CFFB3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AED4F-4CB6-0916-5362-6A793276C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3994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C5B4E0-3558-1599-989D-FB517BC583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E11339-DC9B-99DE-35EA-89039CDF88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07949-E488-E77B-B543-9A259BF77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8458A-1D32-A78A-1981-57A170F69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348F0-993A-D04F-CD2B-12835938B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02873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AE6920-20A9-BA91-9790-25A42FAF5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C274D-3864-5A95-DD48-5A3C4BE8B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8FC96-D2E1-3037-B34D-970805AC1F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00C78F-79F6-4E7F-BFC2-BE8B1403FDA9}" type="datetimeFigureOut">
              <a:rPr lang="en-IN" smtClean="0"/>
              <a:t>09-08-2026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DA010-596E-5D83-8B29-6668943EFB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17792E-1FD1-745B-8CAB-237D6627B6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5ECC4B-AA7B-4E6D-A465-108FA3D04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8109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24BBB83-ED44-A108-A1BC-BD356572F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905" y="285951"/>
            <a:ext cx="4876190" cy="15492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B984EF-B259-244B-9106-C49F0B6243AF}"/>
              </a:ext>
            </a:extLst>
          </p:cNvPr>
          <p:cNvSpPr txBox="1"/>
          <p:nvPr/>
        </p:nvSpPr>
        <p:spPr>
          <a:xfrm>
            <a:off x="4039091" y="2151728"/>
            <a:ext cx="41138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000" b="1" dirty="0"/>
              <a:t>Machine Learning for Cybersecurity Threat Detection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FD5764-D07E-E40F-F14D-823C6C15B94F}"/>
              </a:ext>
            </a:extLst>
          </p:cNvPr>
          <p:cNvSpPr txBox="1"/>
          <p:nvPr/>
        </p:nvSpPr>
        <p:spPr>
          <a:xfrm>
            <a:off x="849852" y="5022844"/>
            <a:ext cx="104922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dirty="0"/>
              <a:t>Student Name:</a:t>
            </a:r>
            <a:r>
              <a:rPr lang="en-IN" sz="2400" dirty="0"/>
              <a:t> Darshan Nareshbhai Sheliya</a:t>
            </a:r>
          </a:p>
          <a:p>
            <a:r>
              <a:rPr lang="en-IN" sz="2400" b="1" dirty="0"/>
              <a:t>Student Number:</a:t>
            </a:r>
            <a:r>
              <a:rPr lang="en-IN" sz="2400" dirty="0"/>
              <a:t> 2530070</a:t>
            </a:r>
          </a:p>
          <a:p>
            <a:r>
              <a:rPr lang="en-IN" sz="2400" b="1" dirty="0"/>
              <a:t>Module Name:</a:t>
            </a:r>
            <a:r>
              <a:rPr lang="en-IN" sz="2400" dirty="0"/>
              <a:t> </a:t>
            </a:r>
            <a:r>
              <a:rPr lang="en-US" sz="2400" dirty="0"/>
              <a:t> Research Methods and Professional Development - ACFA7004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2829916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F2D7B-21DA-4910-8D7B-51C7AC3A3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34592C-6C54-AFB2-F155-0C990C16649B}"/>
              </a:ext>
            </a:extLst>
          </p:cNvPr>
          <p:cNvSpPr txBox="1"/>
          <p:nvPr/>
        </p:nvSpPr>
        <p:spPr>
          <a:xfrm>
            <a:off x="3453866" y="149054"/>
            <a:ext cx="52842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Research Background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B84DE2-3052-402D-236C-17E823683C22}"/>
              </a:ext>
            </a:extLst>
          </p:cNvPr>
          <p:cNvSpPr txBox="1"/>
          <p:nvPr/>
        </p:nvSpPr>
        <p:spPr>
          <a:xfrm>
            <a:off x="737015" y="5031911"/>
            <a:ext cx="107179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IN" dirty="0"/>
              <a:t>Today, more people use the internet, cloud services, and smart devices.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Because of this, cyber attacks are increasing every day.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Traditional security systems cannot detect new attacks quickly.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Machine Learning helps detect cyber threats faster and more accurately.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Therefore, better Machine Learning models are needed to improve cyber security.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0A227E-53E9-73E4-458F-E0BBFDD89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589" y="910032"/>
            <a:ext cx="6182818" cy="4121879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7953E80-0631-B1A6-EDC8-880F8C9C50CA}"/>
              </a:ext>
            </a:extLst>
          </p:cNvPr>
          <p:cNvCxnSpPr/>
          <p:nvPr/>
        </p:nvCxnSpPr>
        <p:spPr>
          <a:xfrm>
            <a:off x="0" y="13491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4AC6D69-7FDB-87DB-7425-D53FBA26D6BA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676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6BFB8-D47A-9F94-79B6-D9A8B9CC8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827905-0104-71D9-92E4-FE67C9F3B5FE}"/>
              </a:ext>
            </a:extLst>
          </p:cNvPr>
          <p:cNvSpPr txBox="1"/>
          <p:nvPr/>
        </p:nvSpPr>
        <p:spPr>
          <a:xfrm>
            <a:off x="1904353" y="149054"/>
            <a:ext cx="8358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Research Problem &amp; Literature Gap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E50820-1E5B-96AD-C869-C11745B789C2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4D8492-661D-F0B2-0F87-82CA3E316151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D41E0D9-3A9B-38AC-A367-1B91521BB799}"/>
              </a:ext>
            </a:extLst>
          </p:cNvPr>
          <p:cNvSpPr txBox="1"/>
          <p:nvPr/>
        </p:nvSpPr>
        <p:spPr>
          <a:xfrm>
            <a:off x="5106649" y="1074924"/>
            <a:ext cx="70728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IN" dirty="0"/>
              <a:t>Current ML models work well in testing environments.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IN" dirty="0"/>
              <a:t>Their performance becomes lower in real-world networks.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IN" dirty="0"/>
              <a:t>New attacks and changing data reduce their accuracy.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IN" dirty="0"/>
              <a:t>Many Machine Learning models cannot explain why they make a decision.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IN" dirty="0"/>
              <a:t>So, a better and more reliable Machine Learning framework is needed.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AF56D0-A37A-54F3-3BDE-FB067EF57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0517" y="1074924"/>
            <a:ext cx="3660507" cy="549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94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A2406-CF59-BB9E-9C5B-D1EFB45C5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4EBF1F-57AF-36A8-31EC-43EF7A8E8D83}"/>
              </a:ext>
            </a:extLst>
          </p:cNvPr>
          <p:cNvSpPr txBox="1"/>
          <p:nvPr/>
        </p:nvSpPr>
        <p:spPr>
          <a:xfrm>
            <a:off x="3363759" y="131177"/>
            <a:ext cx="54395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Brief Literature Review</a:t>
            </a:r>
            <a:endParaRPr lang="en-IN" sz="40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5842C6-FE01-8C57-7667-DDEC4C591F78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B86639B-5322-C3BE-3DB0-F514866F2251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A9A27FC-C2A2-2CAD-346F-27BA1547C173}"/>
              </a:ext>
            </a:extLst>
          </p:cNvPr>
          <p:cNvSpPr txBox="1"/>
          <p:nvPr/>
        </p:nvSpPr>
        <p:spPr>
          <a:xfrm>
            <a:off x="3976715" y="961749"/>
            <a:ext cx="4417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u="sng" dirty="0"/>
              <a:t>Recent Research Comparison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7147E3D-9CA5-F499-3AF0-40A709D7CFE3}"/>
              </a:ext>
            </a:extLst>
          </p:cNvPr>
          <p:cNvGraphicFramePr>
            <a:graphicFrameLocks noGrp="1"/>
          </p:cNvGraphicFramePr>
          <p:nvPr/>
        </p:nvGraphicFramePr>
        <p:xfrm>
          <a:off x="2032000" y="1423414"/>
          <a:ext cx="8127999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91446554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89318114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627153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Study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Strength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Limitation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533757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dirty="0"/>
                        <a:t>Traditional ML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Fast &amp; Explainable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Low adaptability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949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dirty="0"/>
                        <a:t>Deep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High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Black-box model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7522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dirty="0"/>
                        <a:t>Adversarial ML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Improved robustness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High complexity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114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dirty="0"/>
                        <a:t>Explainable 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Better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Limited 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268693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0EA676-23F4-273A-0A25-C4C93F25D152}"/>
              </a:ext>
            </a:extLst>
          </p:cNvPr>
          <p:cNvSpPr txBox="1"/>
          <p:nvPr/>
        </p:nvSpPr>
        <p:spPr>
          <a:xfrm>
            <a:off x="3909099" y="3429000"/>
            <a:ext cx="4604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u="sng" dirty="0"/>
              <a:t>Key Findings from the Literature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6BCA8C-B628-BECA-FFD7-7D802C942177}"/>
              </a:ext>
            </a:extLst>
          </p:cNvPr>
          <p:cNvSpPr txBox="1"/>
          <p:nvPr/>
        </p:nvSpPr>
        <p:spPr>
          <a:xfrm>
            <a:off x="2032000" y="3890665"/>
            <a:ext cx="81279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Machine Learning performs better than traditional security methods.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Deep Learning improves detection accuracy.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Explainable AI helps analysts understand the results.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However, changing attacks and new threats are still difficult to detect.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0F94B9-F390-B479-7413-CAB6A7BA4523}"/>
              </a:ext>
            </a:extLst>
          </p:cNvPr>
          <p:cNvSpPr txBox="1"/>
          <p:nvPr/>
        </p:nvSpPr>
        <p:spPr>
          <a:xfrm>
            <a:off x="1976360" y="5242380"/>
            <a:ext cx="812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/>
              <a:t>Research Gap:</a:t>
            </a:r>
            <a:r>
              <a:rPr lang="en-IN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No single system provides high accuracy, strong security, and explainable results together.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This research aims to combine all these features into one framework.</a:t>
            </a:r>
          </a:p>
        </p:txBody>
      </p:sp>
    </p:spTree>
    <p:extLst>
      <p:ext uri="{BB962C8B-B14F-4D97-AF65-F5344CB8AC3E}">
        <p14:creationId xmlns:p14="http://schemas.microsoft.com/office/powerpoint/2010/main" val="334274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DBD36-527A-983E-E129-B6D67759A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544C4-08F1-6A2F-88E9-1591D58A7E13}"/>
              </a:ext>
            </a:extLst>
          </p:cNvPr>
          <p:cNvSpPr txBox="1"/>
          <p:nvPr/>
        </p:nvSpPr>
        <p:spPr>
          <a:xfrm>
            <a:off x="2710790" y="130753"/>
            <a:ext cx="7001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Research Aim and Objectives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97FD4A-BEEA-60A1-AE7F-8FF3C7F7F86C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CF7A910-C0CA-DBEE-43C8-8EC977E4F76F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615A45C-8A31-0FE2-E3E7-282F74A647BC}"/>
              </a:ext>
            </a:extLst>
          </p:cNvPr>
          <p:cNvSpPr txBox="1"/>
          <p:nvPr/>
        </p:nvSpPr>
        <p:spPr>
          <a:xfrm>
            <a:off x="5152516" y="961749"/>
            <a:ext cx="2117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u="sng" dirty="0"/>
              <a:t>Research Aim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A6B977-44CE-489B-F7A8-B9F3DFFF4E73}"/>
              </a:ext>
            </a:extLst>
          </p:cNvPr>
          <p:cNvSpPr txBox="1"/>
          <p:nvPr/>
        </p:nvSpPr>
        <p:spPr>
          <a:xfrm>
            <a:off x="3213384" y="1693824"/>
            <a:ext cx="59958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dirty="0"/>
              <a:t>To develop and evaluate a robust, adaptive, and explainable Machine Learning framework that improves cyber threat detection and helps security analysts make better decisions.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E54FDE9-ED76-02D6-711B-CAD50DBF87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255" y="3164563"/>
            <a:ext cx="5086507" cy="339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1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5AB8C-7D3E-E058-9AD9-74214A313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8EF352-C34A-D217-3A57-9CC8E10C2914}"/>
              </a:ext>
            </a:extLst>
          </p:cNvPr>
          <p:cNvSpPr txBox="1"/>
          <p:nvPr/>
        </p:nvSpPr>
        <p:spPr>
          <a:xfrm>
            <a:off x="3581637" y="149902"/>
            <a:ext cx="55363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Research Methodology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3290708-AD0E-51AE-0242-1F0CD83F37C9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EC1A34-8183-8C75-6454-7E3F40C69AE3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C30BBCC-554E-DBE3-B952-EA3EF0F19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270" y="1156743"/>
            <a:ext cx="2125109" cy="4478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63FB0-FC2A-DF67-72AB-B1CE560F216F}"/>
              </a:ext>
            </a:extLst>
          </p:cNvPr>
          <p:cNvSpPr txBox="1"/>
          <p:nvPr/>
        </p:nvSpPr>
        <p:spPr>
          <a:xfrm>
            <a:off x="4364575" y="1156743"/>
            <a:ext cx="671315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/>
              <a:t>Research Design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Design Science Research (DSR) </a:t>
            </a:r>
          </a:p>
          <a:p>
            <a:r>
              <a:rPr lang="en-IN" b="1" dirty="0"/>
              <a:t>Research Approach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Quantitative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Experimental evaluation </a:t>
            </a:r>
          </a:p>
          <a:p>
            <a:r>
              <a:rPr lang="en-IN" b="1" dirty="0"/>
              <a:t>Datasets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CICIDS2017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UNSW-NB15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 err="1"/>
              <a:t>CoAt</a:t>
            </a:r>
            <a:r>
              <a:rPr lang="en-IN" dirty="0"/>
              <a:t>-Set </a:t>
            </a:r>
          </a:p>
          <a:p>
            <a:r>
              <a:rPr lang="en-IN" b="1" dirty="0"/>
              <a:t>Evaluation Metrics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Accuracy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Precision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Recall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F1-Score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ROC-AUC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IN" dirty="0"/>
              <a:t>Detection Latency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5CD6F6-4320-6040-9186-7DE664F4EAF2}"/>
              </a:ext>
            </a:extLst>
          </p:cNvPr>
          <p:cNvSpPr txBox="1"/>
          <p:nvPr/>
        </p:nvSpPr>
        <p:spPr>
          <a:xfrm>
            <a:off x="518388" y="5794203"/>
            <a:ext cx="111552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b="1" dirty="0"/>
              <a:t>Design Science Research is selected because it supports the development, implementation, and evaluation of a practical machine learning framework. A quantitative experimental approach enables objective performance comparison using benchmark cybersecurity datasets.</a:t>
            </a:r>
          </a:p>
        </p:txBody>
      </p:sp>
    </p:spTree>
    <p:extLst>
      <p:ext uri="{BB962C8B-B14F-4D97-AF65-F5344CB8AC3E}">
        <p14:creationId xmlns:p14="http://schemas.microsoft.com/office/powerpoint/2010/main" val="772530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F23E0-1553-103F-0ECB-DBFE5D4A3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B33DED-D8B2-E439-E96A-63B063A663C2}"/>
              </a:ext>
            </a:extLst>
          </p:cNvPr>
          <p:cNvSpPr txBox="1"/>
          <p:nvPr/>
        </p:nvSpPr>
        <p:spPr>
          <a:xfrm>
            <a:off x="2578305" y="140467"/>
            <a:ext cx="7035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Project Planning &amp; Resources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013CB6-BD08-FD8E-9FA2-40950173F595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8DEBF9-BE7F-1352-866F-0CAC4B90916D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459BBCE-F338-10E8-3395-3C73438C4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3"/>
          <a:stretch>
            <a:fillRect/>
          </a:stretch>
        </p:blipFill>
        <p:spPr>
          <a:xfrm>
            <a:off x="107412" y="919061"/>
            <a:ext cx="11977176" cy="579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43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347FA-011A-E9D9-4166-F9CBB57A7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75BD98-F448-E312-953C-135D39B646F4}"/>
              </a:ext>
            </a:extLst>
          </p:cNvPr>
          <p:cNvSpPr txBox="1"/>
          <p:nvPr/>
        </p:nvSpPr>
        <p:spPr>
          <a:xfrm>
            <a:off x="2578305" y="140467"/>
            <a:ext cx="73400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Project Impact and Limitations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46041AD-394E-C1B1-C115-7EA970EF3BEA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0F801D-745B-DEDD-4841-7ECE67BACEA3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3897EAED-D42B-6372-A3B7-95B352AFD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0"/>
          <a:stretch>
            <a:fillRect/>
          </a:stretch>
        </p:blipFill>
        <p:spPr>
          <a:xfrm>
            <a:off x="1170742" y="925344"/>
            <a:ext cx="10155211" cy="593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9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E61EF-CAA9-15BA-C6E8-254D12A08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533503-300C-5432-E6B3-1DE8603117FE}"/>
              </a:ext>
            </a:extLst>
          </p:cNvPr>
          <p:cNvSpPr txBox="1"/>
          <p:nvPr/>
        </p:nvSpPr>
        <p:spPr>
          <a:xfrm>
            <a:off x="4660780" y="149054"/>
            <a:ext cx="28454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/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15D21A-540E-A9FA-B4AF-3352F9271FF6}"/>
              </a:ext>
            </a:extLst>
          </p:cNvPr>
          <p:cNvCxnSpPr/>
          <p:nvPr/>
        </p:nvCxnSpPr>
        <p:spPr>
          <a:xfrm>
            <a:off x="0" y="149902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79D19BF-91C2-3F96-87EF-D360077EA189}"/>
              </a:ext>
            </a:extLst>
          </p:cNvPr>
          <p:cNvCxnSpPr/>
          <p:nvPr/>
        </p:nvCxnSpPr>
        <p:spPr>
          <a:xfrm>
            <a:off x="-12490" y="856940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B83B868-5C49-0406-0C34-280DCA7F2BE4}"/>
              </a:ext>
            </a:extLst>
          </p:cNvPr>
          <p:cNvSpPr txBox="1"/>
          <p:nvPr/>
        </p:nvSpPr>
        <p:spPr>
          <a:xfrm>
            <a:off x="119921" y="1199217"/>
            <a:ext cx="1194716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/>
              <a:t>[1]</a:t>
            </a:r>
            <a:r>
              <a:rPr lang="en-IN" sz="1600" dirty="0"/>
              <a:t> M. A. </a:t>
            </a:r>
            <a:r>
              <a:rPr lang="en-IN" sz="1600" dirty="0" err="1"/>
              <a:t>Almaiah</a:t>
            </a:r>
            <a:r>
              <a:rPr lang="en-IN" sz="1600" dirty="0"/>
              <a:t> </a:t>
            </a:r>
            <a:r>
              <a:rPr lang="en-IN" sz="1600" i="1" dirty="0"/>
              <a:t>et al</a:t>
            </a:r>
            <a:r>
              <a:rPr lang="en-IN" sz="1600" dirty="0"/>
              <a:t>., “Advancing Cybersecurity: A Comprehensive Review of AI-Driven Detection Techniques,” </a:t>
            </a:r>
            <a:r>
              <a:rPr lang="en-IN" sz="1600" i="1" dirty="0"/>
              <a:t>Journal of Big Data</a:t>
            </a:r>
            <a:r>
              <a:rPr lang="en-IN" sz="1600" dirty="0"/>
              <a:t>, vol. 11, no. 105, 2024.</a:t>
            </a:r>
          </a:p>
          <a:p>
            <a:endParaRPr lang="en-IN" sz="1600" dirty="0"/>
          </a:p>
          <a:p>
            <a:r>
              <a:rPr lang="en-IN" sz="1600" b="1" dirty="0"/>
              <a:t>[2]</a:t>
            </a:r>
            <a:r>
              <a:rPr lang="en-IN" sz="1600" dirty="0"/>
              <a:t> A. S. Momand, S. U. Jan, and N. Ramzan, “A Systematic and Comprehensive Survey of Recent Advances in Intrusion Detection Systems Using Machine Learning,” </a:t>
            </a:r>
            <a:r>
              <a:rPr lang="en-IN" sz="1600" i="1" dirty="0"/>
              <a:t>Journal of Sensors</a:t>
            </a:r>
            <a:r>
              <a:rPr lang="en-IN" sz="1600" dirty="0"/>
              <a:t>, 2023.</a:t>
            </a:r>
          </a:p>
          <a:p>
            <a:endParaRPr lang="en-IN" sz="1600" dirty="0"/>
          </a:p>
          <a:p>
            <a:r>
              <a:rPr lang="en-IN" sz="1600" b="1" dirty="0"/>
              <a:t>[3]</a:t>
            </a:r>
            <a:r>
              <a:rPr lang="en-IN" sz="1600" dirty="0"/>
              <a:t> F. </a:t>
            </a:r>
            <a:r>
              <a:rPr lang="en-IN" sz="1600" dirty="0" err="1"/>
              <a:t>Ceschin</a:t>
            </a:r>
            <a:r>
              <a:rPr lang="en-IN" sz="1600" dirty="0"/>
              <a:t> </a:t>
            </a:r>
            <a:r>
              <a:rPr lang="en-IN" sz="1600" i="1" dirty="0"/>
              <a:t>et al</a:t>
            </a:r>
            <a:r>
              <a:rPr lang="en-IN" sz="1600" dirty="0"/>
              <a:t>., “Machine Learning (In)Security: A Stream of Problems,” </a:t>
            </a:r>
            <a:r>
              <a:rPr lang="en-IN" sz="1600" i="1" dirty="0"/>
              <a:t>Digital Threats: Research and Practice</a:t>
            </a:r>
            <a:r>
              <a:rPr lang="en-IN" sz="1600" dirty="0"/>
              <a:t>, vol. 5, no. 1, 2024.</a:t>
            </a:r>
          </a:p>
          <a:p>
            <a:endParaRPr lang="en-IN" sz="1600" dirty="0"/>
          </a:p>
          <a:p>
            <a:r>
              <a:rPr lang="en-IN" sz="1600" b="1" dirty="0"/>
              <a:t>[4]</a:t>
            </a:r>
            <a:r>
              <a:rPr lang="en-IN" sz="1600" dirty="0"/>
              <a:t> K. He, D. D. Kim, and M. R. Asghar, “Adversarial Machine Learning for Network Intrusion Detection Systems: A Comprehensive Survey,” </a:t>
            </a:r>
            <a:r>
              <a:rPr lang="en-IN" sz="1600" i="1" dirty="0"/>
              <a:t>IEEE Communications Surveys &amp; Tutorials</a:t>
            </a:r>
            <a:r>
              <a:rPr lang="en-IN" sz="1600" dirty="0"/>
              <a:t>, vol. 25, no. 1, pp. 538–566, 2023.</a:t>
            </a:r>
          </a:p>
          <a:p>
            <a:endParaRPr lang="en-IN" sz="1600" dirty="0"/>
          </a:p>
          <a:p>
            <a:r>
              <a:rPr lang="en-IN" sz="1600" b="1" dirty="0"/>
              <a:t>[5]</a:t>
            </a:r>
            <a:r>
              <a:rPr lang="en-IN" sz="1600" dirty="0"/>
              <a:t> A. K. Dasari, S. K. Biswas, and B. Purkayastha, “Enhanced Network Intrusion Detection Systems with Explainable Artificial Intelligence,” </a:t>
            </a:r>
            <a:r>
              <a:rPr lang="en-IN" sz="1600" i="1" dirty="0"/>
              <a:t>International Journal of Network Management</a:t>
            </a:r>
            <a:r>
              <a:rPr lang="en-IN" sz="1600" dirty="0"/>
              <a:t>, vol. 35, no. 1, 2025.</a:t>
            </a:r>
          </a:p>
          <a:p>
            <a:endParaRPr lang="en-IN" sz="1600" dirty="0"/>
          </a:p>
          <a:p>
            <a:r>
              <a:rPr lang="en-IN" sz="1600" b="1" dirty="0"/>
              <a:t>[6]</a:t>
            </a:r>
            <a:r>
              <a:rPr lang="en-IN" sz="1600" dirty="0"/>
              <a:t> S. Gupta and B. Singh, “Lightweight Ensemble Learning Based Intrusion Detection Framework with Explainable Artificial Intelligence,” </a:t>
            </a:r>
            <a:r>
              <a:rPr lang="en-IN" sz="1600" i="1" dirty="0"/>
              <a:t>Engineering Applications of Artificial Intelligence</a:t>
            </a:r>
            <a:r>
              <a:rPr lang="en-IN" sz="1600" dirty="0"/>
              <a:t>, vol. 139, 2026.</a:t>
            </a:r>
          </a:p>
          <a:p>
            <a:endParaRPr lang="en-IN" sz="1600" dirty="0"/>
          </a:p>
          <a:p>
            <a:r>
              <a:rPr lang="en-IN" sz="1600" b="1" dirty="0"/>
              <a:t>[7]</a:t>
            </a:r>
            <a:r>
              <a:rPr lang="en-IN" sz="1600" dirty="0"/>
              <a:t> I. </a:t>
            </a:r>
            <a:r>
              <a:rPr lang="en-IN" sz="1600" dirty="0" err="1"/>
              <a:t>Sharafaldin</a:t>
            </a:r>
            <a:r>
              <a:rPr lang="en-IN" sz="1600" dirty="0"/>
              <a:t>, A. H. Lashkari, and A. A. Ghorbani, “Toward Generating a New Intrusion Detection Dataset and Intrusion Traffic Characterization,” </a:t>
            </a:r>
            <a:r>
              <a:rPr lang="en-IN" sz="1600" i="1" dirty="0"/>
              <a:t>Proceedings of ICISSP</a:t>
            </a:r>
            <a:r>
              <a:rPr lang="en-IN" sz="1600" dirty="0"/>
              <a:t>, pp. 108–116, 2018.</a:t>
            </a:r>
          </a:p>
          <a:p>
            <a:endParaRPr lang="en-IN" sz="1600" dirty="0"/>
          </a:p>
          <a:p>
            <a:r>
              <a:rPr lang="en-IN" sz="1600" b="1" dirty="0"/>
              <a:t>[8]</a:t>
            </a:r>
            <a:r>
              <a:rPr lang="en-IN" sz="1600" dirty="0"/>
              <a:t> R. Kumar </a:t>
            </a:r>
            <a:r>
              <a:rPr lang="en-IN" sz="1600" i="1" dirty="0"/>
              <a:t>et al</a:t>
            </a:r>
            <a:r>
              <a:rPr lang="en-IN" sz="1600" dirty="0"/>
              <a:t>., “Leveraging Machine Learning for Cybersecurity Resilience in Industry 4.0,” </a:t>
            </a:r>
            <a:r>
              <a:rPr lang="en-IN" sz="1600" i="1" dirty="0"/>
              <a:t>IEEE Access</a:t>
            </a:r>
            <a:r>
              <a:rPr lang="en-IN" sz="1600" dirty="0"/>
              <a:t>, vol. 12, pp. 159579–159596, 2024.</a:t>
            </a:r>
          </a:p>
        </p:txBody>
      </p:sp>
    </p:spTree>
    <p:extLst>
      <p:ext uri="{BB962C8B-B14F-4D97-AF65-F5344CB8AC3E}">
        <p14:creationId xmlns:p14="http://schemas.microsoft.com/office/powerpoint/2010/main" val="3924640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Glow Edge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1275</TotalTime>
  <Words>686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Darshan Nareshbhai Sheliya (2530070)</dc:creator>
  <cp:lastModifiedBy>Darshan Nareshbhai Sheliya (2530070)</cp:lastModifiedBy>
  <cp:revision>6</cp:revision>
  <dcterms:created xsi:type="dcterms:W3CDTF">2026-08-08T00:43:37Z</dcterms:created>
  <dcterms:modified xsi:type="dcterms:W3CDTF">2026-08-09T22:11:54Z</dcterms:modified>
</cp:coreProperties>
</file>