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1"/>
  </p:notesMasterIdLst>
  <p:sldIdLst>
    <p:sldId id="256" r:id="rId2"/>
    <p:sldId id="257" r:id="rId3"/>
    <p:sldId id="264"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70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DE65A5-FA03-4659-9799-DBB98AFF7638}" type="datetimeFigureOut">
              <a:rPr lang="en-GB" smtClean="0"/>
              <a:t>20/03/2026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C838D-8D5B-4FB6-96BD-3C9DF69314FB}" type="slidenum">
              <a:rPr lang="en-GB" smtClean="0"/>
              <a:t>‹#›</a:t>
            </a:fld>
            <a:endParaRPr lang="en-GB"/>
          </a:p>
        </p:txBody>
      </p:sp>
    </p:spTree>
    <p:extLst>
      <p:ext uri="{BB962C8B-B14F-4D97-AF65-F5344CB8AC3E}">
        <p14:creationId xmlns:p14="http://schemas.microsoft.com/office/powerpoint/2010/main" val="693401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data.worldbank.org/indicator/NE.TRD.GNFS.ZS?locations=CN"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Cross-cultural negotiations in the current globalised world economy are important in determining effective businesses in the international market. To a UK-based company interested in a strategic alliance with a Chinese company, there is no such thing as merely beneficial in learning about the cultural distinctions, but it is a must. Although other business goals like pricing, contracts and market access also play a critical role, cultural sensitivity also plays a significant part in communication, trust-building and decision-making processes. The close incorporation of China into the world trade, which constitutes about 37 per cent of its GDP, is what made it an important international business partner (World Bank, 2025). Hence, cultural differences can either result in a lasting cooperation or failure in negotiations based on the capacity to overcome the differences in cultures.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E8C838D-8D5B-4FB6-96BD-3C9DF69314FB}" type="slidenum">
              <a:rPr lang="en-GB" smtClean="0"/>
              <a:t>3</a:t>
            </a:fld>
            <a:endParaRPr lang="en-GB"/>
          </a:p>
        </p:txBody>
      </p:sp>
    </p:spTree>
    <p:extLst>
      <p:ext uri="{BB962C8B-B14F-4D97-AF65-F5344CB8AC3E}">
        <p14:creationId xmlns:p14="http://schemas.microsoft.com/office/powerpoint/2010/main" val="4195213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Culture can be described as the similar values, beliefs, norms and behavioural patterns that determine the interaction of people in a given society. The culture in a business situation affects the styles of communication, the attitude towards hierarchy, conflict approaches, and the expectations of the relationship. Culture influences the process of negotiation according to Brett and Thompson (2015), as it influences the way people perceive information, react to an offer, and make judgments.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Language is not the reason individuals misinterpret each other in cross-cultural negotiations, but rather, it is the variation in assumptions on how to act. As an illustration of this, what can be considered efficient and direct communication in the UK can be perceived as too offensive or inconsiderate in China. Therefore, the acknowledgement of culture allows negotiators to make changes, minimise tension and build a connection with one another.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E8C838D-8D5B-4FB6-96BD-3C9DF69314FB}" type="slidenum">
              <a:rPr lang="en-GB" smtClean="0"/>
              <a:t>4</a:t>
            </a:fld>
            <a:endParaRPr lang="en-GB"/>
          </a:p>
        </p:txBody>
      </p:sp>
    </p:spTree>
    <p:extLst>
      <p:ext uri="{BB962C8B-B14F-4D97-AF65-F5344CB8AC3E}">
        <p14:creationId xmlns:p14="http://schemas.microsoft.com/office/powerpoint/2010/main" val="12883976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The cultural dimensions theory by Hofstede offers a practical concept of reviewing the differences between China and the UK. Among the main aspects of negotiations, there are power distance, individualism/collectivism, and long-term orientation.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China is a country with high power distance, which implies that hierarchies are observed, and no authority is easily opposed. The UK, on the contrary, has less power distance, and less hierarchical organisational forms, and more open communication is prevalent (Meyer, 2014). The difference influences the involvement of people in negotiation and decision delivery.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More so, collectivist orientation in China leads to giving priority to the harmony and relations in a group, but the individualistic culture in the UK believes in personal responsibility and straightforward communication. Moreover, the long-term orientation of China makes it a patient and strategic country, whereas UK businesses might pursue a shorter-term result.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These disparities underscore the fact that UK negotiators have to make concessions when interacting with people in China, especially in pacing, communication and relationship-building.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E8C838D-8D5B-4FB6-96BD-3C9DF69314FB}" type="slidenum">
              <a:rPr lang="en-GB" smtClean="0"/>
              <a:t>5</a:t>
            </a:fld>
            <a:endParaRPr lang="en-GB"/>
          </a:p>
        </p:txBody>
      </p:sp>
    </p:spTree>
    <p:extLst>
      <p:ext uri="{BB962C8B-B14F-4D97-AF65-F5344CB8AC3E}">
        <p14:creationId xmlns:p14="http://schemas.microsoft.com/office/powerpoint/2010/main" val="3118177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Guanxi, or networks of relationships formed through trust, reciprocity and mutual obligation, is considered to be one of the most significant cultural concepts of Chinese business practice. Good guanxi would help in a smoother negotiation process, promote cooperation and long-term commitment. According to </a:t>
            </a:r>
            <a:r>
              <a:rPr lang="en-GB" sz="1800" kern="100" dirty="0" err="1">
                <a:effectLst/>
                <a:latin typeface="Calibri" panose="020F0502020204030204" pitchFamily="34" charset="0"/>
                <a:ea typeface="Aptos" panose="020B0004020202020204" pitchFamily="34" charset="0"/>
                <a:cs typeface="Times New Roman" panose="02020603050405020304" pitchFamily="18" charset="0"/>
              </a:rPr>
              <a:t>Cadsby</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Song and Bi (2015), the relationship structures in China are highly tied to trust and reciprocity, and relationship-building is a necessity that leads to successful negotiations.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The other important concept is </a:t>
            </a:r>
            <a:r>
              <a:rPr lang="en-GB" sz="1800" kern="100" dirty="0" err="1">
                <a:effectLst/>
                <a:latin typeface="Calibri" panose="020F0502020204030204" pitchFamily="34" charset="0"/>
                <a:ea typeface="Aptos" panose="020B0004020202020204" pitchFamily="34" charset="0"/>
                <a:cs typeface="Times New Roman" panose="02020603050405020304" pitchFamily="18" charset="0"/>
              </a:rPr>
              <a:t>mianzi</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or face, which is associated with individual dignity and respect in society. Making a counterpart lose face, like publicly criticising him, can destroy the relationship and pull back the progress of the negotiation. According to Servaes (2016), harmony and non-confrontation are the main aspects of effective communication in Chinese business situations.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Besides, the Chinese decision-making process tends to be hierarchical and collective. Contracts can also need endorsement by top officials not directly engaged in the bargaining, and this can increase the negotiation cycles. Negotiators of the UK who require quick decision-making can misunderstand this process as a lack of efficiency instead of a cultural issue.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Another factor to consider is not to simplify the Chinese negotiation styles. Wang et al. (2020) approach the topic of Chinese business behaviour as a reflection of tradition and pragmatism, so negotiators need to be flexible and open to changes instead of stereotyping.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E8C838D-8D5B-4FB6-96BD-3C9DF69314FB}" type="slidenum">
              <a:rPr lang="en-GB" smtClean="0"/>
              <a:t>6</a:t>
            </a:fld>
            <a:endParaRPr lang="en-GB"/>
          </a:p>
        </p:txBody>
      </p:sp>
    </p:spTree>
    <p:extLst>
      <p:ext uri="{BB962C8B-B14F-4D97-AF65-F5344CB8AC3E}">
        <p14:creationId xmlns:p14="http://schemas.microsoft.com/office/powerpoint/2010/main" val="19250618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UK firms should embrace culturally sensitive negotiation strategies in order to have a successful deal. First, it is necessary to focus on relationship-building. The preliminary discussions must be aimed at building up trust and familiarity as opposed to negotiating the contractual terms at the first meetings. This strategy matches the significance of guanxi in the Chinese business culture.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Second, it should be respectful, indirect in case of necessity. Although clarity is essential, the use of direct language may be seen as offensive. A more diplomatic approach will allow for maintaining a positive relationship and avoiding conflicts.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Third, negotiators ought to have a long-term view. The focus on collaboration in the future and the mutual benefit is highly appealing to the Chinese partners and contributes to long-term cooperation. Short-term profits must not be prioritised to the detriment of relationship quality.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Fourth, patience is crucial. Giving enough time to internal deliberations and decision-making processes is a sign of respect for hierarchical processes. Putting pressure on counterparts to make fast decisions can harm trust and minimise the chances of getting them to agree.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Lastly, cultural sensitivity and structure are important to combine. In the process of acculturating to the demands, UK companies shall also make sure that the contracts have clear goals, duties and management controls. The Harvard Program on Negotiation (2024) argues that culturally aware negotiations are a key to success in global negotiation.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E8C838D-8D5B-4FB6-96BD-3C9DF69314FB}" type="slidenum">
              <a:rPr lang="en-GB" smtClean="0"/>
              <a:t>7</a:t>
            </a:fld>
            <a:endParaRPr lang="en-GB"/>
          </a:p>
        </p:txBody>
      </p:sp>
    </p:spTree>
    <p:extLst>
      <p:ext uri="{BB962C8B-B14F-4D97-AF65-F5344CB8AC3E}">
        <p14:creationId xmlns:p14="http://schemas.microsoft.com/office/powerpoint/2010/main" val="2956191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Conclusively, negotiation between the UK and China cannot be successful without more than economic factors, but thorough knowledge of cultural differences. The framework by Hofstede offers an opportunity to understand the opposing values, and such terms as guanxi and </a:t>
            </a:r>
            <a:r>
              <a:rPr lang="en-GB" sz="1800" kern="100" dirty="0" err="1">
                <a:effectLst/>
                <a:latin typeface="Calibri" panose="020F0502020204030204" pitchFamily="34" charset="0"/>
                <a:ea typeface="Aptos" panose="020B0004020202020204" pitchFamily="34" charset="0"/>
                <a:cs typeface="Times New Roman" panose="02020603050405020304" pitchFamily="18" charset="0"/>
              </a:rPr>
              <a:t>mianzi</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reveal the necessity to pay attention to relationships and respect within Chinese business culture. The UK companies have an opportunity to enhance their prospects of achieving win-win deals by implementing a strategy that puts a strong emphasis on establishing trust, being culturally sensitive, and thinking long-term. However, the final option of adjusting without losing sight of business goals is the best way of approaching cross-cultural negotiation.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E8C838D-8D5B-4FB6-96BD-3C9DF69314FB}" type="slidenum">
              <a:rPr lang="en-GB" smtClean="0"/>
              <a:t>8</a:t>
            </a:fld>
            <a:endParaRPr lang="en-GB"/>
          </a:p>
        </p:txBody>
      </p:sp>
    </p:spTree>
    <p:extLst>
      <p:ext uri="{BB962C8B-B14F-4D97-AF65-F5344CB8AC3E}">
        <p14:creationId xmlns:p14="http://schemas.microsoft.com/office/powerpoint/2010/main" val="2173825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Brett, J.M. and Thompson, L.L. (2015) ‘The science of culture and negotiation’,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Current Opinion in Psychology</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8, pp. 78–83. Available at: https://doi.org/10.1016/j.copsyc.2015.10.008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buNone/>
            </a:pPr>
            <a:r>
              <a:rPr lang="en-GB" sz="1800" kern="100" dirty="0" err="1">
                <a:effectLst/>
                <a:latin typeface="Calibri" panose="020F0502020204030204" pitchFamily="34" charset="0"/>
                <a:ea typeface="Aptos" panose="020B0004020202020204" pitchFamily="34" charset="0"/>
                <a:cs typeface="Times New Roman" panose="02020603050405020304" pitchFamily="18" charset="0"/>
              </a:rPr>
              <a:t>Cadsby</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C.B., Song, F. and Bi, Y. (2015) ‘Trust, reciprocity, and guanxi in China’,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Management and Organization Review</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11(2), pp. 389–408. Available at: https://doi.org/10.1017/mor.2015.2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Meyer, E. (2014)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The culture map</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New York: PublicAffairs.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OECD (2024)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China economic snapshot</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Paris: OECD. Available at: https://www.oecd.org/economy/china-economic-snapshot/ (Accessed: 18 March 2026).</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Servaes, J. (2016) ‘Guanxi in intercultural communication’,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Public Relations Review</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42(3), pp. 459–464. Available at: https://doi.org/10.1016/j.pubrev.2015.11.008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buNone/>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Wang, C.L.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et al.</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(2020) ‘Paradoxical Chinese values in negotiation’,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Management and Organization Review</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Available at: https://doi.org/10.1017/mor.2019.54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algn="just">
              <a:lnSpc>
                <a:spcPct val="150000"/>
              </a:lnSpc>
              <a:spcAft>
                <a:spcPts val="800"/>
              </a:spcAft>
            </a:pPr>
            <a:r>
              <a:rPr lang="en-GB" sz="1800" kern="100" dirty="0">
                <a:effectLst/>
                <a:latin typeface="Calibri" panose="020F0502020204030204" pitchFamily="34" charset="0"/>
                <a:ea typeface="Aptos" panose="020B0004020202020204" pitchFamily="34" charset="0"/>
                <a:cs typeface="Times New Roman" panose="02020603050405020304" pitchFamily="18" charset="0"/>
              </a:rPr>
              <a:t>World Bank (2025) </a:t>
            </a:r>
            <a:r>
              <a:rPr lang="en-GB" sz="1800" i="1" kern="100" dirty="0">
                <a:effectLst/>
                <a:latin typeface="Calibri" panose="020F0502020204030204" pitchFamily="34" charset="0"/>
                <a:ea typeface="Aptos" panose="020B0004020202020204" pitchFamily="34" charset="0"/>
                <a:cs typeface="Times New Roman" panose="02020603050405020304" pitchFamily="18" charset="0"/>
              </a:rPr>
              <a:t>Trade (% of GDP) – China</a:t>
            </a:r>
            <a:r>
              <a:rPr lang="en-GB" sz="1800" kern="100" dirty="0">
                <a:effectLst/>
                <a:latin typeface="Calibri" panose="020F0502020204030204" pitchFamily="34" charset="0"/>
                <a:ea typeface="Aptos" panose="020B0004020202020204" pitchFamily="34" charset="0"/>
                <a:cs typeface="Times New Roman" panose="02020603050405020304" pitchFamily="18" charset="0"/>
              </a:rPr>
              <a:t>. Washington, DC: World Bank. </a:t>
            </a:r>
            <a:r>
              <a:rPr lang="en-GB" sz="1800" kern="100">
                <a:effectLst/>
                <a:latin typeface="Calibri" panose="020F0502020204030204" pitchFamily="34" charset="0"/>
                <a:ea typeface="Aptos" panose="020B0004020202020204" pitchFamily="34" charset="0"/>
                <a:cs typeface="Times New Roman" panose="02020603050405020304" pitchFamily="18" charset="0"/>
              </a:rPr>
              <a:t>Available at: </a:t>
            </a:r>
            <a:r>
              <a:rPr lang="en-GB" sz="1800" u="sng" kern="100">
                <a:solidFill>
                  <a:srgbClr val="467886"/>
                </a:solidFill>
                <a:effectLst/>
                <a:latin typeface="Calibri" panose="020F0502020204030204" pitchFamily="34" charset="0"/>
                <a:ea typeface="Aptos" panose="020B0004020202020204" pitchFamily="34" charset="0"/>
                <a:cs typeface="Times New Roman" panose="02020603050405020304" pitchFamily="18" charset="0"/>
                <a:hlinkClick r:id="rId3"/>
              </a:rPr>
              <a:t>https://data.worldbank.org/indicator/NE.TRD.GNFS.ZS?locations=CN</a:t>
            </a:r>
            <a:r>
              <a:rPr lang="en-GB" sz="1800" kern="100">
                <a:effectLst/>
                <a:latin typeface="Calibri" panose="020F0502020204030204" pitchFamily="34" charset="0"/>
                <a:ea typeface="Aptos" panose="020B0004020202020204" pitchFamily="34" charset="0"/>
                <a:cs typeface="Times New Roman" panose="02020603050405020304" pitchFamily="18" charset="0"/>
              </a:rPr>
              <a:t> (Accessed: 18 March 2026).</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7E8C838D-8D5B-4FB6-96BD-3C9DF69314FB}" type="slidenum">
              <a:rPr lang="en-GB" smtClean="0"/>
              <a:t>9</a:t>
            </a:fld>
            <a:endParaRPr lang="en-GB"/>
          </a:p>
        </p:txBody>
      </p:sp>
    </p:spTree>
    <p:extLst>
      <p:ext uri="{BB962C8B-B14F-4D97-AF65-F5344CB8AC3E}">
        <p14:creationId xmlns:p14="http://schemas.microsoft.com/office/powerpoint/2010/main" val="2114873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9DE9625-BC99-4F42-A1FA-C45F68DDB45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12DB0E-017C-484C-B145-65AB1CA8680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365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DE9625-BC99-4F42-A1FA-C45F68DDB45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12DB0E-017C-484C-B145-65AB1CA86800}" type="slidenum">
              <a:rPr lang="en-GB" smtClean="0"/>
              <a:t>‹#›</a:t>
            </a:fld>
            <a:endParaRPr lang="en-GB"/>
          </a:p>
        </p:txBody>
      </p:sp>
    </p:spTree>
    <p:extLst>
      <p:ext uri="{BB962C8B-B14F-4D97-AF65-F5344CB8AC3E}">
        <p14:creationId xmlns:p14="http://schemas.microsoft.com/office/powerpoint/2010/main" val="4094898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DE9625-BC99-4F42-A1FA-C45F68DDB45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12DB0E-017C-484C-B145-65AB1CA8680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42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9DE9625-BC99-4F42-A1FA-C45F68DDB452}" type="datetimeFigureOut">
              <a:rPr lang="en-GB" smtClean="0"/>
              <a:t>20/03/2026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12DB0E-017C-484C-B145-65AB1CA86800}" type="slidenum">
              <a:rPr lang="en-GB" smtClean="0"/>
              <a:t>‹#›</a:t>
            </a:fld>
            <a:endParaRPr lang="en-GB"/>
          </a:p>
        </p:txBody>
      </p:sp>
    </p:spTree>
    <p:extLst>
      <p:ext uri="{BB962C8B-B14F-4D97-AF65-F5344CB8AC3E}">
        <p14:creationId xmlns:p14="http://schemas.microsoft.com/office/powerpoint/2010/main" val="416872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9DE9625-BC99-4F42-A1FA-C45F68DDB452}" type="datetimeFigureOut">
              <a:rPr lang="en-GB" smtClean="0"/>
              <a:t>20/03/2026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12DB0E-017C-484C-B145-65AB1CA86800}" type="slidenum">
              <a:rPr lang="en-GB" smtClean="0"/>
              <a:t>‹#›</a:t>
            </a:fld>
            <a:endParaRPr lang="en-GB"/>
          </a:p>
        </p:txBody>
      </p:sp>
    </p:spTree>
    <p:extLst>
      <p:ext uri="{BB962C8B-B14F-4D97-AF65-F5344CB8AC3E}">
        <p14:creationId xmlns:p14="http://schemas.microsoft.com/office/powerpoint/2010/main" val="721465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9DE9625-BC99-4F42-A1FA-C45F68DDB452}" type="datetimeFigureOut">
              <a:rPr lang="en-GB" smtClean="0"/>
              <a:t>20/03/2026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12DB0E-017C-484C-B145-65AB1CA86800}" type="slidenum">
              <a:rPr lang="en-GB" smtClean="0"/>
              <a:t>‹#›</a:t>
            </a:fld>
            <a:endParaRPr lang="en-GB"/>
          </a:p>
        </p:txBody>
      </p:sp>
    </p:spTree>
    <p:extLst>
      <p:ext uri="{BB962C8B-B14F-4D97-AF65-F5344CB8AC3E}">
        <p14:creationId xmlns:p14="http://schemas.microsoft.com/office/powerpoint/2010/main" val="1981856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9DE9625-BC99-4F42-A1FA-C45F68DDB452}" type="datetimeFigureOut">
              <a:rPr lang="en-GB" smtClean="0"/>
              <a:t>20/03/2026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0E12DB0E-017C-484C-B145-65AB1CA86800}" type="slidenum">
              <a:rPr lang="en-GB" smtClean="0"/>
              <a:t>‹#›</a:t>
            </a:fld>
            <a:endParaRPr lang="en-GB"/>
          </a:p>
        </p:txBody>
      </p:sp>
    </p:spTree>
    <p:extLst>
      <p:ext uri="{BB962C8B-B14F-4D97-AF65-F5344CB8AC3E}">
        <p14:creationId xmlns:p14="http://schemas.microsoft.com/office/powerpoint/2010/main" val="793601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9DE9625-BC99-4F42-A1FA-C45F68DDB452}" type="datetimeFigureOut">
              <a:rPr lang="en-GB" smtClean="0"/>
              <a:t>20/03/2026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E12DB0E-017C-484C-B145-65AB1CA86800}" type="slidenum">
              <a:rPr lang="en-GB" smtClean="0"/>
              <a:t>‹#›</a:t>
            </a:fld>
            <a:endParaRPr lang="en-GB"/>
          </a:p>
        </p:txBody>
      </p:sp>
    </p:spTree>
    <p:extLst>
      <p:ext uri="{BB962C8B-B14F-4D97-AF65-F5344CB8AC3E}">
        <p14:creationId xmlns:p14="http://schemas.microsoft.com/office/powerpoint/2010/main" val="1615242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9DE9625-BC99-4F42-A1FA-C45F68DDB452}" type="datetimeFigureOut">
              <a:rPr lang="en-GB" smtClean="0"/>
              <a:t>20/03/2026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12DB0E-017C-484C-B145-65AB1CA86800}" type="slidenum">
              <a:rPr lang="en-GB" smtClean="0"/>
              <a:t>‹#›</a:t>
            </a:fld>
            <a:endParaRPr lang="en-GB"/>
          </a:p>
        </p:txBody>
      </p:sp>
    </p:spTree>
    <p:extLst>
      <p:ext uri="{BB962C8B-B14F-4D97-AF65-F5344CB8AC3E}">
        <p14:creationId xmlns:p14="http://schemas.microsoft.com/office/powerpoint/2010/main" val="2830809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DE9625-BC99-4F42-A1FA-C45F68DDB45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12DB0E-017C-484C-B145-65AB1CA86800}" type="slidenum">
              <a:rPr lang="en-GB" smtClean="0"/>
              <a:t>‹#›</a:t>
            </a:fld>
            <a:endParaRPr lang="en-GB"/>
          </a:p>
        </p:txBody>
      </p:sp>
    </p:spTree>
    <p:extLst>
      <p:ext uri="{BB962C8B-B14F-4D97-AF65-F5344CB8AC3E}">
        <p14:creationId xmlns:p14="http://schemas.microsoft.com/office/powerpoint/2010/main" val="1391296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DE9625-BC99-4F42-A1FA-C45F68DDB452}" type="datetimeFigureOut">
              <a:rPr lang="en-GB" smtClean="0"/>
              <a:t>20/03/2026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12DB0E-017C-484C-B145-65AB1CA86800}" type="slidenum">
              <a:rPr lang="en-GB" smtClean="0"/>
              <a:t>‹#›</a:t>
            </a:fld>
            <a:endParaRPr lang="en-GB"/>
          </a:p>
        </p:txBody>
      </p:sp>
    </p:spTree>
    <p:extLst>
      <p:ext uri="{BB962C8B-B14F-4D97-AF65-F5344CB8AC3E}">
        <p14:creationId xmlns:p14="http://schemas.microsoft.com/office/powerpoint/2010/main" val="294533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9DE9625-BC99-4F42-A1FA-C45F68DDB452}" type="datetimeFigureOut">
              <a:rPr lang="en-GB" smtClean="0"/>
              <a:t>20/03/2026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E12DB0E-017C-484C-B145-65AB1CA8680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900726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data.worldbank.org/indicator/NE.TRD.GNFS.ZS?locations=CN"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D46A-2669-0F7C-0A7C-C4A8DCF92331}"/>
              </a:ext>
            </a:extLst>
          </p:cNvPr>
          <p:cNvSpPr>
            <a:spLocks noGrp="1"/>
          </p:cNvSpPr>
          <p:nvPr>
            <p:ph type="ctrTitle"/>
          </p:nvPr>
        </p:nvSpPr>
        <p:spPr/>
        <p:txBody>
          <a:bodyPr>
            <a:noAutofit/>
          </a:bodyPr>
          <a:lstStyle/>
          <a:p>
            <a:pPr algn="just">
              <a:lnSpc>
                <a:spcPct val="150000"/>
              </a:lnSpc>
            </a:pPr>
            <a:r>
              <a:rPr lang="en-US" sz="2800" b="1" dirty="0">
                <a:latin typeface="+mn-lt"/>
              </a:rPr>
              <a:t>CROSS-CULTURAL NEGOTIATION BETWEEN THE UK AND CHINA</a:t>
            </a:r>
            <a:br>
              <a:rPr lang="en-US" sz="3200" b="1" dirty="0">
                <a:latin typeface="+mn-lt"/>
              </a:rPr>
            </a:br>
            <a:r>
              <a:rPr lang="en-US" sz="1800" i="1" dirty="0">
                <a:latin typeface="+mn-lt"/>
              </a:rPr>
              <a:t>STRATEGIES FOR SUCCESSFUL BUSINESS ENGAGEMENT</a:t>
            </a:r>
            <a:endParaRPr lang="en-GB" sz="3200" i="1" dirty="0">
              <a:latin typeface="+mn-lt"/>
            </a:endParaRPr>
          </a:p>
        </p:txBody>
      </p:sp>
      <p:sp>
        <p:nvSpPr>
          <p:cNvPr id="3" name="Subtitle 2">
            <a:extLst>
              <a:ext uri="{FF2B5EF4-FFF2-40B4-BE49-F238E27FC236}">
                <a16:creationId xmlns:a16="http://schemas.microsoft.com/office/drawing/2014/main" id="{24A11B66-7354-2608-0AEE-55BEB864B418}"/>
              </a:ext>
            </a:extLst>
          </p:cNvPr>
          <p:cNvSpPr>
            <a:spLocks noGrp="1"/>
          </p:cNvSpPr>
          <p:nvPr>
            <p:ph type="subTitle" idx="1"/>
          </p:nvPr>
        </p:nvSpPr>
        <p:spPr/>
        <p:txBody>
          <a:bodyPr>
            <a:normAutofit/>
          </a:bodyPr>
          <a:lstStyle/>
          <a:p>
            <a:pPr algn="just">
              <a:lnSpc>
                <a:spcPct val="150000"/>
              </a:lnSpc>
            </a:pPr>
            <a:r>
              <a:rPr lang="en-US" sz="2000" b="1" cap="none" dirty="0">
                <a:latin typeface="+mn-lt"/>
              </a:rPr>
              <a:t>Module Code and Title: </a:t>
            </a:r>
          </a:p>
          <a:p>
            <a:pPr algn="just">
              <a:lnSpc>
                <a:spcPct val="150000"/>
              </a:lnSpc>
            </a:pPr>
            <a:r>
              <a:rPr lang="en-US" sz="2000" cap="none" dirty="0">
                <a:latin typeface="+mn-lt"/>
              </a:rPr>
              <a:t>LCBB6023 International Business Communications</a:t>
            </a:r>
            <a:endParaRPr lang="en-GB" sz="2000" cap="none" dirty="0">
              <a:latin typeface="+mn-lt"/>
            </a:endParaRPr>
          </a:p>
        </p:txBody>
      </p:sp>
    </p:spTree>
    <p:extLst>
      <p:ext uri="{BB962C8B-B14F-4D97-AF65-F5344CB8AC3E}">
        <p14:creationId xmlns:p14="http://schemas.microsoft.com/office/powerpoint/2010/main" val="17495509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5D444-2E28-7966-7215-6BB13F63F9CF}"/>
              </a:ext>
            </a:extLst>
          </p:cNvPr>
          <p:cNvSpPr>
            <a:spLocks noGrp="1"/>
          </p:cNvSpPr>
          <p:nvPr>
            <p:ph type="title"/>
          </p:nvPr>
        </p:nvSpPr>
        <p:spPr/>
        <p:txBody>
          <a:bodyPr>
            <a:normAutofit/>
          </a:bodyPr>
          <a:lstStyle/>
          <a:p>
            <a:pPr>
              <a:lnSpc>
                <a:spcPct val="150000"/>
              </a:lnSpc>
            </a:pPr>
            <a:r>
              <a:rPr lang="en-US" sz="3600" b="1" dirty="0">
                <a:latin typeface="+mn-lt"/>
              </a:rPr>
              <a:t>TABLE OF CONTENTS</a:t>
            </a:r>
            <a:endParaRPr lang="en-GB" sz="3600" b="1" dirty="0">
              <a:latin typeface="+mn-lt"/>
            </a:endParaRPr>
          </a:p>
        </p:txBody>
      </p:sp>
      <p:sp>
        <p:nvSpPr>
          <p:cNvPr id="3" name="Content Placeholder 2">
            <a:extLst>
              <a:ext uri="{FF2B5EF4-FFF2-40B4-BE49-F238E27FC236}">
                <a16:creationId xmlns:a16="http://schemas.microsoft.com/office/drawing/2014/main" id="{6B33C529-9E79-90B7-750F-1EAE3975BBFC}"/>
              </a:ext>
            </a:extLst>
          </p:cNvPr>
          <p:cNvSpPr>
            <a:spLocks noGrp="1"/>
          </p:cNvSpPr>
          <p:nvPr>
            <p:ph idx="1"/>
          </p:nvPr>
        </p:nvSpPr>
        <p:spPr/>
        <p:txBody>
          <a:bodyPr>
            <a:normAutofit/>
          </a:bodyPr>
          <a:lstStyle/>
          <a:p>
            <a:pPr algn="just">
              <a:lnSpc>
                <a:spcPct val="150000"/>
              </a:lnSpc>
              <a:buFont typeface="Calibri" panose="020F0502020204030204" pitchFamily="34" charset="0"/>
              <a:buChar char="∞"/>
            </a:pPr>
            <a:r>
              <a:rPr lang="en-US" sz="1800" dirty="0"/>
              <a:t>Introduction</a:t>
            </a:r>
          </a:p>
          <a:p>
            <a:pPr algn="just">
              <a:lnSpc>
                <a:spcPct val="150000"/>
              </a:lnSpc>
              <a:buFont typeface="Calibri" panose="020F0502020204030204" pitchFamily="34" charset="0"/>
              <a:buChar char="∞"/>
            </a:pPr>
            <a:r>
              <a:rPr lang="en-US" sz="1800" dirty="0"/>
              <a:t>Defining Culture and Its Business Relevance</a:t>
            </a:r>
          </a:p>
          <a:p>
            <a:pPr algn="just">
              <a:lnSpc>
                <a:spcPct val="150000"/>
              </a:lnSpc>
              <a:buFont typeface="Calibri" panose="020F0502020204030204" pitchFamily="34" charset="0"/>
              <a:buChar char="∞"/>
            </a:pPr>
            <a:r>
              <a:rPr lang="en-US" sz="1800" dirty="0"/>
              <a:t>Theoretical Framework: Hofstede’s Cultural Dimensions</a:t>
            </a:r>
          </a:p>
          <a:p>
            <a:pPr algn="just">
              <a:lnSpc>
                <a:spcPct val="150000"/>
              </a:lnSpc>
              <a:buFont typeface="Calibri" panose="020F0502020204030204" pitchFamily="34" charset="0"/>
              <a:buChar char="∞"/>
            </a:pPr>
            <a:r>
              <a:rPr lang="en-US" sz="1800" dirty="0"/>
              <a:t>Key Chinese Cultural Elements in Negotiation</a:t>
            </a:r>
          </a:p>
          <a:p>
            <a:pPr algn="just">
              <a:lnSpc>
                <a:spcPct val="150000"/>
              </a:lnSpc>
              <a:buFont typeface="Calibri" panose="020F0502020204030204" pitchFamily="34" charset="0"/>
              <a:buChar char="∞"/>
            </a:pPr>
            <a:r>
              <a:rPr lang="en-US" sz="1800" dirty="0"/>
              <a:t>Negotiation Strategies for Success</a:t>
            </a:r>
          </a:p>
          <a:p>
            <a:pPr algn="just">
              <a:lnSpc>
                <a:spcPct val="150000"/>
              </a:lnSpc>
              <a:buFont typeface="Calibri" panose="020F0502020204030204" pitchFamily="34" charset="0"/>
              <a:buChar char="∞"/>
            </a:pPr>
            <a:r>
              <a:rPr lang="en-US" sz="1800" dirty="0"/>
              <a:t>Conclusion</a:t>
            </a:r>
          </a:p>
          <a:p>
            <a:pPr algn="just">
              <a:lnSpc>
                <a:spcPct val="150000"/>
              </a:lnSpc>
              <a:buFont typeface="Calibri" panose="020F0502020204030204" pitchFamily="34" charset="0"/>
              <a:buChar char="∞"/>
            </a:pPr>
            <a:r>
              <a:rPr lang="en-US" sz="1800" dirty="0"/>
              <a:t>References</a:t>
            </a:r>
          </a:p>
        </p:txBody>
      </p:sp>
    </p:spTree>
    <p:extLst>
      <p:ext uri="{BB962C8B-B14F-4D97-AF65-F5344CB8AC3E}">
        <p14:creationId xmlns:p14="http://schemas.microsoft.com/office/powerpoint/2010/main" val="12400361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0DC29E-EADB-E5A8-8773-9C3977A67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F6B882-9DA9-3674-62EF-DAA6A39CDDA5}"/>
              </a:ext>
            </a:extLst>
          </p:cNvPr>
          <p:cNvSpPr>
            <a:spLocks noGrp="1"/>
          </p:cNvSpPr>
          <p:nvPr>
            <p:ph type="title"/>
          </p:nvPr>
        </p:nvSpPr>
        <p:spPr/>
        <p:txBody>
          <a:bodyPr>
            <a:normAutofit/>
          </a:bodyPr>
          <a:lstStyle/>
          <a:p>
            <a:pPr>
              <a:lnSpc>
                <a:spcPct val="150000"/>
              </a:lnSpc>
            </a:pPr>
            <a:r>
              <a:rPr lang="en-US" sz="3600" b="1" dirty="0">
                <a:latin typeface="+mn-lt"/>
              </a:rPr>
              <a:t>INTRODUCTION</a:t>
            </a:r>
            <a:endParaRPr lang="en-GB" sz="3600" b="1" dirty="0">
              <a:latin typeface="+mn-lt"/>
            </a:endParaRPr>
          </a:p>
        </p:txBody>
      </p:sp>
      <p:sp>
        <p:nvSpPr>
          <p:cNvPr id="3" name="Content Placeholder 2">
            <a:extLst>
              <a:ext uri="{FF2B5EF4-FFF2-40B4-BE49-F238E27FC236}">
                <a16:creationId xmlns:a16="http://schemas.microsoft.com/office/drawing/2014/main" id="{165D10E3-EAD2-F4E8-F098-F24BD634E056}"/>
              </a:ext>
            </a:extLst>
          </p:cNvPr>
          <p:cNvSpPr>
            <a:spLocks noGrp="1"/>
          </p:cNvSpPr>
          <p:nvPr>
            <p:ph idx="1"/>
          </p:nvPr>
        </p:nvSpPr>
        <p:spPr/>
        <p:txBody>
          <a:bodyPr>
            <a:normAutofit/>
          </a:bodyPr>
          <a:lstStyle/>
          <a:p>
            <a:pPr algn="just">
              <a:lnSpc>
                <a:spcPct val="150000"/>
              </a:lnSpc>
              <a:buFont typeface="Calibri" panose="020F0502020204030204" pitchFamily="34" charset="0"/>
              <a:buChar char="∞"/>
            </a:pPr>
            <a:r>
              <a:rPr lang="en-US" sz="1800" dirty="0"/>
              <a:t>Cross-cultural negotiations are crucial for successful international business partnerships.</a:t>
            </a:r>
          </a:p>
          <a:p>
            <a:pPr algn="just">
              <a:lnSpc>
                <a:spcPct val="150000"/>
              </a:lnSpc>
              <a:buFont typeface="Calibri" panose="020F0502020204030204" pitchFamily="34" charset="0"/>
              <a:buChar char="∞"/>
            </a:pPr>
            <a:r>
              <a:rPr lang="en-US" sz="1800" dirty="0"/>
              <a:t>Cultural understanding is essential alongside pricing, contracts, and market access.</a:t>
            </a:r>
          </a:p>
          <a:p>
            <a:pPr algn="just">
              <a:lnSpc>
                <a:spcPct val="150000"/>
              </a:lnSpc>
              <a:buFont typeface="Calibri" panose="020F0502020204030204" pitchFamily="34" charset="0"/>
              <a:buChar char="∞"/>
            </a:pPr>
            <a:r>
              <a:rPr lang="en-US" sz="1800" dirty="0"/>
              <a:t>It strongly influences communication, trust-building, and decision-making.</a:t>
            </a:r>
          </a:p>
          <a:p>
            <a:pPr algn="just">
              <a:lnSpc>
                <a:spcPct val="150000"/>
              </a:lnSpc>
              <a:buFont typeface="Calibri" panose="020F0502020204030204" pitchFamily="34" charset="0"/>
              <a:buChar char="∞"/>
            </a:pPr>
            <a:r>
              <a:rPr lang="en-US" sz="1800" dirty="0"/>
              <a:t>China’s major role in global trade highlights its importance as a partner.</a:t>
            </a:r>
          </a:p>
          <a:p>
            <a:pPr algn="just">
              <a:lnSpc>
                <a:spcPct val="150000"/>
              </a:lnSpc>
              <a:buFont typeface="Calibri" panose="020F0502020204030204" pitchFamily="34" charset="0"/>
              <a:buChar char="∞"/>
            </a:pPr>
            <a:r>
              <a:rPr lang="en-US" sz="1800" dirty="0"/>
              <a:t>Poor cultural awareness can lead to negotiation breakdown (World Bank, 2025).</a:t>
            </a:r>
          </a:p>
          <a:p>
            <a:pPr algn="just">
              <a:lnSpc>
                <a:spcPct val="150000"/>
              </a:lnSpc>
              <a:buFont typeface="Calibri" panose="020F0502020204030204" pitchFamily="34" charset="0"/>
              <a:buChar char="∞"/>
            </a:pPr>
            <a:endParaRPr lang="en-GB" sz="1800" dirty="0"/>
          </a:p>
        </p:txBody>
      </p:sp>
    </p:spTree>
    <p:extLst>
      <p:ext uri="{BB962C8B-B14F-4D97-AF65-F5344CB8AC3E}">
        <p14:creationId xmlns:p14="http://schemas.microsoft.com/office/powerpoint/2010/main" val="2660531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5DF7D8-402D-7983-D2E1-658867CD8C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087E43-6E92-DB10-4AAC-043B542C99AA}"/>
              </a:ext>
            </a:extLst>
          </p:cNvPr>
          <p:cNvSpPr>
            <a:spLocks noGrp="1"/>
          </p:cNvSpPr>
          <p:nvPr>
            <p:ph type="title"/>
          </p:nvPr>
        </p:nvSpPr>
        <p:spPr/>
        <p:txBody>
          <a:bodyPr>
            <a:normAutofit/>
          </a:bodyPr>
          <a:lstStyle/>
          <a:p>
            <a:pPr>
              <a:lnSpc>
                <a:spcPct val="150000"/>
              </a:lnSpc>
            </a:pPr>
            <a:r>
              <a:rPr lang="en-US" sz="3600" b="1" dirty="0">
                <a:latin typeface="+mn-lt"/>
              </a:rPr>
              <a:t>DEFINING CULTURE AND ITS BUSINESS RELEVANCE</a:t>
            </a:r>
            <a:endParaRPr lang="en-GB" sz="3600" b="1" dirty="0">
              <a:latin typeface="+mn-lt"/>
            </a:endParaRPr>
          </a:p>
        </p:txBody>
      </p:sp>
      <p:sp>
        <p:nvSpPr>
          <p:cNvPr id="3" name="Content Placeholder 2">
            <a:extLst>
              <a:ext uri="{FF2B5EF4-FFF2-40B4-BE49-F238E27FC236}">
                <a16:creationId xmlns:a16="http://schemas.microsoft.com/office/drawing/2014/main" id="{680F8B8B-DB34-916A-CADC-8BDC89CEA728}"/>
              </a:ext>
            </a:extLst>
          </p:cNvPr>
          <p:cNvSpPr>
            <a:spLocks noGrp="1"/>
          </p:cNvSpPr>
          <p:nvPr>
            <p:ph idx="1"/>
          </p:nvPr>
        </p:nvSpPr>
        <p:spPr/>
        <p:txBody>
          <a:bodyPr>
            <a:normAutofit/>
          </a:bodyPr>
          <a:lstStyle/>
          <a:p>
            <a:pPr algn="just">
              <a:lnSpc>
                <a:spcPct val="150000"/>
              </a:lnSpc>
              <a:buFont typeface="Calibri" panose="020F0502020204030204" pitchFamily="34" charset="0"/>
              <a:buChar char="∞"/>
            </a:pPr>
            <a:r>
              <a:rPr lang="en-US" sz="1800" dirty="0"/>
              <a:t>Culture includes shared values, beliefs, norms, and </a:t>
            </a:r>
            <a:r>
              <a:rPr lang="en-US" sz="1800" dirty="0" err="1"/>
              <a:t>behaviours</a:t>
            </a:r>
            <a:r>
              <a:rPr lang="en-US" sz="1800" dirty="0"/>
              <a:t> shaping interactions.</a:t>
            </a:r>
          </a:p>
          <a:p>
            <a:pPr algn="just">
              <a:lnSpc>
                <a:spcPct val="150000"/>
              </a:lnSpc>
              <a:buFont typeface="Calibri" panose="020F0502020204030204" pitchFamily="34" charset="0"/>
              <a:buChar char="∞"/>
            </a:pPr>
            <a:r>
              <a:rPr lang="en-US" sz="1800" dirty="0"/>
              <a:t>It affects communication style, hierarchy, conflict handling, and relationships.</a:t>
            </a:r>
          </a:p>
          <a:p>
            <a:pPr algn="just">
              <a:lnSpc>
                <a:spcPct val="150000"/>
              </a:lnSpc>
              <a:buFont typeface="Calibri" panose="020F0502020204030204" pitchFamily="34" charset="0"/>
              <a:buChar char="∞"/>
            </a:pPr>
            <a:r>
              <a:rPr lang="en-US" sz="1800" dirty="0"/>
              <a:t>Culture shapes how negotiators interpret information and evaluate outcomes.</a:t>
            </a:r>
          </a:p>
          <a:p>
            <a:pPr algn="just">
              <a:lnSpc>
                <a:spcPct val="150000"/>
              </a:lnSpc>
              <a:buFont typeface="Calibri" panose="020F0502020204030204" pitchFamily="34" charset="0"/>
              <a:buChar char="∞"/>
            </a:pPr>
            <a:r>
              <a:rPr lang="en-US" sz="1800" dirty="0"/>
              <a:t>Misunderstandings often arise from </a:t>
            </a:r>
            <a:r>
              <a:rPr lang="en-US" sz="1800" dirty="0" err="1"/>
              <a:t>behavioural</a:t>
            </a:r>
            <a:r>
              <a:rPr lang="en-US" sz="1800" dirty="0"/>
              <a:t> expectations, not language barriers.</a:t>
            </a:r>
          </a:p>
          <a:p>
            <a:pPr algn="just">
              <a:lnSpc>
                <a:spcPct val="150000"/>
              </a:lnSpc>
              <a:buFont typeface="Calibri" panose="020F0502020204030204" pitchFamily="34" charset="0"/>
              <a:buChar char="∞"/>
            </a:pPr>
            <a:r>
              <a:rPr lang="en-US" sz="1800" dirty="0" err="1"/>
              <a:t>Recognising</a:t>
            </a:r>
            <a:r>
              <a:rPr lang="en-US" sz="1800" dirty="0"/>
              <a:t> differences improves cooperation and reduces conflict (Brett &amp; Thompson, 2015).</a:t>
            </a:r>
            <a:endParaRPr lang="en-GB" sz="1800" dirty="0"/>
          </a:p>
        </p:txBody>
      </p:sp>
    </p:spTree>
    <p:extLst>
      <p:ext uri="{BB962C8B-B14F-4D97-AF65-F5344CB8AC3E}">
        <p14:creationId xmlns:p14="http://schemas.microsoft.com/office/powerpoint/2010/main" val="2344904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B77317-55CC-2766-0911-58CF1662ED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AFDF3A-31CE-CF1D-C517-AB19300E0406}"/>
              </a:ext>
            </a:extLst>
          </p:cNvPr>
          <p:cNvSpPr>
            <a:spLocks noGrp="1"/>
          </p:cNvSpPr>
          <p:nvPr>
            <p:ph type="title"/>
          </p:nvPr>
        </p:nvSpPr>
        <p:spPr/>
        <p:txBody>
          <a:bodyPr>
            <a:noAutofit/>
          </a:bodyPr>
          <a:lstStyle/>
          <a:p>
            <a:pPr>
              <a:lnSpc>
                <a:spcPct val="150000"/>
              </a:lnSpc>
            </a:pPr>
            <a:r>
              <a:rPr lang="en-US" sz="2800" b="1" dirty="0">
                <a:latin typeface="+mn-lt"/>
              </a:rPr>
              <a:t>THEORETICAL FRAMEWORK: HOFSTEDE’S CULTURAL DIMENSIONS</a:t>
            </a:r>
            <a:endParaRPr lang="en-GB" sz="2800" b="1" dirty="0">
              <a:latin typeface="+mn-lt"/>
            </a:endParaRPr>
          </a:p>
        </p:txBody>
      </p:sp>
      <p:sp>
        <p:nvSpPr>
          <p:cNvPr id="3" name="Content Placeholder 2">
            <a:extLst>
              <a:ext uri="{FF2B5EF4-FFF2-40B4-BE49-F238E27FC236}">
                <a16:creationId xmlns:a16="http://schemas.microsoft.com/office/drawing/2014/main" id="{CB900F07-4E95-2EE5-5261-A4FDF7BE1984}"/>
              </a:ext>
            </a:extLst>
          </p:cNvPr>
          <p:cNvSpPr>
            <a:spLocks noGrp="1"/>
          </p:cNvSpPr>
          <p:nvPr>
            <p:ph idx="1"/>
          </p:nvPr>
        </p:nvSpPr>
        <p:spPr>
          <a:xfrm>
            <a:off x="1097280" y="1845734"/>
            <a:ext cx="5106875" cy="4486240"/>
          </a:xfrm>
        </p:spPr>
        <p:txBody>
          <a:bodyPr>
            <a:normAutofit/>
          </a:bodyPr>
          <a:lstStyle/>
          <a:p>
            <a:pPr algn="just">
              <a:lnSpc>
                <a:spcPct val="150000"/>
              </a:lnSpc>
              <a:buFont typeface="Calibri" panose="020F0502020204030204" pitchFamily="34" charset="0"/>
              <a:buChar char="∞"/>
            </a:pPr>
            <a:r>
              <a:rPr lang="en-US" sz="1500" dirty="0"/>
              <a:t>China has high power distance; authority is respected and rarely challenged.</a:t>
            </a:r>
          </a:p>
          <a:p>
            <a:pPr algn="just">
              <a:lnSpc>
                <a:spcPct val="150000"/>
              </a:lnSpc>
              <a:buFont typeface="Calibri" panose="020F0502020204030204" pitchFamily="34" charset="0"/>
              <a:buChar char="∞"/>
            </a:pPr>
            <a:r>
              <a:rPr lang="en-US" sz="1500" dirty="0"/>
              <a:t>The UK has lower power distance with more open and participative structures.</a:t>
            </a:r>
          </a:p>
          <a:p>
            <a:pPr algn="just">
              <a:lnSpc>
                <a:spcPct val="150000"/>
              </a:lnSpc>
              <a:buFont typeface="Calibri" panose="020F0502020204030204" pitchFamily="34" charset="0"/>
              <a:buChar char="∞"/>
            </a:pPr>
            <a:r>
              <a:rPr lang="en-US" sz="1500" dirty="0"/>
              <a:t>China is collectivist, focusing on group harmony and relationships.</a:t>
            </a:r>
          </a:p>
          <a:p>
            <a:pPr algn="just">
              <a:lnSpc>
                <a:spcPct val="150000"/>
              </a:lnSpc>
              <a:buFont typeface="Calibri" panose="020F0502020204030204" pitchFamily="34" charset="0"/>
              <a:buChar char="∞"/>
            </a:pPr>
            <a:r>
              <a:rPr lang="en-US" sz="1500" dirty="0"/>
              <a:t>The UK is individualistic, valuing personal accountability and direct communication.</a:t>
            </a:r>
          </a:p>
          <a:p>
            <a:pPr algn="just">
              <a:lnSpc>
                <a:spcPct val="150000"/>
              </a:lnSpc>
              <a:buFont typeface="Calibri" panose="020F0502020204030204" pitchFamily="34" charset="0"/>
              <a:buChar char="∞"/>
            </a:pPr>
            <a:r>
              <a:rPr lang="en-US" sz="1500" dirty="0"/>
              <a:t>China </a:t>
            </a:r>
            <a:r>
              <a:rPr lang="en-US" sz="1500" dirty="0" err="1"/>
              <a:t>emphasises</a:t>
            </a:r>
            <a:r>
              <a:rPr lang="en-US" sz="1500" dirty="0"/>
              <a:t> long-term orientation, unlike the UK’s shorter-term focus (Meyer, 2014).</a:t>
            </a:r>
            <a:endParaRPr lang="en-GB" sz="1500" dirty="0"/>
          </a:p>
        </p:txBody>
      </p:sp>
      <p:pic>
        <p:nvPicPr>
          <p:cNvPr id="4" name="Picture 3">
            <a:extLst>
              <a:ext uri="{FF2B5EF4-FFF2-40B4-BE49-F238E27FC236}">
                <a16:creationId xmlns:a16="http://schemas.microsoft.com/office/drawing/2014/main" id="{EB328A98-8A54-CAE2-9689-77FA00118AF9}"/>
              </a:ext>
            </a:extLst>
          </p:cNvPr>
          <p:cNvPicPr>
            <a:picLocks noChangeAspect="1"/>
          </p:cNvPicPr>
          <p:nvPr/>
        </p:nvPicPr>
        <p:blipFill>
          <a:blip r:embed="rId3" cstate="print">
            <a:extLst>
              <a:ext uri="{28A0092B-C50C-407E-A947-70E740481C1C}">
                <a14:useLocalDpi xmlns:a14="http://schemas.microsoft.com/office/drawing/2010/main" val="0"/>
              </a:ext>
            </a:extLst>
          </a:blip>
          <a:srcRect l="1514" t="17555" r="4333" b="14833"/>
          <a:stretch/>
        </p:blipFill>
        <p:spPr bwMode="auto">
          <a:xfrm>
            <a:off x="6455627" y="2265659"/>
            <a:ext cx="5106875" cy="2320768"/>
          </a:xfrm>
          <a:prstGeom prst="rect">
            <a:avLst/>
          </a:prstGeom>
          <a:noFill/>
        </p:spPr>
      </p:pic>
      <p:sp>
        <p:nvSpPr>
          <p:cNvPr id="5" name="TextBox 4">
            <a:extLst>
              <a:ext uri="{FF2B5EF4-FFF2-40B4-BE49-F238E27FC236}">
                <a16:creationId xmlns:a16="http://schemas.microsoft.com/office/drawing/2014/main" id="{E4F78049-90FC-3955-6B76-0FA6025FE90B}"/>
              </a:ext>
            </a:extLst>
          </p:cNvPr>
          <p:cNvSpPr txBox="1"/>
          <p:nvPr/>
        </p:nvSpPr>
        <p:spPr>
          <a:xfrm>
            <a:off x="6455628" y="4661790"/>
            <a:ext cx="5234523" cy="584775"/>
          </a:xfrm>
          <a:prstGeom prst="rect">
            <a:avLst/>
          </a:prstGeom>
          <a:noFill/>
        </p:spPr>
        <p:txBody>
          <a:bodyPr wrap="square">
            <a:spAutoFit/>
          </a:bodyPr>
          <a:lstStyle/>
          <a:p>
            <a:pPr algn="ctr"/>
            <a:r>
              <a:rPr lang="en-US" sz="1600" i="1" dirty="0"/>
              <a:t>Figure: Comparison of UK and China Cultural Dimensions (Meyer, 2014)</a:t>
            </a:r>
            <a:endParaRPr lang="en-GB" sz="1600" i="1" dirty="0"/>
          </a:p>
        </p:txBody>
      </p:sp>
    </p:spTree>
    <p:extLst>
      <p:ext uri="{BB962C8B-B14F-4D97-AF65-F5344CB8AC3E}">
        <p14:creationId xmlns:p14="http://schemas.microsoft.com/office/powerpoint/2010/main" val="20106374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0A2AFD-118B-BF6A-4C60-D01CC268B5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CE476B-BD70-ADE5-46CC-F0A37D3FB48F}"/>
              </a:ext>
            </a:extLst>
          </p:cNvPr>
          <p:cNvSpPr>
            <a:spLocks noGrp="1"/>
          </p:cNvSpPr>
          <p:nvPr>
            <p:ph type="title"/>
          </p:nvPr>
        </p:nvSpPr>
        <p:spPr/>
        <p:txBody>
          <a:bodyPr>
            <a:normAutofit/>
          </a:bodyPr>
          <a:lstStyle/>
          <a:p>
            <a:pPr>
              <a:lnSpc>
                <a:spcPct val="150000"/>
              </a:lnSpc>
            </a:pPr>
            <a:r>
              <a:rPr lang="en-US" sz="3600" b="1" dirty="0">
                <a:latin typeface="+mn-lt"/>
              </a:rPr>
              <a:t>KEY CHINESE CULTURAL ELEMENTS IN NEGOTIATION</a:t>
            </a:r>
            <a:endParaRPr lang="en-GB" sz="3600" b="1" dirty="0">
              <a:latin typeface="+mn-lt"/>
            </a:endParaRPr>
          </a:p>
        </p:txBody>
      </p:sp>
      <p:sp>
        <p:nvSpPr>
          <p:cNvPr id="3" name="Content Placeholder 2">
            <a:extLst>
              <a:ext uri="{FF2B5EF4-FFF2-40B4-BE49-F238E27FC236}">
                <a16:creationId xmlns:a16="http://schemas.microsoft.com/office/drawing/2014/main" id="{95998482-69AF-E4DB-0E64-B996E8B73BF7}"/>
              </a:ext>
            </a:extLst>
          </p:cNvPr>
          <p:cNvSpPr>
            <a:spLocks noGrp="1"/>
          </p:cNvSpPr>
          <p:nvPr>
            <p:ph idx="1"/>
          </p:nvPr>
        </p:nvSpPr>
        <p:spPr/>
        <p:txBody>
          <a:bodyPr>
            <a:normAutofit/>
          </a:bodyPr>
          <a:lstStyle/>
          <a:p>
            <a:pPr algn="just">
              <a:lnSpc>
                <a:spcPct val="150000"/>
              </a:lnSpc>
              <a:buFont typeface="Calibri" panose="020F0502020204030204" pitchFamily="34" charset="0"/>
              <a:buChar char="∞"/>
            </a:pPr>
            <a:r>
              <a:rPr lang="en-US" sz="1800" b="1" dirty="0"/>
              <a:t>Guanxi: </a:t>
            </a:r>
            <a:r>
              <a:rPr lang="en-US" sz="1800" dirty="0"/>
              <a:t>Trust-based relationships are essential for effective negotiation.</a:t>
            </a:r>
          </a:p>
          <a:p>
            <a:pPr algn="just">
              <a:lnSpc>
                <a:spcPct val="150000"/>
              </a:lnSpc>
              <a:buFont typeface="Calibri" panose="020F0502020204030204" pitchFamily="34" charset="0"/>
              <a:buChar char="∞"/>
            </a:pPr>
            <a:r>
              <a:rPr lang="en-US" sz="1800" dirty="0"/>
              <a:t>Strong relationships enhance cooperation and long-term commitment.</a:t>
            </a:r>
          </a:p>
          <a:p>
            <a:pPr algn="just">
              <a:lnSpc>
                <a:spcPct val="150000"/>
              </a:lnSpc>
              <a:buFont typeface="Calibri" panose="020F0502020204030204" pitchFamily="34" charset="0"/>
              <a:buChar char="∞"/>
            </a:pPr>
            <a:r>
              <a:rPr lang="en-US" sz="1800" b="1" dirty="0" err="1"/>
              <a:t>Mianzi</a:t>
            </a:r>
            <a:r>
              <a:rPr lang="en-US" sz="1800" b="1" dirty="0"/>
              <a:t> (face): </a:t>
            </a:r>
            <a:r>
              <a:rPr lang="en-US" sz="1800" dirty="0"/>
              <a:t>Maintaining dignity and avoiding public criticism is crucial.</a:t>
            </a:r>
          </a:p>
          <a:p>
            <a:pPr algn="just">
              <a:lnSpc>
                <a:spcPct val="150000"/>
              </a:lnSpc>
              <a:buFont typeface="Calibri" panose="020F0502020204030204" pitchFamily="34" charset="0"/>
              <a:buChar char="∞"/>
            </a:pPr>
            <a:r>
              <a:rPr lang="en-US" sz="1800" dirty="0"/>
              <a:t>Decision-making is hierarchical and often requires senior approval.</a:t>
            </a:r>
          </a:p>
          <a:p>
            <a:pPr algn="just">
              <a:lnSpc>
                <a:spcPct val="150000"/>
              </a:lnSpc>
              <a:buFont typeface="Calibri" panose="020F0502020204030204" pitchFamily="34" charset="0"/>
              <a:buChar char="∞"/>
            </a:pPr>
            <a:r>
              <a:rPr lang="en-US" sz="1800" dirty="0"/>
              <a:t>Chinese negotiation reflects both tradition and pragmatic flexibility (</a:t>
            </a:r>
            <a:r>
              <a:rPr lang="en-US" sz="1800" dirty="0" err="1"/>
              <a:t>Cadsby</a:t>
            </a:r>
            <a:r>
              <a:rPr lang="en-US" sz="1800" dirty="0"/>
              <a:t> et al., 2015; Servaes, 2016; Wang et al., 2020).</a:t>
            </a:r>
            <a:endParaRPr lang="en-GB" sz="1800" dirty="0"/>
          </a:p>
        </p:txBody>
      </p:sp>
    </p:spTree>
    <p:extLst>
      <p:ext uri="{BB962C8B-B14F-4D97-AF65-F5344CB8AC3E}">
        <p14:creationId xmlns:p14="http://schemas.microsoft.com/office/powerpoint/2010/main" val="1680171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74705-9593-4D67-9FD9-FA6FBCB50F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49C398-ECAC-7B34-7973-89A68E7FCF06}"/>
              </a:ext>
            </a:extLst>
          </p:cNvPr>
          <p:cNvSpPr>
            <a:spLocks noGrp="1"/>
          </p:cNvSpPr>
          <p:nvPr>
            <p:ph type="title"/>
          </p:nvPr>
        </p:nvSpPr>
        <p:spPr/>
        <p:txBody>
          <a:bodyPr>
            <a:normAutofit/>
          </a:bodyPr>
          <a:lstStyle/>
          <a:p>
            <a:pPr>
              <a:lnSpc>
                <a:spcPct val="150000"/>
              </a:lnSpc>
            </a:pPr>
            <a:r>
              <a:rPr lang="en-US" sz="3600" b="1" dirty="0">
                <a:latin typeface="+mn-lt"/>
              </a:rPr>
              <a:t>NEGOTIATION STRATEGIES FOR SUCCESS</a:t>
            </a:r>
            <a:endParaRPr lang="en-GB" sz="3600" b="1" dirty="0">
              <a:latin typeface="+mn-lt"/>
            </a:endParaRPr>
          </a:p>
        </p:txBody>
      </p:sp>
      <p:sp>
        <p:nvSpPr>
          <p:cNvPr id="3" name="Content Placeholder 2">
            <a:extLst>
              <a:ext uri="{FF2B5EF4-FFF2-40B4-BE49-F238E27FC236}">
                <a16:creationId xmlns:a16="http://schemas.microsoft.com/office/drawing/2014/main" id="{2D1B492B-9F5E-445C-20E6-BD4781C955D0}"/>
              </a:ext>
            </a:extLst>
          </p:cNvPr>
          <p:cNvSpPr>
            <a:spLocks noGrp="1"/>
          </p:cNvSpPr>
          <p:nvPr>
            <p:ph idx="1"/>
          </p:nvPr>
        </p:nvSpPr>
        <p:spPr>
          <a:xfrm>
            <a:off x="1097280" y="1845733"/>
            <a:ext cx="5254359" cy="4437079"/>
          </a:xfrm>
        </p:spPr>
        <p:txBody>
          <a:bodyPr>
            <a:normAutofit fontScale="92500" lnSpcReduction="10000"/>
          </a:bodyPr>
          <a:lstStyle/>
          <a:p>
            <a:pPr algn="just">
              <a:lnSpc>
                <a:spcPct val="150000"/>
              </a:lnSpc>
              <a:buFont typeface="Calibri" panose="020F0502020204030204" pitchFamily="34" charset="0"/>
              <a:buChar char="∞"/>
            </a:pPr>
            <a:r>
              <a:rPr lang="en-US" sz="1800" dirty="0"/>
              <a:t>Focus on building relationships before discussing contracts.</a:t>
            </a:r>
          </a:p>
          <a:p>
            <a:pPr algn="just">
              <a:lnSpc>
                <a:spcPct val="150000"/>
              </a:lnSpc>
              <a:buFont typeface="Calibri" panose="020F0502020204030204" pitchFamily="34" charset="0"/>
              <a:buChar char="∞"/>
            </a:pPr>
            <a:r>
              <a:rPr lang="en-US" sz="1800" dirty="0"/>
              <a:t>Use respectful and indirect communication to maintain harmony.</a:t>
            </a:r>
          </a:p>
          <a:p>
            <a:pPr algn="just">
              <a:lnSpc>
                <a:spcPct val="150000"/>
              </a:lnSpc>
              <a:buFont typeface="Calibri" panose="020F0502020204030204" pitchFamily="34" charset="0"/>
              <a:buChar char="∞"/>
            </a:pPr>
            <a:r>
              <a:rPr lang="en-US" sz="1800" dirty="0" err="1"/>
              <a:t>Emphasise</a:t>
            </a:r>
            <a:r>
              <a:rPr lang="en-US" sz="1800" dirty="0"/>
              <a:t> long-term mutual benefits over short-term gains.</a:t>
            </a:r>
          </a:p>
          <a:p>
            <a:pPr algn="just">
              <a:lnSpc>
                <a:spcPct val="150000"/>
              </a:lnSpc>
              <a:buFont typeface="Calibri" panose="020F0502020204030204" pitchFamily="34" charset="0"/>
              <a:buChar char="∞"/>
            </a:pPr>
            <a:r>
              <a:rPr lang="en-US" sz="1800" dirty="0"/>
              <a:t>Be patient with slower, hierarchical decision-making processes.</a:t>
            </a:r>
          </a:p>
          <a:p>
            <a:pPr algn="just">
              <a:lnSpc>
                <a:spcPct val="150000"/>
              </a:lnSpc>
              <a:buFont typeface="Calibri" panose="020F0502020204030204" pitchFamily="34" charset="0"/>
              <a:buChar char="∞"/>
            </a:pPr>
            <a:r>
              <a:rPr lang="en-US" sz="1800" dirty="0"/>
              <a:t>Combine cultural sensitivity with clear and structured agreements (Harvard Program on Negotiation, 2024).</a:t>
            </a:r>
            <a:endParaRPr lang="en-GB" sz="1800" dirty="0"/>
          </a:p>
        </p:txBody>
      </p:sp>
      <p:pic>
        <p:nvPicPr>
          <p:cNvPr id="5" name="Picture 4">
            <a:extLst>
              <a:ext uri="{FF2B5EF4-FFF2-40B4-BE49-F238E27FC236}">
                <a16:creationId xmlns:a16="http://schemas.microsoft.com/office/drawing/2014/main" id="{0F7DE63A-A4B3-4DE7-CAAB-CE69EA9D24B2}"/>
              </a:ext>
            </a:extLst>
          </p:cNvPr>
          <p:cNvPicPr>
            <a:picLocks noChangeAspect="1"/>
          </p:cNvPicPr>
          <p:nvPr/>
        </p:nvPicPr>
        <p:blipFill>
          <a:blip r:embed="rId3"/>
          <a:srcRect l="4600" t="18351" r="4600" b="31039"/>
          <a:stretch/>
        </p:blipFill>
        <p:spPr>
          <a:xfrm>
            <a:off x="6577607" y="2744948"/>
            <a:ext cx="5234523" cy="1945039"/>
          </a:xfrm>
          <a:prstGeom prst="rect">
            <a:avLst/>
          </a:prstGeom>
        </p:spPr>
      </p:pic>
      <p:sp>
        <p:nvSpPr>
          <p:cNvPr id="7" name="TextBox 6">
            <a:extLst>
              <a:ext uri="{FF2B5EF4-FFF2-40B4-BE49-F238E27FC236}">
                <a16:creationId xmlns:a16="http://schemas.microsoft.com/office/drawing/2014/main" id="{BD519729-776C-3EC5-E962-BF49FB1797CB}"/>
              </a:ext>
            </a:extLst>
          </p:cNvPr>
          <p:cNvSpPr txBox="1"/>
          <p:nvPr/>
        </p:nvSpPr>
        <p:spPr>
          <a:xfrm>
            <a:off x="6577607" y="4927261"/>
            <a:ext cx="5234523" cy="584775"/>
          </a:xfrm>
          <a:prstGeom prst="rect">
            <a:avLst/>
          </a:prstGeom>
          <a:noFill/>
        </p:spPr>
        <p:txBody>
          <a:bodyPr wrap="square">
            <a:spAutoFit/>
          </a:bodyPr>
          <a:lstStyle/>
          <a:p>
            <a:pPr algn="ctr"/>
            <a:r>
              <a:rPr lang="en-US" sz="1600" i="1" dirty="0"/>
              <a:t>Figure: Key Factors Influencing Cross-Cultural Negotiation (Harvard Program on Negotiation, 2024)</a:t>
            </a:r>
            <a:endParaRPr lang="en-GB" sz="1600" i="1" dirty="0"/>
          </a:p>
        </p:txBody>
      </p:sp>
    </p:spTree>
    <p:extLst>
      <p:ext uri="{BB962C8B-B14F-4D97-AF65-F5344CB8AC3E}">
        <p14:creationId xmlns:p14="http://schemas.microsoft.com/office/powerpoint/2010/main" val="32564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A0CA6-4BE1-4401-E31E-6783833902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28C5DC-AD16-18BA-732C-EAC16D0D8DE5}"/>
              </a:ext>
            </a:extLst>
          </p:cNvPr>
          <p:cNvSpPr>
            <a:spLocks noGrp="1"/>
          </p:cNvSpPr>
          <p:nvPr>
            <p:ph type="title"/>
          </p:nvPr>
        </p:nvSpPr>
        <p:spPr/>
        <p:txBody>
          <a:bodyPr>
            <a:normAutofit/>
          </a:bodyPr>
          <a:lstStyle/>
          <a:p>
            <a:pPr>
              <a:lnSpc>
                <a:spcPct val="150000"/>
              </a:lnSpc>
            </a:pPr>
            <a:r>
              <a:rPr lang="en-US" sz="3600" b="1" dirty="0">
                <a:latin typeface="+mn-lt"/>
              </a:rPr>
              <a:t>Conclusion</a:t>
            </a:r>
            <a:endParaRPr lang="en-GB" sz="3600" b="1" dirty="0">
              <a:latin typeface="+mn-lt"/>
            </a:endParaRPr>
          </a:p>
        </p:txBody>
      </p:sp>
      <p:sp>
        <p:nvSpPr>
          <p:cNvPr id="3" name="Content Placeholder 2">
            <a:extLst>
              <a:ext uri="{FF2B5EF4-FFF2-40B4-BE49-F238E27FC236}">
                <a16:creationId xmlns:a16="http://schemas.microsoft.com/office/drawing/2014/main" id="{4C6C2CFC-ACF9-8F87-362F-C28B2800EA44}"/>
              </a:ext>
            </a:extLst>
          </p:cNvPr>
          <p:cNvSpPr>
            <a:spLocks noGrp="1"/>
          </p:cNvSpPr>
          <p:nvPr>
            <p:ph idx="1"/>
          </p:nvPr>
        </p:nvSpPr>
        <p:spPr/>
        <p:txBody>
          <a:bodyPr>
            <a:normAutofit/>
          </a:bodyPr>
          <a:lstStyle/>
          <a:p>
            <a:pPr algn="just">
              <a:lnSpc>
                <a:spcPct val="150000"/>
              </a:lnSpc>
              <a:buFont typeface="Calibri" panose="020F0502020204030204" pitchFamily="34" charset="0"/>
              <a:buChar char="∞"/>
            </a:pPr>
            <a:r>
              <a:rPr lang="en-US" sz="1800" dirty="0"/>
              <a:t>Cultural understanding is essential alongside economic considerations.</a:t>
            </a:r>
          </a:p>
          <a:p>
            <a:pPr algn="just">
              <a:lnSpc>
                <a:spcPct val="150000"/>
              </a:lnSpc>
              <a:buFont typeface="Calibri" panose="020F0502020204030204" pitchFamily="34" charset="0"/>
              <a:buChar char="∞"/>
            </a:pPr>
            <a:r>
              <a:rPr lang="en-US" sz="1800" dirty="0"/>
              <a:t>Hofstede’s framework explains key UK–China cultural differences.</a:t>
            </a:r>
          </a:p>
          <a:p>
            <a:pPr algn="just">
              <a:lnSpc>
                <a:spcPct val="150000"/>
              </a:lnSpc>
              <a:buFont typeface="Calibri" panose="020F0502020204030204" pitchFamily="34" charset="0"/>
              <a:buChar char="∞"/>
            </a:pPr>
            <a:r>
              <a:rPr lang="en-US" sz="1800" dirty="0"/>
              <a:t>Guanxi and </a:t>
            </a:r>
            <a:r>
              <a:rPr lang="en-US" sz="1800" dirty="0" err="1"/>
              <a:t>mianzi</a:t>
            </a:r>
            <a:r>
              <a:rPr lang="en-US" sz="1800" dirty="0"/>
              <a:t> highlight the importance of trust and respect.</a:t>
            </a:r>
          </a:p>
          <a:p>
            <a:pPr algn="just">
              <a:lnSpc>
                <a:spcPct val="150000"/>
              </a:lnSpc>
              <a:buFont typeface="Calibri" panose="020F0502020204030204" pitchFamily="34" charset="0"/>
              <a:buChar char="∞"/>
            </a:pPr>
            <a:r>
              <a:rPr lang="en-US" sz="1800" dirty="0"/>
              <a:t>Adapting strategies improves negotiation outcomes.</a:t>
            </a:r>
          </a:p>
          <a:p>
            <a:pPr algn="just">
              <a:lnSpc>
                <a:spcPct val="150000"/>
              </a:lnSpc>
              <a:buFont typeface="Calibri" panose="020F0502020204030204" pitchFamily="34" charset="0"/>
              <a:buChar char="∞"/>
            </a:pPr>
            <a:r>
              <a:rPr lang="en-US" sz="1800" dirty="0"/>
              <a:t>Effective negotiation balances cultural awareness with clear objectives.</a:t>
            </a:r>
            <a:endParaRPr lang="en-GB" sz="1800" dirty="0"/>
          </a:p>
        </p:txBody>
      </p:sp>
    </p:spTree>
    <p:extLst>
      <p:ext uri="{BB962C8B-B14F-4D97-AF65-F5344CB8AC3E}">
        <p14:creationId xmlns:p14="http://schemas.microsoft.com/office/powerpoint/2010/main" val="2420148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23BC14-B4E5-0C30-9B4D-5A0B767865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E49BDD-CB9B-33B9-8698-1701B6E379C6}"/>
              </a:ext>
            </a:extLst>
          </p:cNvPr>
          <p:cNvSpPr>
            <a:spLocks noGrp="1"/>
          </p:cNvSpPr>
          <p:nvPr>
            <p:ph type="title"/>
          </p:nvPr>
        </p:nvSpPr>
        <p:spPr/>
        <p:txBody>
          <a:bodyPr>
            <a:normAutofit/>
          </a:bodyPr>
          <a:lstStyle/>
          <a:p>
            <a:pPr>
              <a:lnSpc>
                <a:spcPct val="150000"/>
              </a:lnSpc>
            </a:pPr>
            <a:r>
              <a:rPr lang="en-US" sz="3600" b="1" dirty="0">
                <a:latin typeface="+mn-lt"/>
              </a:rPr>
              <a:t>REFERENCES</a:t>
            </a:r>
            <a:endParaRPr lang="en-GB" sz="3600" b="1" dirty="0">
              <a:latin typeface="+mn-lt"/>
            </a:endParaRPr>
          </a:p>
        </p:txBody>
      </p:sp>
      <p:sp>
        <p:nvSpPr>
          <p:cNvPr id="9" name="TextBox 8">
            <a:extLst>
              <a:ext uri="{FF2B5EF4-FFF2-40B4-BE49-F238E27FC236}">
                <a16:creationId xmlns:a16="http://schemas.microsoft.com/office/drawing/2014/main" id="{9742F1E8-19D1-0DC6-50B6-0ABB87400217}"/>
              </a:ext>
            </a:extLst>
          </p:cNvPr>
          <p:cNvSpPr txBox="1"/>
          <p:nvPr/>
        </p:nvSpPr>
        <p:spPr>
          <a:xfrm>
            <a:off x="1199535" y="1844335"/>
            <a:ext cx="9956145" cy="4260077"/>
          </a:xfrm>
          <a:prstGeom prst="rect">
            <a:avLst/>
          </a:prstGeom>
          <a:noFill/>
        </p:spPr>
        <p:txBody>
          <a:bodyPr wrap="square">
            <a:spAutoFit/>
          </a:bodyPr>
          <a:lstStyle/>
          <a:p>
            <a:pPr algn="just">
              <a:lnSpc>
                <a:spcPct val="150000"/>
              </a:lnSpc>
              <a:buNone/>
            </a:pPr>
            <a:r>
              <a:rPr lang="en-GB" sz="1400" dirty="0"/>
              <a:t>Brett, J.M. and Thompson, L.L. (2015) ‘The science of culture and negotiation’, </a:t>
            </a:r>
            <a:r>
              <a:rPr lang="en-GB" sz="1400" i="1" dirty="0"/>
              <a:t>Current Opinion in Psychology</a:t>
            </a:r>
            <a:r>
              <a:rPr lang="en-GB" sz="1400" dirty="0"/>
              <a:t>, 8, pp. 78–83. Available at: https://doi.org/10.1016/j.copsyc.2015.10.008</a:t>
            </a:r>
          </a:p>
          <a:p>
            <a:pPr algn="just">
              <a:lnSpc>
                <a:spcPct val="150000"/>
              </a:lnSpc>
              <a:buNone/>
            </a:pPr>
            <a:r>
              <a:rPr lang="en-GB" sz="1400" dirty="0" err="1"/>
              <a:t>Cadsby</a:t>
            </a:r>
            <a:r>
              <a:rPr lang="en-GB" sz="1400" dirty="0"/>
              <a:t>, C.B., Song, F. and Bi, Y. (2015) ‘Trust, reciprocity, and guanxi in China’, </a:t>
            </a:r>
            <a:r>
              <a:rPr lang="en-GB" sz="1400" i="1" dirty="0"/>
              <a:t>Management and Organization Review</a:t>
            </a:r>
            <a:r>
              <a:rPr lang="en-GB" sz="1400" dirty="0"/>
              <a:t>, 11(2), pp. 389–408. Available at: https://doi.org/10.1017/mor.2015.2</a:t>
            </a:r>
          </a:p>
          <a:p>
            <a:pPr algn="just">
              <a:lnSpc>
                <a:spcPct val="150000"/>
              </a:lnSpc>
              <a:buNone/>
            </a:pPr>
            <a:r>
              <a:rPr lang="en-GB" sz="1400" dirty="0"/>
              <a:t>Meyer, E. (2014) </a:t>
            </a:r>
            <a:r>
              <a:rPr lang="en-GB" sz="1400" i="1" dirty="0"/>
              <a:t>The culture map</a:t>
            </a:r>
            <a:r>
              <a:rPr lang="en-GB" sz="1400" dirty="0"/>
              <a:t>. New York: PublicAffairs.</a:t>
            </a:r>
          </a:p>
          <a:p>
            <a:pPr algn="just">
              <a:lnSpc>
                <a:spcPct val="150000"/>
              </a:lnSpc>
              <a:buNone/>
            </a:pPr>
            <a:r>
              <a:rPr lang="en-GB" sz="1400" dirty="0"/>
              <a:t>OECD (2024) </a:t>
            </a:r>
            <a:r>
              <a:rPr lang="en-GB" sz="1400" i="1" dirty="0"/>
              <a:t>China economic snapshot</a:t>
            </a:r>
            <a:r>
              <a:rPr lang="en-GB" sz="1400" dirty="0"/>
              <a:t>. Paris: OECD. Available at: https://www.oecd.org/economy/china-economic-snapshot/ (Accessed: 19 March 2026).</a:t>
            </a:r>
          </a:p>
          <a:p>
            <a:pPr algn="just">
              <a:lnSpc>
                <a:spcPct val="150000"/>
              </a:lnSpc>
              <a:buNone/>
            </a:pPr>
            <a:r>
              <a:rPr lang="en-GB" sz="1400" dirty="0"/>
              <a:t>Servaes, J. (2016) ‘Guanxi in intercultural communication’, </a:t>
            </a:r>
            <a:r>
              <a:rPr lang="en-GB" sz="1400" i="1" dirty="0"/>
              <a:t>Public Relations Review</a:t>
            </a:r>
            <a:r>
              <a:rPr lang="en-GB" sz="1400" dirty="0"/>
              <a:t>, 42(3), pp. 459–464. Available at: https://doi.org/10.1016/j.pubrev.2015.11.008</a:t>
            </a:r>
          </a:p>
          <a:p>
            <a:pPr algn="just">
              <a:lnSpc>
                <a:spcPct val="150000"/>
              </a:lnSpc>
              <a:buNone/>
            </a:pPr>
            <a:r>
              <a:rPr lang="en-GB" sz="1400" dirty="0"/>
              <a:t>Wang, C.L. </a:t>
            </a:r>
            <a:r>
              <a:rPr lang="en-GB" sz="1400" i="1" dirty="0"/>
              <a:t>et al.</a:t>
            </a:r>
            <a:r>
              <a:rPr lang="en-GB" sz="1400" dirty="0"/>
              <a:t> (2020) ‘Paradoxical Chinese values in negotiation’, </a:t>
            </a:r>
            <a:r>
              <a:rPr lang="en-GB" sz="1400" i="1" dirty="0"/>
              <a:t>Management and Organization Review</a:t>
            </a:r>
            <a:r>
              <a:rPr lang="en-GB" sz="1400" dirty="0"/>
              <a:t>. Available at: https://doi.org/10.1017/mor.2019.54</a:t>
            </a:r>
          </a:p>
          <a:p>
            <a:pPr algn="just">
              <a:lnSpc>
                <a:spcPct val="150000"/>
              </a:lnSpc>
            </a:pPr>
            <a:r>
              <a:rPr lang="en-GB" sz="1400" dirty="0"/>
              <a:t>World Bank (2025) </a:t>
            </a:r>
            <a:r>
              <a:rPr lang="en-GB" sz="1400" i="1" dirty="0"/>
              <a:t>Trade (% of GDP) – China</a:t>
            </a:r>
            <a:r>
              <a:rPr lang="en-GB" sz="1400" dirty="0"/>
              <a:t>. Washington, DC: World Bank. Available at: </a:t>
            </a:r>
            <a:r>
              <a:rPr lang="en-GB" sz="1400" dirty="0">
                <a:hlinkClick r:id="rId3"/>
              </a:rPr>
              <a:t>https://data.worldbank.org/indicator/NE.TRD.GNFS.ZS?locations=CN</a:t>
            </a:r>
            <a:r>
              <a:rPr lang="en-GB" sz="1400" dirty="0"/>
              <a:t> (Accessed: 19 March 2026).</a:t>
            </a:r>
          </a:p>
        </p:txBody>
      </p:sp>
    </p:spTree>
    <p:extLst>
      <p:ext uri="{BB962C8B-B14F-4D97-AF65-F5344CB8AC3E}">
        <p14:creationId xmlns:p14="http://schemas.microsoft.com/office/powerpoint/2010/main" val="3274634529"/>
      </p:ext>
    </p:extLst>
  </p:cSld>
  <p:clrMapOvr>
    <a:masterClrMapping/>
  </p:clrMapOvr>
</p:sld>
</file>

<file path=ppt/theme/theme1.xml><?xml version="1.0" encoding="utf-8"?>
<a:theme xmlns:a="http://schemas.openxmlformats.org/drawingml/2006/main" name="Retrospect">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23</TotalTime>
  <Words>2149</Words>
  <PresentationFormat>Widescreen</PresentationFormat>
  <Paragraphs>88</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Calibri</vt:lpstr>
      <vt:lpstr>Calibri Light</vt:lpstr>
      <vt:lpstr>Retrospect</vt:lpstr>
      <vt:lpstr>CROSS-CULTURAL NEGOTIATION BETWEEN THE UK AND CHINA STRATEGIES FOR SUCCESSFUL BUSINESS ENGAGEMENT</vt:lpstr>
      <vt:lpstr>TABLE OF CONTENTS</vt:lpstr>
      <vt:lpstr>INTRODUCTION</vt:lpstr>
      <vt:lpstr>DEFINING CULTURE AND ITS BUSINESS RELEVANCE</vt:lpstr>
      <vt:lpstr>THEORETICAL FRAMEWORK: HOFSTEDE’S CULTURAL DIMENSIONS</vt:lpstr>
      <vt:lpstr>KEY CHINESE CULTURAL ELEMENTS IN NEGOTIATION</vt:lpstr>
      <vt:lpstr>NEGOTIATION STRATEGIES FOR SUCCESS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2026-03-19T14:49:00Z</dcterms:created>
  <dcterms:modified xsi:type="dcterms:W3CDTF">2026-03-20T05:43:31Z</dcterms:modified>
</cp:coreProperties>
</file>