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9" r:id="rId1"/>
  </p:sldMasterIdLst>
  <p:notesMasterIdLst>
    <p:notesMasterId r:id="rId2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12192000" cy="6858000"/>
  <p:notesSz cx="6858000" cy="12192000"/>
  <p:embeddedFontLst>
    <p:embeddedFont>
      <p:font typeface="Source Code Pro" panose="020B0509030403020204" pitchFamily="49" charset="0"/>
      <p:regular r:id="rId28"/>
      <p:bold r:id="rId29"/>
      <p:italic r:id="rId30"/>
      <p:boldItalic r:id="rId31"/>
    </p:embeddedFont>
    <p:embeddedFont>
      <p:font typeface="Source Sans 3" panose="020B0604020202020204" charset="0"/>
      <p:regular r:id="rId32"/>
      <p:bold r:id="rId33"/>
      <p:italic r:id="rId34"/>
      <p:boldItalic r:id="rId3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350577-4127-4B54-BC8B-E5B2D180557C}" v="9" dt="2026-09-29T20:57:06.049"/>
  </p1510:revLst>
</p1510:revInfo>
</file>

<file path=ppt/tableStyles.xml><?xml version="1.0" encoding="utf-8"?>
<a:tblStyleLst xmlns:a="http://schemas.openxmlformats.org/drawingml/2006/main" def="{FB4C71E6-F5D9-4CAF-9E89-8834785E07D8}">
  <a:tblStyle styleId="{FB4C71E6-F5D9-4CAF-9E89-8834785E07D8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5706" autoAdjust="0"/>
  </p:normalViewPr>
  <p:slideViewPr>
    <p:cSldViewPr snapToGrid="0">
      <p:cViewPr varScale="1">
        <p:scale>
          <a:sx n="95" d="100"/>
          <a:sy n="95" d="100"/>
        </p:scale>
        <p:origin x="1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font" Target="fonts/font7.fntdata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2.fntdata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5.fntdata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1.fntdata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font" Target="fonts/font3.fntdata"/><Relationship Id="rId35" Type="http://schemas.openxmlformats.org/officeDocument/2006/relationships/font" Target="fonts/font8.fntdata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6.fntdata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rdipsinh gohil" userId="a9837194f9c8e527" providerId="LiveId" clId="{7E69FDA4-E2BA-48B8-B881-9E73185FDCBE}"/>
    <pc:docChg chg="undo redo custSel modSld">
      <pc:chgData name="hardipsinh gohil" userId="a9837194f9c8e527" providerId="LiveId" clId="{7E69FDA4-E2BA-48B8-B881-9E73185FDCBE}" dt="2026-09-29T21:01:37.212" v="485" actId="1035"/>
      <pc:docMkLst>
        <pc:docMk/>
      </pc:docMkLst>
      <pc:sldChg chg="modSp mod modNotesTx">
        <pc:chgData name="hardipsinh gohil" userId="a9837194f9c8e527" providerId="LiveId" clId="{7E69FDA4-E2BA-48B8-B881-9E73185FDCBE}" dt="2026-09-29T20:49:13.211" v="8" actId="20577"/>
        <pc:sldMkLst>
          <pc:docMk/>
          <pc:sldMk cId="0" sldId="256"/>
        </pc:sldMkLst>
        <pc:spChg chg="mod">
          <ac:chgData name="hardipsinh gohil" userId="a9837194f9c8e527" providerId="LiveId" clId="{7E69FDA4-E2BA-48B8-B881-9E73185FDCBE}" dt="2026-09-29T20:30:34.539" v="1" actId="120"/>
          <ac:spMkLst>
            <pc:docMk/>
            <pc:sldMk cId="0" sldId="256"/>
            <ac:spMk id="18" creationId="{00000000-0000-0000-0000-000000000000}"/>
          </ac:spMkLst>
        </pc:spChg>
      </pc:sldChg>
      <pc:sldChg chg="modNotesTx">
        <pc:chgData name="hardipsinh gohil" userId="a9837194f9c8e527" providerId="LiveId" clId="{7E69FDA4-E2BA-48B8-B881-9E73185FDCBE}" dt="2026-09-29T20:49:19.428" v="9" actId="20577"/>
        <pc:sldMkLst>
          <pc:docMk/>
          <pc:sldMk cId="0" sldId="257"/>
        </pc:sldMkLst>
      </pc:sldChg>
      <pc:sldChg chg="modNotesTx">
        <pc:chgData name="hardipsinh gohil" userId="a9837194f9c8e527" providerId="LiveId" clId="{7E69FDA4-E2BA-48B8-B881-9E73185FDCBE}" dt="2026-09-29T20:50:03.966" v="10" actId="20577"/>
        <pc:sldMkLst>
          <pc:docMk/>
          <pc:sldMk cId="0" sldId="258"/>
        </pc:sldMkLst>
      </pc:sldChg>
      <pc:sldChg chg="modNotesTx">
        <pc:chgData name="hardipsinh gohil" userId="a9837194f9c8e527" providerId="LiveId" clId="{7E69FDA4-E2BA-48B8-B881-9E73185FDCBE}" dt="2026-09-29T20:50:08.179" v="11" actId="20577"/>
        <pc:sldMkLst>
          <pc:docMk/>
          <pc:sldMk cId="0" sldId="259"/>
        </pc:sldMkLst>
      </pc:sldChg>
      <pc:sldChg chg="modNotesTx">
        <pc:chgData name="hardipsinh gohil" userId="a9837194f9c8e527" providerId="LiveId" clId="{7E69FDA4-E2BA-48B8-B881-9E73185FDCBE}" dt="2026-09-29T20:50:11.919" v="12" actId="20577"/>
        <pc:sldMkLst>
          <pc:docMk/>
          <pc:sldMk cId="0" sldId="260"/>
        </pc:sldMkLst>
      </pc:sldChg>
      <pc:sldChg chg="modNotesTx">
        <pc:chgData name="hardipsinh gohil" userId="a9837194f9c8e527" providerId="LiveId" clId="{7E69FDA4-E2BA-48B8-B881-9E73185FDCBE}" dt="2026-09-29T20:50:16.352" v="13" actId="20577"/>
        <pc:sldMkLst>
          <pc:docMk/>
          <pc:sldMk cId="0" sldId="261"/>
        </pc:sldMkLst>
      </pc:sldChg>
      <pc:sldChg chg="delSp modSp mod modNotesTx">
        <pc:chgData name="hardipsinh gohil" userId="a9837194f9c8e527" providerId="LiveId" clId="{7E69FDA4-E2BA-48B8-B881-9E73185FDCBE}" dt="2026-09-29T20:50:19.623" v="14" actId="20577"/>
        <pc:sldMkLst>
          <pc:docMk/>
          <pc:sldMk cId="0" sldId="262"/>
        </pc:sldMkLst>
        <pc:spChg chg="del mod">
          <ac:chgData name="hardipsinh gohil" userId="a9837194f9c8e527" providerId="LiveId" clId="{7E69FDA4-E2BA-48B8-B881-9E73185FDCBE}" dt="2026-09-29T20:31:01.703" v="3" actId="478"/>
          <ac:spMkLst>
            <pc:docMk/>
            <pc:sldMk cId="0" sldId="262"/>
            <ac:spMk id="106" creationId="{00000000-0000-0000-0000-000000000000}"/>
          </ac:spMkLst>
        </pc:spChg>
        <pc:spChg chg="del mod">
          <ac:chgData name="hardipsinh gohil" userId="a9837194f9c8e527" providerId="LiveId" clId="{7E69FDA4-E2BA-48B8-B881-9E73185FDCBE}" dt="2026-09-29T20:31:16.213" v="5" actId="478"/>
          <ac:spMkLst>
            <pc:docMk/>
            <pc:sldMk cId="0" sldId="262"/>
            <ac:spMk id="109" creationId="{00000000-0000-0000-0000-000000000000}"/>
          </ac:spMkLst>
        </pc:spChg>
      </pc:sldChg>
      <pc:sldChg chg="modNotesTx">
        <pc:chgData name="hardipsinh gohil" userId="a9837194f9c8e527" providerId="LiveId" clId="{7E69FDA4-E2BA-48B8-B881-9E73185FDCBE}" dt="2026-09-29T20:50:23.033" v="15" actId="20577"/>
        <pc:sldMkLst>
          <pc:docMk/>
          <pc:sldMk cId="0" sldId="263"/>
        </pc:sldMkLst>
      </pc:sldChg>
      <pc:sldChg chg="modNotesTx">
        <pc:chgData name="hardipsinh gohil" userId="a9837194f9c8e527" providerId="LiveId" clId="{7E69FDA4-E2BA-48B8-B881-9E73185FDCBE}" dt="2026-09-29T20:48:43.350" v="7" actId="20577"/>
        <pc:sldMkLst>
          <pc:docMk/>
          <pc:sldMk cId="0" sldId="264"/>
        </pc:sldMkLst>
      </pc:sldChg>
      <pc:sldChg chg="modNotesTx">
        <pc:chgData name="hardipsinh gohil" userId="a9837194f9c8e527" providerId="LiveId" clId="{7E69FDA4-E2BA-48B8-B881-9E73185FDCBE}" dt="2026-09-29T20:48:26.771" v="6" actId="20577"/>
        <pc:sldMkLst>
          <pc:docMk/>
          <pc:sldMk cId="0" sldId="265"/>
        </pc:sldMkLst>
      </pc:sldChg>
      <pc:sldChg chg="modNotesTx">
        <pc:chgData name="hardipsinh gohil" userId="a9837194f9c8e527" providerId="LiveId" clId="{7E69FDA4-E2BA-48B8-B881-9E73185FDCBE}" dt="2026-09-29T20:50:31.183" v="16" actId="20577"/>
        <pc:sldMkLst>
          <pc:docMk/>
          <pc:sldMk cId="0" sldId="266"/>
        </pc:sldMkLst>
      </pc:sldChg>
      <pc:sldChg chg="modNotesTx">
        <pc:chgData name="hardipsinh gohil" userId="a9837194f9c8e527" providerId="LiveId" clId="{7E69FDA4-E2BA-48B8-B881-9E73185FDCBE}" dt="2026-09-29T20:50:34.723" v="17" actId="20577"/>
        <pc:sldMkLst>
          <pc:docMk/>
          <pc:sldMk cId="0" sldId="267"/>
        </pc:sldMkLst>
      </pc:sldChg>
      <pc:sldChg chg="modSp mod modNotesTx">
        <pc:chgData name="hardipsinh gohil" userId="a9837194f9c8e527" providerId="LiveId" clId="{7E69FDA4-E2BA-48B8-B881-9E73185FDCBE}" dt="2026-09-29T20:50:43.575" v="22" actId="1035"/>
        <pc:sldMkLst>
          <pc:docMk/>
          <pc:sldMk cId="0" sldId="268"/>
        </pc:sldMkLst>
        <pc:spChg chg="mod">
          <ac:chgData name="hardipsinh gohil" userId="a9837194f9c8e527" providerId="LiveId" clId="{7E69FDA4-E2BA-48B8-B881-9E73185FDCBE}" dt="2026-09-29T20:50:43.575" v="22" actId="1035"/>
          <ac:spMkLst>
            <pc:docMk/>
            <pc:sldMk cId="0" sldId="268"/>
            <ac:spMk id="216" creationId="{00000000-0000-0000-0000-000000000000}"/>
          </ac:spMkLst>
        </pc:spChg>
      </pc:sldChg>
      <pc:sldChg chg="modNotesTx">
        <pc:chgData name="hardipsinh gohil" userId="a9837194f9c8e527" providerId="LiveId" clId="{7E69FDA4-E2BA-48B8-B881-9E73185FDCBE}" dt="2026-09-29T20:50:49.897" v="23" actId="20577"/>
        <pc:sldMkLst>
          <pc:docMk/>
          <pc:sldMk cId="0" sldId="269"/>
        </pc:sldMkLst>
      </pc:sldChg>
      <pc:sldChg chg="modNotesTx">
        <pc:chgData name="hardipsinh gohil" userId="a9837194f9c8e527" providerId="LiveId" clId="{7E69FDA4-E2BA-48B8-B881-9E73185FDCBE}" dt="2026-09-29T20:50:53.527" v="24" actId="20577"/>
        <pc:sldMkLst>
          <pc:docMk/>
          <pc:sldMk cId="0" sldId="270"/>
        </pc:sldMkLst>
      </pc:sldChg>
      <pc:sldChg chg="modNotesTx">
        <pc:chgData name="hardipsinh gohil" userId="a9837194f9c8e527" providerId="LiveId" clId="{7E69FDA4-E2BA-48B8-B881-9E73185FDCBE}" dt="2026-09-29T20:50:56.560" v="25" actId="20577"/>
        <pc:sldMkLst>
          <pc:docMk/>
          <pc:sldMk cId="0" sldId="271"/>
        </pc:sldMkLst>
      </pc:sldChg>
      <pc:sldChg chg="modNotesTx">
        <pc:chgData name="hardipsinh gohil" userId="a9837194f9c8e527" providerId="LiveId" clId="{7E69FDA4-E2BA-48B8-B881-9E73185FDCBE}" dt="2026-09-29T20:51:01.084" v="26" actId="20577"/>
        <pc:sldMkLst>
          <pc:docMk/>
          <pc:sldMk cId="0" sldId="272"/>
        </pc:sldMkLst>
      </pc:sldChg>
      <pc:sldChg chg="modSp mod modNotesTx">
        <pc:chgData name="hardipsinh gohil" userId="a9837194f9c8e527" providerId="LiveId" clId="{7E69FDA4-E2BA-48B8-B881-9E73185FDCBE}" dt="2026-09-29T20:51:33.833" v="50" actId="1036"/>
        <pc:sldMkLst>
          <pc:docMk/>
          <pc:sldMk cId="0" sldId="273"/>
        </pc:sldMkLst>
        <pc:spChg chg="mod">
          <ac:chgData name="hardipsinh gohil" userId="a9837194f9c8e527" providerId="LiveId" clId="{7E69FDA4-E2BA-48B8-B881-9E73185FDCBE}" dt="2026-09-29T20:51:11.687" v="28" actId="1076"/>
          <ac:spMkLst>
            <pc:docMk/>
            <pc:sldMk cId="0" sldId="273"/>
            <ac:spMk id="292" creationId="{00000000-0000-0000-0000-000000000000}"/>
          </ac:spMkLst>
        </pc:spChg>
        <pc:spChg chg="mod">
          <ac:chgData name="hardipsinh gohil" userId="a9837194f9c8e527" providerId="LiveId" clId="{7E69FDA4-E2BA-48B8-B881-9E73185FDCBE}" dt="2026-09-29T20:51:17.168" v="29" actId="1076"/>
          <ac:spMkLst>
            <pc:docMk/>
            <pc:sldMk cId="0" sldId="273"/>
            <ac:spMk id="294" creationId="{00000000-0000-0000-0000-000000000000}"/>
          </ac:spMkLst>
        </pc:spChg>
        <pc:cxnChg chg="mod">
          <ac:chgData name="hardipsinh gohil" userId="a9837194f9c8e527" providerId="LiveId" clId="{7E69FDA4-E2BA-48B8-B881-9E73185FDCBE}" dt="2026-09-29T20:51:33.833" v="50" actId="1036"/>
          <ac:cxnSpMkLst>
            <pc:docMk/>
            <pc:sldMk cId="0" sldId="273"/>
            <ac:cxnSpMk id="293" creationId="{00000000-0000-0000-0000-000000000000}"/>
          </ac:cxnSpMkLst>
        </pc:cxnChg>
      </pc:sldChg>
      <pc:sldChg chg="modNotesTx">
        <pc:chgData name="hardipsinh gohil" userId="a9837194f9c8e527" providerId="LiveId" clId="{7E69FDA4-E2BA-48B8-B881-9E73185FDCBE}" dt="2026-09-29T20:51:41.375" v="51" actId="20577"/>
        <pc:sldMkLst>
          <pc:docMk/>
          <pc:sldMk cId="0" sldId="274"/>
        </pc:sldMkLst>
      </pc:sldChg>
      <pc:sldChg chg="modNotesTx">
        <pc:chgData name="hardipsinh gohil" userId="a9837194f9c8e527" providerId="LiveId" clId="{7E69FDA4-E2BA-48B8-B881-9E73185FDCBE}" dt="2026-09-29T20:51:45.841" v="52" actId="20577"/>
        <pc:sldMkLst>
          <pc:docMk/>
          <pc:sldMk cId="0" sldId="275"/>
        </pc:sldMkLst>
      </pc:sldChg>
      <pc:sldChg chg="modNotesTx">
        <pc:chgData name="hardipsinh gohil" userId="a9837194f9c8e527" providerId="LiveId" clId="{7E69FDA4-E2BA-48B8-B881-9E73185FDCBE}" dt="2026-09-29T20:51:49.384" v="53" actId="20577"/>
        <pc:sldMkLst>
          <pc:docMk/>
          <pc:sldMk cId="0" sldId="276"/>
        </pc:sldMkLst>
      </pc:sldChg>
      <pc:sldChg chg="modNotesTx">
        <pc:chgData name="hardipsinh gohil" userId="a9837194f9c8e527" providerId="LiveId" clId="{7E69FDA4-E2BA-48B8-B881-9E73185FDCBE}" dt="2026-09-29T20:51:53.361" v="54" actId="20577"/>
        <pc:sldMkLst>
          <pc:docMk/>
          <pc:sldMk cId="0" sldId="277"/>
        </pc:sldMkLst>
      </pc:sldChg>
      <pc:sldChg chg="addSp delSp modSp mod modNotesTx">
        <pc:chgData name="hardipsinh gohil" userId="a9837194f9c8e527" providerId="LiveId" clId="{7E69FDA4-E2BA-48B8-B881-9E73185FDCBE}" dt="2026-09-29T21:01:37.212" v="485" actId="1035"/>
        <pc:sldMkLst>
          <pc:docMk/>
          <pc:sldMk cId="0" sldId="278"/>
        </pc:sldMkLst>
        <pc:spChg chg="add del mod">
          <ac:chgData name="hardipsinh gohil" userId="a9837194f9c8e527" providerId="LiveId" clId="{7E69FDA4-E2BA-48B8-B881-9E73185FDCBE}" dt="2026-09-29T20:57:06.049" v="106" actId="767"/>
          <ac:spMkLst>
            <pc:docMk/>
            <pc:sldMk cId="0" sldId="278"/>
            <ac:spMk id="2" creationId="{52648FA7-32A8-A9E5-A9DD-55858F4B3080}"/>
          </ac:spMkLst>
        </pc:spChg>
        <pc:spChg chg="add mod">
          <ac:chgData name="hardipsinh gohil" userId="a9837194f9c8e527" providerId="LiveId" clId="{7E69FDA4-E2BA-48B8-B881-9E73185FDCBE}" dt="2026-09-29T21:01:37.212" v="485" actId="1035"/>
          <ac:spMkLst>
            <pc:docMk/>
            <pc:sldMk cId="0" sldId="278"/>
            <ac:spMk id="5" creationId="{34E175EE-58DC-21A6-941E-0F82BFF3DF80}"/>
          </ac:spMkLst>
        </pc:spChg>
        <pc:spChg chg="mod">
          <ac:chgData name="hardipsinh gohil" userId="a9837194f9c8e527" providerId="LiveId" clId="{7E69FDA4-E2BA-48B8-B881-9E73185FDCBE}" dt="2026-09-29T20:57:21.461" v="110" actId="20577"/>
          <ac:spMkLst>
            <pc:docMk/>
            <pc:sldMk cId="0" sldId="278"/>
            <ac:spMk id="348" creationId="{00000000-0000-0000-0000-000000000000}"/>
          </ac:spMkLst>
        </pc:spChg>
        <pc:spChg chg="mod">
          <ac:chgData name="hardipsinh gohil" userId="a9837194f9c8e527" providerId="LiveId" clId="{7E69FDA4-E2BA-48B8-B881-9E73185FDCBE}" dt="2026-09-29T20:58:20.825" v="121" actId="20577"/>
          <ac:spMkLst>
            <pc:docMk/>
            <pc:sldMk cId="0" sldId="278"/>
            <ac:spMk id="350" creationId="{00000000-0000-0000-0000-000000000000}"/>
          </ac:spMkLst>
        </pc:spChg>
      </pc:sldChg>
      <pc:sldChg chg="modSp mod modNotesTx">
        <pc:chgData name="hardipsinh gohil" userId="a9837194f9c8e527" providerId="LiveId" clId="{7E69FDA4-E2BA-48B8-B881-9E73185FDCBE}" dt="2026-09-29T20:57:28.011" v="112" actId="20577"/>
        <pc:sldMkLst>
          <pc:docMk/>
          <pc:sldMk cId="0" sldId="279"/>
        </pc:sldMkLst>
        <pc:spChg chg="mod">
          <ac:chgData name="hardipsinh gohil" userId="a9837194f9c8e527" providerId="LiveId" clId="{7E69FDA4-E2BA-48B8-B881-9E73185FDCBE}" dt="2026-09-29T20:57:28.011" v="112" actId="20577"/>
          <ac:spMkLst>
            <pc:docMk/>
            <pc:sldMk cId="0" sldId="279"/>
            <ac:spMk id="364" creationId="{00000000-0000-0000-0000-000000000000}"/>
          </ac:spMkLst>
        </pc:spChg>
      </pc:sldChg>
      <pc:sldChg chg="modNotesTx">
        <pc:chgData name="hardipsinh gohil" userId="a9837194f9c8e527" providerId="LiveId" clId="{7E69FDA4-E2BA-48B8-B881-9E73185FDCBE}" dt="2026-09-29T20:57:05.451" v="105" actId="20577"/>
        <pc:sldMkLst>
          <pc:docMk/>
          <pc:sldMk cId="0" sldId="28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3" name="Google Shape;13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4" name="Google Shape;14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0" name="Google Shape;30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1" name="Google Shape;31;p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2" name="Google Shape;42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3" name="Google Shape;43;p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6" name="Google Shape;56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57" name="Google Shape;57;p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6" name="Google Shape;76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77" name="Google Shape;77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5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7" name="Google Shape;87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88" name="Google Shape;88;p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6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98" name="Google Shape;98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99" name="Google Shape;99;p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7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14" name="Google Shape;114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15" name="Google Shape;115;p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8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7" name="Google Shape;127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28" name="Google Shape;128;p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9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39" name="Google Shape;139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40" name="Google Shape;140;p1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10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70" name="Google Shape;170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1" name="Google Shape;171;p1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11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84" name="Google Shape;184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85" name="Google Shape;185;p1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12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01" name="Google Shape;201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02" name="Google Shape;202;p1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13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20" name="Google Shape;220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21" name="Google Shape;221;p1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14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35" name="Google Shape;235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36" name="Google Shape;236;p1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15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54" name="Google Shape;254;p1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55" name="Google Shape;255;p1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16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74" name="Google Shape;274;p1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75" name="Google Shape;275;p1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17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Google Shape;284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85" name="Google Shape;285;p1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86" name="Google Shape;286;p1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18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Google Shape;298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99" name="Google Shape;299;p1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00" name="Google Shape;300;p1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19</a:t>
            </a:fld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" name="Google Shape;309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10" name="Google Shape;310;p2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11" name="Google Shape;311;p2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20</a:t>
            </a:fld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21" name="Google Shape;321;p2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22" name="Google Shape;322;p2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21</a:t>
            </a:fld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31" name="Google Shape;331;p2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32" name="Google Shape;332;p2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22</a:t>
            </a:fld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Google Shape;343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44" name="Google Shape;344;p2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IN" dirty="0"/>
          </a:p>
        </p:txBody>
      </p:sp>
      <p:sp>
        <p:nvSpPr>
          <p:cNvPr id="345" name="Google Shape;345;p2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23</a:t>
            </a:fld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" name="Google Shape;359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60" name="Google Shape;360;p2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IN" dirty="0"/>
          </a:p>
        </p:txBody>
      </p:sp>
      <p:sp>
        <p:nvSpPr>
          <p:cNvPr id="361" name="Google Shape;361;p2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24</a:t>
            </a:fld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5" name="Google Shape;375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76" name="Google Shape;376;p2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IN" dirty="0"/>
          </a:p>
        </p:txBody>
      </p:sp>
      <p:sp>
        <p:nvSpPr>
          <p:cNvPr id="377" name="Google Shape;377;p2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25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EFAULT">
  <p:cSld name="DEFAULT">
    <p:bg>
      <p:bgPr>
        <a:solidFill>
          <a:schemeClr val="lt1"/>
        </a:solidFill>
        <a:effectLst/>
      </p:bgPr>
    </p:bg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4233C"/>
        </a:solid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/>
          <p:nvPr/>
        </p:nvSpPr>
        <p:spPr>
          <a:xfrm>
            <a:off x="812800" y="812800"/>
            <a:ext cx="1797050" cy="819150"/>
          </a:xfrm>
          <a:prstGeom prst="roundRect">
            <a:avLst>
              <a:gd name="adj" fmla="val 6202"/>
            </a:avLst>
          </a:prstGeom>
          <a:solidFill>
            <a:srgbClr val="F7F7F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7" name="Google Shape;17;p3" descr="University of Wales Trinity Saint David logo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65200" y="914400"/>
            <a:ext cx="1492250" cy="615950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Google Shape;18;p3"/>
          <p:cNvSpPr/>
          <p:nvPr/>
        </p:nvSpPr>
        <p:spPr>
          <a:xfrm>
            <a:off x="9365707" y="973455"/>
            <a:ext cx="2013493" cy="5232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AEB9C7"/>
              </a:buClr>
              <a:buSzPts val="1400"/>
              <a:buFont typeface="Source Sans 3"/>
              <a:buNone/>
            </a:pPr>
            <a:r>
              <a:rPr lang="en-US" sz="1400" b="0" i="0" u="none" strike="noStrike" cap="none" dirty="0">
                <a:solidFill>
                  <a:srgbClr val="AEB9C7"/>
                </a:solidFill>
                <a:latin typeface="Source Sans 3"/>
                <a:ea typeface="Source Sans 3"/>
                <a:cs typeface="Source Sans 3"/>
                <a:sym typeface="Source Sans 3"/>
              </a:rPr>
              <a:t>ACFB7003 Master's Project</a:t>
            </a:r>
            <a:endParaRPr sz="14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AEB9C7"/>
              </a:buClr>
              <a:buSzPts val="1400"/>
              <a:buFont typeface="Source Sans 3"/>
              <a:buNone/>
            </a:pPr>
            <a:r>
              <a:rPr lang="en-US" sz="1400" b="0" i="0" u="none" strike="noStrike" cap="none" dirty="0">
                <a:solidFill>
                  <a:srgbClr val="AEB9C7"/>
                </a:solidFill>
                <a:latin typeface="Source Sans 3"/>
                <a:ea typeface="Source Sans 3"/>
                <a:cs typeface="Source Sans 3"/>
                <a:sym typeface="Source Sans 3"/>
              </a:rPr>
              <a:t>Final Viva and Demo</a:t>
            </a:r>
            <a:endParaRPr sz="14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" name="Google Shape;19;p3"/>
          <p:cNvSpPr/>
          <p:nvPr/>
        </p:nvSpPr>
        <p:spPr>
          <a:xfrm>
            <a:off x="812800" y="2439035"/>
            <a:ext cx="9810750" cy="1254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F7F7F4"/>
              </a:buClr>
              <a:buSzPts val="4400"/>
              <a:buFont typeface="Source Sans 3"/>
              <a:buNone/>
            </a:pPr>
            <a:r>
              <a:rPr lang="en-US" sz="4400" b="1" i="0" u="none" strike="noStrike" cap="none" dirty="0">
                <a:solidFill>
                  <a:srgbClr val="F7F7F4"/>
                </a:solidFill>
                <a:latin typeface="Source Sans 3"/>
                <a:ea typeface="Source Sans 3"/>
                <a:cs typeface="Source Sans 3"/>
                <a:sym typeface="Source Sans 3"/>
              </a:rPr>
              <a:t>Secure Cloud Storage </a:t>
            </a:r>
            <a:r>
              <a:rPr lang="en-US" sz="4400" b="1" dirty="0">
                <a:solidFill>
                  <a:srgbClr val="F7F7F4"/>
                </a:solidFill>
                <a:latin typeface="Source Sans 3"/>
                <a:ea typeface="Source Sans 3"/>
                <a:cs typeface="Source Sans 3"/>
                <a:sym typeface="Source Sans 3"/>
              </a:rPr>
              <a:t>System Using E2E Encryption</a:t>
            </a:r>
            <a:endParaRPr sz="44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" name="Google Shape;20;p3"/>
          <p:cNvSpPr/>
          <p:nvPr/>
        </p:nvSpPr>
        <p:spPr>
          <a:xfrm>
            <a:off x="812800" y="3846195"/>
            <a:ext cx="1016000" cy="50800"/>
          </a:xfrm>
          <a:prstGeom prst="rect">
            <a:avLst/>
          </a:prstGeom>
          <a:solidFill>
            <a:srgbClr val="3FB8A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Google Shape;21;p3"/>
          <p:cNvSpPr/>
          <p:nvPr/>
        </p:nvSpPr>
        <p:spPr>
          <a:xfrm>
            <a:off x="812800" y="4074795"/>
            <a:ext cx="9810750" cy="665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C9D2DC"/>
              </a:buClr>
              <a:buSzPts val="1800"/>
              <a:buFont typeface="Source Sans 3"/>
              <a:buNone/>
            </a:pPr>
            <a:r>
              <a:rPr lang="en-US" sz="1800" b="0" i="0" u="none" strike="noStrike" cap="none" dirty="0">
                <a:solidFill>
                  <a:srgbClr val="C9D2DC"/>
                </a:solidFill>
                <a:latin typeface="Source Sans 3"/>
                <a:ea typeface="Source Sans 3"/>
                <a:cs typeface="Source Sans 3"/>
                <a:sym typeface="Source Sans 3"/>
              </a:rPr>
              <a:t>Design, implementation and evaluation of a system where the cloud provider only stores encrypted data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Google Shape;22;p3"/>
          <p:cNvSpPr/>
          <p:nvPr/>
        </p:nvSpPr>
        <p:spPr>
          <a:xfrm>
            <a:off x="812800" y="5521960"/>
            <a:ext cx="2371367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8E9AAB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8E9AAB"/>
                </a:solidFill>
                <a:latin typeface="Source Sans 3"/>
                <a:ea typeface="Source Sans 3"/>
                <a:cs typeface="Source Sans 3"/>
                <a:sym typeface="Source Sans 3"/>
              </a:rPr>
              <a:t>Student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" name="Google Shape;23;p3"/>
          <p:cNvSpPr/>
          <p:nvPr/>
        </p:nvSpPr>
        <p:spPr>
          <a:xfrm>
            <a:off x="812800" y="5760720"/>
            <a:ext cx="2371367" cy="309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F7F7F4"/>
              </a:buClr>
              <a:buSzPts val="1600"/>
              <a:buFont typeface="Source Sans 3"/>
              <a:buNone/>
            </a:pP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" name="Google Shape;24;p3"/>
          <p:cNvSpPr/>
          <p:nvPr/>
        </p:nvSpPr>
        <p:spPr>
          <a:xfrm>
            <a:off x="3623098" y="5521960"/>
            <a:ext cx="3554108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8E9AAB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8E9AAB"/>
                </a:solidFill>
                <a:latin typeface="Source Sans 3"/>
                <a:ea typeface="Source Sans 3"/>
                <a:cs typeface="Source Sans 3"/>
                <a:sym typeface="Source Sans 3"/>
              </a:rPr>
              <a:t>Programme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" name="Google Shape;25;p3"/>
          <p:cNvSpPr/>
          <p:nvPr/>
        </p:nvSpPr>
        <p:spPr>
          <a:xfrm>
            <a:off x="3623098" y="5760720"/>
            <a:ext cx="3554108" cy="309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F7F7F4"/>
              </a:buClr>
              <a:buSzPts val="1600"/>
              <a:buFont typeface="Source Sans 3"/>
              <a:buNone/>
            </a:pPr>
            <a:r>
              <a:rPr lang="en-US" sz="1600" b="1" i="0" u="none" strike="noStrike" cap="none" dirty="0">
                <a:solidFill>
                  <a:srgbClr val="F7F7F4"/>
                </a:solidFill>
                <a:latin typeface="Source Sans 3"/>
                <a:ea typeface="Source Sans 3"/>
                <a:cs typeface="Source Sans 3"/>
                <a:sym typeface="Source Sans 3"/>
              </a:rPr>
              <a:t>MSc Cybersecurity and Digital Forensics</a:t>
            </a:r>
            <a:endParaRPr sz="16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" name="Google Shape;26;p3"/>
          <p:cNvSpPr/>
          <p:nvPr/>
        </p:nvSpPr>
        <p:spPr>
          <a:xfrm>
            <a:off x="7581688" y="5521960"/>
            <a:ext cx="1349481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8E9AAB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8E9AAB"/>
                </a:solidFill>
                <a:latin typeface="Source Sans 3"/>
                <a:ea typeface="Source Sans 3"/>
                <a:cs typeface="Source Sans 3"/>
                <a:sym typeface="Source Sans 3"/>
              </a:rPr>
              <a:t>Lecturer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" name="Google Shape;27;p3"/>
          <p:cNvSpPr/>
          <p:nvPr/>
        </p:nvSpPr>
        <p:spPr>
          <a:xfrm>
            <a:off x="7581688" y="5760720"/>
            <a:ext cx="2231179" cy="309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F7F7F4"/>
              </a:buClr>
              <a:buSzPts val="1600"/>
              <a:buFont typeface="Source Sans 3"/>
              <a:buNone/>
            </a:pPr>
            <a:r>
              <a:rPr lang="en-US" sz="1600" b="1" i="0" u="none" strike="noStrike" cap="none" dirty="0">
                <a:solidFill>
                  <a:schemeClr val="bg1"/>
                </a:solidFill>
                <a:latin typeface="Source Sans 3" panose="020B0604020202020204" charset="0"/>
                <a:ea typeface="Calibri"/>
                <a:cs typeface="Calibri"/>
                <a:sym typeface="Calibri"/>
              </a:rPr>
              <a:t>Mohammed Ghanem</a:t>
            </a:r>
            <a:endParaRPr sz="1600" b="1" i="0" u="none" strike="noStrike" cap="none" dirty="0">
              <a:solidFill>
                <a:schemeClr val="bg1"/>
              </a:solidFill>
              <a:latin typeface="Source Sans 3" panose="020B0604020202020204" charset="0"/>
              <a:ea typeface="Calibri"/>
              <a:cs typeface="Calibri"/>
              <a:sym typeface="Calibri"/>
            </a:endParaRPr>
          </a:p>
        </p:txBody>
      </p:sp>
      <p:sp>
        <p:nvSpPr>
          <p:cNvPr id="4" name="Google Shape;25;p3">
            <a:extLst>
              <a:ext uri="{FF2B5EF4-FFF2-40B4-BE49-F238E27FC236}">
                <a16:creationId xmlns:a16="http://schemas.microsoft.com/office/drawing/2014/main" id="{78D6C044-CEBC-E9FF-4D97-E0E1EAC63710}"/>
              </a:ext>
            </a:extLst>
          </p:cNvPr>
          <p:cNvSpPr/>
          <p:nvPr/>
        </p:nvSpPr>
        <p:spPr>
          <a:xfrm>
            <a:off x="820629" y="5771729"/>
            <a:ext cx="3554108" cy="309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F7F7F4"/>
              </a:buClr>
              <a:buSzPts val="1600"/>
              <a:buFont typeface="Source Sans 3"/>
              <a:buNone/>
            </a:pPr>
            <a:r>
              <a:rPr lang="en-US" sz="1600" b="1" i="0" u="none" strike="noStrike" cap="none" dirty="0">
                <a:solidFill>
                  <a:schemeClr val="bg1"/>
                </a:solidFill>
                <a:latin typeface="Source Sans 3" panose="020B0604020202020204" charset="0"/>
                <a:ea typeface="Calibri"/>
                <a:cs typeface="Calibri"/>
                <a:sym typeface="Calibri"/>
              </a:rPr>
              <a:t>Dharmik Patel</a:t>
            </a:r>
            <a:endParaRPr sz="1600" b="1" i="0" u="none" strike="noStrike" cap="none" dirty="0">
              <a:solidFill>
                <a:schemeClr val="bg1"/>
              </a:solidFill>
              <a:latin typeface="Source Sans 3" panose="020B0604020202020204" charset="0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4"/>
        </a:solidFill>
        <a:effectLst/>
      </p:bgPr>
    </p:bg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Google Shape;33;p4" descr="UWTSD logo"/>
          <p:cNvPicPr preferRelativeResize="0"/>
          <p:nvPr/>
        </p:nvPicPr>
        <p:blipFill rotWithShape="1">
          <a:blip r:embed="rId3">
            <a:alphaModFix/>
          </a:blip>
          <a:srcRect l="-32" r="-32"/>
          <a:stretch/>
        </p:blipFill>
        <p:spPr>
          <a:xfrm>
            <a:off x="10363200" y="355600"/>
            <a:ext cx="1016000" cy="419100"/>
          </a:xfrm>
          <a:prstGeom prst="rect">
            <a:avLst/>
          </a:prstGeom>
          <a:noFill/>
          <a:ln>
            <a:noFill/>
          </a:ln>
        </p:spPr>
      </p:pic>
      <p:sp>
        <p:nvSpPr>
          <p:cNvPr id="34" name="Google Shape;34;p4"/>
          <p:cNvSpPr/>
          <p:nvPr/>
        </p:nvSpPr>
        <p:spPr>
          <a:xfrm>
            <a:off x="812800" y="812800"/>
            <a:ext cx="10883392" cy="44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3000"/>
              <a:buFont typeface="Source Sans 3"/>
              <a:buNone/>
            </a:pPr>
            <a:r>
              <a:rPr lang="en-US" sz="3000" b="1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Outline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" name="Google Shape;35;p4"/>
          <p:cNvSpPr/>
          <p:nvPr/>
        </p:nvSpPr>
        <p:spPr>
          <a:xfrm>
            <a:off x="812800" y="1358900"/>
            <a:ext cx="762000" cy="38100"/>
          </a:xfrm>
          <a:prstGeom prst="rect">
            <a:avLst/>
          </a:prstGeom>
          <a:solidFill>
            <a:srgbClr val="0B7A6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" name="Google Shape;36;p4"/>
          <p:cNvSpPr/>
          <p:nvPr/>
        </p:nvSpPr>
        <p:spPr>
          <a:xfrm>
            <a:off x="812800" y="1701800"/>
            <a:ext cx="5127752" cy="2631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274320" marR="0" lvl="0" indent="-274320" algn="l" rtl="0">
              <a:lnSpc>
                <a:spcPct val="19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1800"/>
              <a:buFont typeface="Source Sans 3"/>
              <a:buAutoNum type="arabicPeriod"/>
            </a:pPr>
            <a:r>
              <a:rPr lang="en-US" sz="1800" b="0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Motivation</a:t>
            </a: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74320" marR="0" lvl="0" indent="-274320" algn="l" rtl="0">
              <a:lnSpc>
                <a:spcPct val="19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1800"/>
              <a:buFont typeface="Source Sans 3"/>
              <a:buAutoNum type="arabicPeriod"/>
            </a:pPr>
            <a:r>
              <a:rPr lang="en-US" sz="1800" b="0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Aim and research questions</a:t>
            </a: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74320" marR="0" lvl="0" indent="-274320" algn="l" rtl="0">
              <a:lnSpc>
                <a:spcPct val="19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1800"/>
              <a:buFont typeface="Source Sans 3"/>
              <a:buAutoNum type="arabicPeriod"/>
            </a:pPr>
            <a:r>
              <a:rPr lang="en-US" sz="1800" b="0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Objectives</a:t>
            </a: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74320" marR="0" lvl="0" indent="-274320" algn="l" rtl="0">
              <a:lnSpc>
                <a:spcPct val="19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1800"/>
              <a:buFont typeface="Source Sans 3"/>
              <a:buAutoNum type="arabicPeriod"/>
            </a:pPr>
            <a:r>
              <a:rPr lang="en-US" sz="1800" b="0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Literature review</a:t>
            </a: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74320" marR="0" lvl="0" indent="-274320" algn="l" rtl="0">
              <a:lnSpc>
                <a:spcPct val="19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1800"/>
              <a:buFont typeface="Source Sans 3"/>
              <a:buAutoNum type="arabicPeriod"/>
            </a:pPr>
            <a:r>
              <a:rPr lang="en-US" sz="1800" b="0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Methodology</a:t>
            </a: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74320" marR="0" lvl="0" indent="-274320" algn="l" rtl="0">
              <a:lnSpc>
                <a:spcPct val="19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1800"/>
              <a:buFont typeface="Source Sans 3"/>
              <a:buAutoNum type="arabicPeriod"/>
            </a:pPr>
            <a:r>
              <a:rPr lang="en-US" sz="1800" b="0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System design and threat model</a:t>
            </a: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" name="Google Shape;37;p4"/>
          <p:cNvSpPr/>
          <p:nvPr/>
        </p:nvSpPr>
        <p:spPr>
          <a:xfrm>
            <a:off x="6400800" y="1701800"/>
            <a:ext cx="5127752" cy="2631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274320" marR="0" lvl="0" indent="-274320" algn="l" rtl="0">
              <a:lnSpc>
                <a:spcPct val="19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1800"/>
              <a:buFont typeface="Source Sans 3"/>
              <a:buAutoNum type="arabicPeriod"/>
            </a:pPr>
            <a:r>
              <a:rPr lang="en-US" sz="1800" b="0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Implementation</a:t>
            </a: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74320" marR="0" lvl="0" indent="-274320" algn="l" rtl="0">
              <a:lnSpc>
                <a:spcPct val="19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1800"/>
              <a:buFont typeface="Source Sans 3"/>
              <a:buAutoNum type="arabicPeriod"/>
            </a:pPr>
            <a:r>
              <a:rPr lang="en-US" sz="1800" b="0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Testing and evaluation</a:t>
            </a: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74320" marR="0" lvl="0" indent="-274320" algn="l" rtl="0">
              <a:lnSpc>
                <a:spcPct val="19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1800"/>
              <a:buFont typeface="Source Sans 3"/>
              <a:buAutoNum type="arabicPeriod"/>
            </a:pPr>
            <a:r>
              <a:rPr lang="en-US" sz="1800" b="0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Discussion and limitations</a:t>
            </a: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74320" marR="0" lvl="0" indent="-274320" algn="l" rtl="0">
              <a:lnSpc>
                <a:spcPct val="19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1800"/>
              <a:buFont typeface="Source Sans 3"/>
              <a:buAutoNum type="arabicPeriod"/>
            </a:pPr>
            <a:r>
              <a:rPr lang="en-US" sz="1800" b="0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Live demonstration</a:t>
            </a: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74320" marR="0" lvl="0" indent="-274320" algn="l" rtl="0">
              <a:lnSpc>
                <a:spcPct val="19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1800"/>
              <a:buFont typeface="Source Sans 3"/>
              <a:buAutoNum type="arabicPeriod"/>
            </a:pPr>
            <a:r>
              <a:rPr lang="en-US" sz="1800" b="0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Conclusion and future work</a:t>
            </a: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74320" marR="0" lvl="0" indent="-274320" algn="l" rtl="0">
              <a:lnSpc>
                <a:spcPct val="19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1800"/>
              <a:buFont typeface="Source Sans 3"/>
              <a:buAutoNum type="arabicPeriod"/>
            </a:pPr>
            <a:r>
              <a:rPr lang="en-US" sz="1800" b="0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References and questions</a:t>
            </a: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" name="Google Shape;38;p4"/>
          <p:cNvSpPr/>
          <p:nvPr/>
        </p:nvSpPr>
        <p:spPr>
          <a:xfrm>
            <a:off x="812800" y="6289039"/>
            <a:ext cx="850265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6B7684"/>
              </a:buClr>
              <a:buSzPts val="1200"/>
              <a:buFont typeface="Source Sans 3"/>
              <a:buNone/>
            </a:pP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Secure Cloud Storage </a:t>
            </a:r>
            <a:r>
              <a:rPr lang="en-US" sz="1200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Using E2E Encryption</a:t>
            </a: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 | MSc Viva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" name="Google Shape;39;p4"/>
          <p:cNvSpPr/>
          <p:nvPr/>
        </p:nvSpPr>
        <p:spPr>
          <a:xfrm>
            <a:off x="10058400" y="6289039"/>
            <a:ext cx="132080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6B7684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2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4"/>
        </a:solidFill>
        <a:effectLst/>
      </p:bgPr>
    </p:bg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Google Shape;45;p5" descr="UWTSD logo"/>
          <p:cNvPicPr preferRelativeResize="0"/>
          <p:nvPr/>
        </p:nvPicPr>
        <p:blipFill rotWithShape="1">
          <a:blip r:embed="rId3">
            <a:alphaModFix/>
          </a:blip>
          <a:srcRect l="-32" r="-32"/>
          <a:stretch/>
        </p:blipFill>
        <p:spPr>
          <a:xfrm>
            <a:off x="10363200" y="355600"/>
            <a:ext cx="1016000" cy="419100"/>
          </a:xfrm>
          <a:prstGeom prst="rect">
            <a:avLst/>
          </a:prstGeom>
          <a:noFill/>
          <a:ln>
            <a:noFill/>
          </a:ln>
        </p:spPr>
      </p:pic>
      <p:sp>
        <p:nvSpPr>
          <p:cNvPr id="46" name="Google Shape;46;p5"/>
          <p:cNvSpPr/>
          <p:nvPr/>
        </p:nvSpPr>
        <p:spPr>
          <a:xfrm>
            <a:off x="812800" y="812800"/>
            <a:ext cx="10883392" cy="44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3000"/>
              <a:buFont typeface="Source Sans 3"/>
              <a:buNone/>
            </a:pPr>
            <a:r>
              <a:rPr lang="en-US" sz="3000" b="1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Motivation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" name="Google Shape;47;p5"/>
          <p:cNvSpPr/>
          <p:nvPr/>
        </p:nvSpPr>
        <p:spPr>
          <a:xfrm>
            <a:off x="812800" y="1358900"/>
            <a:ext cx="762000" cy="38100"/>
          </a:xfrm>
          <a:prstGeom prst="rect">
            <a:avLst/>
          </a:prstGeom>
          <a:solidFill>
            <a:srgbClr val="0B7A6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" name="Google Shape;48;p5"/>
          <p:cNvSpPr/>
          <p:nvPr/>
        </p:nvSpPr>
        <p:spPr>
          <a:xfrm>
            <a:off x="812800" y="1676400"/>
            <a:ext cx="6278880" cy="26558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228600" marR="0" lvl="0" indent="-182880" algn="l" rtl="0">
              <a:lnSpc>
                <a:spcPct val="14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500"/>
              <a:buFont typeface="Source Sans 3"/>
              <a:buChar char="•"/>
            </a:pPr>
            <a:r>
              <a:rPr lang="en-US" sz="15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A large part of our personal and work data now sits in cloud storage.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28600" marR="0" lvl="0" indent="-182880" algn="l" rtl="0">
              <a:lnSpc>
                <a:spcPct val="14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500"/>
              <a:buFont typeface="Source Sans 3"/>
              <a:buChar char="•"/>
            </a:pPr>
            <a:r>
              <a:rPr lang="en-US" sz="15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Many providers say they "encrypt" data, but usually on the server side, with keys the provider holds [1].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28600" marR="0" lvl="0" indent="-182880" algn="l" rtl="0">
              <a:lnSpc>
                <a:spcPct val="14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500"/>
              <a:buFont typeface="Source Sans 3"/>
              <a:buChar char="•"/>
            </a:pPr>
            <a:r>
              <a:rPr lang="en-US" sz="15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This means the provider, an insider or a legal request can still access the files.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28600" marR="0" lvl="0" indent="-182880" algn="l" rtl="0">
              <a:lnSpc>
                <a:spcPct val="14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500"/>
              <a:buFont typeface="Source Sans 3"/>
              <a:buChar char="•"/>
            </a:pPr>
            <a:r>
              <a:rPr lang="en-US" sz="15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Breaches and provider-side disclosures show that "the cloud encrypts my files" is a weaker guarantee than it sounds.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49" name="Google Shape;49;p5"/>
          <p:cNvGraphicFramePr/>
          <p:nvPr/>
        </p:nvGraphicFramePr>
        <p:xfrm>
          <a:off x="7323138" y="1684338"/>
          <a:ext cx="4056050" cy="1492424"/>
        </p:xfrm>
        <a:graphic>
          <a:graphicData uri="http://schemas.openxmlformats.org/drawingml/2006/table">
            <a:tbl>
              <a:tblPr>
                <a:noFill/>
                <a:tableStyleId>{FB4C71E6-F5D9-4CAF-9E89-8834785E07D8}</a:tableStyleId>
              </a:tblPr>
              <a:tblGrid>
                <a:gridCol w="21091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469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b="1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Model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4E8E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b="1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Who holds the key?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4E8E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Server-side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Provider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Client-side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User's device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"Zero-knowledge"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Only the user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0" name="Google Shape;50;p5"/>
          <p:cNvSpPr/>
          <p:nvPr/>
        </p:nvSpPr>
        <p:spPr>
          <a:xfrm>
            <a:off x="7370064" y="3657124"/>
            <a:ext cx="4064000" cy="1102360"/>
          </a:xfrm>
          <a:prstGeom prst="roundRect">
            <a:avLst>
              <a:gd name="adj" fmla="val 5760"/>
            </a:avLst>
          </a:prstGeom>
          <a:solidFill>
            <a:srgbClr val="14233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" name="Google Shape;51;p5"/>
          <p:cNvSpPr/>
          <p:nvPr/>
        </p:nvSpPr>
        <p:spPr>
          <a:xfrm>
            <a:off x="7518400" y="3759098"/>
            <a:ext cx="3767328" cy="772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F7F7F4"/>
              </a:buClr>
              <a:buSzPts val="1400"/>
              <a:buFont typeface="Source Sans 3"/>
              <a:buNone/>
            </a:pPr>
            <a:r>
              <a:rPr lang="en-US" sz="1400" b="0" i="0" u="none" strike="noStrike" cap="none" dirty="0">
                <a:solidFill>
                  <a:srgbClr val="F7F7F4"/>
                </a:solidFill>
                <a:latin typeface="Source Sans 3"/>
                <a:ea typeface="Source Sans 3"/>
                <a:cs typeface="Source Sans 3"/>
                <a:sym typeface="Source Sans 3"/>
              </a:rPr>
              <a:t>My idea: encrypt on the user's device, so the provider </a:t>
            </a:r>
            <a:r>
              <a:rPr lang="en-US" sz="1400" b="1" i="0" u="none" strike="noStrike" cap="none" dirty="0">
                <a:solidFill>
                  <a:srgbClr val="F7F7F4"/>
                </a:solidFill>
                <a:latin typeface="Source Sans 3"/>
                <a:ea typeface="Source Sans 3"/>
                <a:cs typeface="Source Sans 3"/>
                <a:sym typeface="Source Sans 3"/>
              </a:rPr>
              <a:t>cannot</a:t>
            </a:r>
            <a:r>
              <a:rPr lang="en-US" sz="1400" b="0" i="0" u="none" strike="noStrike" cap="none" dirty="0">
                <a:solidFill>
                  <a:srgbClr val="F7F7F4"/>
                </a:solidFill>
                <a:latin typeface="Source Sans 3"/>
                <a:ea typeface="Source Sans 3"/>
                <a:cs typeface="Source Sans 3"/>
                <a:sym typeface="Source Sans 3"/>
              </a:rPr>
              <a:t> read the data, rather than just promising not to.</a:t>
            </a:r>
            <a:endParaRPr sz="14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" name="Google Shape;52;p5"/>
          <p:cNvSpPr/>
          <p:nvPr/>
        </p:nvSpPr>
        <p:spPr>
          <a:xfrm>
            <a:off x="812800" y="6289039"/>
            <a:ext cx="850265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6B7684"/>
              </a:buClr>
              <a:buSzPts val="1200"/>
              <a:buFont typeface="Source Sans 3"/>
              <a:buNone/>
            </a:pP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Secure Cloud Storage </a:t>
            </a:r>
            <a:r>
              <a:rPr lang="en-US" sz="1200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System Using </a:t>
            </a: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E2E Encryption | MSc Viva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" name="Google Shape;53;p5"/>
          <p:cNvSpPr/>
          <p:nvPr/>
        </p:nvSpPr>
        <p:spPr>
          <a:xfrm>
            <a:off x="10058400" y="6289039"/>
            <a:ext cx="132080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6B7684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3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4"/>
        </a:solidFill>
        <a:effectLst/>
      </p:bgPr>
    </p:bg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" name="Google Shape;59;p6" descr="UWTSD logo"/>
          <p:cNvPicPr preferRelativeResize="0"/>
          <p:nvPr/>
        </p:nvPicPr>
        <p:blipFill rotWithShape="1">
          <a:blip r:embed="rId3">
            <a:alphaModFix/>
          </a:blip>
          <a:srcRect l="-32" r="-32"/>
          <a:stretch/>
        </p:blipFill>
        <p:spPr>
          <a:xfrm>
            <a:off x="10363200" y="355600"/>
            <a:ext cx="1016000" cy="419100"/>
          </a:xfrm>
          <a:prstGeom prst="rect">
            <a:avLst/>
          </a:prstGeom>
          <a:noFill/>
          <a:ln>
            <a:noFill/>
          </a:ln>
        </p:spPr>
      </p:pic>
      <p:sp>
        <p:nvSpPr>
          <p:cNvPr id="60" name="Google Shape;60;p6"/>
          <p:cNvSpPr/>
          <p:nvPr/>
        </p:nvSpPr>
        <p:spPr>
          <a:xfrm>
            <a:off x="812800" y="812800"/>
            <a:ext cx="10883392" cy="44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3000"/>
              <a:buFont typeface="Source Sans 3"/>
              <a:buNone/>
            </a:pPr>
            <a:r>
              <a:rPr lang="en-US" sz="3000" b="1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Aim and Research Questions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" name="Google Shape;61;p6"/>
          <p:cNvSpPr/>
          <p:nvPr/>
        </p:nvSpPr>
        <p:spPr>
          <a:xfrm>
            <a:off x="812800" y="1358900"/>
            <a:ext cx="762000" cy="38100"/>
          </a:xfrm>
          <a:prstGeom prst="rect">
            <a:avLst/>
          </a:prstGeom>
          <a:solidFill>
            <a:srgbClr val="0B7A6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" name="Google Shape;62;p6"/>
          <p:cNvSpPr/>
          <p:nvPr/>
        </p:nvSpPr>
        <p:spPr>
          <a:xfrm>
            <a:off x="812800" y="1651000"/>
            <a:ext cx="10566400" cy="1249680"/>
          </a:xfrm>
          <a:prstGeom prst="rect">
            <a:avLst/>
          </a:prstGeom>
          <a:solidFill>
            <a:srgbClr val="E8F2E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63" name="Google Shape;63;p6"/>
          <p:cNvCxnSpPr/>
          <p:nvPr/>
        </p:nvCxnSpPr>
        <p:spPr>
          <a:xfrm>
            <a:off x="838200" y="1651000"/>
            <a:ext cx="0" cy="1249680"/>
          </a:xfrm>
          <a:prstGeom prst="straightConnector1">
            <a:avLst/>
          </a:prstGeom>
          <a:noFill/>
          <a:ln w="50800" cap="flat" cmpd="sng">
            <a:solidFill>
              <a:srgbClr val="0B7A6A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64" name="Google Shape;64;p6"/>
          <p:cNvSpPr/>
          <p:nvPr/>
        </p:nvSpPr>
        <p:spPr>
          <a:xfrm>
            <a:off x="1089025" y="1828800"/>
            <a:ext cx="10363422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0B7A6A"/>
              </a:buClr>
              <a:buSzPts val="1400"/>
              <a:buFont typeface="Source Sans 3"/>
              <a:buNone/>
            </a:pPr>
            <a:r>
              <a:rPr lang="en-US" sz="1400" b="1" i="0" u="none" strike="noStrike" cap="none">
                <a:solidFill>
                  <a:srgbClr val="0B7A6A"/>
                </a:solidFill>
                <a:latin typeface="Source Sans 3"/>
                <a:ea typeface="Source Sans 3"/>
                <a:cs typeface="Source Sans 3"/>
                <a:sym typeface="Source Sans 3"/>
              </a:rPr>
              <a:t>Aim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5" name="Google Shape;65;p6"/>
          <p:cNvSpPr/>
          <p:nvPr/>
        </p:nvSpPr>
        <p:spPr>
          <a:xfrm>
            <a:off x="1089025" y="2153920"/>
            <a:ext cx="10363422" cy="594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1600"/>
              <a:buFont typeface="Source Sans 3"/>
              <a:buNone/>
            </a:pPr>
            <a:r>
              <a:rPr lang="en-US" sz="1600" b="0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To design, implement and evaluate a cloud storage system in which all encryption and decryption happen only on the client device, so the storage provider never has access to plaintext data, filenames or encryption keys.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6" name="Google Shape;66;p6"/>
          <p:cNvSpPr/>
          <p:nvPr/>
        </p:nvSpPr>
        <p:spPr>
          <a:xfrm>
            <a:off x="815975" y="3157855"/>
            <a:ext cx="5175250" cy="1736725"/>
          </a:xfrm>
          <a:prstGeom prst="roundRect">
            <a:avLst>
              <a:gd name="adj" fmla="val 3473"/>
            </a:avLst>
          </a:prstGeom>
          <a:solidFill>
            <a:srgbClr val="FFFFFE"/>
          </a:solidFill>
          <a:ln w="9525" cap="flat" cmpd="sng">
            <a:solidFill>
              <a:srgbClr val="D6DBD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" name="Google Shape;67;p6"/>
          <p:cNvSpPr/>
          <p:nvPr/>
        </p:nvSpPr>
        <p:spPr>
          <a:xfrm>
            <a:off x="1023938" y="3365818"/>
            <a:ext cx="4902105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1400"/>
              <a:buFont typeface="Source Sans 3"/>
              <a:buNone/>
            </a:pPr>
            <a:r>
              <a:rPr lang="en-US" sz="1400" b="1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RQ1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8" name="Google Shape;68;p6"/>
          <p:cNvSpPr/>
          <p:nvPr/>
        </p:nvSpPr>
        <p:spPr>
          <a:xfrm>
            <a:off x="1023938" y="3690937"/>
            <a:ext cx="4902105" cy="1021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400"/>
              <a:buFont typeface="Source Sans 3"/>
              <a:buNone/>
            </a:pPr>
            <a:r>
              <a:rPr lang="en-US" sz="14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How can a cloud storage system be designed so the provider learns nothing about file content, filenames or keys, while files can still be uploaded, listed and decrypted on any device using only a password?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9" name="Google Shape;69;p6"/>
          <p:cNvSpPr/>
          <p:nvPr/>
        </p:nvSpPr>
        <p:spPr>
          <a:xfrm>
            <a:off x="6200775" y="3157855"/>
            <a:ext cx="5175250" cy="1736725"/>
          </a:xfrm>
          <a:prstGeom prst="roundRect">
            <a:avLst>
              <a:gd name="adj" fmla="val 3473"/>
            </a:avLst>
          </a:prstGeom>
          <a:solidFill>
            <a:srgbClr val="FFFFFE"/>
          </a:solidFill>
          <a:ln w="9525" cap="flat" cmpd="sng">
            <a:solidFill>
              <a:srgbClr val="D6DBD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" name="Google Shape;70;p6"/>
          <p:cNvSpPr/>
          <p:nvPr/>
        </p:nvSpPr>
        <p:spPr>
          <a:xfrm>
            <a:off x="6408738" y="3365818"/>
            <a:ext cx="4902105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1400"/>
              <a:buFont typeface="Source Sans 3"/>
              <a:buNone/>
            </a:pPr>
            <a:r>
              <a:rPr lang="en-US" sz="1400" b="1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RQ2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1" name="Google Shape;71;p6"/>
          <p:cNvSpPr/>
          <p:nvPr/>
        </p:nvSpPr>
        <p:spPr>
          <a:xfrm>
            <a:off x="6408738" y="3690937"/>
            <a:ext cx="4902105" cy="772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400"/>
              <a:buFont typeface="Source Sans 3"/>
              <a:buNone/>
            </a:pPr>
            <a:r>
              <a:rPr lang="en-US" sz="14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What is the performance overhead of client-side authenticated encryption compared with unencrypted transfer, and how does chunk size affect it?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2" name="Google Shape;72;p6"/>
          <p:cNvSpPr/>
          <p:nvPr/>
        </p:nvSpPr>
        <p:spPr>
          <a:xfrm>
            <a:off x="812800" y="6289039"/>
            <a:ext cx="850265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6B7684"/>
              </a:buClr>
              <a:buSzPts val="1200"/>
              <a:buFont typeface="Source Sans 3"/>
              <a:buNone/>
            </a:pP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Secure Cloud Storage </a:t>
            </a:r>
            <a:r>
              <a:rPr lang="en-US" sz="1200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System Using E2E</a:t>
            </a: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 Encryption | MSc Viva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3" name="Google Shape;73;p6"/>
          <p:cNvSpPr/>
          <p:nvPr/>
        </p:nvSpPr>
        <p:spPr>
          <a:xfrm>
            <a:off x="10058400" y="6289039"/>
            <a:ext cx="132080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6B7684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4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4"/>
        </a:solidFill>
        <a:effectLst/>
      </p:bgPr>
    </p:bg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Google Shape;79;p7" descr="UWTSD logo"/>
          <p:cNvPicPr preferRelativeResize="0"/>
          <p:nvPr/>
        </p:nvPicPr>
        <p:blipFill rotWithShape="1">
          <a:blip r:embed="rId3">
            <a:alphaModFix/>
          </a:blip>
          <a:srcRect l="-32" r="-32"/>
          <a:stretch/>
        </p:blipFill>
        <p:spPr>
          <a:xfrm>
            <a:off x="10363200" y="355600"/>
            <a:ext cx="1016000" cy="419100"/>
          </a:xfrm>
          <a:prstGeom prst="rect">
            <a:avLst/>
          </a:prstGeom>
          <a:noFill/>
          <a:ln>
            <a:noFill/>
          </a:ln>
        </p:spPr>
      </p:pic>
      <p:sp>
        <p:nvSpPr>
          <p:cNvPr id="80" name="Google Shape;80;p7"/>
          <p:cNvSpPr/>
          <p:nvPr/>
        </p:nvSpPr>
        <p:spPr>
          <a:xfrm>
            <a:off x="812800" y="812800"/>
            <a:ext cx="10883392" cy="44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3000"/>
              <a:buFont typeface="Source Sans 3"/>
              <a:buNone/>
            </a:pPr>
            <a:r>
              <a:rPr lang="en-US" sz="3000" b="1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Objectives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1" name="Google Shape;81;p7"/>
          <p:cNvSpPr/>
          <p:nvPr/>
        </p:nvSpPr>
        <p:spPr>
          <a:xfrm>
            <a:off x="812800" y="1358900"/>
            <a:ext cx="762000" cy="38100"/>
          </a:xfrm>
          <a:prstGeom prst="rect">
            <a:avLst/>
          </a:prstGeom>
          <a:solidFill>
            <a:srgbClr val="0B7A6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7"/>
          <p:cNvSpPr/>
          <p:nvPr/>
        </p:nvSpPr>
        <p:spPr>
          <a:xfrm>
            <a:off x="812800" y="1676400"/>
            <a:ext cx="10883392" cy="2372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243840" marR="0" lvl="0" indent="-243840" algn="l" rtl="0">
              <a:lnSpc>
                <a:spcPct val="16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600"/>
              <a:buFont typeface="Source Sans 3"/>
              <a:buAutoNum type="arabicPeriod"/>
            </a:pPr>
            <a:r>
              <a:rPr lang="en-US" sz="16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Critically review provider-side, client-side and zero-knowledge encryption architectures.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43840" marR="0" lvl="0" indent="-243840" algn="l" rtl="0">
              <a:lnSpc>
                <a:spcPct val="16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600"/>
              <a:buFont typeface="Source Sans 3"/>
              <a:buAutoNum type="arabicPeriod"/>
            </a:pPr>
            <a:r>
              <a:rPr lang="en-US" sz="16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Define a threat model and the functional and non-functional requirements.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43840" marR="0" lvl="0" indent="-243840" algn="l" rtl="0">
              <a:lnSpc>
                <a:spcPct val="16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600"/>
              <a:buFont typeface="Source Sans 3"/>
              <a:buAutoNum type="arabicPeriod"/>
            </a:pPr>
            <a:r>
              <a:rPr lang="en-US" sz="16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Design an encryption architecture using envelope-style key derivation and AES-256-GCM.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43840" marR="0" lvl="0" indent="-243840" algn="l" rtl="0">
              <a:lnSpc>
                <a:spcPct val="16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600"/>
              <a:buFont typeface="Source Sans 3"/>
              <a:buAutoNum type="arabicPeriod"/>
            </a:pPr>
            <a:r>
              <a:rPr lang="en-US" sz="16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Implement a working prototype connected to S3-compatible cloud storage.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43840" marR="0" lvl="0" indent="-243840" algn="l" rtl="0">
              <a:lnSpc>
                <a:spcPct val="16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600"/>
              <a:buFont typeface="Source Sans 3"/>
              <a:buAutoNum type="arabicPeriod"/>
            </a:pPr>
            <a:r>
              <a:rPr lang="en-US" sz="16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Test the prototype for correctness, tampering and wrong-password attacks.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43840" marR="0" lvl="0" indent="-243840" algn="l" rtl="0">
              <a:lnSpc>
                <a:spcPct val="16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600"/>
              <a:buFont typeface="Source Sans 3"/>
              <a:buAutoNum type="arabicPeriod"/>
            </a:pPr>
            <a:r>
              <a:rPr lang="en-US" sz="16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Evaluate the performance overhead and compare with existing tools.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43840" marR="0" lvl="0" indent="-243840" algn="l" rtl="0">
              <a:lnSpc>
                <a:spcPct val="16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600"/>
              <a:buFont typeface="Source Sans 3"/>
              <a:buAutoNum type="arabicPeriod"/>
            </a:pPr>
            <a:r>
              <a:rPr lang="en-US" sz="16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Critically reflect on the limitations and propose future work.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3" name="Google Shape;83;p7"/>
          <p:cNvSpPr/>
          <p:nvPr/>
        </p:nvSpPr>
        <p:spPr>
          <a:xfrm>
            <a:off x="812800" y="6289039"/>
            <a:ext cx="850265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6B7684"/>
              </a:buClr>
              <a:buSzPts val="1200"/>
              <a:buFont typeface="Source Sans 3"/>
              <a:buNone/>
            </a:pP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Secure Cloud Storage System Using E2E Encryption | MSc Viva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4" name="Google Shape;84;p7"/>
          <p:cNvSpPr/>
          <p:nvPr/>
        </p:nvSpPr>
        <p:spPr>
          <a:xfrm>
            <a:off x="10058400" y="6289039"/>
            <a:ext cx="132080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6B7684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5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4"/>
        </a:solidFill>
        <a:effectLst/>
      </p:bgPr>
    </p:bg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" name="Google Shape;90;p8" descr="UWTSD logo"/>
          <p:cNvPicPr preferRelativeResize="0"/>
          <p:nvPr/>
        </p:nvPicPr>
        <p:blipFill rotWithShape="1">
          <a:blip r:embed="rId3">
            <a:alphaModFix/>
          </a:blip>
          <a:srcRect l="-32" r="-32"/>
          <a:stretch/>
        </p:blipFill>
        <p:spPr>
          <a:xfrm>
            <a:off x="10363200" y="355600"/>
            <a:ext cx="1016000" cy="419100"/>
          </a:xfrm>
          <a:prstGeom prst="rect">
            <a:avLst/>
          </a:prstGeom>
          <a:noFill/>
          <a:ln>
            <a:noFill/>
          </a:ln>
        </p:spPr>
      </p:pic>
      <p:sp>
        <p:nvSpPr>
          <p:cNvPr id="91" name="Google Shape;91;p8"/>
          <p:cNvSpPr/>
          <p:nvPr/>
        </p:nvSpPr>
        <p:spPr>
          <a:xfrm>
            <a:off x="812800" y="812800"/>
            <a:ext cx="10883392" cy="44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3000"/>
              <a:buFont typeface="Source Sans 3"/>
              <a:buNone/>
            </a:pPr>
            <a:r>
              <a:rPr lang="en-US" sz="3000" b="1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Literature Review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2" name="Google Shape;92;p8"/>
          <p:cNvSpPr/>
          <p:nvPr/>
        </p:nvSpPr>
        <p:spPr>
          <a:xfrm>
            <a:off x="812800" y="1358900"/>
            <a:ext cx="762000" cy="38100"/>
          </a:xfrm>
          <a:prstGeom prst="rect">
            <a:avLst/>
          </a:prstGeom>
          <a:solidFill>
            <a:srgbClr val="0B7A6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aphicFrame>
        <p:nvGraphicFramePr>
          <p:cNvPr id="93" name="Google Shape;93;p8"/>
          <p:cNvGraphicFramePr/>
          <p:nvPr/>
        </p:nvGraphicFramePr>
        <p:xfrm>
          <a:off x="820738" y="1658938"/>
          <a:ext cx="10558450" cy="2984848"/>
        </p:xfrm>
        <a:graphic>
          <a:graphicData uri="http://schemas.openxmlformats.org/drawingml/2006/table">
            <a:tbl>
              <a:tblPr>
                <a:noFill/>
                <a:tableStyleId>{FB4C71E6-F5D9-4CAF-9E89-8834785E07D8}</a:tableStyleId>
              </a:tblPr>
              <a:tblGrid>
                <a:gridCol w="25340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3350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893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b="1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Area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4E8E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b="1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Key point for this project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4E8E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b="1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Source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4E8E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Authenticated encryption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AES-256-GCM hides data and detects any change to it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[2]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Key derivation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scrypt is memory-hard; Argon2 is now the more common recommendation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[4], [5]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Envelope encryption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Per-file data key wrapped by a password-derived key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[6], [7], [17]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Chunked encryption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STREAM: nonce prefix + counter, formally proven secure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[12]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Existing tools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Cryptomator and Tresorit, both independently audited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[8]–[11]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Threat modelling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STRIDE chosen; PASTA, DREAD and LINDDUN compared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[13], [14]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Critical view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"Zero-knowledge" claims do not always hold up when tested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[16]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94" name="Google Shape;94;p8"/>
          <p:cNvSpPr/>
          <p:nvPr/>
        </p:nvSpPr>
        <p:spPr>
          <a:xfrm>
            <a:off x="812800" y="6289039"/>
            <a:ext cx="850265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>
              <a:lnSpc>
                <a:spcPct val="140000"/>
              </a:lnSpc>
              <a:buClr>
                <a:srgbClr val="6B7684"/>
              </a:buClr>
              <a:buSzPts val="1200"/>
            </a:pP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Secure Cloud Storage </a:t>
            </a:r>
            <a:r>
              <a:rPr lang="en-US" sz="1200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System Using E2E</a:t>
            </a: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 Encryption | MSc Viva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5" name="Google Shape;95;p8"/>
          <p:cNvSpPr/>
          <p:nvPr/>
        </p:nvSpPr>
        <p:spPr>
          <a:xfrm>
            <a:off x="10058400" y="6289039"/>
            <a:ext cx="132080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6B7684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6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4"/>
        </a:solidFill>
        <a:effectLst/>
      </p:bgPr>
    </p:bg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1" name="Google Shape;101;p9" descr="UWTSD logo"/>
          <p:cNvPicPr preferRelativeResize="0"/>
          <p:nvPr/>
        </p:nvPicPr>
        <p:blipFill rotWithShape="1">
          <a:blip r:embed="rId3">
            <a:alphaModFix/>
          </a:blip>
          <a:srcRect l="-32" r="-32"/>
          <a:stretch/>
        </p:blipFill>
        <p:spPr>
          <a:xfrm>
            <a:off x="10363200" y="355600"/>
            <a:ext cx="1016000" cy="419100"/>
          </a:xfrm>
          <a:prstGeom prst="rect">
            <a:avLst/>
          </a:prstGeom>
          <a:noFill/>
          <a:ln>
            <a:noFill/>
          </a:ln>
        </p:spPr>
      </p:pic>
      <p:sp>
        <p:nvSpPr>
          <p:cNvPr id="102" name="Google Shape;102;p9"/>
          <p:cNvSpPr/>
          <p:nvPr/>
        </p:nvSpPr>
        <p:spPr>
          <a:xfrm>
            <a:off x="812800" y="812800"/>
            <a:ext cx="10883392" cy="44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3000"/>
              <a:buFont typeface="Source Sans 3"/>
              <a:buNone/>
            </a:pPr>
            <a:r>
              <a:rPr lang="en-US" sz="3000" b="1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Methodology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3" name="Google Shape;103;p9"/>
          <p:cNvSpPr/>
          <p:nvPr/>
        </p:nvSpPr>
        <p:spPr>
          <a:xfrm>
            <a:off x="812800" y="1358900"/>
            <a:ext cx="762000" cy="38100"/>
          </a:xfrm>
          <a:prstGeom prst="rect">
            <a:avLst/>
          </a:prstGeom>
          <a:solidFill>
            <a:srgbClr val="0B7A6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" name="Google Shape;104;p9"/>
          <p:cNvSpPr/>
          <p:nvPr/>
        </p:nvSpPr>
        <p:spPr>
          <a:xfrm>
            <a:off x="812800" y="1676400"/>
            <a:ext cx="5886450" cy="29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1500"/>
              <a:buFont typeface="Source Sans 3"/>
              <a:buNone/>
            </a:pPr>
            <a:r>
              <a:rPr lang="en-US" sz="1500" b="1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Development project, built step by step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5" name="Google Shape;105;p9"/>
          <p:cNvSpPr/>
          <p:nvPr/>
        </p:nvSpPr>
        <p:spPr>
          <a:xfrm>
            <a:off x="812800" y="2044700"/>
            <a:ext cx="5886450" cy="1403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213360" marR="0" lvl="0" indent="-213360" algn="l" rtl="0">
              <a:lnSpc>
                <a:spcPct val="15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400"/>
              <a:buFont typeface="Source Sans 3"/>
              <a:buAutoNum type="arabicPeriod"/>
            </a:pPr>
            <a:r>
              <a:rPr lang="en-US" sz="14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Script for password-to-key and AES-GCM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13360" marR="0" lvl="0" indent="-213360" algn="l" rtl="0">
              <a:lnSpc>
                <a:spcPct val="15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400"/>
              <a:buFont typeface="Source Sans 3"/>
              <a:buAutoNum type="arabicPeriod"/>
            </a:pPr>
            <a:r>
              <a:rPr lang="en-US" sz="14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Chunked encryption, tested on its own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13360" marR="0" lvl="0" indent="-213360" algn="l" rtl="0">
              <a:lnSpc>
                <a:spcPct val="15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400"/>
              <a:buFont typeface="Source Sans 3"/>
              <a:buAutoNum type="arabicPeriod"/>
            </a:pPr>
            <a:r>
              <a:rPr lang="en-US" sz="14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Connection to a local MinIO bucket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13360" marR="0" lvl="0" indent="-213360" algn="l" rtl="0">
              <a:lnSpc>
                <a:spcPct val="15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400"/>
              <a:buFont typeface="Source Sans 3"/>
              <a:buAutoNum type="arabicPeriod"/>
            </a:pPr>
            <a:r>
              <a:rPr lang="en-US" sz="14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Both combined into one CLI tool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13360" marR="0" lvl="0" indent="-213360" algn="l" rtl="0">
              <a:lnSpc>
                <a:spcPct val="15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400"/>
              <a:buFont typeface="Source Sans 3"/>
              <a:buAutoNum type="arabicPeriod"/>
            </a:pPr>
            <a:r>
              <a:rPr lang="en-US" sz="14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Automated tests and benchmarks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7" name="Google Shape;107;p9"/>
          <p:cNvSpPr/>
          <p:nvPr/>
        </p:nvSpPr>
        <p:spPr>
          <a:xfrm>
            <a:off x="6934200" y="1676400"/>
            <a:ext cx="4578350" cy="29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1500"/>
              <a:buFont typeface="Source Sans 3"/>
              <a:buNone/>
            </a:pPr>
            <a:r>
              <a:rPr lang="en-US" sz="1500" b="1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Tools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108" name="Google Shape;108;p9"/>
          <p:cNvGraphicFramePr/>
          <p:nvPr/>
        </p:nvGraphicFramePr>
        <p:xfrm>
          <a:off x="6942138" y="2052637"/>
          <a:ext cx="4437050" cy="2238636"/>
        </p:xfrm>
        <a:graphic>
          <a:graphicData uri="http://schemas.openxmlformats.org/drawingml/2006/table">
            <a:tbl>
              <a:tblPr>
                <a:noFill/>
                <a:tableStyleId>{FB4C71E6-F5D9-4CAF-9E89-8834785E07D8}</a:tableStyleId>
              </a:tblPr>
              <a:tblGrid>
                <a:gridCol w="17748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622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b="1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Component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4E8E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b="1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Choice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4E8E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Language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Python 3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Crypto library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cryptography (PyCA)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Storage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MinIO + boto3 (S3 API)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Testing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pytest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Version control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Git and GitHub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10" name="Google Shape;110;p9"/>
          <p:cNvSpPr/>
          <p:nvPr/>
        </p:nvSpPr>
        <p:spPr>
          <a:xfrm>
            <a:off x="812800" y="6289039"/>
            <a:ext cx="850265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>
              <a:lnSpc>
                <a:spcPct val="140000"/>
              </a:lnSpc>
              <a:buClr>
                <a:srgbClr val="6B7684"/>
              </a:buClr>
              <a:buSzPts val="1200"/>
            </a:pP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Secure Cloud Storage </a:t>
            </a:r>
            <a:r>
              <a:rPr lang="en-US" sz="1200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System Using E2E </a:t>
            </a: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Encryption | MSc Viva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1" name="Google Shape;111;p9"/>
          <p:cNvSpPr/>
          <p:nvPr/>
        </p:nvSpPr>
        <p:spPr>
          <a:xfrm>
            <a:off x="10058400" y="6289039"/>
            <a:ext cx="132080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6B7684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7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4"/>
        </a:solidFill>
        <a:effectLst/>
      </p:bgPr>
    </p:bg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" name="Google Shape;117;p10" descr="UWTSD logo"/>
          <p:cNvPicPr preferRelativeResize="0"/>
          <p:nvPr/>
        </p:nvPicPr>
        <p:blipFill rotWithShape="1">
          <a:blip r:embed="rId3">
            <a:alphaModFix/>
          </a:blip>
          <a:srcRect l="-32" r="-32"/>
          <a:stretch/>
        </p:blipFill>
        <p:spPr>
          <a:xfrm>
            <a:off x="10363200" y="355600"/>
            <a:ext cx="1016000" cy="419100"/>
          </a:xfrm>
          <a:prstGeom prst="rect">
            <a:avLst/>
          </a:prstGeom>
          <a:noFill/>
          <a:ln>
            <a:noFill/>
          </a:ln>
        </p:spPr>
      </p:pic>
      <p:sp>
        <p:nvSpPr>
          <p:cNvPr id="118" name="Google Shape;118;p10"/>
          <p:cNvSpPr/>
          <p:nvPr/>
        </p:nvSpPr>
        <p:spPr>
          <a:xfrm>
            <a:off x="812800" y="812800"/>
            <a:ext cx="10883392" cy="44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3000"/>
              <a:buFont typeface="Source Sans 3"/>
              <a:buNone/>
            </a:pPr>
            <a:r>
              <a:rPr lang="en-US" sz="3000" b="1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System Architecture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9" name="Google Shape;119;p10"/>
          <p:cNvSpPr/>
          <p:nvPr/>
        </p:nvSpPr>
        <p:spPr>
          <a:xfrm>
            <a:off x="812800" y="1358900"/>
            <a:ext cx="762000" cy="38100"/>
          </a:xfrm>
          <a:prstGeom prst="rect">
            <a:avLst/>
          </a:prstGeom>
          <a:solidFill>
            <a:srgbClr val="0B7A6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0" name="Google Shape;120;p10"/>
          <p:cNvSpPr/>
          <p:nvPr/>
        </p:nvSpPr>
        <p:spPr>
          <a:xfrm>
            <a:off x="815975" y="1654175"/>
            <a:ext cx="4289425" cy="3743325"/>
          </a:xfrm>
          <a:prstGeom prst="roundRect">
            <a:avLst>
              <a:gd name="adj" fmla="val 1612"/>
            </a:avLst>
          </a:prstGeom>
          <a:solidFill>
            <a:srgbClr val="FFFFFE"/>
          </a:solidFill>
          <a:ln w="9525" cap="flat" cmpd="sng">
            <a:solidFill>
              <a:srgbClr val="D6DBD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21" name="Google Shape;121;p10" descr="Architecture diagram: user interface, crypto engine and storage client on the client device, sending only ciphertext over TLS to S3-compatible cloud storage"/>
          <p:cNvPicPr preferRelativeResize="0"/>
          <p:nvPr/>
        </p:nvPicPr>
        <p:blipFill rotWithShape="1">
          <a:blip r:embed="rId4">
            <a:alphaModFix/>
          </a:blip>
          <a:srcRect l="-20" r="-20"/>
          <a:stretch/>
        </p:blipFill>
        <p:spPr>
          <a:xfrm>
            <a:off x="896938" y="1735138"/>
            <a:ext cx="4127500" cy="3581400"/>
          </a:xfrm>
          <a:prstGeom prst="rect">
            <a:avLst/>
          </a:prstGeom>
          <a:noFill/>
          <a:ln>
            <a:noFill/>
          </a:ln>
        </p:spPr>
      </p:pic>
      <p:sp>
        <p:nvSpPr>
          <p:cNvPr id="122" name="Google Shape;122;p10"/>
          <p:cNvSpPr/>
          <p:nvPr/>
        </p:nvSpPr>
        <p:spPr>
          <a:xfrm>
            <a:off x="5464175" y="1651000"/>
            <a:ext cx="6092476" cy="22182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213360" marR="0" lvl="0" indent="-175768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400"/>
              <a:buFont typeface="Source Sans 3"/>
              <a:buChar char="•"/>
            </a:pPr>
            <a:r>
              <a:rPr lang="en-US" sz="1400" b="1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User interface (CLI):</a:t>
            </a:r>
            <a:r>
              <a:rPr lang="en-US" sz="14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 filenames and paths are only in plaintext here.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13360" marR="0" lvl="0" indent="-175768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400"/>
              <a:buFont typeface="Source Sans 3"/>
              <a:buChar char="•"/>
            </a:pPr>
            <a:r>
              <a:rPr lang="en-US" sz="1400" b="1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Crypto engine:</a:t>
            </a:r>
            <a:r>
              <a:rPr lang="en-US" sz="14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 scrypt and chunked AES-256-GCM. Password, keys and plaintext stay in memory only.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13360" marR="0" lvl="0" indent="-175768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400"/>
              <a:buFont typeface="Source Sans 3"/>
              <a:buChar char="•"/>
            </a:pPr>
            <a:r>
              <a:rPr lang="en-US" sz="1400" b="1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Storage client:</a:t>
            </a:r>
            <a:r>
              <a:rPr lang="en-US" sz="14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 boto3 sends ciphertext to any S3-compatible endpoint (AWS or MinIO).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13360" marR="0" lvl="0" indent="-175768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400"/>
              <a:buFont typeface="Source Sans 3"/>
              <a:buChar char="•"/>
            </a:pPr>
            <a:r>
              <a:rPr lang="en-US" sz="1400" b="1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Cloud storage:</a:t>
            </a:r>
            <a:r>
              <a:rPr lang="en-US" sz="14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 sees encrypted blobs, object size and upload time only.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13360" marR="0" lvl="0" indent="-175768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400"/>
              <a:buFont typeface="Source Sans 3"/>
              <a:buChar char="•"/>
            </a:pPr>
            <a:r>
              <a:rPr lang="en-US" sz="14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Each object carries its own salt and header, so any device can decrypt it with the password.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3" name="Google Shape;123;p10"/>
          <p:cNvSpPr/>
          <p:nvPr/>
        </p:nvSpPr>
        <p:spPr>
          <a:xfrm>
            <a:off x="812800" y="6289042"/>
            <a:ext cx="850265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>
              <a:lnSpc>
                <a:spcPct val="140000"/>
              </a:lnSpc>
              <a:buClr>
                <a:srgbClr val="6B7684"/>
              </a:buClr>
              <a:buSzPts val="1200"/>
            </a:pP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Secure Cloud Storage </a:t>
            </a:r>
            <a:r>
              <a:rPr lang="en-US" sz="1200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System Using E2E</a:t>
            </a: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 Encryption | MSc Viva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4" name="Google Shape;124;p10"/>
          <p:cNvSpPr/>
          <p:nvPr/>
        </p:nvSpPr>
        <p:spPr>
          <a:xfrm>
            <a:off x="10058400" y="6289042"/>
            <a:ext cx="132080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6B7684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8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4"/>
        </a:solidFill>
        <a:effectLst/>
      </p:bgPr>
    </p:bg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0" name="Google Shape;130;p11" descr="UWTSD logo"/>
          <p:cNvPicPr preferRelativeResize="0"/>
          <p:nvPr/>
        </p:nvPicPr>
        <p:blipFill rotWithShape="1">
          <a:blip r:embed="rId3">
            <a:alphaModFix/>
          </a:blip>
          <a:srcRect l="-32" r="-32"/>
          <a:stretch/>
        </p:blipFill>
        <p:spPr>
          <a:xfrm>
            <a:off x="10363200" y="355600"/>
            <a:ext cx="1016000" cy="419100"/>
          </a:xfrm>
          <a:prstGeom prst="rect">
            <a:avLst/>
          </a:prstGeom>
          <a:noFill/>
          <a:ln>
            <a:noFill/>
          </a:ln>
        </p:spPr>
      </p:pic>
      <p:sp>
        <p:nvSpPr>
          <p:cNvPr id="131" name="Google Shape;131;p11"/>
          <p:cNvSpPr/>
          <p:nvPr/>
        </p:nvSpPr>
        <p:spPr>
          <a:xfrm>
            <a:off x="812800" y="812800"/>
            <a:ext cx="10883392" cy="44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3000"/>
              <a:buFont typeface="Source Sans 3"/>
              <a:buNone/>
            </a:pPr>
            <a:r>
              <a:rPr lang="en-US" sz="3000" b="1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Threat Model (STRIDE)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2" name="Google Shape;132;p11"/>
          <p:cNvSpPr/>
          <p:nvPr/>
        </p:nvSpPr>
        <p:spPr>
          <a:xfrm>
            <a:off x="812800" y="1358900"/>
            <a:ext cx="762000" cy="38100"/>
          </a:xfrm>
          <a:prstGeom prst="rect">
            <a:avLst/>
          </a:prstGeom>
          <a:solidFill>
            <a:srgbClr val="0B7A6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aphicFrame>
        <p:nvGraphicFramePr>
          <p:cNvPr id="133" name="Google Shape;133;p11"/>
          <p:cNvGraphicFramePr/>
          <p:nvPr/>
        </p:nvGraphicFramePr>
        <p:xfrm>
          <a:off x="820738" y="1658938"/>
          <a:ext cx="10558450" cy="2611742"/>
        </p:xfrm>
        <a:graphic>
          <a:graphicData uri="http://schemas.openxmlformats.org/drawingml/2006/table">
            <a:tbl>
              <a:tblPr>
                <a:noFill/>
                <a:tableStyleId>{FB4C71E6-F5D9-4CAF-9E89-8834785E07D8}</a:tableStyleId>
              </a:tblPr>
              <a:tblGrid>
                <a:gridCol w="23228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010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4345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b="1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Threat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4E8E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b="1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Scenario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4E8E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b="1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Status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4E8E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Spoofing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Attacker impersonates the user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Out of scope (provider IAM)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Tampering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9C1B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9C1B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8F2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Stored ciphertext is modified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B9C1B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9C1B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9C1B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8F2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Mitigated: GCM tag and chunk-index AAD, tested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B9C1B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9C1B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9C1B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8F2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Repudiation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9C1B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User denies an action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9C1B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Not applicable (single user)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9C1B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Information disclosure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9C1B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9C1B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8F2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Provider reads content or filenames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B9C1B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9C1B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9C1B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8F2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Content mitigated; filenames still visible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B9C1B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9C1B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9C1B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8F2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Denial of service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9C1B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Objects deleted or corrupted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9C1B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Out of scope (provider availability)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9C1B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Elevation of privilege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Not relevant to a client tool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Out of scope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34" name="Google Shape;134;p11"/>
          <p:cNvSpPr/>
          <p:nvPr/>
        </p:nvSpPr>
        <p:spPr>
          <a:xfrm>
            <a:off x="812800" y="4395471"/>
            <a:ext cx="10883392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400"/>
              <a:buFont typeface="Source Sans 3"/>
              <a:buNone/>
            </a:pPr>
            <a:r>
              <a:rPr lang="en-US" sz="1400" b="1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Not covered by design:</a:t>
            </a:r>
            <a:r>
              <a:rPr lang="en-US" sz="14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 a compromised client device, metadata such as file size and timing, and password recovery.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5" name="Google Shape;135;p11"/>
          <p:cNvSpPr/>
          <p:nvPr/>
        </p:nvSpPr>
        <p:spPr>
          <a:xfrm>
            <a:off x="812800" y="6289042"/>
            <a:ext cx="850265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>
              <a:lnSpc>
                <a:spcPct val="140000"/>
              </a:lnSpc>
              <a:buClr>
                <a:srgbClr val="6B7684"/>
              </a:buClr>
              <a:buSzPts val="1200"/>
            </a:pP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Secure Cloud Storage </a:t>
            </a:r>
            <a:r>
              <a:rPr lang="en-US" sz="1200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System Using E2E </a:t>
            </a: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Encryption | MSc Viva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6" name="Google Shape;136;p11"/>
          <p:cNvSpPr/>
          <p:nvPr/>
        </p:nvSpPr>
        <p:spPr>
          <a:xfrm>
            <a:off x="10058400" y="6289042"/>
            <a:ext cx="132080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6B7684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9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4"/>
        </a:solidFill>
        <a:effectLst/>
      </p:bgPr>
    </p:bg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2" name="Google Shape;142;p12" descr="UWTSD logo"/>
          <p:cNvPicPr preferRelativeResize="0"/>
          <p:nvPr/>
        </p:nvPicPr>
        <p:blipFill rotWithShape="1">
          <a:blip r:embed="rId3">
            <a:alphaModFix/>
          </a:blip>
          <a:srcRect l="-32" r="-32"/>
          <a:stretch/>
        </p:blipFill>
        <p:spPr>
          <a:xfrm>
            <a:off x="10363200" y="355600"/>
            <a:ext cx="1016000" cy="419100"/>
          </a:xfrm>
          <a:prstGeom prst="rect">
            <a:avLst/>
          </a:prstGeom>
          <a:noFill/>
          <a:ln>
            <a:noFill/>
          </a:ln>
        </p:spPr>
      </p:pic>
      <p:sp>
        <p:nvSpPr>
          <p:cNvPr id="143" name="Google Shape;143;p12"/>
          <p:cNvSpPr/>
          <p:nvPr/>
        </p:nvSpPr>
        <p:spPr>
          <a:xfrm>
            <a:off x="812800" y="812800"/>
            <a:ext cx="10883392" cy="44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3000"/>
              <a:buFont typeface="Source Sans 3"/>
              <a:buNone/>
            </a:pPr>
            <a:r>
              <a:rPr lang="en-US" sz="3000" b="1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Encryption Design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4" name="Google Shape;144;p12"/>
          <p:cNvSpPr/>
          <p:nvPr/>
        </p:nvSpPr>
        <p:spPr>
          <a:xfrm>
            <a:off x="812800" y="1358900"/>
            <a:ext cx="762000" cy="38100"/>
          </a:xfrm>
          <a:prstGeom prst="rect">
            <a:avLst/>
          </a:prstGeom>
          <a:solidFill>
            <a:srgbClr val="0B7A6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5" name="Google Shape;145;p12"/>
          <p:cNvSpPr/>
          <p:nvPr/>
        </p:nvSpPr>
        <p:spPr>
          <a:xfrm>
            <a:off x="812800" y="1676400"/>
            <a:ext cx="10883392" cy="2565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4A5566"/>
              </a:buClr>
              <a:buSzPts val="1300"/>
              <a:buFont typeface="Source Sans 3"/>
              <a:buNone/>
            </a:pPr>
            <a:r>
              <a:rPr lang="en-US" sz="1300" b="0" i="0" u="none" strike="noStrike" cap="none">
                <a:solidFill>
                  <a:srgbClr val="4A5566"/>
                </a:solidFill>
                <a:latin typeface="Source Sans 3"/>
                <a:ea typeface="Source Sans 3"/>
                <a:cs typeface="Source Sans 3"/>
                <a:sym typeface="Source Sans 3"/>
              </a:rPr>
              <a:t>Layout of one encrypted file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6" name="Google Shape;146;p12"/>
          <p:cNvSpPr/>
          <p:nvPr/>
        </p:nvSpPr>
        <p:spPr>
          <a:xfrm>
            <a:off x="812800" y="1983742"/>
            <a:ext cx="1397000" cy="749300"/>
          </a:xfrm>
          <a:custGeom>
            <a:avLst/>
            <a:gdLst/>
            <a:ahLst/>
            <a:cxnLst/>
            <a:rect l="l" t="t" r="r" b="b"/>
            <a:pathLst>
              <a:path w="1397000" h="749300" extrusionOk="0">
                <a:moveTo>
                  <a:pt x="50800" y="0"/>
                </a:moveTo>
                <a:lnTo>
                  <a:pt x="1397000" y="0"/>
                </a:lnTo>
                <a:lnTo>
                  <a:pt x="1397000" y="749300"/>
                </a:lnTo>
                <a:lnTo>
                  <a:pt x="50800" y="749300"/>
                </a:lnTo>
                <a:cubicBezTo>
                  <a:pt x="22744" y="749300"/>
                  <a:pt x="0" y="726556"/>
                  <a:pt x="0" y="698500"/>
                </a:cubicBezTo>
                <a:lnTo>
                  <a:pt x="0" y="50800"/>
                </a:lnTo>
                <a:cubicBezTo>
                  <a:pt x="0" y="22744"/>
                  <a:pt x="22744" y="0"/>
                  <a:pt x="50800" y="0"/>
                </a:cubicBezTo>
                <a:close/>
              </a:path>
            </a:pathLst>
          </a:custGeom>
          <a:solidFill>
            <a:srgbClr val="2F5E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7" name="Google Shape;147;p12"/>
          <p:cNvSpPr/>
          <p:nvPr/>
        </p:nvSpPr>
        <p:spPr>
          <a:xfrm>
            <a:off x="952500" y="2123442"/>
            <a:ext cx="1168400" cy="2565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F7F7F4"/>
              </a:buClr>
              <a:buSzPts val="1300"/>
              <a:buFont typeface="Source Code Pro"/>
              <a:buNone/>
            </a:pPr>
            <a:r>
              <a:rPr lang="en-US" sz="1300" b="1" i="0" u="none" strike="noStrike" cap="none">
                <a:solidFill>
                  <a:srgbClr val="F7F7F4"/>
                </a:solidFill>
                <a:latin typeface="Source Code Pro"/>
                <a:ea typeface="Source Code Pro"/>
                <a:cs typeface="Source Code Pro"/>
                <a:sym typeface="Source Code Pro"/>
              </a:rPr>
              <a:t>salt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8" name="Google Shape;148;p12"/>
          <p:cNvSpPr/>
          <p:nvPr/>
        </p:nvSpPr>
        <p:spPr>
          <a:xfrm>
            <a:off x="952500" y="2379979"/>
            <a:ext cx="116840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D6E2F2"/>
              </a:buClr>
              <a:buSzPts val="1200"/>
              <a:buFont typeface="Source Code Pro"/>
              <a:buNone/>
            </a:pPr>
            <a:r>
              <a:rPr lang="en-US" sz="1200" b="0" i="0" u="none" strike="noStrike" cap="none">
                <a:solidFill>
                  <a:srgbClr val="D6E2F2"/>
                </a:solidFill>
                <a:latin typeface="Source Code Pro"/>
                <a:ea typeface="Source Code Pro"/>
                <a:cs typeface="Source Code Pro"/>
                <a:sym typeface="Source Code Pro"/>
              </a:rPr>
              <a:t>16 bytes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9" name="Google Shape;149;p12"/>
          <p:cNvSpPr/>
          <p:nvPr/>
        </p:nvSpPr>
        <p:spPr>
          <a:xfrm>
            <a:off x="2209800" y="1983742"/>
            <a:ext cx="1651000" cy="749300"/>
          </a:xfrm>
          <a:prstGeom prst="rect">
            <a:avLst/>
          </a:prstGeom>
          <a:solidFill>
            <a:srgbClr val="3E6FB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0" name="Google Shape;150;p12"/>
          <p:cNvSpPr/>
          <p:nvPr/>
        </p:nvSpPr>
        <p:spPr>
          <a:xfrm>
            <a:off x="2349500" y="2123442"/>
            <a:ext cx="1422400" cy="2565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F7F7F4"/>
              </a:buClr>
              <a:buSzPts val="1300"/>
              <a:buFont typeface="Source Code Pro"/>
              <a:buNone/>
            </a:pPr>
            <a:r>
              <a:rPr lang="en-US" sz="1300" b="1" i="0" u="none" strike="noStrike" cap="none">
                <a:solidFill>
                  <a:srgbClr val="F7F7F4"/>
                </a:solidFill>
                <a:latin typeface="Source Code Pro"/>
                <a:ea typeface="Source Code Pro"/>
                <a:cs typeface="Source Code Pro"/>
                <a:sym typeface="Source Code Pro"/>
              </a:rPr>
              <a:t>nonce prefix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1" name="Google Shape;151;p12"/>
          <p:cNvSpPr/>
          <p:nvPr/>
        </p:nvSpPr>
        <p:spPr>
          <a:xfrm>
            <a:off x="2349500" y="2379979"/>
            <a:ext cx="142240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E4ECF7"/>
              </a:buClr>
              <a:buSzPts val="1200"/>
              <a:buFont typeface="Source Code Pro"/>
              <a:buNone/>
            </a:pPr>
            <a:r>
              <a:rPr lang="en-US" sz="1200" b="0" i="0" u="none" strike="noStrike" cap="none">
                <a:solidFill>
                  <a:srgbClr val="E4ECF7"/>
                </a:solidFill>
                <a:latin typeface="Source Code Pro"/>
                <a:ea typeface="Source Code Pro"/>
                <a:cs typeface="Source Code Pro"/>
                <a:sym typeface="Source Code Pro"/>
              </a:rPr>
              <a:t>8 bytes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2" name="Google Shape;152;p12"/>
          <p:cNvSpPr/>
          <p:nvPr/>
        </p:nvSpPr>
        <p:spPr>
          <a:xfrm>
            <a:off x="3860800" y="1983742"/>
            <a:ext cx="3060700" cy="749300"/>
          </a:xfrm>
          <a:prstGeom prst="rect">
            <a:avLst/>
          </a:prstGeom>
          <a:solidFill>
            <a:srgbClr val="0B7A6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153" name="Google Shape;153;p12"/>
          <p:cNvCxnSpPr/>
          <p:nvPr/>
        </p:nvCxnSpPr>
        <p:spPr>
          <a:xfrm>
            <a:off x="3867150" y="1983742"/>
            <a:ext cx="0" cy="749300"/>
          </a:xfrm>
          <a:prstGeom prst="straightConnector1">
            <a:avLst/>
          </a:prstGeom>
          <a:noFill/>
          <a:ln w="12700" cap="flat" cmpd="sng">
            <a:solidFill>
              <a:srgbClr val="F7F7F4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54" name="Google Shape;154;p12"/>
          <p:cNvSpPr/>
          <p:nvPr/>
        </p:nvSpPr>
        <p:spPr>
          <a:xfrm>
            <a:off x="4008438" y="2123442"/>
            <a:ext cx="2856563" cy="2565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F7F7F4"/>
              </a:buClr>
              <a:buSzPts val="1300"/>
              <a:buFont typeface="Source Code Pro"/>
              <a:buNone/>
            </a:pPr>
            <a:r>
              <a:rPr lang="en-US" sz="1300" b="1" i="0" u="none" strike="noStrike" cap="none">
                <a:solidFill>
                  <a:srgbClr val="F7F7F4"/>
                </a:solidFill>
                <a:latin typeface="Source Code Pro"/>
                <a:ea typeface="Source Code Pro"/>
                <a:cs typeface="Source Code Pro"/>
                <a:sym typeface="Source Code Pro"/>
              </a:rPr>
              <a:t>chunk 0 + tag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5" name="Google Shape;155;p12"/>
          <p:cNvSpPr/>
          <p:nvPr/>
        </p:nvSpPr>
        <p:spPr>
          <a:xfrm>
            <a:off x="4008438" y="2379979"/>
            <a:ext cx="2856563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D5EFE9"/>
              </a:buClr>
              <a:buSzPts val="1200"/>
              <a:buFont typeface="Source Code Pro"/>
              <a:buNone/>
            </a:pPr>
            <a:r>
              <a:rPr lang="en-US" sz="1200" b="0" i="0" u="none" strike="noStrike" cap="none">
                <a:solidFill>
                  <a:srgbClr val="D5EFE9"/>
                </a:solidFill>
                <a:latin typeface="Source Code Pro"/>
                <a:ea typeface="Source Code Pro"/>
                <a:cs typeface="Source Code Pro"/>
                <a:sym typeface="Source Code Pro"/>
              </a:rPr>
              <a:t>1 MB + 16 bytes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6" name="Google Shape;156;p12"/>
          <p:cNvSpPr/>
          <p:nvPr/>
        </p:nvSpPr>
        <p:spPr>
          <a:xfrm>
            <a:off x="6921500" y="1983742"/>
            <a:ext cx="3060700" cy="749300"/>
          </a:xfrm>
          <a:prstGeom prst="rect">
            <a:avLst/>
          </a:prstGeom>
          <a:solidFill>
            <a:srgbClr val="0B7A6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157" name="Google Shape;157;p12"/>
          <p:cNvCxnSpPr/>
          <p:nvPr/>
        </p:nvCxnSpPr>
        <p:spPr>
          <a:xfrm>
            <a:off x="6927850" y="1983742"/>
            <a:ext cx="0" cy="749300"/>
          </a:xfrm>
          <a:prstGeom prst="straightConnector1">
            <a:avLst/>
          </a:prstGeom>
          <a:noFill/>
          <a:ln w="12700" cap="flat" cmpd="sng">
            <a:solidFill>
              <a:srgbClr val="F7F7F4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58" name="Google Shape;158;p12"/>
          <p:cNvSpPr/>
          <p:nvPr/>
        </p:nvSpPr>
        <p:spPr>
          <a:xfrm>
            <a:off x="7069138" y="2123442"/>
            <a:ext cx="2856563" cy="2565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F7F7F4"/>
              </a:buClr>
              <a:buSzPts val="1300"/>
              <a:buFont typeface="Source Code Pro"/>
              <a:buNone/>
            </a:pPr>
            <a:r>
              <a:rPr lang="en-US" sz="1300" b="1" i="0" u="none" strike="noStrike" cap="none">
                <a:solidFill>
                  <a:srgbClr val="F7F7F4"/>
                </a:solidFill>
                <a:latin typeface="Source Code Pro"/>
                <a:ea typeface="Source Code Pro"/>
                <a:cs typeface="Source Code Pro"/>
                <a:sym typeface="Source Code Pro"/>
              </a:rPr>
              <a:t>chunk 1 + tag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9" name="Google Shape;159;p12"/>
          <p:cNvSpPr/>
          <p:nvPr/>
        </p:nvSpPr>
        <p:spPr>
          <a:xfrm>
            <a:off x="7069138" y="2379979"/>
            <a:ext cx="2856563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D5EFE9"/>
              </a:buClr>
              <a:buSzPts val="1200"/>
              <a:buFont typeface="Source Code Pro"/>
              <a:buNone/>
            </a:pPr>
            <a:r>
              <a:rPr lang="en-US" sz="1200" b="0" i="0" u="none" strike="noStrike" cap="none">
                <a:solidFill>
                  <a:srgbClr val="D5EFE9"/>
                </a:solidFill>
                <a:latin typeface="Source Code Pro"/>
                <a:ea typeface="Source Code Pro"/>
                <a:cs typeface="Source Code Pro"/>
                <a:sym typeface="Source Code Pro"/>
              </a:rPr>
              <a:t>1 MB + 16 bytes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0" name="Google Shape;160;p12"/>
          <p:cNvSpPr/>
          <p:nvPr/>
        </p:nvSpPr>
        <p:spPr>
          <a:xfrm>
            <a:off x="9982200" y="1983742"/>
            <a:ext cx="1397000" cy="749300"/>
          </a:xfrm>
          <a:custGeom>
            <a:avLst/>
            <a:gdLst/>
            <a:ahLst/>
            <a:cxnLst/>
            <a:rect l="l" t="t" r="r" b="b"/>
            <a:pathLst>
              <a:path w="1397000" h="749300" extrusionOk="0">
                <a:moveTo>
                  <a:pt x="0" y="0"/>
                </a:moveTo>
                <a:lnTo>
                  <a:pt x="1346200" y="0"/>
                </a:lnTo>
                <a:cubicBezTo>
                  <a:pt x="1359673" y="0"/>
                  <a:pt x="1372594" y="5352"/>
                  <a:pt x="1382121" y="14879"/>
                </a:cubicBezTo>
                <a:cubicBezTo>
                  <a:pt x="1391648" y="24406"/>
                  <a:pt x="1397000" y="37327"/>
                  <a:pt x="1397000" y="50800"/>
                </a:cubicBezTo>
                <a:lnTo>
                  <a:pt x="1397000" y="698500"/>
                </a:lnTo>
                <a:cubicBezTo>
                  <a:pt x="1397000" y="726556"/>
                  <a:pt x="1374256" y="749300"/>
                  <a:pt x="1346200" y="749300"/>
                </a:cubicBezTo>
                <a:lnTo>
                  <a:pt x="0" y="749300"/>
                </a:lnTo>
                <a:lnTo>
                  <a:pt x="0" y="0"/>
                </a:lnTo>
                <a:close/>
              </a:path>
            </a:pathLst>
          </a:custGeom>
          <a:solidFill>
            <a:srgbClr val="0B7A6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1" name="Google Shape;161;p12"/>
          <p:cNvSpPr/>
          <p:nvPr/>
        </p:nvSpPr>
        <p:spPr>
          <a:xfrm>
            <a:off x="9982200" y="1983742"/>
            <a:ext cx="1397000" cy="749300"/>
          </a:xfrm>
          <a:custGeom>
            <a:avLst/>
            <a:gdLst/>
            <a:ahLst/>
            <a:cxnLst/>
            <a:rect l="l" t="t" r="r" b="b"/>
            <a:pathLst>
              <a:path w="1397000" h="749300" extrusionOk="0">
                <a:moveTo>
                  <a:pt x="12700" y="749300"/>
                </a:moveTo>
                <a:lnTo>
                  <a:pt x="0" y="749300"/>
                </a:lnTo>
                <a:lnTo>
                  <a:pt x="0" y="0"/>
                </a:lnTo>
                <a:lnTo>
                  <a:pt x="12700" y="0"/>
                </a:lnTo>
                <a:lnTo>
                  <a:pt x="12700" y="749300"/>
                </a:lnTo>
                <a:close/>
              </a:path>
            </a:pathLst>
          </a:custGeom>
          <a:solidFill>
            <a:srgbClr val="F7F7F4"/>
          </a:solidFill>
          <a:ln>
            <a:noFill/>
          </a:ln>
        </p:spPr>
      </p:sp>
      <p:sp>
        <p:nvSpPr>
          <p:cNvPr id="162" name="Google Shape;162;p12"/>
          <p:cNvSpPr/>
          <p:nvPr/>
        </p:nvSpPr>
        <p:spPr>
          <a:xfrm>
            <a:off x="10129838" y="2123442"/>
            <a:ext cx="1160463" cy="2565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F7F7F4"/>
              </a:buClr>
              <a:buSzPts val="1300"/>
              <a:buFont typeface="Source Code Pro"/>
              <a:buNone/>
            </a:pPr>
            <a:r>
              <a:rPr lang="en-US" sz="1300" b="1" i="0" u="none" strike="noStrike" cap="none">
                <a:solidFill>
                  <a:srgbClr val="F7F7F4"/>
                </a:solidFill>
                <a:latin typeface="Source Code Pro"/>
                <a:ea typeface="Source Code Pro"/>
                <a:cs typeface="Source Code Pro"/>
                <a:sym typeface="Source Code Pro"/>
              </a:rPr>
              <a:t>chunk n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3" name="Google Shape;163;p12"/>
          <p:cNvSpPr/>
          <p:nvPr/>
        </p:nvSpPr>
        <p:spPr>
          <a:xfrm>
            <a:off x="10129838" y="2379979"/>
            <a:ext cx="1160463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D5EFE9"/>
              </a:buClr>
              <a:buSzPts val="1200"/>
              <a:buFont typeface="Source Code Pro"/>
              <a:buNone/>
            </a:pPr>
            <a:r>
              <a:rPr lang="en-US" sz="1200" b="0" i="0" u="none" strike="noStrike" cap="none">
                <a:solidFill>
                  <a:srgbClr val="D5EFE9"/>
                </a:solidFill>
                <a:latin typeface="Source Code Pro"/>
                <a:ea typeface="Source Code Pro"/>
                <a:cs typeface="Source Code Pro"/>
                <a:sym typeface="Source Code Pro"/>
              </a:rPr>
              <a:t>last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4" name="Google Shape;164;p12"/>
          <p:cNvSpPr/>
          <p:nvPr/>
        </p:nvSpPr>
        <p:spPr>
          <a:xfrm>
            <a:off x="812800" y="3012442"/>
            <a:ext cx="5232400" cy="13944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213360" marR="0" lvl="0" indent="-175768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400"/>
              <a:buFont typeface="Source Sans 3"/>
              <a:buChar char="•"/>
            </a:pPr>
            <a:r>
              <a:rPr lang="en-US" sz="1400" b="1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Key:</a:t>
            </a:r>
            <a:r>
              <a:rPr lang="en-US" sz="14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 scrypt(password, salt), n = 2^15, r = 8, p = 1, giving a 256-bit key [4]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13360" marR="0" lvl="0" indent="-175768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400"/>
              <a:buFont typeface="Source Sans 3"/>
              <a:buChar char="•"/>
            </a:pPr>
            <a:r>
              <a:rPr lang="en-US" sz="14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A new random salt for every file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13360" marR="0" lvl="0" indent="-175768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400"/>
              <a:buFont typeface="Source Sans 3"/>
              <a:buChar char="•"/>
            </a:pPr>
            <a:r>
              <a:rPr lang="en-US" sz="14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Salt and prefix are not secret, they only need to be unique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5" name="Google Shape;165;p12"/>
          <p:cNvSpPr/>
          <p:nvPr/>
        </p:nvSpPr>
        <p:spPr>
          <a:xfrm>
            <a:off x="6299200" y="3012442"/>
            <a:ext cx="5232400" cy="13944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213360" marR="0" lvl="0" indent="-175768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400"/>
              <a:buFont typeface="Source Sans 3"/>
              <a:buChar char="•"/>
            </a:pPr>
            <a:r>
              <a:rPr lang="en-US" sz="1400" b="1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Nonce</a:t>
            </a:r>
            <a:r>
              <a:rPr lang="en-US" sz="14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 = 8-byte prefix + 4-byte chunk counter, so no nonce is reused in a file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13360" marR="0" lvl="0" indent="-175768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400"/>
              <a:buFont typeface="Source Sans 3"/>
              <a:buChar char="•"/>
            </a:pPr>
            <a:r>
              <a:rPr lang="en-US" sz="1400" b="1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AAD</a:t>
            </a:r>
            <a:r>
              <a:rPr lang="en-US" sz="14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 = chunk index, so a chunk moved to another position fails its tag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13360" marR="0" lvl="0" indent="-175768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400"/>
              <a:buFont typeface="Source Sans 3"/>
              <a:buChar char="•"/>
            </a:pPr>
            <a:r>
              <a:rPr lang="en-US" sz="14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Same idea as STREAM [12]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6" name="Google Shape;166;p12"/>
          <p:cNvSpPr/>
          <p:nvPr/>
        </p:nvSpPr>
        <p:spPr>
          <a:xfrm>
            <a:off x="812800" y="6289042"/>
            <a:ext cx="850265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>
              <a:lnSpc>
                <a:spcPct val="140000"/>
              </a:lnSpc>
              <a:buClr>
                <a:srgbClr val="6B7684"/>
              </a:buClr>
              <a:buSzPts val="1200"/>
            </a:pP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Secure Cloud Storage </a:t>
            </a:r>
            <a:r>
              <a:rPr lang="en-US" sz="1200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System Using E2E</a:t>
            </a: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 Encryption | MSc Viva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7" name="Google Shape;167;p12"/>
          <p:cNvSpPr/>
          <p:nvPr/>
        </p:nvSpPr>
        <p:spPr>
          <a:xfrm>
            <a:off x="10058400" y="6289042"/>
            <a:ext cx="132080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6B7684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10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4"/>
        </a:solidFill>
        <a:effectLst/>
      </p:bgPr>
    </p:bg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3" name="Google Shape;173;p13" descr="UWTSD logo"/>
          <p:cNvPicPr preferRelativeResize="0"/>
          <p:nvPr/>
        </p:nvPicPr>
        <p:blipFill rotWithShape="1">
          <a:blip r:embed="rId3">
            <a:alphaModFix/>
          </a:blip>
          <a:srcRect l="-32" r="-32"/>
          <a:stretch/>
        </p:blipFill>
        <p:spPr>
          <a:xfrm>
            <a:off x="10363200" y="355600"/>
            <a:ext cx="1016000" cy="419100"/>
          </a:xfrm>
          <a:prstGeom prst="rect">
            <a:avLst/>
          </a:prstGeom>
          <a:noFill/>
          <a:ln>
            <a:noFill/>
          </a:ln>
        </p:spPr>
      </p:pic>
      <p:sp>
        <p:nvSpPr>
          <p:cNvPr id="174" name="Google Shape;174;p13"/>
          <p:cNvSpPr/>
          <p:nvPr/>
        </p:nvSpPr>
        <p:spPr>
          <a:xfrm>
            <a:off x="812800" y="812800"/>
            <a:ext cx="10883392" cy="44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3000"/>
              <a:buFont typeface="Source Sans 3"/>
              <a:buNone/>
            </a:pPr>
            <a:r>
              <a:rPr lang="en-US" sz="3000" b="1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Implementation: Crypto Engine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5" name="Google Shape;175;p13"/>
          <p:cNvSpPr/>
          <p:nvPr/>
        </p:nvSpPr>
        <p:spPr>
          <a:xfrm>
            <a:off x="812800" y="1358900"/>
            <a:ext cx="762000" cy="38100"/>
          </a:xfrm>
          <a:prstGeom prst="rect">
            <a:avLst/>
          </a:prstGeom>
          <a:solidFill>
            <a:srgbClr val="0B7A6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6" name="Google Shape;176;p13"/>
          <p:cNvSpPr/>
          <p:nvPr/>
        </p:nvSpPr>
        <p:spPr>
          <a:xfrm>
            <a:off x="812800" y="1651000"/>
            <a:ext cx="6350000" cy="3600450"/>
          </a:xfrm>
          <a:prstGeom prst="roundRect">
            <a:avLst>
              <a:gd name="adj" fmla="val 1411"/>
            </a:avLst>
          </a:prstGeom>
          <a:solidFill>
            <a:srgbClr val="1E1E1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77" name="Google Shape;177;p13" descr="Screenshot of encrypt_file in crypto_utils.py in VS Code"/>
          <p:cNvPicPr preferRelativeResize="0"/>
          <p:nvPr/>
        </p:nvPicPr>
        <p:blipFill rotWithShape="1">
          <a:blip r:embed="rId4">
            <a:alphaModFix/>
          </a:blip>
          <a:srcRect t="-29" b="-29"/>
          <a:stretch/>
        </p:blipFill>
        <p:spPr>
          <a:xfrm>
            <a:off x="812800" y="1651000"/>
            <a:ext cx="6350000" cy="3600450"/>
          </a:xfrm>
          <a:prstGeom prst="roundRect">
            <a:avLst>
              <a:gd name="adj" fmla="val 1411"/>
            </a:avLst>
          </a:prstGeom>
          <a:noFill/>
          <a:ln>
            <a:noFill/>
          </a:ln>
        </p:spPr>
      </p:pic>
      <p:sp>
        <p:nvSpPr>
          <p:cNvPr id="178" name="Google Shape;178;p13"/>
          <p:cNvSpPr/>
          <p:nvPr/>
        </p:nvSpPr>
        <p:spPr>
          <a:xfrm>
            <a:off x="812800" y="5327650"/>
            <a:ext cx="654050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6B7684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encrypt_file() in crypto_utils.py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9" name="Google Shape;179;p13"/>
          <p:cNvSpPr/>
          <p:nvPr/>
        </p:nvSpPr>
        <p:spPr>
          <a:xfrm>
            <a:off x="7467600" y="1651000"/>
            <a:ext cx="4028948" cy="22064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213360" marR="0" lvl="0" indent="-175768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400"/>
              <a:buFont typeface="Source Sans 3"/>
              <a:buChar char="•"/>
            </a:pPr>
            <a:r>
              <a:rPr lang="en-US" sz="1400" b="1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encrypt_file</a:t>
            </a:r>
            <a:r>
              <a:rPr lang="en-US" sz="14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 writes the header, then writes each encrypted chunk straight to the output file.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13360" marR="0" lvl="0" indent="-175768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400"/>
              <a:buFont typeface="Source Sans 3"/>
              <a:buChar char="•"/>
            </a:pPr>
            <a:r>
              <a:rPr lang="en-US" sz="1400" b="1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decrypt_file</a:t>
            </a:r>
            <a:r>
              <a:rPr lang="en-US" sz="14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 reads the header, derives the key again and decrypts chunk by chunk.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13360" marR="0" lvl="0" indent="-175768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400"/>
              <a:buFont typeface="Source Sans 3"/>
              <a:buChar char="•"/>
            </a:pPr>
            <a:r>
              <a:rPr lang="en-US" sz="14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It returns True or False, so the user sees a clear message instead of an error trace.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13360" marR="0" lvl="0" indent="-175768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400"/>
              <a:buFont typeface="Source Sans 3"/>
              <a:buChar char="•"/>
            </a:pPr>
            <a:r>
              <a:rPr lang="en-US" sz="14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A wrong password and a tampered file both raise InvalidTag and are treated the same.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0" name="Google Shape;180;p13"/>
          <p:cNvSpPr/>
          <p:nvPr/>
        </p:nvSpPr>
        <p:spPr>
          <a:xfrm>
            <a:off x="812800" y="6289042"/>
            <a:ext cx="850265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>
              <a:lnSpc>
                <a:spcPct val="140000"/>
              </a:lnSpc>
              <a:buClr>
                <a:srgbClr val="6B7684"/>
              </a:buClr>
              <a:buSzPts val="1200"/>
            </a:pP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Secure Cloud Storage </a:t>
            </a:r>
            <a:r>
              <a:rPr lang="en-US" sz="1200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System Using E2E</a:t>
            </a: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 Encryption | MSc Viva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1" name="Google Shape;181;p13"/>
          <p:cNvSpPr/>
          <p:nvPr/>
        </p:nvSpPr>
        <p:spPr>
          <a:xfrm>
            <a:off x="10058400" y="6289042"/>
            <a:ext cx="132080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6B7684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11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4"/>
        </a:solidFill>
        <a:effectLst/>
      </p:bgPr>
    </p:bg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7" name="Google Shape;187;p14" descr="UWTSD logo"/>
          <p:cNvPicPr preferRelativeResize="0"/>
          <p:nvPr/>
        </p:nvPicPr>
        <p:blipFill rotWithShape="1">
          <a:blip r:embed="rId3">
            <a:alphaModFix/>
          </a:blip>
          <a:srcRect l="-32" r="-32"/>
          <a:stretch/>
        </p:blipFill>
        <p:spPr>
          <a:xfrm>
            <a:off x="10363200" y="355600"/>
            <a:ext cx="1016000" cy="419100"/>
          </a:xfrm>
          <a:prstGeom prst="rect">
            <a:avLst/>
          </a:prstGeom>
          <a:noFill/>
          <a:ln>
            <a:noFill/>
          </a:ln>
        </p:spPr>
      </p:pic>
      <p:sp>
        <p:nvSpPr>
          <p:cNvPr id="188" name="Google Shape;188;p14"/>
          <p:cNvSpPr/>
          <p:nvPr/>
        </p:nvSpPr>
        <p:spPr>
          <a:xfrm>
            <a:off x="812800" y="812800"/>
            <a:ext cx="10883392" cy="44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3000"/>
              <a:buFont typeface="Source Sans 3"/>
              <a:buNone/>
            </a:pPr>
            <a:r>
              <a:rPr lang="en-US" sz="3000" b="1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Implementation: CLI Application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9" name="Google Shape;189;p14"/>
          <p:cNvSpPr/>
          <p:nvPr/>
        </p:nvSpPr>
        <p:spPr>
          <a:xfrm>
            <a:off x="812800" y="1358900"/>
            <a:ext cx="762000" cy="38100"/>
          </a:xfrm>
          <a:prstGeom prst="rect">
            <a:avLst/>
          </a:prstGeom>
          <a:solidFill>
            <a:srgbClr val="0B7A6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0" name="Google Shape;190;p14"/>
          <p:cNvSpPr/>
          <p:nvPr/>
        </p:nvSpPr>
        <p:spPr>
          <a:xfrm>
            <a:off x="812800" y="1651000"/>
            <a:ext cx="4953000" cy="2393950"/>
          </a:xfrm>
          <a:prstGeom prst="roundRect">
            <a:avLst>
              <a:gd name="adj" fmla="val 2122"/>
            </a:avLst>
          </a:prstGeom>
          <a:solidFill>
            <a:srgbClr val="1E1E1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91" name="Google Shape;191;p14" descr="Terminal running python main.py, showing the Secure Cloud Storage menu with upload, download, list and exit"/>
          <p:cNvPicPr preferRelativeResize="0"/>
          <p:nvPr/>
        </p:nvPicPr>
        <p:blipFill rotWithShape="1">
          <a:blip r:embed="rId4">
            <a:alphaModFix/>
          </a:blip>
          <a:srcRect l="-28" r="-28"/>
          <a:stretch/>
        </p:blipFill>
        <p:spPr>
          <a:xfrm>
            <a:off x="812800" y="1651000"/>
            <a:ext cx="4953000" cy="2393950"/>
          </a:xfrm>
          <a:prstGeom prst="roundRect">
            <a:avLst>
              <a:gd name="adj" fmla="val 2122"/>
            </a:avLst>
          </a:prstGeom>
          <a:noFill/>
          <a:ln>
            <a:noFill/>
          </a:ln>
        </p:spPr>
      </p:pic>
      <p:sp>
        <p:nvSpPr>
          <p:cNvPr id="192" name="Google Shape;192;p14"/>
          <p:cNvSpPr/>
          <p:nvPr/>
        </p:nvSpPr>
        <p:spPr>
          <a:xfrm>
            <a:off x="812800" y="4133850"/>
            <a:ext cx="5310886" cy="2565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300"/>
              <a:buFont typeface="Source Sans 3"/>
              <a:buNone/>
            </a:pPr>
            <a:r>
              <a:rPr lang="en-US" sz="1300" b="1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main.py menu:</a:t>
            </a:r>
            <a:r>
              <a:rPr lang="en-US" sz="13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 upload, download and list are one option each.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3" name="Google Shape;193;p14"/>
          <p:cNvSpPr/>
          <p:nvPr/>
        </p:nvSpPr>
        <p:spPr>
          <a:xfrm>
            <a:off x="6223000" y="1651000"/>
            <a:ext cx="4953000" cy="2393950"/>
          </a:xfrm>
          <a:prstGeom prst="roundRect">
            <a:avLst>
              <a:gd name="adj" fmla="val 2122"/>
            </a:avLst>
          </a:prstGeom>
          <a:solidFill>
            <a:srgbClr val="1E1E1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94" name="Google Shape;194;p14" descr="VS Code screenshot of the do_download function in main.py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403262" y="1651000"/>
            <a:ext cx="4592476" cy="2393950"/>
          </a:xfrm>
          <a:prstGeom prst="rect">
            <a:avLst/>
          </a:prstGeom>
          <a:noFill/>
          <a:ln>
            <a:noFill/>
          </a:ln>
        </p:spPr>
      </p:pic>
      <p:sp>
        <p:nvSpPr>
          <p:cNvPr id="195" name="Google Shape;195;p14"/>
          <p:cNvSpPr/>
          <p:nvPr/>
        </p:nvSpPr>
        <p:spPr>
          <a:xfrm>
            <a:off x="6223000" y="4133850"/>
            <a:ext cx="5310886" cy="487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300"/>
              <a:buFont typeface="Source Sans 3"/>
              <a:buNone/>
            </a:pPr>
            <a:r>
              <a:rPr lang="en-US" sz="1300" b="1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do_download():</a:t>
            </a:r>
            <a:r>
              <a:rPr lang="en-US" sz="13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 gets the ciphertext, decrypts it locally, then deletes the temp file.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6" name="Google Shape;196;p14"/>
          <p:cNvSpPr/>
          <p:nvPr/>
        </p:nvSpPr>
        <p:spPr>
          <a:xfrm>
            <a:off x="812800" y="4850129"/>
            <a:ext cx="10883392" cy="2565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4A5566"/>
              </a:buClr>
              <a:buSzPts val="1300"/>
              <a:buFont typeface="Source Sans 3"/>
              <a:buNone/>
            </a:pPr>
            <a:r>
              <a:rPr lang="en-US" sz="1300" b="0" i="0" u="none" strike="noStrike" cap="none">
                <a:solidFill>
                  <a:srgbClr val="4A5566"/>
                </a:solidFill>
                <a:latin typeface="Source Sans 3"/>
                <a:ea typeface="Source Sans 3"/>
                <a:cs typeface="Source Sans 3"/>
                <a:sym typeface="Source Sans 3"/>
              </a:rPr>
              <a:t>getpass is used so the password is not shown on screen while typing.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7" name="Google Shape;197;p14"/>
          <p:cNvSpPr/>
          <p:nvPr/>
        </p:nvSpPr>
        <p:spPr>
          <a:xfrm>
            <a:off x="812800" y="6289042"/>
            <a:ext cx="850265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>
              <a:lnSpc>
                <a:spcPct val="140000"/>
              </a:lnSpc>
              <a:buClr>
                <a:srgbClr val="6B7684"/>
              </a:buClr>
              <a:buSzPts val="1200"/>
            </a:pP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Secure Cloud Storage </a:t>
            </a:r>
            <a:r>
              <a:rPr lang="en-US" sz="1200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System Using E2E</a:t>
            </a: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 Encryption | MSc Viva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8" name="Google Shape;198;p14"/>
          <p:cNvSpPr/>
          <p:nvPr/>
        </p:nvSpPr>
        <p:spPr>
          <a:xfrm>
            <a:off x="10058400" y="6289042"/>
            <a:ext cx="132080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6B7684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12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4"/>
        </a:solidFill>
        <a:effectLst/>
      </p:bgPr>
    </p:bg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" name="Google Shape;204;p15" descr="UWTSD logo"/>
          <p:cNvPicPr preferRelativeResize="0"/>
          <p:nvPr/>
        </p:nvPicPr>
        <p:blipFill rotWithShape="1">
          <a:blip r:embed="rId3">
            <a:alphaModFix/>
          </a:blip>
          <a:srcRect l="-32" r="-32"/>
          <a:stretch/>
        </p:blipFill>
        <p:spPr>
          <a:xfrm>
            <a:off x="10363200" y="355600"/>
            <a:ext cx="1016000" cy="419100"/>
          </a:xfrm>
          <a:prstGeom prst="rect">
            <a:avLst/>
          </a:prstGeom>
          <a:noFill/>
          <a:ln>
            <a:noFill/>
          </a:ln>
        </p:spPr>
      </p:pic>
      <p:sp>
        <p:nvSpPr>
          <p:cNvPr id="205" name="Google Shape;205;p15"/>
          <p:cNvSpPr/>
          <p:nvPr/>
        </p:nvSpPr>
        <p:spPr>
          <a:xfrm>
            <a:off x="812800" y="812800"/>
            <a:ext cx="10883392" cy="44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3000"/>
              <a:buFont typeface="Source Sans 3"/>
              <a:buNone/>
            </a:pPr>
            <a:r>
              <a:rPr lang="en-US" sz="3000" b="1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Cloud Storage and Source Code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6" name="Google Shape;206;p15"/>
          <p:cNvSpPr/>
          <p:nvPr/>
        </p:nvSpPr>
        <p:spPr>
          <a:xfrm>
            <a:off x="812800" y="1358900"/>
            <a:ext cx="762000" cy="38100"/>
          </a:xfrm>
          <a:prstGeom prst="rect">
            <a:avLst/>
          </a:prstGeom>
          <a:solidFill>
            <a:srgbClr val="0B7A6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7" name="Google Shape;207;p15"/>
          <p:cNvSpPr/>
          <p:nvPr/>
        </p:nvSpPr>
        <p:spPr>
          <a:xfrm>
            <a:off x="812800" y="1651000"/>
            <a:ext cx="6096000" cy="2228850"/>
          </a:xfrm>
          <a:prstGeom prst="roundRect">
            <a:avLst>
              <a:gd name="adj" fmla="val 2279"/>
            </a:avLst>
          </a:prstGeom>
          <a:solidFill>
            <a:srgbClr val="FFFFF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08" name="Google Shape;208;p15" descr="MinIO object browser showing test-bucket with secret.enc, test-upload.txt and test1.enc"/>
          <p:cNvPicPr preferRelativeResize="0"/>
          <p:nvPr/>
        </p:nvPicPr>
        <p:blipFill rotWithShape="1">
          <a:blip r:embed="rId4">
            <a:alphaModFix/>
          </a:blip>
          <a:srcRect l="-117" r="-117"/>
          <a:stretch/>
        </p:blipFill>
        <p:spPr>
          <a:xfrm>
            <a:off x="819150" y="1657350"/>
            <a:ext cx="6083300" cy="2216150"/>
          </a:xfrm>
          <a:prstGeom prst="roundRect">
            <a:avLst>
              <a:gd name="adj" fmla="val 2006"/>
            </a:avLst>
          </a:prstGeom>
          <a:noFill/>
          <a:ln>
            <a:noFill/>
          </a:ln>
        </p:spPr>
      </p:pic>
      <p:sp>
        <p:nvSpPr>
          <p:cNvPr id="209" name="Google Shape;209;p15"/>
          <p:cNvSpPr/>
          <p:nvPr/>
        </p:nvSpPr>
        <p:spPr>
          <a:xfrm>
            <a:off x="815975" y="1654175"/>
            <a:ext cx="6089650" cy="2222500"/>
          </a:xfrm>
          <a:prstGeom prst="roundRect">
            <a:avLst>
              <a:gd name="adj" fmla="val 2143"/>
            </a:avLst>
          </a:prstGeom>
          <a:noFill/>
          <a:ln w="9525" cap="flat" cmpd="sng">
            <a:solidFill>
              <a:srgbClr val="D6DBD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0" name="Google Shape;210;p15"/>
          <p:cNvSpPr/>
          <p:nvPr/>
        </p:nvSpPr>
        <p:spPr>
          <a:xfrm>
            <a:off x="812800" y="3968750"/>
            <a:ext cx="6278880" cy="487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300"/>
              <a:buFont typeface="Source Sans 3"/>
              <a:buNone/>
            </a:pPr>
            <a:r>
              <a:rPr lang="en-US" sz="1300" b="1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MinIO bucket:</a:t>
            </a:r>
            <a:r>
              <a:rPr lang="en-US" sz="13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 the provider only stores encrypted .enc objects. The object names, like secret.enc, are still readable.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1" name="Google Shape;211;p15"/>
          <p:cNvSpPr/>
          <p:nvPr/>
        </p:nvSpPr>
        <p:spPr>
          <a:xfrm>
            <a:off x="7162800" y="1651000"/>
            <a:ext cx="4216400" cy="2228850"/>
          </a:xfrm>
          <a:prstGeom prst="roundRect">
            <a:avLst>
              <a:gd name="adj" fmla="val 2279"/>
            </a:avLst>
          </a:prstGeom>
          <a:solidFill>
            <a:srgbClr val="FFFFF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12" name="Google Shape;212;p15" descr="GitHub repository secure-cloud-storage-msc with project files and commit history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322211" y="1657350"/>
            <a:ext cx="3897578" cy="2216150"/>
          </a:xfrm>
          <a:prstGeom prst="rect">
            <a:avLst/>
          </a:prstGeom>
          <a:noFill/>
          <a:ln>
            <a:noFill/>
          </a:ln>
        </p:spPr>
      </p:pic>
      <p:sp>
        <p:nvSpPr>
          <p:cNvPr id="213" name="Google Shape;213;p15"/>
          <p:cNvSpPr/>
          <p:nvPr/>
        </p:nvSpPr>
        <p:spPr>
          <a:xfrm>
            <a:off x="7165975" y="1654175"/>
            <a:ext cx="4210050" cy="2222500"/>
          </a:xfrm>
          <a:prstGeom prst="roundRect">
            <a:avLst>
              <a:gd name="adj" fmla="val 2143"/>
            </a:avLst>
          </a:prstGeom>
          <a:noFill/>
          <a:ln w="9525" cap="flat" cmpd="sng">
            <a:solidFill>
              <a:srgbClr val="D6DBD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4" name="Google Shape;214;p15"/>
          <p:cNvSpPr/>
          <p:nvPr/>
        </p:nvSpPr>
        <p:spPr>
          <a:xfrm>
            <a:off x="7162800" y="3968750"/>
            <a:ext cx="4342892" cy="487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300"/>
              <a:buFont typeface="Source Sans 3"/>
              <a:buNone/>
            </a:pPr>
            <a:r>
              <a:rPr lang="en-US" sz="1300" b="1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GitHub:</a:t>
            </a:r>
            <a:r>
              <a:rPr lang="en-US" sz="13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 public repository with commit history and the early prototypes.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5" name="Google Shape;215;p15"/>
          <p:cNvSpPr/>
          <p:nvPr/>
        </p:nvSpPr>
        <p:spPr>
          <a:xfrm>
            <a:off x="812800" y="4685029"/>
            <a:ext cx="10883392" cy="2565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4A5566"/>
              </a:buClr>
              <a:buSzPts val="1300"/>
              <a:buFont typeface="Source Sans 3"/>
              <a:buNone/>
            </a:pPr>
            <a:r>
              <a:rPr lang="en-US" sz="1300" b="0" i="0" u="none" strike="noStrike" cap="none">
                <a:solidFill>
                  <a:srgbClr val="4A5566"/>
                </a:solidFill>
                <a:latin typeface="Source Sans 3"/>
                <a:ea typeface="Source Sans 3"/>
                <a:cs typeface="Source Sans 3"/>
                <a:sym typeface="Source Sans 3"/>
              </a:rPr>
              <a:t>The code is public on purpose (Kerckhoffs's principle): security depends on the password and the algorithms, not on hiding the design.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6" name="Google Shape;216;p15"/>
          <p:cNvSpPr/>
          <p:nvPr/>
        </p:nvSpPr>
        <p:spPr>
          <a:xfrm>
            <a:off x="812800" y="6289042"/>
            <a:ext cx="850265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>
              <a:lnSpc>
                <a:spcPct val="140000"/>
              </a:lnSpc>
              <a:buClr>
                <a:srgbClr val="6B7684"/>
              </a:buClr>
              <a:buSzPts val="1200"/>
            </a:pP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Secure Cloud Storage </a:t>
            </a:r>
            <a:r>
              <a:rPr lang="en-US" sz="1200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System Using E2E </a:t>
            </a: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Encryption | MSc Viva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7" name="Google Shape;217;p15"/>
          <p:cNvSpPr/>
          <p:nvPr/>
        </p:nvSpPr>
        <p:spPr>
          <a:xfrm>
            <a:off x="10058400" y="6289042"/>
            <a:ext cx="132080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6B7684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13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4"/>
        </a:solidFill>
        <a:effectLst/>
      </p:bgPr>
    </p:bg>
    <p:spTree>
      <p:nvGrpSpPr>
        <p:cNvPr id="1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3" name="Google Shape;223;p16" descr="UWTSD logo"/>
          <p:cNvPicPr preferRelativeResize="0"/>
          <p:nvPr/>
        </p:nvPicPr>
        <p:blipFill rotWithShape="1">
          <a:blip r:embed="rId3">
            <a:alphaModFix/>
          </a:blip>
          <a:srcRect l="-32" r="-32"/>
          <a:stretch/>
        </p:blipFill>
        <p:spPr>
          <a:xfrm>
            <a:off x="10363200" y="355600"/>
            <a:ext cx="1016000" cy="419100"/>
          </a:xfrm>
          <a:prstGeom prst="rect">
            <a:avLst/>
          </a:prstGeom>
          <a:noFill/>
          <a:ln>
            <a:noFill/>
          </a:ln>
        </p:spPr>
      </p:pic>
      <p:sp>
        <p:nvSpPr>
          <p:cNvPr id="224" name="Google Shape;224;p16"/>
          <p:cNvSpPr/>
          <p:nvPr/>
        </p:nvSpPr>
        <p:spPr>
          <a:xfrm>
            <a:off x="812800" y="812800"/>
            <a:ext cx="10883392" cy="44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3000"/>
              <a:buFont typeface="Source Sans 3"/>
              <a:buNone/>
            </a:pPr>
            <a:r>
              <a:rPr lang="en-US" sz="3000" b="1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Testing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5" name="Google Shape;225;p16"/>
          <p:cNvSpPr/>
          <p:nvPr/>
        </p:nvSpPr>
        <p:spPr>
          <a:xfrm>
            <a:off x="812800" y="1358900"/>
            <a:ext cx="762000" cy="38100"/>
          </a:xfrm>
          <a:prstGeom prst="rect">
            <a:avLst/>
          </a:prstGeom>
          <a:solidFill>
            <a:srgbClr val="0B7A6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aphicFrame>
        <p:nvGraphicFramePr>
          <p:cNvPr id="226" name="Google Shape;226;p16"/>
          <p:cNvGraphicFramePr/>
          <p:nvPr/>
        </p:nvGraphicFramePr>
        <p:xfrm>
          <a:off x="820738" y="1658938"/>
          <a:ext cx="5453050" cy="2611742"/>
        </p:xfrm>
        <a:graphic>
          <a:graphicData uri="http://schemas.openxmlformats.org/drawingml/2006/table">
            <a:tbl>
              <a:tblPr>
                <a:noFill/>
                <a:tableStyleId>{FB4C71E6-F5D9-4CAF-9E89-8834785E07D8}</a:tableStyleId>
              </a:tblPr>
              <a:tblGrid>
                <a:gridCol w="22902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812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815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b="1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Test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4E8E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b="1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What it checks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4E8E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b="1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Result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4E8E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Roundtrip small file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Output matches input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Passed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Roundtrip multi-chunk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File 2.3× chunk size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Passed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Empty file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Zero-byte edge case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Passed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Wrong password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Rejected, no output file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Passed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Tampered ciphertext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One flipped bit rejected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Passed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Truncated file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Cut-off file rejected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Passed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27" name="Google Shape;227;p16"/>
          <p:cNvSpPr/>
          <p:nvPr/>
        </p:nvSpPr>
        <p:spPr>
          <a:xfrm>
            <a:off x="6578600" y="1651000"/>
            <a:ext cx="4800600" cy="1422400"/>
          </a:xfrm>
          <a:prstGeom prst="roundRect">
            <a:avLst>
              <a:gd name="adj" fmla="val 3571"/>
            </a:avLst>
          </a:prstGeom>
          <a:solidFill>
            <a:srgbClr val="1E1E1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28" name="Google Shape;228;p16" descr="Terminal output of pytest -v showing six tests passed in 4.39 seconds"/>
          <p:cNvPicPr preferRelativeResize="0"/>
          <p:nvPr/>
        </p:nvPicPr>
        <p:blipFill rotWithShape="1">
          <a:blip r:embed="rId4">
            <a:alphaModFix/>
          </a:blip>
          <a:srcRect l="-58" r="-58"/>
          <a:stretch/>
        </p:blipFill>
        <p:spPr>
          <a:xfrm>
            <a:off x="6578600" y="1651000"/>
            <a:ext cx="4800600" cy="1422400"/>
          </a:xfrm>
          <a:prstGeom prst="roundRect">
            <a:avLst>
              <a:gd name="adj" fmla="val 3571"/>
            </a:avLst>
          </a:prstGeom>
          <a:noFill/>
          <a:ln>
            <a:noFill/>
          </a:ln>
        </p:spPr>
      </p:pic>
      <p:sp>
        <p:nvSpPr>
          <p:cNvPr id="229" name="Google Shape;229;p16"/>
          <p:cNvSpPr/>
          <p:nvPr/>
        </p:nvSpPr>
        <p:spPr>
          <a:xfrm>
            <a:off x="6578600" y="3175000"/>
            <a:ext cx="4944618" cy="2565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300"/>
              <a:buFont typeface="Source Sans 3"/>
              <a:buNone/>
            </a:pPr>
            <a:r>
              <a:rPr lang="en-US" sz="1300" b="1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pytest -v:</a:t>
            </a:r>
            <a:r>
              <a:rPr lang="en-US" sz="13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 6 passed in 4.39 s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0" name="Google Shape;230;p16"/>
          <p:cNvSpPr/>
          <p:nvPr/>
        </p:nvSpPr>
        <p:spPr>
          <a:xfrm>
            <a:off x="6578600" y="3507742"/>
            <a:ext cx="4944618" cy="487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4A5566"/>
              </a:buClr>
              <a:buSzPts val="1300"/>
              <a:buFont typeface="Source Sans 3"/>
              <a:buNone/>
            </a:pPr>
            <a:r>
              <a:rPr lang="en-US" sz="1300" b="0" i="0" u="none" strike="noStrike" cap="none">
                <a:solidFill>
                  <a:srgbClr val="4A5566"/>
                </a:solidFill>
                <a:latin typeface="Source Sans 3"/>
                <a:ea typeface="Source Sans 3"/>
                <a:cs typeface="Source Sans 3"/>
                <a:sym typeface="Source Sans 3"/>
              </a:rPr>
              <a:t>Storage and CLI were checked manually (upload, list, download, wrong password), not with automated tests.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1" name="Google Shape;231;p16"/>
          <p:cNvSpPr/>
          <p:nvPr/>
        </p:nvSpPr>
        <p:spPr>
          <a:xfrm>
            <a:off x="812800" y="6289042"/>
            <a:ext cx="850265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>
              <a:lnSpc>
                <a:spcPct val="140000"/>
              </a:lnSpc>
              <a:buClr>
                <a:srgbClr val="6B7684"/>
              </a:buClr>
              <a:buSzPts val="1200"/>
            </a:pP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Secure Cloud Storage </a:t>
            </a:r>
            <a:r>
              <a:rPr lang="en-US" sz="1200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System Using E2E</a:t>
            </a: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 Encryption | MSc Viva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2" name="Google Shape;232;p16"/>
          <p:cNvSpPr/>
          <p:nvPr/>
        </p:nvSpPr>
        <p:spPr>
          <a:xfrm>
            <a:off x="10058400" y="6289042"/>
            <a:ext cx="132080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6B7684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14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4"/>
        </a:solidFill>
        <a:effectLst/>
      </p:bgPr>
    </p:bg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8" name="Google Shape;238;p17" descr="UWTSD logo"/>
          <p:cNvPicPr preferRelativeResize="0"/>
          <p:nvPr/>
        </p:nvPicPr>
        <p:blipFill rotWithShape="1">
          <a:blip r:embed="rId3">
            <a:alphaModFix/>
          </a:blip>
          <a:srcRect l="-32" r="-32"/>
          <a:stretch/>
        </p:blipFill>
        <p:spPr>
          <a:xfrm>
            <a:off x="10363200" y="355600"/>
            <a:ext cx="1016000" cy="419100"/>
          </a:xfrm>
          <a:prstGeom prst="rect">
            <a:avLst/>
          </a:prstGeom>
          <a:noFill/>
          <a:ln>
            <a:noFill/>
          </a:ln>
        </p:spPr>
      </p:pic>
      <p:sp>
        <p:nvSpPr>
          <p:cNvPr id="239" name="Google Shape;239;p17"/>
          <p:cNvSpPr/>
          <p:nvPr/>
        </p:nvSpPr>
        <p:spPr>
          <a:xfrm>
            <a:off x="812800" y="812800"/>
            <a:ext cx="10883392" cy="44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3000"/>
              <a:buFont typeface="Source Sans 3"/>
              <a:buNone/>
            </a:pPr>
            <a:r>
              <a:rPr lang="en-US" sz="3000" b="1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Performance Evaluation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0" name="Google Shape;240;p17"/>
          <p:cNvSpPr/>
          <p:nvPr/>
        </p:nvSpPr>
        <p:spPr>
          <a:xfrm>
            <a:off x="812800" y="1358900"/>
            <a:ext cx="762000" cy="38100"/>
          </a:xfrm>
          <a:prstGeom prst="rect">
            <a:avLst/>
          </a:prstGeom>
          <a:solidFill>
            <a:srgbClr val="0B7A6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1" name="Google Shape;241;p17"/>
          <p:cNvSpPr/>
          <p:nvPr/>
        </p:nvSpPr>
        <p:spPr>
          <a:xfrm>
            <a:off x="812800" y="1625600"/>
            <a:ext cx="5130800" cy="2794000"/>
          </a:xfrm>
          <a:prstGeom prst="roundRect">
            <a:avLst>
              <a:gd name="adj" fmla="val 1818"/>
            </a:avLst>
          </a:prstGeom>
          <a:solidFill>
            <a:srgbClr val="FFFFF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42" name="Google Shape;242;p17" descr="Bar chart: encryption throughput about 3.8 MB/s at 1 MB, 21 at 5 MB, 74 at 20 MB and 120 MB/s at 50 MB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431290" y="1631950"/>
            <a:ext cx="3893820" cy="2781300"/>
          </a:xfrm>
          <a:prstGeom prst="rect">
            <a:avLst/>
          </a:prstGeom>
          <a:noFill/>
          <a:ln>
            <a:noFill/>
          </a:ln>
        </p:spPr>
      </p:pic>
      <p:sp>
        <p:nvSpPr>
          <p:cNvPr id="243" name="Google Shape;243;p17"/>
          <p:cNvSpPr/>
          <p:nvPr/>
        </p:nvSpPr>
        <p:spPr>
          <a:xfrm>
            <a:off x="815975" y="1628775"/>
            <a:ext cx="5124450" cy="2787650"/>
          </a:xfrm>
          <a:prstGeom prst="roundRect">
            <a:avLst>
              <a:gd name="adj" fmla="val 1708"/>
            </a:avLst>
          </a:prstGeom>
          <a:noFill/>
          <a:ln w="9525" cap="flat" cmpd="sng">
            <a:solidFill>
              <a:srgbClr val="D6DBD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4" name="Google Shape;244;p17"/>
          <p:cNvSpPr/>
          <p:nvPr/>
        </p:nvSpPr>
        <p:spPr>
          <a:xfrm>
            <a:off x="812800" y="4508500"/>
            <a:ext cx="5284724" cy="487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300"/>
              <a:buFont typeface="Source Sans 3"/>
              <a:buNone/>
            </a:pPr>
            <a:r>
              <a:rPr lang="en-US" sz="1300" b="1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File size:</a:t>
            </a:r>
            <a:r>
              <a:rPr lang="en-US" sz="13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 3.8 MB/s at 1 MB up to about 120 MB/s at 50 MB. The fixed scrypt cost dominates small files.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5" name="Google Shape;245;p17"/>
          <p:cNvSpPr/>
          <p:nvPr/>
        </p:nvSpPr>
        <p:spPr>
          <a:xfrm>
            <a:off x="6248400" y="1625600"/>
            <a:ext cx="5130800" cy="2794000"/>
          </a:xfrm>
          <a:prstGeom prst="roundRect">
            <a:avLst>
              <a:gd name="adj" fmla="val 1818"/>
            </a:avLst>
          </a:prstGeom>
          <a:solidFill>
            <a:srgbClr val="FFFFF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46" name="Google Shape;246;p17" descr="Bar chart on a fixed 20 MB file: 75.2 MB/s at 1 MB chunks, 79.6 at 4 MB, 73.6 at 16 MB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866890" y="1631950"/>
            <a:ext cx="3893820" cy="2781300"/>
          </a:xfrm>
          <a:prstGeom prst="rect">
            <a:avLst/>
          </a:prstGeom>
          <a:noFill/>
          <a:ln>
            <a:noFill/>
          </a:ln>
        </p:spPr>
      </p:pic>
      <p:sp>
        <p:nvSpPr>
          <p:cNvPr id="247" name="Google Shape;247;p17"/>
          <p:cNvSpPr/>
          <p:nvPr/>
        </p:nvSpPr>
        <p:spPr>
          <a:xfrm>
            <a:off x="6251575" y="1628775"/>
            <a:ext cx="5124450" cy="2787650"/>
          </a:xfrm>
          <a:prstGeom prst="roundRect">
            <a:avLst>
              <a:gd name="adj" fmla="val 1708"/>
            </a:avLst>
          </a:prstGeom>
          <a:noFill/>
          <a:ln w="9525" cap="flat" cmpd="sng">
            <a:solidFill>
              <a:srgbClr val="D6DBD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8" name="Google Shape;248;p17"/>
          <p:cNvSpPr/>
          <p:nvPr/>
        </p:nvSpPr>
        <p:spPr>
          <a:xfrm>
            <a:off x="6248400" y="4508500"/>
            <a:ext cx="5284724" cy="487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300"/>
              <a:buFont typeface="Source Sans 3"/>
              <a:buNone/>
            </a:pPr>
            <a:r>
              <a:rPr lang="en-US" sz="1300" b="1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Chunk size (20 MB file):</a:t>
            </a:r>
            <a:r>
              <a:rPr lang="en-US" sz="13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 75.2, 79.6 and 73.6 MB/s. Less than 6 MB/s difference.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9" name="Google Shape;249;p17"/>
          <p:cNvSpPr/>
          <p:nvPr/>
        </p:nvSpPr>
        <p:spPr>
          <a:xfrm>
            <a:off x="812800" y="5199379"/>
            <a:ext cx="10883392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6B7684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3 runs per setting, averaged · Intel i5-13420H laptop, 16 GB RAM, Windows 11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1" name="Google Shape;251;p17"/>
          <p:cNvSpPr/>
          <p:nvPr/>
        </p:nvSpPr>
        <p:spPr>
          <a:xfrm>
            <a:off x="10058400" y="6289042"/>
            <a:ext cx="132080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6B7684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15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" name="Google Shape;231;p16">
            <a:extLst>
              <a:ext uri="{FF2B5EF4-FFF2-40B4-BE49-F238E27FC236}">
                <a16:creationId xmlns:a16="http://schemas.microsoft.com/office/drawing/2014/main" id="{900F23B8-3B67-5DB3-37F3-02D13031618A}"/>
              </a:ext>
            </a:extLst>
          </p:cNvPr>
          <p:cNvSpPr/>
          <p:nvPr/>
        </p:nvSpPr>
        <p:spPr>
          <a:xfrm>
            <a:off x="812800" y="6289042"/>
            <a:ext cx="850265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>
              <a:lnSpc>
                <a:spcPct val="140000"/>
              </a:lnSpc>
              <a:buClr>
                <a:srgbClr val="6B7684"/>
              </a:buClr>
              <a:buSzPts val="1200"/>
            </a:pP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Secure Cloud Storage </a:t>
            </a:r>
            <a:r>
              <a:rPr lang="en-US" sz="1200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System Using E2E</a:t>
            </a: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 Encryption | MSc Viva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4"/>
        </a:solidFill>
        <a:effectLst/>
      </p:bgPr>
    </p:bg>
    <p:spTree>
      <p:nvGrpSpPr>
        <p:cNvPr id="1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7" name="Google Shape;257;p18" descr="UWTSD logo"/>
          <p:cNvPicPr preferRelativeResize="0"/>
          <p:nvPr/>
        </p:nvPicPr>
        <p:blipFill rotWithShape="1">
          <a:blip r:embed="rId3">
            <a:alphaModFix/>
          </a:blip>
          <a:srcRect l="-32" r="-32"/>
          <a:stretch/>
        </p:blipFill>
        <p:spPr>
          <a:xfrm>
            <a:off x="10363200" y="355600"/>
            <a:ext cx="1016000" cy="419100"/>
          </a:xfrm>
          <a:prstGeom prst="rect">
            <a:avLst/>
          </a:prstGeom>
          <a:noFill/>
          <a:ln>
            <a:noFill/>
          </a:ln>
        </p:spPr>
      </p:pic>
      <p:sp>
        <p:nvSpPr>
          <p:cNvPr id="258" name="Google Shape;258;p18"/>
          <p:cNvSpPr/>
          <p:nvPr/>
        </p:nvSpPr>
        <p:spPr>
          <a:xfrm>
            <a:off x="812800" y="812800"/>
            <a:ext cx="10883392" cy="44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3000"/>
              <a:buFont typeface="Source Sans 3"/>
              <a:buNone/>
            </a:pPr>
            <a:r>
              <a:rPr lang="en-US" sz="3000" b="1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Unexpected Finding: Slow Decryption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9" name="Google Shape;259;p18"/>
          <p:cNvSpPr/>
          <p:nvPr/>
        </p:nvSpPr>
        <p:spPr>
          <a:xfrm>
            <a:off x="812800" y="1358900"/>
            <a:ext cx="762000" cy="38100"/>
          </a:xfrm>
          <a:prstGeom prst="rect">
            <a:avLst/>
          </a:prstGeom>
          <a:solidFill>
            <a:srgbClr val="0B7A6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0" name="Google Shape;260;p18"/>
          <p:cNvSpPr/>
          <p:nvPr/>
        </p:nvSpPr>
        <p:spPr>
          <a:xfrm>
            <a:off x="812800" y="1651000"/>
            <a:ext cx="4826000" cy="3448050"/>
          </a:xfrm>
          <a:prstGeom prst="roundRect">
            <a:avLst>
              <a:gd name="adj" fmla="val 1473"/>
            </a:avLst>
          </a:prstGeom>
          <a:solidFill>
            <a:srgbClr val="FFFFF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61" name="Google Shape;261;p18" descr="Line chart of time against file size: encrypt reaches 0.42 s at 50 MB, decrypt rises sharply to 1.41 s"/>
          <p:cNvPicPr preferRelativeResize="0"/>
          <p:nvPr/>
        </p:nvPicPr>
        <p:blipFill rotWithShape="1">
          <a:blip r:embed="rId4">
            <a:alphaModFix/>
          </a:blip>
          <a:srcRect l="-40" r="-40"/>
          <a:stretch/>
        </p:blipFill>
        <p:spPr>
          <a:xfrm>
            <a:off x="819150" y="1657350"/>
            <a:ext cx="4813300" cy="3435350"/>
          </a:xfrm>
          <a:prstGeom prst="roundRect">
            <a:avLst>
              <a:gd name="adj" fmla="val 1294"/>
            </a:avLst>
          </a:prstGeom>
          <a:noFill/>
          <a:ln>
            <a:noFill/>
          </a:ln>
        </p:spPr>
      </p:pic>
      <p:sp>
        <p:nvSpPr>
          <p:cNvPr id="262" name="Google Shape;262;p18"/>
          <p:cNvSpPr/>
          <p:nvPr/>
        </p:nvSpPr>
        <p:spPr>
          <a:xfrm>
            <a:off x="815975" y="1654175"/>
            <a:ext cx="4819650" cy="3441700"/>
          </a:xfrm>
          <a:prstGeom prst="roundRect">
            <a:avLst>
              <a:gd name="adj" fmla="val 1384"/>
            </a:avLst>
          </a:prstGeom>
          <a:noFill/>
          <a:ln w="9525" cap="flat" cmpd="sng">
            <a:solidFill>
              <a:srgbClr val="D6DBD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3" name="Google Shape;263;p18"/>
          <p:cNvSpPr/>
          <p:nvPr/>
        </p:nvSpPr>
        <p:spPr>
          <a:xfrm>
            <a:off x="5994400" y="1651000"/>
            <a:ext cx="5546344" cy="55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1500"/>
              <a:buFont typeface="Source Sans 3"/>
              <a:buNone/>
            </a:pPr>
            <a:r>
              <a:rPr lang="en-US" sz="1500" b="0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At 50 MB, encryption took </a:t>
            </a:r>
            <a:r>
              <a:rPr lang="en-US" sz="1500" b="1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0.42 s</a:t>
            </a:r>
            <a:r>
              <a:rPr lang="en-US" sz="1500" b="0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 but decryption took </a:t>
            </a:r>
            <a:r>
              <a:rPr lang="en-US" sz="1500" b="1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1.41 s</a:t>
            </a:r>
            <a:r>
              <a:rPr lang="en-US" sz="1500" b="0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, more than 3 times slower.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4" name="Google Shape;264;p18"/>
          <p:cNvSpPr/>
          <p:nvPr/>
        </p:nvSpPr>
        <p:spPr>
          <a:xfrm>
            <a:off x="5994400" y="2336800"/>
            <a:ext cx="5546344" cy="2565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1300"/>
              <a:buFont typeface="Source Sans 3"/>
              <a:buNone/>
            </a:pPr>
            <a:r>
              <a:rPr lang="en-US" sz="1300" b="1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Cause (in decrypt_file)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5" name="Google Shape;265;p18"/>
          <p:cNvSpPr/>
          <p:nvPr/>
        </p:nvSpPr>
        <p:spPr>
          <a:xfrm>
            <a:off x="5994400" y="2631442"/>
            <a:ext cx="5384800" cy="408940"/>
          </a:xfrm>
          <a:prstGeom prst="roundRect">
            <a:avLst>
              <a:gd name="adj" fmla="val 9317"/>
            </a:avLst>
          </a:prstGeom>
          <a:solidFill>
            <a:srgbClr val="E4E8E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6" name="Google Shape;266;p18"/>
          <p:cNvSpPr/>
          <p:nvPr/>
        </p:nvSpPr>
        <p:spPr>
          <a:xfrm>
            <a:off x="6108700" y="2720342"/>
            <a:ext cx="5310886" cy="2565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1300"/>
              <a:buFont typeface="Source Code Pro"/>
              <a:buNone/>
            </a:pPr>
            <a:r>
              <a:rPr lang="en-US" sz="1300" b="0" i="0" u="none" strike="noStrike" cap="none">
                <a:solidFill>
                  <a:srgbClr val="14233C"/>
                </a:solidFill>
                <a:latin typeface="Source Code Pro"/>
                <a:ea typeface="Source Code Pro"/>
                <a:cs typeface="Source Code Pro"/>
                <a:sym typeface="Source Code Pro"/>
              </a:rPr>
              <a:t>output_bytes += plaintext_chunk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7" name="Google Shape;267;p18"/>
          <p:cNvSpPr/>
          <p:nvPr/>
        </p:nvSpPr>
        <p:spPr>
          <a:xfrm>
            <a:off x="5994400" y="3103885"/>
            <a:ext cx="5546344" cy="487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300"/>
              <a:buFont typeface="Source Sans 3"/>
              <a:buNone/>
            </a:pPr>
            <a:r>
              <a:rPr lang="en-US" sz="13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Python bytes are immutable, so each += copies all the data again. The cost grows quadratically.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8" name="Google Shape;268;p18"/>
          <p:cNvSpPr/>
          <p:nvPr/>
        </p:nvSpPr>
        <p:spPr>
          <a:xfrm>
            <a:off x="5994400" y="3718558"/>
            <a:ext cx="5546344" cy="2565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1300"/>
              <a:buFont typeface="Source Sans 3"/>
              <a:buNone/>
            </a:pPr>
            <a:r>
              <a:rPr lang="en-US" sz="1300" b="1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Fix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9" name="Google Shape;269;p18"/>
          <p:cNvSpPr/>
          <p:nvPr/>
        </p:nvSpPr>
        <p:spPr>
          <a:xfrm>
            <a:off x="5994400" y="4013200"/>
            <a:ext cx="5546344" cy="487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300"/>
              <a:buFont typeface="Source Sans 3"/>
              <a:buNone/>
            </a:pPr>
            <a:r>
              <a:rPr lang="en-US" sz="13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Write each decrypted chunk straight to the file, the same way encrypt_file does.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1" name="Google Shape;271;p18"/>
          <p:cNvSpPr/>
          <p:nvPr/>
        </p:nvSpPr>
        <p:spPr>
          <a:xfrm>
            <a:off x="10058400" y="6289042"/>
            <a:ext cx="132080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6B7684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16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" name="Google Shape;231;p16">
            <a:extLst>
              <a:ext uri="{FF2B5EF4-FFF2-40B4-BE49-F238E27FC236}">
                <a16:creationId xmlns:a16="http://schemas.microsoft.com/office/drawing/2014/main" id="{9EAD6722-8E39-8C12-18FC-5179C040B386}"/>
              </a:ext>
            </a:extLst>
          </p:cNvPr>
          <p:cNvSpPr/>
          <p:nvPr/>
        </p:nvSpPr>
        <p:spPr>
          <a:xfrm>
            <a:off x="812800" y="6289042"/>
            <a:ext cx="850265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>
              <a:lnSpc>
                <a:spcPct val="140000"/>
              </a:lnSpc>
              <a:buClr>
                <a:srgbClr val="6B7684"/>
              </a:buClr>
              <a:buSzPts val="1200"/>
            </a:pP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Secure Cloud Storage </a:t>
            </a:r>
            <a:r>
              <a:rPr lang="en-US" sz="1200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System Using E2E</a:t>
            </a: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 Encryption | MSc Viva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4"/>
        </a:solidFill>
        <a:effectLst/>
      </p:bgPr>
    </p:bg>
    <p:spTree>
      <p:nvGrpSpPr>
        <p:cNvPr id="1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7" name="Google Shape;277;p19" descr="UWTSD logo"/>
          <p:cNvPicPr preferRelativeResize="0"/>
          <p:nvPr/>
        </p:nvPicPr>
        <p:blipFill rotWithShape="1">
          <a:blip r:embed="rId3">
            <a:alphaModFix/>
          </a:blip>
          <a:srcRect l="-32" r="-32"/>
          <a:stretch/>
        </p:blipFill>
        <p:spPr>
          <a:xfrm>
            <a:off x="10363200" y="355600"/>
            <a:ext cx="1016000" cy="419100"/>
          </a:xfrm>
          <a:prstGeom prst="rect">
            <a:avLst/>
          </a:prstGeom>
          <a:noFill/>
          <a:ln>
            <a:noFill/>
          </a:ln>
        </p:spPr>
      </p:pic>
      <p:sp>
        <p:nvSpPr>
          <p:cNvPr id="278" name="Google Shape;278;p19"/>
          <p:cNvSpPr/>
          <p:nvPr/>
        </p:nvSpPr>
        <p:spPr>
          <a:xfrm>
            <a:off x="812800" y="812800"/>
            <a:ext cx="10883392" cy="44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3000"/>
              <a:buFont typeface="Source Sans 3"/>
              <a:buNone/>
            </a:pPr>
            <a:r>
              <a:rPr lang="en-US" sz="3000" b="1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Comparison with Existing Tools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9" name="Google Shape;279;p19"/>
          <p:cNvSpPr/>
          <p:nvPr/>
        </p:nvSpPr>
        <p:spPr>
          <a:xfrm>
            <a:off x="812800" y="1358900"/>
            <a:ext cx="762000" cy="38100"/>
          </a:xfrm>
          <a:prstGeom prst="rect">
            <a:avLst/>
          </a:prstGeom>
          <a:solidFill>
            <a:srgbClr val="0B7A6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aphicFrame>
        <p:nvGraphicFramePr>
          <p:cNvPr id="280" name="Google Shape;280;p19"/>
          <p:cNvGraphicFramePr/>
          <p:nvPr/>
        </p:nvGraphicFramePr>
        <p:xfrm>
          <a:off x="820738" y="1658938"/>
          <a:ext cx="10558500" cy="2984848"/>
        </p:xfrm>
        <a:graphic>
          <a:graphicData uri="http://schemas.openxmlformats.org/drawingml/2006/table">
            <a:tbl>
              <a:tblPr>
                <a:noFill/>
                <a:tableStyleId>{FB4C71E6-F5D9-4CAF-9E89-8834785E07D8}</a:tableStyleId>
              </a:tblPr>
              <a:tblGrid>
                <a:gridCol w="26396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396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396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6396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b="1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Property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4E8E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b="1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This project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4E8E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b="1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Cryptomator [8]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4E8E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b="1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Tresorit [10], [11]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4E8E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Content cipher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AES-256-GCM, 1 MB chunks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AES-256-GCM, 32 KiB chunks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AES-256-GCM or CFB + HMAC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Key derivation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scrypt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scrypt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scrypt (PBKDF2 legacy)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Tamper / reorder protection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Yes, chunk index in AAD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Yes, chunk number in AAD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Yes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Filename encryption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No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Yes (AES-SIV)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Yes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Key structure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Direct key per file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Envelope encryption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Per-folder key, RSA-4096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Multi-user sharing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No (out of scope)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No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Yes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Independent audit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No, own tests only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Cure53, 2017 [9]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ETH Zürich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282" name="Google Shape;282;p19"/>
          <p:cNvSpPr/>
          <p:nvPr/>
        </p:nvSpPr>
        <p:spPr>
          <a:xfrm>
            <a:off x="10058400" y="6289042"/>
            <a:ext cx="132080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6B7684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17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" name="Google Shape;231;p16">
            <a:extLst>
              <a:ext uri="{FF2B5EF4-FFF2-40B4-BE49-F238E27FC236}">
                <a16:creationId xmlns:a16="http://schemas.microsoft.com/office/drawing/2014/main" id="{45BD2773-CF78-5FC7-2856-91789AD8EF29}"/>
              </a:ext>
            </a:extLst>
          </p:cNvPr>
          <p:cNvSpPr/>
          <p:nvPr/>
        </p:nvSpPr>
        <p:spPr>
          <a:xfrm>
            <a:off x="812800" y="6289042"/>
            <a:ext cx="850265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>
              <a:lnSpc>
                <a:spcPct val="140000"/>
              </a:lnSpc>
              <a:buClr>
                <a:srgbClr val="6B7684"/>
              </a:buClr>
              <a:buSzPts val="1200"/>
            </a:pP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Secure Cloud Storage </a:t>
            </a:r>
            <a:r>
              <a:rPr lang="en-US" sz="1200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System Using E2E</a:t>
            </a: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 Encryption | MSc Viva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4"/>
        </a:solidFill>
        <a:effectLst/>
      </p:bgPr>
    </p:bg>
    <p:spTree>
      <p:nvGrpSpPr>
        <p:cNvPr id="1" name="Shape 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8" name="Google Shape;288;p20" descr="UWTSD logo"/>
          <p:cNvPicPr preferRelativeResize="0"/>
          <p:nvPr/>
        </p:nvPicPr>
        <p:blipFill rotWithShape="1">
          <a:blip r:embed="rId3">
            <a:alphaModFix/>
          </a:blip>
          <a:srcRect l="-32" r="-32"/>
          <a:stretch/>
        </p:blipFill>
        <p:spPr>
          <a:xfrm>
            <a:off x="10363200" y="355600"/>
            <a:ext cx="1016000" cy="419100"/>
          </a:xfrm>
          <a:prstGeom prst="rect">
            <a:avLst/>
          </a:prstGeom>
          <a:noFill/>
          <a:ln>
            <a:noFill/>
          </a:ln>
        </p:spPr>
      </p:pic>
      <p:sp>
        <p:nvSpPr>
          <p:cNvPr id="289" name="Google Shape;289;p20"/>
          <p:cNvSpPr/>
          <p:nvPr/>
        </p:nvSpPr>
        <p:spPr>
          <a:xfrm>
            <a:off x="812800" y="812800"/>
            <a:ext cx="10883392" cy="44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3000"/>
              <a:buFont typeface="Source Sans 3"/>
              <a:buNone/>
            </a:pPr>
            <a:r>
              <a:rPr lang="en-US" sz="3000" b="1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Answering the Research Questions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0" name="Google Shape;290;p20"/>
          <p:cNvSpPr/>
          <p:nvPr/>
        </p:nvSpPr>
        <p:spPr>
          <a:xfrm>
            <a:off x="812800" y="1358900"/>
            <a:ext cx="762000" cy="38100"/>
          </a:xfrm>
          <a:prstGeom prst="rect">
            <a:avLst/>
          </a:prstGeom>
          <a:solidFill>
            <a:srgbClr val="0B7A6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aphicFrame>
        <p:nvGraphicFramePr>
          <p:cNvPr id="291" name="Google Shape;291;p20"/>
          <p:cNvGraphicFramePr/>
          <p:nvPr/>
        </p:nvGraphicFramePr>
        <p:xfrm>
          <a:off x="820738" y="1658938"/>
          <a:ext cx="10558450" cy="1674054"/>
        </p:xfrm>
        <a:graphic>
          <a:graphicData uri="http://schemas.openxmlformats.org/drawingml/2006/table">
            <a:tbl>
              <a:tblPr>
                <a:noFill/>
                <a:tableStyleId>{FB4C71E6-F5D9-4CAF-9E89-8834785E07D8}</a:tableStyleId>
              </a:tblPr>
              <a:tblGrid>
                <a:gridCol w="12670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680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2233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b="1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RQ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4E8E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b="1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What the project showed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4E8E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b="1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What is still missing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4E8E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58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RQ1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File content stays confidential and tamper-evident (tested). Files decrypt on any device with only the password.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Filenames are still visible to the provider.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858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RQ2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Encryption reaches about 120 MB/s on large files; small files are limited by scrypt. Chunk size barely matters from 1 to 16 MB.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No direct test of encrypted vs unencrypted upload over a network.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292" name="Google Shape;292;p20"/>
          <p:cNvSpPr/>
          <p:nvPr/>
        </p:nvSpPr>
        <p:spPr>
          <a:xfrm>
            <a:off x="838200" y="3840478"/>
            <a:ext cx="10566400" cy="802640"/>
          </a:xfrm>
          <a:prstGeom prst="rect">
            <a:avLst/>
          </a:prstGeom>
          <a:solidFill>
            <a:srgbClr val="E8F2E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93" name="Google Shape;293;p20"/>
          <p:cNvCxnSpPr/>
          <p:nvPr/>
        </p:nvCxnSpPr>
        <p:spPr>
          <a:xfrm>
            <a:off x="838200" y="3841929"/>
            <a:ext cx="0" cy="802640"/>
          </a:xfrm>
          <a:prstGeom prst="straightConnector1">
            <a:avLst/>
          </a:prstGeom>
          <a:noFill/>
          <a:ln w="50800" cap="flat" cmpd="sng">
            <a:solidFill>
              <a:srgbClr val="0B7A6A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294" name="Google Shape;294;p20"/>
          <p:cNvSpPr/>
          <p:nvPr/>
        </p:nvSpPr>
        <p:spPr>
          <a:xfrm>
            <a:off x="1064180" y="3980178"/>
            <a:ext cx="10415746" cy="5232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1400"/>
              <a:buFont typeface="Source Sans 3"/>
              <a:buNone/>
            </a:pPr>
            <a:r>
              <a:rPr lang="en-US" sz="1400" b="0" i="0" u="none" strike="noStrike" cap="none" dirty="0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Wider relevance: client-side encryption supports GDPR's "data protection by design" (Art. 25), because the provider cannot access the data at all [18].</a:t>
            </a:r>
            <a:endParaRPr sz="14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6" name="Google Shape;296;p20"/>
          <p:cNvSpPr/>
          <p:nvPr/>
        </p:nvSpPr>
        <p:spPr>
          <a:xfrm>
            <a:off x="10058400" y="6289042"/>
            <a:ext cx="132080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6B7684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18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" name="Google Shape;231;p16">
            <a:extLst>
              <a:ext uri="{FF2B5EF4-FFF2-40B4-BE49-F238E27FC236}">
                <a16:creationId xmlns:a16="http://schemas.microsoft.com/office/drawing/2014/main" id="{60DD4F87-D0A7-5DE7-FC63-81D9A6DA4F0B}"/>
              </a:ext>
            </a:extLst>
          </p:cNvPr>
          <p:cNvSpPr/>
          <p:nvPr/>
        </p:nvSpPr>
        <p:spPr>
          <a:xfrm>
            <a:off x="812800" y="6289042"/>
            <a:ext cx="850265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>
              <a:lnSpc>
                <a:spcPct val="140000"/>
              </a:lnSpc>
              <a:buClr>
                <a:srgbClr val="6B7684"/>
              </a:buClr>
              <a:buSzPts val="1200"/>
            </a:pP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Secure Cloud Storage </a:t>
            </a:r>
            <a:r>
              <a:rPr lang="en-US" sz="1200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System Using E2E</a:t>
            </a: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 Encryption | MSc Viva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4"/>
        </a:solidFill>
        <a:effectLst/>
      </p:bgPr>
    </p:bg>
    <p:spTree>
      <p:nvGrpSpPr>
        <p:cNvPr id="1" name="Shape 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2" name="Google Shape;302;p21" descr="UWTSD logo"/>
          <p:cNvPicPr preferRelativeResize="0"/>
          <p:nvPr/>
        </p:nvPicPr>
        <p:blipFill rotWithShape="1">
          <a:blip r:embed="rId3">
            <a:alphaModFix/>
          </a:blip>
          <a:srcRect l="-32" r="-32"/>
          <a:stretch/>
        </p:blipFill>
        <p:spPr>
          <a:xfrm>
            <a:off x="10363200" y="355600"/>
            <a:ext cx="1016000" cy="419100"/>
          </a:xfrm>
          <a:prstGeom prst="rect">
            <a:avLst/>
          </a:prstGeom>
          <a:noFill/>
          <a:ln>
            <a:noFill/>
          </a:ln>
        </p:spPr>
      </p:pic>
      <p:sp>
        <p:nvSpPr>
          <p:cNvPr id="303" name="Google Shape;303;p21"/>
          <p:cNvSpPr/>
          <p:nvPr/>
        </p:nvSpPr>
        <p:spPr>
          <a:xfrm>
            <a:off x="812800" y="812800"/>
            <a:ext cx="10883392" cy="44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3000"/>
              <a:buFont typeface="Source Sans 3"/>
              <a:buNone/>
            </a:pPr>
            <a:r>
              <a:rPr lang="en-US" sz="3000" b="1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Were the Objectives Met?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4" name="Google Shape;304;p21"/>
          <p:cNvSpPr/>
          <p:nvPr/>
        </p:nvSpPr>
        <p:spPr>
          <a:xfrm>
            <a:off x="812800" y="1358900"/>
            <a:ext cx="762000" cy="38100"/>
          </a:xfrm>
          <a:prstGeom prst="rect">
            <a:avLst/>
          </a:prstGeom>
          <a:solidFill>
            <a:srgbClr val="0B7A6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aphicFrame>
        <p:nvGraphicFramePr>
          <p:cNvPr id="305" name="Google Shape;305;p21"/>
          <p:cNvGraphicFramePr/>
          <p:nvPr/>
        </p:nvGraphicFramePr>
        <p:xfrm>
          <a:off x="820738" y="1658938"/>
          <a:ext cx="10558450" cy="2984848"/>
        </p:xfrm>
        <a:graphic>
          <a:graphicData uri="http://schemas.openxmlformats.org/drawingml/2006/table">
            <a:tbl>
              <a:tblPr>
                <a:noFill/>
                <a:tableStyleId>{FB4C71E6-F5D9-4CAF-9E89-8834785E07D8}</a:tableStyleId>
              </a:tblPr>
              <a:tblGrid>
                <a:gridCol w="7391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751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893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3787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b="1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#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4E8E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b="1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Objective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4E8E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b="1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Status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4E8E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b="1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Evidence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4E8E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1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Review of encryption architectures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B7A6A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0B7A6A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Met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Literature review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2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Threat model and requirements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B7A6A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0B7A6A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Met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STRIDE, FR and NFR tables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3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6EAD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Envelope keys + AES-256-GCM design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6EAD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A04A0C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A04A0C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Partly met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6EAD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GCM done, envelope simplified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6EAD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4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Working prototype with S3 storage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B7A6A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0B7A6A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Met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CLI, MinIO and GitHub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5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Correctness and attack tests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B7A6A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0B7A6A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Met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6 of 6 tests pass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6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6EAD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Performance and tool comparison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6EAD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A04A0C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A04A0C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Partly met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6EAD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No unencrypted baseline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6EAD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7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Reflection and future work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B7A6A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0B7A6A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Met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Discussion and conclusion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4BBB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07" name="Google Shape;307;p21"/>
          <p:cNvSpPr/>
          <p:nvPr/>
        </p:nvSpPr>
        <p:spPr>
          <a:xfrm>
            <a:off x="10058400" y="6289042"/>
            <a:ext cx="132080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6B7684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19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" name="Google Shape;231;p16">
            <a:extLst>
              <a:ext uri="{FF2B5EF4-FFF2-40B4-BE49-F238E27FC236}">
                <a16:creationId xmlns:a16="http://schemas.microsoft.com/office/drawing/2014/main" id="{B4C68BDF-E021-0234-0B1F-134A91F53467}"/>
              </a:ext>
            </a:extLst>
          </p:cNvPr>
          <p:cNvSpPr/>
          <p:nvPr/>
        </p:nvSpPr>
        <p:spPr>
          <a:xfrm>
            <a:off x="812800" y="6289042"/>
            <a:ext cx="850265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>
              <a:lnSpc>
                <a:spcPct val="140000"/>
              </a:lnSpc>
              <a:buClr>
                <a:srgbClr val="6B7684"/>
              </a:buClr>
              <a:buSzPts val="1200"/>
            </a:pP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Secure Cloud Storage </a:t>
            </a:r>
            <a:r>
              <a:rPr lang="en-US" sz="1200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System Using E2E</a:t>
            </a: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 Encryption | MSc Viva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4"/>
        </a:solidFill>
        <a:effectLst/>
      </p:bgPr>
    </p:bg>
    <p:spTree>
      <p:nvGrpSpPr>
        <p:cNvPr id="1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3" name="Google Shape;313;p22" descr="UWTSD logo"/>
          <p:cNvPicPr preferRelativeResize="0"/>
          <p:nvPr/>
        </p:nvPicPr>
        <p:blipFill rotWithShape="1">
          <a:blip r:embed="rId3">
            <a:alphaModFix/>
          </a:blip>
          <a:srcRect l="-32" r="-32"/>
          <a:stretch/>
        </p:blipFill>
        <p:spPr>
          <a:xfrm>
            <a:off x="10363200" y="355600"/>
            <a:ext cx="1016000" cy="419100"/>
          </a:xfrm>
          <a:prstGeom prst="rect">
            <a:avLst/>
          </a:prstGeom>
          <a:noFill/>
          <a:ln>
            <a:noFill/>
          </a:ln>
        </p:spPr>
      </p:pic>
      <p:sp>
        <p:nvSpPr>
          <p:cNvPr id="314" name="Google Shape;314;p22"/>
          <p:cNvSpPr/>
          <p:nvPr/>
        </p:nvSpPr>
        <p:spPr>
          <a:xfrm>
            <a:off x="812800" y="812800"/>
            <a:ext cx="10883392" cy="44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3000"/>
              <a:buFont typeface="Source Sans 3"/>
              <a:buNone/>
            </a:pPr>
            <a:r>
              <a:rPr lang="en-US" sz="3000" b="1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Limitations and Future Work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5" name="Google Shape;315;p22"/>
          <p:cNvSpPr/>
          <p:nvPr/>
        </p:nvSpPr>
        <p:spPr>
          <a:xfrm>
            <a:off x="812800" y="1358900"/>
            <a:ext cx="762000" cy="38100"/>
          </a:xfrm>
          <a:prstGeom prst="rect">
            <a:avLst/>
          </a:prstGeom>
          <a:solidFill>
            <a:srgbClr val="0B7A6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aphicFrame>
        <p:nvGraphicFramePr>
          <p:cNvPr id="316" name="Google Shape;316;p22"/>
          <p:cNvGraphicFramePr/>
          <p:nvPr/>
        </p:nvGraphicFramePr>
        <p:xfrm>
          <a:off x="820738" y="1658938"/>
          <a:ext cx="10558475" cy="3357954"/>
        </p:xfrm>
        <a:graphic>
          <a:graphicData uri="http://schemas.openxmlformats.org/drawingml/2006/table">
            <a:tbl>
              <a:tblPr>
                <a:noFill/>
                <a:tableStyleId>{FB4C71E6-F5D9-4CAF-9E89-8834785E07D8}</a:tableStyleId>
              </a:tblPr>
              <a:tblGrid>
                <a:gridCol w="48569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7015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b="1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Limitation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4E8E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b="1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Next step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4E8E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Slow decryption on large files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Write each chunk directly to the output file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B6B9B4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Storage credentials hardcoded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Read them from environment variables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Filenames visible to the provider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Encrypt names into the object header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No envelope encryption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Random per-file key wrapped by a password key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scrypt instead of Argon2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Switch key derivation to Argon2id [5]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Limited automated tests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Mocked S3 tests, coverage, fuzzing, reorder test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No network baseline, only 3 runs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Encrypted vs plain upload, 10+ runs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4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Metadata exposed, no audit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4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B2533"/>
                        </a:buClr>
                        <a:buSzPts val="1300"/>
                        <a:buFont typeface="Source Sans 3"/>
                        <a:buNone/>
                      </a:pPr>
                      <a:r>
                        <a:rPr lang="en-US" sz="1300" u="none" strike="noStrike" cap="none">
                          <a:solidFill>
                            <a:srgbClr val="1B2533"/>
                          </a:solidFill>
                          <a:latin typeface="Source Sans 3"/>
                          <a:ea typeface="Source Sans 3"/>
                          <a:cs typeface="Source Sans 3"/>
                          <a:sym typeface="Source Sans 3"/>
                        </a:rPr>
                        <a:t>LINDDUN analysis [14] and external review</a:t>
                      </a:r>
                      <a:endParaRPr sz="1300" u="none" strike="noStrike" cap="none">
                        <a:latin typeface="Source Sans 3"/>
                        <a:ea typeface="Source Sans 3"/>
                        <a:cs typeface="Source Sans 3"/>
                        <a:sym typeface="Source Sans 3"/>
                      </a:endParaRPr>
                    </a:p>
                  </a:txBody>
                  <a:tcPr marL="57775" marR="57775" marT="57775" marB="57775">
                    <a:lnL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C5C5C3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318" name="Google Shape;318;p22"/>
          <p:cNvSpPr/>
          <p:nvPr/>
        </p:nvSpPr>
        <p:spPr>
          <a:xfrm>
            <a:off x="10058400" y="6289042"/>
            <a:ext cx="132080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6B7684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20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" name="Google Shape;231;p16">
            <a:extLst>
              <a:ext uri="{FF2B5EF4-FFF2-40B4-BE49-F238E27FC236}">
                <a16:creationId xmlns:a16="http://schemas.microsoft.com/office/drawing/2014/main" id="{2BF42FC5-C593-D12A-CC15-5A7C738ABD51}"/>
              </a:ext>
            </a:extLst>
          </p:cNvPr>
          <p:cNvSpPr/>
          <p:nvPr/>
        </p:nvSpPr>
        <p:spPr>
          <a:xfrm>
            <a:off x="812800" y="6289042"/>
            <a:ext cx="850265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>
              <a:lnSpc>
                <a:spcPct val="140000"/>
              </a:lnSpc>
              <a:buClr>
                <a:srgbClr val="6B7684"/>
              </a:buClr>
              <a:buSzPts val="1200"/>
            </a:pP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Secure Cloud Storage </a:t>
            </a:r>
            <a:r>
              <a:rPr lang="en-US" sz="1200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System Using E2E</a:t>
            </a: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 Encryption | MSc Viva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4233C"/>
        </a:solidFill>
        <a:effectLst/>
      </p:bgPr>
    </p:bg>
    <p:spTree>
      <p:nvGrpSpPr>
        <p:cNvPr id="1" name="Shape 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Google Shape;324;p23"/>
          <p:cNvSpPr/>
          <p:nvPr/>
        </p:nvSpPr>
        <p:spPr>
          <a:xfrm>
            <a:off x="812800" y="812800"/>
            <a:ext cx="10883392" cy="44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F7F7F4"/>
              </a:buClr>
              <a:buSzPts val="3000"/>
              <a:buFont typeface="Source Sans 3"/>
              <a:buNone/>
            </a:pPr>
            <a:r>
              <a:rPr lang="en-US" sz="3000" b="1" i="0" u="none" strike="noStrike" cap="none">
                <a:solidFill>
                  <a:srgbClr val="F7F7F4"/>
                </a:solidFill>
                <a:latin typeface="Source Sans 3"/>
                <a:ea typeface="Source Sans 3"/>
                <a:cs typeface="Source Sans 3"/>
                <a:sym typeface="Source Sans 3"/>
              </a:rPr>
              <a:t>Live Demonstration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5" name="Google Shape;325;p23"/>
          <p:cNvSpPr/>
          <p:nvPr/>
        </p:nvSpPr>
        <p:spPr>
          <a:xfrm>
            <a:off x="812800" y="1358900"/>
            <a:ext cx="762000" cy="38100"/>
          </a:xfrm>
          <a:prstGeom prst="rect">
            <a:avLst/>
          </a:prstGeom>
          <a:solidFill>
            <a:srgbClr val="3FB8A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6" name="Google Shape;326;p23"/>
          <p:cNvSpPr/>
          <p:nvPr/>
        </p:nvSpPr>
        <p:spPr>
          <a:xfrm>
            <a:off x="812800" y="1676400"/>
            <a:ext cx="10883392" cy="2227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259080" marR="0" lvl="0" indent="-259080" algn="l" rtl="0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Clr>
                <a:srgbClr val="E4E9EF"/>
              </a:buClr>
              <a:buSzPts val="1700"/>
              <a:buFont typeface="Source Sans 3"/>
              <a:buAutoNum type="arabicPeriod"/>
            </a:pPr>
            <a:r>
              <a:rPr lang="en-US" sz="1700" b="0" i="0" u="none" strike="noStrike" cap="none">
                <a:solidFill>
                  <a:srgbClr val="E4E9EF"/>
                </a:solidFill>
                <a:latin typeface="Source Sans 3"/>
                <a:ea typeface="Source Sans 3"/>
                <a:cs typeface="Source Sans 3"/>
                <a:sym typeface="Source Sans 3"/>
              </a:rPr>
              <a:t>Start MinIO and run python main.py</a:t>
            </a:r>
            <a:endParaRPr sz="1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59080" marR="0" lvl="0" indent="-259080" algn="l" rtl="0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Clr>
                <a:srgbClr val="E4E9EF"/>
              </a:buClr>
              <a:buSzPts val="1700"/>
              <a:buFont typeface="Source Sans 3"/>
              <a:buAutoNum type="arabicPeriod"/>
            </a:pPr>
            <a:r>
              <a:rPr lang="en-US" sz="1700" b="0" i="0" u="none" strike="noStrike" cap="none">
                <a:solidFill>
                  <a:srgbClr val="E4E9EF"/>
                </a:solidFill>
                <a:latin typeface="Source Sans 3"/>
                <a:ea typeface="Source Sans 3"/>
                <a:cs typeface="Source Sans 3"/>
                <a:sym typeface="Source Sans 3"/>
              </a:rPr>
              <a:t>Upload a file with a password</a:t>
            </a:r>
            <a:endParaRPr sz="1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59080" marR="0" lvl="0" indent="-259080" algn="l" rtl="0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Clr>
                <a:srgbClr val="E4E9EF"/>
              </a:buClr>
              <a:buSzPts val="1700"/>
              <a:buFont typeface="Source Sans 3"/>
              <a:buAutoNum type="arabicPeriod"/>
            </a:pPr>
            <a:r>
              <a:rPr lang="en-US" sz="1700" b="0" i="0" u="none" strike="noStrike" cap="none">
                <a:solidFill>
                  <a:srgbClr val="E4E9EF"/>
                </a:solidFill>
                <a:latin typeface="Source Sans 3"/>
                <a:ea typeface="Source Sans 3"/>
                <a:cs typeface="Source Sans 3"/>
                <a:sym typeface="Source Sans 3"/>
              </a:rPr>
              <a:t>List the files and show the encrypted object in the MinIO console</a:t>
            </a:r>
            <a:endParaRPr sz="1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59080" marR="0" lvl="0" indent="-259080" algn="l" rtl="0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Clr>
                <a:srgbClr val="E4E9EF"/>
              </a:buClr>
              <a:buSzPts val="1700"/>
              <a:buFont typeface="Source Sans 3"/>
              <a:buAutoNum type="arabicPeriod"/>
            </a:pPr>
            <a:r>
              <a:rPr lang="en-US" sz="1700" b="0" i="0" u="none" strike="noStrike" cap="none">
                <a:solidFill>
                  <a:srgbClr val="E4E9EF"/>
                </a:solidFill>
                <a:latin typeface="Source Sans 3"/>
                <a:ea typeface="Source Sans 3"/>
                <a:cs typeface="Source Sans 3"/>
                <a:sym typeface="Source Sans 3"/>
              </a:rPr>
              <a:t>Download with the correct password and open the restored file</a:t>
            </a:r>
            <a:endParaRPr sz="1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59080" marR="0" lvl="0" indent="-259080" algn="l" rtl="0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Clr>
                <a:srgbClr val="E4E9EF"/>
              </a:buClr>
              <a:buSzPts val="1700"/>
              <a:buFont typeface="Source Sans 3"/>
              <a:buAutoNum type="arabicPeriod"/>
            </a:pPr>
            <a:r>
              <a:rPr lang="en-US" sz="1700" b="0" i="0" u="none" strike="noStrike" cap="none">
                <a:solidFill>
                  <a:srgbClr val="E4E9EF"/>
                </a:solidFill>
                <a:latin typeface="Source Sans 3"/>
                <a:ea typeface="Source Sans 3"/>
                <a:cs typeface="Source Sans 3"/>
                <a:sym typeface="Source Sans 3"/>
              </a:rPr>
              <a:t>Try a wrong password and show that it is rejected</a:t>
            </a:r>
            <a:endParaRPr sz="1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59080" marR="0" lvl="0" indent="-259080" algn="l" rtl="0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Clr>
                <a:srgbClr val="E4E9EF"/>
              </a:buClr>
              <a:buSzPts val="1700"/>
              <a:buFont typeface="Source Sans 3"/>
              <a:buAutoNum type="arabicPeriod"/>
            </a:pPr>
            <a:r>
              <a:rPr lang="en-US" sz="1700" b="0" i="0" u="none" strike="noStrike" cap="none">
                <a:solidFill>
                  <a:srgbClr val="E4E9EF"/>
                </a:solidFill>
                <a:latin typeface="Source Sans 3"/>
                <a:ea typeface="Source Sans 3"/>
                <a:cs typeface="Source Sans 3"/>
                <a:sym typeface="Source Sans 3"/>
              </a:rPr>
              <a:t>Run pytest -v to show all six tests passing</a:t>
            </a:r>
            <a:endParaRPr sz="1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8" name="Google Shape;328;p23"/>
          <p:cNvSpPr/>
          <p:nvPr/>
        </p:nvSpPr>
        <p:spPr>
          <a:xfrm>
            <a:off x="10058400" y="6289042"/>
            <a:ext cx="132080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8E9AAB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8E9AAB"/>
                </a:solidFill>
                <a:latin typeface="Source Sans 3"/>
                <a:ea typeface="Source Sans 3"/>
                <a:cs typeface="Source Sans 3"/>
                <a:sym typeface="Source Sans 3"/>
              </a:rPr>
              <a:t>21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" name="Google Shape;231;p16">
            <a:extLst>
              <a:ext uri="{FF2B5EF4-FFF2-40B4-BE49-F238E27FC236}">
                <a16:creationId xmlns:a16="http://schemas.microsoft.com/office/drawing/2014/main" id="{B5BF8DCE-7292-FEEB-1434-72A65660238C}"/>
              </a:ext>
            </a:extLst>
          </p:cNvPr>
          <p:cNvSpPr/>
          <p:nvPr/>
        </p:nvSpPr>
        <p:spPr>
          <a:xfrm>
            <a:off x="812800" y="6289042"/>
            <a:ext cx="850265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>
              <a:lnSpc>
                <a:spcPct val="140000"/>
              </a:lnSpc>
              <a:buClr>
                <a:srgbClr val="6B7684"/>
              </a:buClr>
              <a:buSzPts val="1200"/>
            </a:pP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Secure Cloud Storage </a:t>
            </a:r>
            <a:r>
              <a:rPr lang="en-US" sz="1200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System Using E2E</a:t>
            </a: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 Encryption | MSc Viva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4"/>
        </a:solidFill>
        <a:effectLst/>
      </p:bgPr>
    </p:bg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4" name="Google Shape;334;p24" descr="UWTSD logo"/>
          <p:cNvPicPr preferRelativeResize="0"/>
          <p:nvPr/>
        </p:nvPicPr>
        <p:blipFill rotWithShape="1">
          <a:blip r:embed="rId3">
            <a:alphaModFix/>
          </a:blip>
          <a:srcRect l="-32" r="-32"/>
          <a:stretch/>
        </p:blipFill>
        <p:spPr>
          <a:xfrm>
            <a:off x="10363200" y="355600"/>
            <a:ext cx="1016000" cy="419100"/>
          </a:xfrm>
          <a:prstGeom prst="rect">
            <a:avLst/>
          </a:prstGeom>
          <a:noFill/>
          <a:ln>
            <a:noFill/>
          </a:ln>
        </p:spPr>
      </p:pic>
      <p:sp>
        <p:nvSpPr>
          <p:cNvPr id="335" name="Google Shape;335;p24"/>
          <p:cNvSpPr/>
          <p:nvPr/>
        </p:nvSpPr>
        <p:spPr>
          <a:xfrm>
            <a:off x="812800" y="812800"/>
            <a:ext cx="10883392" cy="44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3000"/>
              <a:buFont typeface="Source Sans 3"/>
              <a:buNone/>
            </a:pPr>
            <a:r>
              <a:rPr lang="en-US" sz="3000" b="1" i="0" u="none" strike="noStrike" cap="none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Conclusion</a:t>
            </a:r>
            <a:endParaRPr sz="3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6" name="Google Shape;336;p24"/>
          <p:cNvSpPr/>
          <p:nvPr/>
        </p:nvSpPr>
        <p:spPr>
          <a:xfrm>
            <a:off x="812800" y="1358900"/>
            <a:ext cx="762000" cy="38100"/>
          </a:xfrm>
          <a:prstGeom prst="rect">
            <a:avLst/>
          </a:prstGeom>
          <a:solidFill>
            <a:srgbClr val="0B7A6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7" name="Google Shape;337;p24"/>
          <p:cNvSpPr/>
          <p:nvPr/>
        </p:nvSpPr>
        <p:spPr>
          <a:xfrm>
            <a:off x="812800" y="1676400"/>
            <a:ext cx="10883392" cy="13326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243840" marR="0" lvl="0" indent="-196342" algn="l" rtl="0">
              <a:lnSpc>
                <a:spcPct val="15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600"/>
              <a:buFont typeface="Source Sans 3"/>
              <a:buChar char="•"/>
            </a:pPr>
            <a:r>
              <a:rPr lang="en-US" sz="16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I built a working cloud storage tool where files are encrypted on the device, so the provider never sees plaintext or keys.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43840" marR="0" lvl="0" indent="-196342" algn="l" rtl="0">
              <a:lnSpc>
                <a:spcPct val="15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600"/>
              <a:buFont typeface="Source Sans 3"/>
              <a:buChar char="•"/>
            </a:pPr>
            <a:r>
              <a:rPr lang="en-US" sz="16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Every security claim about the crypto engine is backed by a passing automated test.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43840" marR="0" lvl="0" indent="-196342" algn="l" rtl="0">
              <a:lnSpc>
                <a:spcPct val="15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600"/>
              <a:buFont typeface="Source Sans 3"/>
              <a:buChar char="•"/>
            </a:pPr>
            <a:r>
              <a:rPr lang="en-US" sz="16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The main design choices match audited tools such as Cryptomator and Tresorit.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43840" marR="0" lvl="0" indent="-196342" algn="l" rtl="0">
              <a:lnSpc>
                <a:spcPct val="15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600"/>
              <a:buFont typeface="Source Sans 3"/>
              <a:buChar char="•"/>
            </a:pPr>
            <a:r>
              <a:rPr lang="en-US" sz="16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Gaps are clearly identified: filename encryption, envelope keys, the decryption slowdown and a network baseline.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8" name="Google Shape;338;p24"/>
          <p:cNvSpPr/>
          <p:nvPr/>
        </p:nvSpPr>
        <p:spPr>
          <a:xfrm>
            <a:off x="812800" y="3263057"/>
            <a:ext cx="10566400" cy="622300"/>
          </a:xfrm>
          <a:prstGeom prst="roundRect">
            <a:avLst>
              <a:gd name="adj" fmla="val 10204"/>
            </a:avLst>
          </a:prstGeom>
          <a:solidFill>
            <a:srgbClr val="14233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9" name="Google Shape;339;p24"/>
          <p:cNvSpPr/>
          <p:nvPr/>
        </p:nvSpPr>
        <p:spPr>
          <a:xfrm>
            <a:off x="1041400" y="3440857"/>
            <a:ext cx="10412476" cy="29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F7F7F4"/>
              </a:buClr>
              <a:buSzPts val="1500"/>
              <a:buFont typeface="Source Sans 3"/>
              <a:buNone/>
            </a:pPr>
            <a:r>
              <a:rPr lang="en-US" sz="1500" b="0" i="0" u="none" strike="noStrike" cap="none">
                <a:solidFill>
                  <a:srgbClr val="F7F7F4"/>
                </a:solidFill>
                <a:latin typeface="Source Sans 3"/>
                <a:ea typeface="Source Sans 3"/>
                <a:cs typeface="Source Sans 3"/>
                <a:sym typeface="Source Sans 3"/>
              </a:rPr>
              <a:t>The system is smaller than first planned, but everything in it has been checked, not just claimed.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1" name="Google Shape;341;p24"/>
          <p:cNvSpPr/>
          <p:nvPr/>
        </p:nvSpPr>
        <p:spPr>
          <a:xfrm>
            <a:off x="10058400" y="6289042"/>
            <a:ext cx="132080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6B7684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22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" name="Google Shape;231;p16">
            <a:extLst>
              <a:ext uri="{FF2B5EF4-FFF2-40B4-BE49-F238E27FC236}">
                <a16:creationId xmlns:a16="http://schemas.microsoft.com/office/drawing/2014/main" id="{0F52F423-136E-4073-2B8E-3068D67E32AF}"/>
              </a:ext>
            </a:extLst>
          </p:cNvPr>
          <p:cNvSpPr/>
          <p:nvPr/>
        </p:nvSpPr>
        <p:spPr>
          <a:xfrm>
            <a:off x="812800" y="6289042"/>
            <a:ext cx="850265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>
              <a:lnSpc>
                <a:spcPct val="140000"/>
              </a:lnSpc>
              <a:buClr>
                <a:srgbClr val="6B7684"/>
              </a:buClr>
              <a:buSzPts val="1200"/>
            </a:pP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Secure Cloud Storage </a:t>
            </a:r>
            <a:r>
              <a:rPr lang="en-US" sz="1200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System Using E2E</a:t>
            </a: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 Encryption | MSc Viva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4"/>
        </a:solidFill>
        <a:effectLst/>
      </p:bgPr>
    </p:bg>
    <p:spTree>
      <p:nvGrpSpPr>
        <p:cNvPr id="1" name="Shape 3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7" name="Google Shape;347;p25" descr="UWTSD logo"/>
          <p:cNvPicPr preferRelativeResize="0"/>
          <p:nvPr/>
        </p:nvPicPr>
        <p:blipFill rotWithShape="1">
          <a:blip r:embed="rId3">
            <a:alphaModFix/>
          </a:blip>
          <a:srcRect l="-32" r="-32"/>
          <a:stretch/>
        </p:blipFill>
        <p:spPr>
          <a:xfrm>
            <a:off x="10363200" y="355600"/>
            <a:ext cx="1016000" cy="419100"/>
          </a:xfrm>
          <a:prstGeom prst="rect">
            <a:avLst/>
          </a:prstGeom>
          <a:noFill/>
          <a:ln>
            <a:noFill/>
          </a:ln>
        </p:spPr>
      </p:pic>
      <p:sp>
        <p:nvSpPr>
          <p:cNvPr id="348" name="Google Shape;348;p25"/>
          <p:cNvSpPr/>
          <p:nvPr/>
        </p:nvSpPr>
        <p:spPr>
          <a:xfrm>
            <a:off x="812800" y="812800"/>
            <a:ext cx="10883392" cy="44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3000"/>
              <a:buFont typeface="Source Sans 3"/>
              <a:buNone/>
            </a:pPr>
            <a:r>
              <a:rPr lang="en-US" sz="3000" b="1" i="0" u="none" strike="noStrike" cap="none" dirty="0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References (1/2)</a:t>
            </a:r>
            <a:endParaRPr sz="30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9" name="Google Shape;349;p25"/>
          <p:cNvSpPr/>
          <p:nvPr/>
        </p:nvSpPr>
        <p:spPr>
          <a:xfrm>
            <a:off x="812800" y="1358900"/>
            <a:ext cx="762000" cy="38100"/>
          </a:xfrm>
          <a:prstGeom prst="rect">
            <a:avLst/>
          </a:prstGeom>
          <a:solidFill>
            <a:srgbClr val="0B7A6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0" name="Google Shape;350;p25"/>
          <p:cNvSpPr/>
          <p:nvPr/>
        </p:nvSpPr>
        <p:spPr>
          <a:xfrm>
            <a:off x="812800" y="1625600"/>
            <a:ext cx="10883392" cy="2311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200"/>
              <a:buFont typeface="Source Sans 3"/>
              <a:buNone/>
            </a:pPr>
            <a:endParaRPr lang="en-IN"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1" name="Google Shape;351;p25"/>
          <p:cNvSpPr/>
          <p:nvPr/>
        </p:nvSpPr>
        <p:spPr>
          <a:xfrm>
            <a:off x="812800" y="1945642"/>
            <a:ext cx="10883392" cy="436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200"/>
              <a:buFont typeface="Source Sans 3"/>
              <a:buNone/>
            </a:pPr>
            <a:r>
              <a:rPr lang="en-US" sz="1200" b="0" i="0" u="none" strike="noStrike" cap="none" dirty="0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[2] M. Dworkin, "Recommendation for block cipher modes of operation: Galois/Counter Mode (GCM) and GMAC," Nat. Inst. Standards Technol., Gaithersburg, MD, USA, NIST Special Publication 800-38D, Nov. 2007.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2" name="Google Shape;352;p25"/>
          <p:cNvSpPr/>
          <p:nvPr/>
        </p:nvSpPr>
        <p:spPr>
          <a:xfrm>
            <a:off x="812800" y="2471415"/>
            <a:ext cx="10883392" cy="6426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200"/>
              <a:buFont typeface="Source Sans 3"/>
              <a:buNone/>
            </a:pPr>
            <a:r>
              <a:rPr lang="en-US" sz="1200" b="0" i="0" u="none" strike="noStrike" cap="none" dirty="0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[3] National Institute of Standards and Technology, "Announcement of proposal to revise SP 800-38D, 'Recommendation for block cipher modes of operation: Galois/Counter Mode (GCM) and GMAC'," Aug. 2023. [Online]. Available: https://www.nist.gov/news-events/news/2023/08/announcement-proposal-revise-sp-800-38d-recommendation-block-cipher-modes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3" name="Google Shape;353;p25"/>
          <p:cNvSpPr/>
          <p:nvPr/>
        </p:nvSpPr>
        <p:spPr>
          <a:xfrm>
            <a:off x="812800" y="3202942"/>
            <a:ext cx="10883392" cy="436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[4] C. Percival and S. Josefsson, "The scrypt password-based key derivation function," Internet Engineering Task Force, RFC 7914, Aug. 2016. [Online]. Available: https://www.rfc-editor.org/rfc/rfc7914.html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4" name="Google Shape;354;p25"/>
          <p:cNvSpPr/>
          <p:nvPr/>
        </p:nvSpPr>
        <p:spPr>
          <a:xfrm>
            <a:off x="812800" y="3728715"/>
            <a:ext cx="10883392" cy="436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[5] A. Biryukov, D. Dinu, D. Khovratovich, and S. Josefsson, "Argon2 memory-hard function for password hashing and proof-of-work applications," Internet Engineering Task Force, RFC 9106, Sep. 2021. [Online]. Available: https://www.rfc-editor.org/rfc/rfc9106.html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5" name="Google Shape;355;p25"/>
          <p:cNvSpPr/>
          <p:nvPr/>
        </p:nvSpPr>
        <p:spPr>
          <a:xfrm>
            <a:off x="812800" y="4254500"/>
            <a:ext cx="10883392" cy="436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[6] OWASP Foundation, "Cryptographic storage cheat sheet," </a:t>
            </a:r>
            <a:r>
              <a:rPr lang="en-US" sz="1200" b="0" i="1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OWASP Cheat Sheet Series</a:t>
            </a:r>
            <a:r>
              <a:rPr lang="en-US" sz="12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. [Online]. Available: https://cheatsheetseries.owasp.org/cheatsheets/Cryptographic_Storage_Cheat_Sheet.html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7" name="Google Shape;357;p25"/>
          <p:cNvSpPr/>
          <p:nvPr/>
        </p:nvSpPr>
        <p:spPr>
          <a:xfrm>
            <a:off x="10058400" y="6289042"/>
            <a:ext cx="132080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6B7684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23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" name="Google Shape;231;p16">
            <a:extLst>
              <a:ext uri="{FF2B5EF4-FFF2-40B4-BE49-F238E27FC236}">
                <a16:creationId xmlns:a16="http://schemas.microsoft.com/office/drawing/2014/main" id="{6EC7B13F-B169-58E1-2EE4-E7730EB0F13F}"/>
              </a:ext>
            </a:extLst>
          </p:cNvPr>
          <p:cNvSpPr/>
          <p:nvPr/>
        </p:nvSpPr>
        <p:spPr>
          <a:xfrm>
            <a:off x="812800" y="6289042"/>
            <a:ext cx="850265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>
              <a:lnSpc>
                <a:spcPct val="140000"/>
              </a:lnSpc>
              <a:buClr>
                <a:srgbClr val="6B7684"/>
              </a:buClr>
              <a:buSzPts val="1200"/>
            </a:pP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Secure Cloud Storage </a:t>
            </a:r>
            <a:r>
              <a:rPr lang="en-US" sz="1200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System Using E2E</a:t>
            </a: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 Encryption | MSc Viva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2648FA7-32A8-A9E5-A9DD-55858F4B3080}"/>
              </a:ext>
            </a:extLst>
          </p:cNvPr>
          <p:cNvSpPr txBox="1"/>
          <p:nvPr/>
        </p:nvSpPr>
        <p:spPr>
          <a:xfrm>
            <a:off x="9641305" y="1740568"/>
            <a:ext cx="1847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IN" dirty="0"/>
          </a:p>
        </p:txBody>
      </p:sp>
      <p:sp>
        <p:nvSpPr>
          <p:cNvPr id="5" name="Google Shape;351;p25">
            <a:extLst>
              <a:ext uri="{FF2B5EF4-FFF2-40B4-BE49-F238E27FC236}">
                <a16:creationId xmlns:a16="http://schemas.microsoft.com/office/drawing/2014/main" id="{34E175EE-58DC-21A6-941E-0F82BFF3DF80}"/>
              </a:ext>
            </a:extLst>
          </p:cNvPr>
          <p:cNvSpPr/>
          <p:nvPr/>
        </p:nvSpPr>
        <p:spPr>
          <a:xfrm>
            <a:off x="812800" y="1692744"/>
            <a:ext cx="10883392" cy="436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200"/>
              <a:buFont typeface="Source Sans 3"/>
              <a:buNone/>
            </a:pPr>
            <a:r>
              <a:rPr lang="en-US" sz="1200" b="0" i="0" u="none" strike="noStrike" cap="none" dirty="0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[1] </a:t>
            </a:r>
            <a:r>
              <a:rPr lang="en-US" sz="1200" b="0" i="0" u="none" strike="noStrike" cap="none" dirty="0" err="1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SpiderOak</a:t>
            </a:r>
            <a:r>
              <a:rPr lang="en-US" sz="1200" b="0" i="0" u="none" strike="noStrike" cap="none" dirty="0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, “Clearing Up Confusion About </a:t>
            </a:r>
            <a:r>
              <a:rPr lang="en-US" sz="1200" b="0" i="0" u="none" strike="noStrike" cap="none" dirty="0" err="1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SpiderOak</a:t>
            </a:r>
            <a:r>
              <a:rPr lang="en-US" sz="1200" dirty="0" err="1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’s</a:t>
            </a:r>
            <a:r>
              <a:rPr lang="en-US" sz="1200" dirty="0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 Zero-Knowledge Privacy Policy.”</a:t>
            </a:r>
            <a:r>
              <a:rPr lang="en-US" sz="1200" dirty="0" err="1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SpiderOak</a:t>
            </a:r>
            <a:r>
              <a:rPr lang="en-US" sz="1200" dirty="0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 Blog,2014.</a:t>
            </a:r>
            <a:r>
              <a:rPr lang="en-US" sz="1200" b="0" i="0" u="none" strike="noStrike" cap="none" dirty="0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”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4"/>
        </a:solidFill>
        <a:effectLst/>
      </p:bgPr>
    </p:bg>
    <p:spTree>
      <p:nvGrpSpPr>
        <p:cNvPr id="1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3" name="Google Shape;363;p26" descr="UWTSD logo"/>
          <p:cNvPicPr preferRelativeResize="0"/>
          <p:nvPr/>
        </p:nvPicPr>
        <p:blipFill rotWithShape="1">
          <a:blip r:embed="rId3">
            <a:alphaModFix/>
          </a:blip>
          <a:srcRect l="-32" r="-32"/>
          <a:stretch/>
        </p:blipFill>
        <p:spPr>
          <a:xfrm>
            <a:off x="10363200" y="355600"/>
            <a:ext cx="1016000" cy="419100"/>
          </a:xfrm>
          <a:prstGeom prst="rect">
            <a:avLst/>
          </a:prstGeom>
          <a:noFill/>
          <a:ln>
            <a:noFill/>
          </a:ln>
        </p:spPr>
      </p:pic>
      <p:sp>
        <p:nvSpPr>
          <p:cNvPr id="364" name="Google Shape;364;p26"/>
          <p:cNvSpPr/>
          <p:nvPr/>
        </p:nvSpPr>
        <p:spPr>
          <a:xfrm>
            <a:off x="812800" y="812800"/>
            <a:ext cx="10883392" cy="44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14233C"/>
              </a:buClr>
              <a:buSzPts val="3000"/>
              <a:buFont typeface="Source Sans 3"/>
              <a:buNone/>
            </a:pPr>
            <a:r>
              <a:rPr lang="en-US" sz="3000" b="1" i="0" u="none" strike="noStrike" cap="none" dirty="0">
                <a:solidFill>
                  <a:srgbClr val="14233C"/>
                </a:solidFill>
                <a:latin typeface="Source Sans 3"/>
                <a:ea typeface="Source Sans 3"/>
                <a:cs typeface="Source Sans 3"/>
                <a:sym typeface="Source Sans 3"/>
              </a:rPr>
              <a:t>References (2/2)</a:t>
            </a:r>
            <a:endParaRPr sz="30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5" name="Google Shape;365;p26"/>
          <p:cNvSpPr/>
          <p:nvPr/>
        </p:nvSpPr>
        <p:spPr>
          <a:xfrm>
            <a:off x="812800" y="1358900"/>
            <a:ext cx="762000" cy="38100"/>
          </a:xfrm>
          <a:prstGeom prst="rect">
            <a:avLst/>
          </a:prstGeom>
          <a:solidFill>
            <a:srgbClr val="0B7A6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6" name="Google Shape;366;p26"/>
          <p:cNvSpPr/>
          <p:nvPr/>
        </p:nvSpPr>
        <p:spPr>
          <a:xfrm>
            <a:off x="812800" y="1625600"/>
            <a:ext cx="10883392" cy="436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[7] OWASP Foundation, "Key management cheat sheet," </a:t>
            </a:r>
            <a:r>
              <a:rPr lang="en-US" sz="1200" b="0" i="1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OWASP Cheat Sheet Series</a:t>
            </a:r>
            <a:r>
              <a:rPr lang="en-US" sz="12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. [Online]. Available: https://cheatsheetseries.owasp.org/cheatsheets/Key_Management_Cheat_Sheet.html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7" name="Google Shape;367;p26"/>
          <p:cNvSpPr/>
          <p:nvPr/>
        </p:nvSpPr>
        <p:spPr>
          <a:xfrm>
            <a:off x="812800" y="2151385"/>
            <a:ext cx="10883392" cy="2311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[8] Cryptomator, "Security architecture," </a:t>
            </a:r>
            <a:r>
              <a:rPr lang="en-US" sz="1200" b="0" i="1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Cryptomator Documentation</a:t>
            </a:r>
            <a:r>
              <a:rPr lang="en-US" sz="12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. [Online]. Available: https://docs.cryptomator.org/security/architecture/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8" name="Google Shape;368;p26"/>
          <p:cNvSpPr/>
          <p:nvPr/>
        </p:nvSpPr>
        <p:spPr>
          <a:xfrm>
            <a:off x="812800" y="2471415"/>
            <a:ext cx="10883392" cy="436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[9] credativ, "Cryptomator: Securely use public cloud storage," </a:t>
            </a:r>
            <a:r>
              <a:rPr lang="en-US" sz="1200" b="0" i="1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credativ Blog</a:t>
            </a:r>
            <a:r>
              <a:rPr lang="en-US" sz="12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. [Online]. Available: https://www.credativ.de/en/blog/credativ-inside/cryptomator-securely-use-public-cloud-storage/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9" name="Google Shape;369;p26"/>
          <p:cNvSpPr/>
          <p:nvPr/>
        </p:nvSpPr>
        <p:spPr>
          <a:xfrm>
            <a:off x="812800" y="2997200"/>
            <a:ext cx="10883392" cy="2311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[10] Tresorit, "Tresorit encryption whitepaper." [Online]. Available: https://tresorit.com/resources/downloads/tresorit-encryption-whitepaper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0" name="Google Shape;370;p26"/>
          <p:cNvSpPr/>
          <p:nvPr/>
        </p:nvSpPr>
        <p:spPr>
          <a:xfrm>
            <a:off x="812800" y="3317242"/>
            <a:ext cx="10883392" cy="436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[11] Tresorit, "Independent security test: ETH Zurich puts Tresorit's E2EE cloud solution to the test," </a:t>
            </a:r>
            <a:r>
              <a:rPr lang="en-US" sz="1200" b="0" i="1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Tresorit Blog</a:t>
            </a:r>
            <a:r>
              <a:rPr lang="en-US" sz="12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. [Online]. Available: https://tresorit.com/blog/independent-security-test-eth-zurich-puts-tresorits-e2ee-cloud-solution-to-the-test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1" name="Google Shape;371;p26"/>
          <p:cNvSpPr/>
          <p:nvPr/>
        </p:nvSpPr>
        <p:spPr>
          <a:xfrm>
            <a:off x="812800" y="3843015"/>
            <a:ext cx="10883392" cy="436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Clr>
                <a:srgbClr val="2E3A4C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[12] V. T. Hoang, R. Reyhanitabar, P. Rogaway, and D. Vizár, "Online authenticated-encryption and its nonce-reuse misuse-resistance," in </a:t>
            </a:r>
            <a:r>
              <a:rPr lang="en-US" sz="1200" b="0" i="1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Advances in Cryptology – CRYPTO 2015</a:t>
            </a:r>
            <a:r>
              <a:rPr lang="en-US" sz="1200" b="0" i="0" u="none" strike="noStrike" cap="none">
                <a:solidFill>
                  <a:srgbClr val="2E3A4C"/>
                </a:solidFill>
                <a:latin typeface="Source Sans 3"/>
                <a:ea typeface="Source Sans 3"/>
                <a:cs typeface="Source Sans 3"/>
                <a:sym typeface="Source Sans 3"/>
              </a:rPr>
              <a:t>, Berlin, Germany: Springer, 2015, pp. 493–517.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3" name="Google Shape;373;p26"/>
          <p:cNvSpPr/>
          <p:nvPr/>
        </p:nvSpPr>
        <p:spPr>
          <a:xfrm>
            <a:off x="10058400" y="6289042"/>
            <a:ext cx="132080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6B7684"/>
              </a:buClr>
              <a:buSzPts val="1200"/>
              <a:buFont typeface="Source Sans 3"/>
              <a:buNone/>
            </a:pPr>
            <a:r>
              <a:rPr lang="en-US" sz="1200" b="0" i="0" u="none" strike="noStrike" cap="none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24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" name="Google Shape;231;p16">
            <a:extLst>
              <a:ext uri="{FF2B5EF4-FFF2-40B4-BE49-F238E27FC236}">
                <a16:creationId xmlns:a16="http://schemas.microsoft.com/office/drawing/2014/main" id="{5F49FA87-7581-F122-1170-1D99166D6541}"/>
              </a:ext>
            </a:extLst>
          </p:cNvPr>
          <p:cNvSpPr/>
          <p:nvPr/>
        </p:nvSpPr>
        <p:spPr>
          <a:xfrm>
            <a:off x="812800" y="6289042"/>
            <a:ext cx="8502650" cy="238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lvl="0">
              <a:lnSpc>
                <a:spcPct val="140000"/>
              </a:lnSpc>
              <a:buClr>
                <a:srgbClr val="6B7684"/>
              </a:buClr>
              <a:buSzPts val="1200"/>
            </a:pP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Secure Cloud Storage </a:t>
            </a:r>
            <a:r>
              <a:rPr lang="en-US" sz="1200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System Using E2E</a:t>
            </a:r>
            <a:r>
              <a:rPr lang="en-US" sz="1200" b="0" i="0" u="none" strike="noStrike" cap="none" dirty="0">
                <a:solidFill>
                  <a:srgbClr val="6B7684"/>
                </a:solidFill>
                <a:latin typeface="Source Sans 3"/>
                <a:ea typeface="Source Sans 3"/>
                <a:cs typeface="Source Sans 3"/>
                <a:sym typeface="Source Sans 3"/>
              </a:rPr>
              <a:t> Encryption | MSc Viva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4233C"/>
        </a:solidFill>
        <a:effectLst/>
      </p:bgPr>
    </p:bg>
    <p:spTree>
      <p:nvGrpSpPr>
        <p:cNvPr id="1" name="Shape 3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" name="Google Shape;379;p27"/>
          <p:cNvSpPr/>
          <p:nvPr/>
        </p:nvSpPr>
        <p:spPr>
          <a:xfrm>
            <a:off x="812800" y="2387600"/>
            <a:ext cx="10883392" cy="8077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F7F7F4"/>
              </a:buClr>
              <a:buSzPts val="5600"/>
              <a:buFont typeface="Source Sans 3"/>
              <a:buNone/>
            </a:pPr>
            <a:r>
              <a:rPr lang="en-US" sz="5600" b="1" i="0" u="none" strike="noStrike" cap="none">
                <a:solidFill>
                  <a:srgbClr val="F7F7F4"/>
                </a:solidFill>
                <a:latin typeface="Source Sans 3"/>
                <a:ea typeface="Source Sans 3"/>
                <a:cs typeface="Source Sans 3"/>
                <a:sym typeface="Source Sans 3"/>
              </a:rPr>
              <a:t>Thank you</a:t>
            </a:r>
            <a:endParaRPr sz="5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0" name="Google Shape;380;p27"/>
          <p:cNvSpPr/>
          <p:nvPr/>
        </p:nvSpPr>
        <p:spPr>
          <a:xfrm>
            <a:off x="812800" y="3373115"/>
            <a:ext cx="1016000" cy="50800"/>
          </a:xfrm>
          <a:prstGeom prst="rect">
            <a:avLst/>
          </a:prstGeom>
          <a:solidFill>
            <a:srgbClr val="3FB8A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1" name="Google Shape;381;p27"/>
          <p:cNvSpPr/>
          <p:nvPr/>
        </p:nvSpPr>
        <p:spPr>
          <a:xfrm>
            <a:off x="812800" y="3627115"/>
            <a:ext cx="10883392" cy="416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C9D2DC"/>
              </a:buClr>
              <a:buSzPts val="2200"/>
              <a:buFont typeface="Source Sans 3"/>
              <a:buNone/>
            </a:pPr>
            <a:r>
              <a:rPr lang="en-US" sz="2200" b="0" i="0" u="none" strike="noStrike" cap="none">
                <a:solidFill>
                  <a:srgbClr val="C9D2DC"/>
                </a:solidFill>
                <a:latin typeface="Source Sans 3"/>
                <a:ea typeface="Source Sans 3"/>
                <a:cs typeface="Source Sans 3"/>
                <a:sym typeface="Source Sans 3"/>
              </a:rPr>
              <a:t>Questions?</a:t>
            </a:r>
            <a:endParaRPr sz="2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2" name="Google Shape;382;p27"/>
          <p:cNvSpPr/>
          <p:nvPr/>
        </p:nvSpPr>
        <p:spPr>
          <a:xfrm>
            <a:off x="812800" y="4221485"/>
            <a:ext cx="10883392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8E9AAB"/>
              </a:buClr>
              <a:buSzPts val="1400"/>
              <a:buFont typeface="Source Sans 3"/>
              <a:buNone/>
            </a:pPr>
            <a:r>
              <a:rPr lang="en-US" dirty="0">
                <a:solidFill>
                  <a:srgbClr val="8E9AAB"/>
                </a:solidFill>
                <a:latin typeface="Source Sans 3"/>
                <a:ea typeface="Source Sans 3"/>
                <a:cs typeface="Source Sans 3"/>
                <a:sym typeface="Source Sans 3"/>
              </a:rPr>
              <a:t>Dharmik Patel</a:t>
            </a:r>
            <a:r>
              <a:rPr lang="en-US" sz="1400" b="0" i="0" u="none" strike="noStrike" cap="none" dirty="0">
                <a:solidFill>
                  <a:srgbClr val="8E9AAB"/>
                </a:solidFill>
                <a:latin typeface="Source Sans 3"/>
                <a:ea typeface="Source Sans 3"/>
                <a:cs typeface="Source Sans 3"/>
                <a:sym typeface="Source Sans 3"/>
              </a:rPr>
              <a:t> | MSc Cybersecurity and Digital Forensics | UWTSD London</a:t>
            </a:r>
            <a:endParaRPr sz="14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2653</Words>
  <Application>Microsoft Office PowerPoint</Application>
  <PresentationFormat>Widescreen</PresentationFormat>
  <Paragraphs>390</Paragraphs>
  <Slides>25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Source Sans 3</vt:lpstr>
      <vt:lpstr>Source Code Pro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hardip Sinh</dc:creator>
  <cp:lastModifiedBy>hardipsinh gohil</cp:lastModifiedBy>
  <cp:revision>10</cp:revision>
  <dcterms:modified xsi:type="dcterms:W3CDTF">2026-09-29T21:01:39Z</dcterms:modified>
</cp:coreProperties>
</file>