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1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0"/>
            <a:ext cx="752475" cy="6858000"/>
          </a:xfrm>
          <a:prstGeom prst="rect">
            <a:avLst/>
          </a:prstGeom>
          <a:gradFill>
            <a:gsLst>
              <a:gs pos="0">
                <a:schemeClr val="accent1">
                  <a:lumMod val="60000"/>
                  <a:lumOff val="40000"/>
                </a:schemeClr>
              </a:gs>
              <a:gs pos="50000">
                <a:schemeClr val="accent1"/>
              </a:gs>
              <a:gs pos="100000">
                <a:schemeClr val="accent6">
                  <a:lumMod val="75000"/>
                </a:schemeClr>
              </a:gs>
            </a:gsLst>
            <a:lin ang="5400000" scaled="0"/>
          </a:gradFill>
          <a:ln>
            <a:noFill/>
          </a:ln>
          <a:effectLst>
            <a:innerShdw blurRad="190500" dist="25400">
              <a:prstClr val="black">
                <a:alpha val="6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innerShdw blurRad="63500" dist="50800" dir="18900000">
                  <a:prstClr val="black">
                    <a:alpha val="50000"/>
                  </a:prstClr>
                </a:innerShdw>
              </a:effectLst>
            </a:endParaRPr>
          </a:p>
        </p:txBody>
      </p:sp>
      <p:sp>
        <p:nvSpPr>
          <p:cNvPr id="2" name="Title 1"/>
          <p:cNvSpPr>
            <a:spLocks noGrp="1"/>
          </p:cNvSpPr>
          <p:nvPr>
            <p:ph type="ctrTitle"/>
          </p:nvPr>
        </p:nvSpPr>
        <p:spPr>
          <a:xfrm>
            <a:off x="1216152" y="1267485"/>
            <a:ext cx="7235981" cy="5133316"/>
          </a:xfrm>
        </p:spPr>
        <p:txBody>
          <a:bodyPr/>
          <a:lstStyle>
            <a:lvl1pPr>
              <a:defRPr sz="11500"/>
            </a:lvl1pPr>
          </a:lstStyle>
          <a:p>
            <a:r>
              <a:rPr lang="en-US" smtClean="0"/>
              <a:t>Click to edit Master title style</a:t>
            </a:r>
            <a:endParaRPr lang="en-US" dirty="0"/>
          </a:p>
        </p:txBody>
      </p:sp>
      <p:sp>
        <p:nvSpPr>
          <p:cNvPr id="3" name="Subtitle 2"/>
          <p:cNvSpPr>
            <a:spLocks noGrp="1"/>
          </p:cNvSpPr>
          <p:nvPr>
            <p:ph type="subTitle" idx="1"/>
          </p:nvPr>
        </p:nvSpPr>
        <p:spPr>
          <a:xfrm>
            <a:off x="1216151" y="201702"/>
            <a:ext cx="6189583" cy="949569"/>
          </a:xfrm>
        </p:spPr>
        <p:txBody>
          <a:bodyPr>
            <a:normAutofit/>
          </a:bodyPr>
          <a:lstStyle>
            <a:lvl1pPr marL="0" indent="0" algn="r">
              <a:buNone/>
              <a:defRPr sz="2400">
                <a:solidFill>
                  <a:schemeClr val="tx2">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A204732-0B0C-4F6A-9D08-90EEF6D512D1}" type="datetimeFigureOut">
              <a:rPr lang="en-GB" smtClean="0"/>
              <a:t>23/10/2012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150469" y="236415"/>
            <a:ext cx="785301" cy="365125"/>
          </a:xfrm>
        </p:spPr>
        <p:txBody>
          <a:bodyPr/>
          <a:lstStyle>
            <a:lvl1pPr>
              <a:defRPr sz="1400"/>
            </a:lvl1pPr>
          </a:lstStyle>
          <a:p>
            <a:fld id="{72A59513-87A7-44A0-B758-C28CB5B74D06}" type="slidenum">
              <a:rPr lang="en-GB" smtClean="0"/>
              <a:t>‹#›</a:t>
            </a:fld>
            <a:endParaRPr lang="en-GB"/>
          </a:p>
        </p:txBody>
      </p:sp>
      <p:grpSp>
        <p:nvGrpSpPr>
          <p:cNvPr id="7" name="Group 6"/>
          <p:cNvGrpSpPr/>
          <p:nvPr/>
        </p:nvGrpSpPr>
        <p:grpSpPr>
          <a:xfrm>
            <a:off x="7467600" y="209550"/>
            <a:ext cx="657226" cy="431800"/>
            <a:chOff x="7467600" y="209550"/>
            <a:chExt cx="657226" cy="431800"/>
          </a:xfrm>
          <a:solidFill>
            <a:schemeClr val="tx2">
              <a:lumMod val="60000"/>
              <a:lumOff val="40000"/>
            </a:schemeClr>
          </a:solidFill>
        </p:grpSpPr>
        <p:sp>
          <p:nvSpPr>
            <p:cNvPr id="8" name="Freeform 5"/>
            <p:cNvSpPr>
              <a:spLocks/>
            </p:cNvSpPr>
            <p:nvPr/>
          </p:nvSpPr>
          <p:spPr bwMode="auto">
            <a:xfrm>
              <a:off x="7467600" y="20955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5"/>
            <p:cNvSpPr>
              <a:spLocks/>
            </p:cNvSpPr>
            <p:nvPr/>
          </p:nvSpPr>
          <p:spPr bwMode="auto">
            <a:xfrm>
              <a:off x="7677151" y="20955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5"/>
            <p:cNvSpPr>
              <a:spLocks/>
            </p:cNvSpPr>
            <p:nvPr/>
          </p:nvSpPr>
          <p:spPr bwMode="auto">
            <a:xfrm>
              <a:off x="7881939" y="20955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500"/>
                                  </p:stCondLst>
                                  <p:childTnLst>
                                    <p:animEffect transition="out" filter="fade">
                                      <p:cBhvr>
                                        <p:cTn id="6" dur="2000"/>
                                        <p:tgtEl>
                                          <p:spTgt spid="11"/>
                                        </p:tgtEl>
                                      </p:cBhvr>
                                    </p:animEffect>
                                    <p:set>
                                      <p:cBhvr>
                                        <p:cTn id="7" dur="1" fill="hold">
                                          <p:stCondLst>
                                            <p:cond delay="1999"/>
                                          </p:stCondLst>
                                        </p:cTn>
                                        <p:tgtEl>
                                          <p:spTgt spid="11"/>
                                        </p:tgtEl>
                                        <p:attrNameLst>
                                          <p:attrName>style.visibility</p:attrName>
                                        </p:attrNameLst>
                                      </p:cBhvr>
                                      <p:to>
                                        <p:strVal val="hidden"/>
                                      </p:to>
                                    </p:set>
                                  </p:childTnLst>
                                </p:cTn>
                              </p:par>
                            </p:childTnLst>
                          </p:cTn>
                        </p:par>
                        <p:par>
                          <p:cTn id="8" fill="hold">
                            <p:stCondLst>
                              <p:cond delay="2500"/>
                            </p:stCondLst>
                            <p:childTnLst>
                              <p:par>
                                <p:cTn id="9" presetID="10" presetClass="entr" presetSubtype="0" fill="hold" grpId="1"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5257800"/>
            <a:ext cx="7239000" cy="1143000"/>
          </a:xfrm>
        </p:spPr>
        <p:txBody>
          <a:bodyPr>
            <a:noAutofit/>
          </a:bodyPr>
          <a:lstStyle>
            <a:lvl1pPr algn="l">
              <a:defRPr sz="7200" baseline="0">
                <a:ln w="12700">
                  <a:solidFill>
                    <a:schemeClr val="tx2"/>
                  </a:solidFill>
                </a:ln>
              </a:defRPr>
            </a:lvl1pPr>
          </a:lstStyle>
          <a:p>
            <a:r>
              <a:rPr lang="en-US" smtClean="0"/>
              <a:t>Click to edit Master title style</a:t>
            </a:r>
            <a:endParaRPr lang="en-US" dirty="0"/>
          </a:p>
        </p:txBody>
      </p:sp>
      <p:sp>
        <p:nvSpPr>
          <p:cNvPr id="3" name="Content Placeholder 2"/>
          <p:cNvSpPr>
            <a:spLocks noGrp="1"/>
          </p:cNvSpPr>
          <p:nvPr>
            <p:ph idx="1"/>
          </p:nvPr>
        </p:nvSpPr>
        <p:spPr>
          <a:xfrm>
            <a:off x="1219200" y="838200"/>
            <a:ext cx="7467600" cy="4419600"/>
          </a:xfrm>
        </p:spPr>
        <p:txBody>
          <a:bodyPr>
            <a:normAutofit/>
          </a:bodyPr>
          <a:lstStyle>
            <a:lvl1pPr>
              <a:defRPr sz="2800"/>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A204732-0B0C-4F6A-9D08-90EEF6D512D1}" type="datetimeFigureOut">
              <a:rPr lang="en-GB" smtClean="0"/>
              <a:t>23/10/2012</a:t>
            </a:fld>
            <a:endParaRPr lang="en-GB"/>
          </a:p>
        </p:txBody>
      </p:sp>
      <p:sp>
        <p:nvSpPr>
          <p:cNvPr id="10" name="Slide Number Placeholder 9"/>
          <p:cNvSpPr>
            <a:spLocks noGrp="1"/>
          </p:cNvSpPr>
          <p:nvPr>
            <p:ph type="sldNum" sz="quarter" idx="11"/>
          </p:nvPr>
        </p:nvSpPr>
        <p:spPr/>
        <p:txBody>
          <a:bodyPr/>
          <a:lstStyle/>
          <a:p>
            <a:fld id="{72A59513-87A7-44A0-B758-C28CB5B74D06}" type="slidenum">
              <a:rPr lang="en-GB" smtClean="0"/>
              <a:t>‹#›</a:t>
            </a:fld>
            <a:endParaRPr lang="en-GB"/>
          </a:p>
        </p:txBody>
      </p:sp>
      <p:sp>
        <p:nvSpPr>
          <p:cNvPr id="12" name="Footer Placeholder 11"/>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19199" y="4484080"/>
            <a:ext cx="7239001" cy="762000"/>
          </a:xfrm>
        </p:spPr>
        <p:txBody>
          <a:bodyPr bIns="0"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3" name="Title 1"/>
          <p:cNvSpPr>
            <a:spLocks noGrp="1"/>
          </p:cNvSpPr>
          <p:nvPr>
            <p:ph type="title"/>
          </p:nvPr>
        </p:nvSpPr>
        <p:spPr>
          <a:xfrm>
            <a:off x="1219200" y="5257800"/>
            <a:ext cx="7239000" cy="1143000"/>
          </a:xfrm>
        </p:spPr>
        <p:txBody>
          <a:bodyPr>
            <a:noAutofit/>
          </a:bodyPr>
          <a:lstStyle>
            <a:lvl1pPr algn="l">
              <a:defRPr sz="7200" baseline="0">
                <a:ln w="12700">
                  <a:solidFill>
                    <a:schemeClr val="tx2"/>
                  </a:solidFill>
                </a:ln>
              </a:defRPr>
            </a:lvl1pPr>
          </a:lstStyle>
          <a:p>
            <a:r>
              <a:rPr lang="en-US" smtClean="0"/>
              <a:t>Click to edit Master title style</a:t>
            </a:r>
            <a:endParaRPr lang="en-US" dirty="0"/>
          </a:p>
        </p:txBody>
      </p:sp>
      <p:sp>
        <p:nvSpPr>
          <p:cNvPr id="19" name="Date Placeholder 18"/>
          <p:cNvSpPr>
            <a:spLocks noGrp="1"/>
          </p:cNvSpPr>
          <p:nvPr>
            <p:ph type="dt" sz="half" idx="10"/>
          </p:nvPr>
        </p:nvSpPr>
        <p:spPr/>
        <p:txBody>
          <a:bodyPr/>
          <a:lstStyle/>
          <a:p>
            <a:fld id="{1A204732-0B0C-4F6A-9D08-90EEF6D512D1}" type="datetimeFigureOut">
              <a:rPr lang="en-GB" smtClean="0"/>
              <a:t>23/10/2012</a:t>
            </a:fld>
            <a:endParaRPr lang="en-GB"/>
          </a:p>
        </p:txBody>
      </p:sp>
      <p:sp>
        <p:nvSpPr>
          <p:cNvPr id="20" name="Slide Number Placeholder 19"/>
          <p:cNvSpPr>
            <a:spLocks noGrp="1"/>
          </p:cNvSpPr>
          <p:nvPr>
            <p:ph type="sldNum" sz="quarter" idx="11"/>
          </p:nvPr>
        </p:nvSpPr>
        <p:spPr/>
        <p:txBody>
          <a:bodyPr/>
          <a:lstStyle/>
          <a:p>
            <a:fld id="{72A59513-87A7-44A0-B758-C28CB5B74D06}" type="slidenum">
              <a:rPr lang="en-GB" smtClean="0"/>
              <a:t>‹#›</a:t>
            </a:fld>
            <a:endParaRPr lang="en-GB"/>
          </a:p>
        </p:txBody>
      </p:sp>
      <p:sp>
        <p:nvSpPr>
          <p:cNvPr id="21" name="Footer Placeholder 20"/>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5" name="Date Placeholder 4"/>
          <p:cNvSpPr>
            <a:spLocks noGrp="1"/>
          </p:cNvSpPr>
          <p:nvPr>
            <p:ph type="dt" sz="half" idx="10"/>
          </p:nvPr>
        </p:nvSpPr>
        <p:spPr/>
        <p:txBody>
          <a:bodyPr/>
          <a:lstStyle/>
          <a:p>
            <a:fld id="{1A204732-0B0C-4F6A-9D08-90EEF6D512D1}" type="datetimeFigureOut">
              <a:rPr lang="en-GB" smtClean="0"/>
              <a:t>23/10/2012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A59513-87A7-44A0-B758-C28CB5B74D06}" type="slidenum">
              <a:rPr lang="en-GB" smtClean="0"/>
              <a:t>‹#›</a:t>
            </a:fld>
            <a:endParaRPr lang="en-GB"/>
          </a:p>
        </p:txBody>
      </p:sp>
      <p:sp>
        <p:nvSpPr>
          <p:cNvPr id="9" name="Content Placeholder 8"/>
          <p:cNvSpPr>
            <a:spLocks noGrp="1"/>
          </p:cNvSpPr>
          <p:nvPr>
            <p:ph sz="quarter" idx="13"/>
          </p:nvPr>
        </p:nvSpPr>
        <p:spPr>
          <a:xfrm>
            <a:off x="1216152" y="841248"/>
            <a:ext cx="3730752" cy="4389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5102352" y="841248"/>
            <a:ext cx="3730752" cy="4389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19200" y="841248"/>
            <a:ext cx="3733800" cy="533400"/>
          </a:xfrm>
        </p:spPr>
        <p:txBody>
          <a:bodyPr anchor="t">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5105400" y="841248"/>
            <a:ext cx="3735267" cy="533400"/>
          </a:xfrm>
        </p:spPr>
        <p:txBody>
          <a:bodyPr anchor="t">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A204732-0B0C-4F6A-9D08-90EEF6D512D1}" type="datetimeFigureOut">
              <a:rPr lang="en-GB" smtClean="0"/>
              <a:t>23/10/2012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A59513-87A7-44A0-B758-C28CB5B74D06}" type="slidenum">
              <a:rPr lang="en-GB" smtClean="0"/>
              <a:t>‹#›</a:t>
            </a:fld>
            <a:endParaRPr lang="en-GB"/>
          </a:p>
        </p:txBody>
      </p:sp>
      <p:sp>
        <p:nvSpPr>
          <p:cNvPr id="11" name="Content Placeholder 10"/>
          <p:cNvSpPr>
            <a:spLocks noGrp="1"/>
          </p:cNvSpPr>
          <p:nvPr>
            <p:ph sz="quarter" idx="13"/>
          </p:nvPr>
        </p:nvSpPr>
        <p:spPr>
          <a:xfrm>
            <a:off x="1216152" y="1380744"/>
            <a:ext cx="3730752" cy="38404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14"/>
          </p:nvPr>
        </p:nvSpPr>
        <p:spPr>
          <a:xfrm>
            <a:off x="5102352" y="1380743"/>
            <a:ext cx="3730752" cy="38404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A204732-0B0C-4F6A-9D08-90EEF6D512D1}" type="datetimeFigureOut">
              <a:rPr lang="en-GB" smtClean="0"/>
              <a:t>23/10/2012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A59513-87A7-44A0-B758-C28CB5B74D06}"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A204732-0B0C-4F6A-9D08-90EEF6D512D1}" type="datetimeFigureOut">
              <a:rPr lang="en-GB" smtClean="0"/>
              <a:t>23/10/2012</a:t>
            </a:fld>
            <a:endParaRPr lang="en-GB"/>
          </a:p>
        </p:txBody>
      </p:sp>
      <p:sp>
        <p:nvSpPr>
          <p:cNvPr id="6" name="Slide Number Placeholder 5"/>
          <p:cNvSpPr>
            <a:spLocks noGrp="1"/>
          </p:cNvSpPr>
          <p:nvPr>
            <p:ph type="sldNum" sz="quarter" idx="11"/>
          </p:nvPr>
        </p:nvSpPr>
        <p:spPr/>
        <p:txBody>
          <a:bodyPr/>
          <a:lstStyle/>
          <a:p>
            <a:fld id="{72A59513-87A7-44A0-B758-C28CB5B74D06}" type="slidenum">
              <a:rPr lang="en-GB" smtClean="0"/>
              <a:t>‹#›</a:t>
            </a:fld>
            <a:endParaRPr lang="en-GB"/>
          </a:p>
        </p:txBody>
      </p:sp>
      <p:sp>
        <p:nvSpPr>
          <p:cNvPr id="7" name="Footer Placeholder 6"/>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15000" y="395287"/>
            <a:ext cx="3008313" cy="1162050"/>
          </a:xfrm>
        </p:spPr>
        <p:txBody>
          <a:bodyPr anchor="b"/>
          <a:lstStyle>
            <a:lvl1pPr algn="l">
              <a:defRPr sz="2000" b="1">
                <a:ln>
                  <a:noFill/>
                </a:ln>
                <a:solidFill>
                  <a:srgbClr val="FF7605"/>
                </a:solidFill>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5715000" y="1557337"/>
            <a:ext cx="3008313" cy="4386263"/>
          </a:xfrm>
        </p:spPr>
        <p:txBody>
          <a:bodyPr/>
          <a:lstStyle>
            <a:lvl1pPr marL="0" indent="0">
              <a:buNone/>
              <a:defRPr sz="1400">
                <a:solidFill>
                  <a:schemeClr val="tx1">
                    <a:lumMod val="50000"/>
                    <a:lumOff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Content Placeholder 13"/>
          <p:cNvSpPr>
            <a:spLocks noGrp="1"/>
          </p:cNvSpPr>
          <p:nvPr>
            <p:ph sz="quarter" idx="13"/>
          </p:nvPr>
        </p:nvSpPr>
        <p:spPr>
          <a:xfrm>
            <a:off x="914400" y="381000"/>
            <a:ext cx="4800600" cy="5943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Date Placeholder 8"/>
          <p:cNvSpPr>
            <a:spLocks noGrp="1"/>
          </p:cNvSpPr>
          <p:nvPr>
            <p:ph type="dt" sz="half" idx="14"/>
          </p:nvPr>
        </p:nvSpPr>
        <p:spPr/>
        <p:txBody>
          <a:bodyPr/>
          <a:lstStyle/>
          <a:p>
            <a:fld id="{1A204732-0B0C-4F6A-9D08-90EEF6D512D1}" type="datetimeFigureOut">
              <a:rPr lang="en-GB" smtClean="0"/>
              <a:t>23/10/2012</a:t>
            </a:fld>
            <a:endParaRPr lang="en-GB"/>
          </a:p>
        </p:txBody>
      </p:sp>
      <p:sp>
        <p:nvSpPr>
          <p:cNvPr id="10" name="Slide Number Placeholder 9"/>
          <p:cNvSpPr>
            <a:spLocks noGrp="1"/>
          </p:cNvSpPr>
          <p:nvPr>
            <p:ph type="sldNum" sz="quarter" idx="15"/>
          </p:nvPr>
        </p:nvSpPr>
        <p:spPr/>
        <p:txBody>
          <a:bodyPr/>
          <a:lstStyle/>
          <a:p>
            <a:fld id="{72A59513-87A7-44A0-B758-C28CB5B74D06}" type="slidenum">
              <a:rPr lang="en-GB" smtClean="0"/>
              <a:t>‹#›</a:t>
            </a:fld>
            <a:endParaRPr lang="en-GB"/>
          </a:p>
        </p:txBody>
      </p:sp>
      <p:sp>
        <p:nvSpPr>
          <p:cNvPr id="13" name="Footer Placeholder 12"/>
          <p:cNvSpPr>
            <a:spLocks noGrp="1"/>
          </p:cNvSpPr>
          <p:nvPr>
            <p:ph type="ftr" sz="quarter" idx="16"/>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624754"/>
            <a:ext cx="5486400" cy="404446"/>
          </a:xfrm>
        </p:spPr>
        <p:txBody>
          <a:bodyPr bIns="0" anchor="b"/>
          <a:lstStyle>
            <a:lvl1pPr algn="l">
              <a:defRPr sz="2000" b="1">
                <a:ln w="12700">
                  <a:noFill/>
                </a:ln>
                <a:solidFill>
                  <a:schemeClr val="tx1"/>
                </a:solidFill>
                <a:effectLst/>
              </a:defRPr>
            </a:lvl1pPr>
          </a:lstStyle>
          <a:p>
            <a:r>
              <a:rPr lang="en-US" smtClean="0"/>
              <a:t>Click to edit Master title style</a:t>
            </a:r>
            <a:endParaRPr lang="en-US" dirty="0"/>
          </a:p>
        </p:txBody>
      </p:sp>
      <p:sp>
        <p:nvSpPr>
          <p:cNvPr id="3" name="Picture Placeholder 2"/>
          <p:cNvSpPr>
            <a:spLocks noGrp="1"/>
          </p:cNvSpPr>
          <p:nvPr>
            <p:ph type="pic" idx="1"/>
          </p:nvPr>
        </p:nvSpPr>
        <p:spPr>
          <a:xfrm>
            <a:off x="1323975" y="381000"/>
            <a:ext cx="5867400" cy="408146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219200" y="5029200"/>
            <a:ext cx="4038600" cy="1371600"/>
          </a:xfrm>
        </p:spPr>
        <p:txBody>
          <a:bodyPr/>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204732-0B0C-4F6A-9D08-90EEF6D512D1}" type="datetimeFigureOut">
              <a:rPr lang="en-GB" smtClean="0"/>
              <a:t>23/10/2012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A59513-87A7-44A0-B758-C28CB5B74D06}"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A204732-0B0C-4F6A-9D08-90EEF6D512D1}" type="datetimeFigureOut">
              <a:rPr lang="en-GB" smtClean="0"/>
              <a:t>23/10/2012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59513-87A7-44A0-B758-C28CB5B74D06}"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A204732-0B0C-4F6A-9D08-90EEF6D512D1}" type="datetimeFigureOut">
              <a:rPr lang="en-GB" smtClean="0"/>
              <a:t>23/10/2012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59513-87A7-44A0-B758-C28CB5B74D06}" type="slidenum">
              <a:rPr lang="en-GB" smtClean="0"/>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228600" cy="6858000"/>
          </a:xfrm>
          <a:prstGeom prst="rect">
            <a:avLst/>
          </a:prstGeom>
          <a:gradFill>
            <a:gsLst>
              <a:gs pos="0">
                <a:schemeClr val="accent1"/>
              </a:gs>
              <a:gs pos="52000">
                <a:schemeClr val="accent6">
                  <a:lumMod val="75000"/>
                </a:schemeClr>
              </a:gs>
              <a:gs pos="100000">
                <a:schemeClr val="accent6">
                  <a:lumMod val="50000"/>
                </a:schemeClr>
              </a:gs>
            </a:gsLst>
            <a:lin ang="5400000" scaled="0"/>
          </a:gradFill>
          <a:ln>
            <a:noFill/>
          </a:ln>
          <a:effectLst>
            <a:innerShdw blurRad="190500" dist="25400">
              <a:prstClr val="black">
                <a:alpha val="6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innerShdw blurRad="63500" dist="50800" dir="18900000">
                  <a:prstClr val="black">
                    <a:alpha val="50000"/>
                  </a:prstClr>
                </a:innerShdw>
              </a:effectLst>
            </a:endParaRPr>
          </a:p>
        </p:txBody>
      </p:sp>
      <p:sp>
        <p:nvSpPr>
          <p:cNvPr id="13" name="Rectangle 12"/>
          <p:cNvSpPr/>
          <p:nvPr/>
        </p:nvSpPr>
        <p:spPr>
          <a:xfrm>
            <a:off x="0" y="0"/>
            <a:ext cx="228600" cy="6858000"/>
          </a:xfrm>
          <a:prstGeom prst="rect">
            <a:avLst/>
          </a:prstGeom>
          <a:gradFill>
            <a:gsLst>
              <a:gs pos="0">
                <a:schemeClr val="accent1">
                  <a:lumMod val="60000"/>
                  <a:lumOff val="40000"/>
                </a:schemeClr>
              </a:gs>
              <a:gs pos="50000">
                <a:schemeClr val="accent1"/>
              </a:gs>
              <a:gs pos="100000">
                <a:schemeClr val="accent6">
                  <a:lumMod val="75000"/>
                </a:schemeClr>
              </a:gs>
            </a:gsLst>
            <a:lin ang="5400000" scaled="0"/>
          </a:gradFill>
          <a:ln>
            <a:noFill/>
          </a:ln>
          <a:effectLst>
            <a:innerShdw blurRad="190500" dist="25400">
              <a:prstClr val="black">
                <a:alpha val="6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innerShdw blurRad="63500" dist="50800" dir="18900000">
                  <a:prstClr val="black">
                    <a:alpha val="50000"/>
                  </a:prstClr>
                </a:innerShdw>
              </a:effectLst>
            </a:endParaRPr>
          </a:p>
        </p:txBody>
      </p:sp>
      <p:sp>
        <p:nvSpPr>
          <p:cNvPr id="2" name="Title Placeholder 1"/>
          <p:cNvSpPr>
            <a:spLocks noGrp="1"/>
          </p:cNvSpPr>
          <p:nvPr>
            <p:ph type="title"/>
          </p:nvPr>
        </p:nvSpPr>
        <p:spPr>
          <a:xfrm>
            <a:off x="1219200" y="5257800"/>
            <a:ext cx="7239000" cy="1143000"/>
          </a:xfrm>
          <a:prstGeom prst="rect">
            <a:avLst/>
          </a:prstGeom>
        </p:spPr>
        <p:txBody>
          <a:bodyPr vert="horz" lIns="91440" tIns="45720" rIns="91440" bIns="45720" rtlCol="0" anchor="b">
            <a:noAutofit/>
          </a:bodyPr>
          <a:lstStyle/>
          <a:p>
            <a:endParaRPr lang="en-US" dirty="0"/>
          </a:p>
        </p:txBody>
      </p:sp>
      <p:sp>
        <p:nvSpPr>
          <p:cNvPr id="3" name="Text Placeholder 2"/>
          <p:cNvSpPr>
            <a:spLocks noGrp="1"/>
          </p:cNvSpPr>
          <p:nvPr>
            <p:ph type="body" idx="1"/>
          </p:nvPr>
        </p:nvSpPr>
        <p:spPr>
          <a:xfrm>
            <a:off x="1219200" y="838200"/>
            <a:ext cx="7467600" cy="4419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1259680" y="6553200"/>
            <a:ext cx="7162800" cy="228600"/>
          </a:xfrm>
          <a:prstGeom prst="rect">
            <a:avLst/>
          </a:prstGeom>
        </p:spPr>
        <p:txBody>
          <a:bodyPr vert="horz" lIns="91440" tIns="45720" rIns="91440" bIns="45720" rtlCol="0" anchor="ctr"/>
          <a:lstStyle>
            <a:lvl1pPr algn="l">
              <a:defRPr sz="1200">
                <a:solidFill>
                  <a:schemeClr val="tx1">
                    <a:lumMod val="60000"/>
                    <a:lumOff val="40000"/>
                  </a:schemeClr>
                </a:solidFill>
              </a:defRPr>
            </a:lvl1pPr>
          </a:lstStyle>
          <a:p>
            <a:endParaRPr lang="en-GB"/>
          </a:p>
        </p:txBody>
      </p:sp>
      <p:sp>
        <p:nvSpPr>
          <p:cNvPr id="6" name="Slide Number Placeholder 5"/>
          <p:cNvSpPr>
            <a:spLocks noGrp="1"/>
          </p:cNvSpPr>
          <p:nvPr>
            <p:ph type="sldNum" sz="quarter" idx="4"/>
          </p:nvPr>
        </p:nvSpPr>
        <p:spPr>
          <a:xfrm>
            <a:off x="8686800" y="5740400"/>
            <a:ext cx="381000" cy="365125"/>
          </a:xfrm>
          <a:prstGeom prst="rect">
            <a:avLst/>
          </a:prstGeom>
        </p:spPr>
        <p:txBody>
          <a:bodyPr vert="horz" lIns="91440" tIns="45720" rIns="91440" bIns="45720" rtlCol="0" anchor="ctr"/>
          <a:lstStyle>
            <a:lvl1pPr algn="l">
              <a:defRPr sz="1200" b="0">
                <a:solidFill>
                  <a:schemeClr val="tx2">
                    <a:lumMod val="60000"/>
                    <a:lumOff val="40000"/>
                  </a:schemeClr>
                </a:solidFill>
              </a:defRPr>
            </a:lvl1pPr>
          </a:lstStyle>
          <a:p>
            <a:fld id="{72A59513-87A7-44A0-B758-C28CB5B74D06}" type="slidenum">
              <a:rPr lang="en-GB" smtClean="0"/>
              <a:t>‹#›</a:t>
            </a:fld>
            <a:endParaRPr lang="en-GB"/>
          </a:p>
        </p:txBody>
      </p:sp>
      <p:sp>
        <p:nvSpPr>
          <p:cNvPr id="16" name="Freeform 5"/>
          <p:cNvSpPr>
            <a:spLocks/>
          </p:cNvSpPr>
          <p:nvPr/>
        </p:nvSpPr>
        <p:spPr bwMode="auto">
          <a:xfrm>
            <a:off x="8453438" y="571500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solidFill>
            <a:schemeClr val="tx2">
              <a:lumMod val="60000"/>
              <a:lumOff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 name="Date Placeholder 3"/>
          <p:cNvSpPr>
            <a:spLocks noGrp="1"/>
          </p:cNvSpPr>
          <p:nvPr>
            <p:ph type="dt" sz="half" idx="2"/>
          </p:nvPr>
        </p:nvSpPr>
        <p:spPr>
          <a:xfrm rot="16200000">
            <a:off x="-1198682" y="4821116"/>
            <a:ext cx="2625969" cy="228600"/>
          </a:xfrm>
          <a:prstGeom prst="rect">
            <a:avLst/>
          </a:prstGeom>
        </p:spPr>
        <p:txBody>
          <a:bodyPr vert="horz" lIns="91440" tIns="45720" rIns="91440" bIns="45720" rtlCol="0" anchor="ctr"/>
          <a:lstStyle>
            <a:lvl1pPr algn="l">
              <a:defRPr sz="1200">
                <a:solidFill>
                  <a:srgbClr val="FFFFFF"/>
                </a:solidFill>
              </a:defRPr>
            </a:lvl1pPr>
          </a:lstStyle>
          <a:p>
            <a:fld id="{1A204732-0B0C-4F6A-9D08-90EEF6D512D1}" type="datetimeFigureOut">
              <a:rPr lang="en-GB" smtClean="0"/>
              <a:t>23/10/2012</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500"/>
                                  </p:stCondLst>
                                  <p:childTnLst>
                                    <p:animEffect transition="out" filter="fade">
                                      <p:cBhvr>
                                        <p:cTn id="6" dur="2000"/>
                                        <p:tgtEl>
                                          <p:spTgt spid="13"/>
                                        </p:tgtEl>
                                      </p:cBhvr>
                                    </p:animEffect>
                                    <p:set>
                                      <p:cBhvr>
                                        <p:cTn id="7" dur="1" fill="hold">
                                          <p:stCondLst>
                                            <p:cond delay="1999"/>
                                          </p:stCondLst>
                                        </p:cTn>
                                        <p:tgtEl>
                                          <p:spTgt spid="13"/>
                                        </p:tgtEl>
                                        <p:attrNameLst>
                                          <p:attrName>style.visibility</p:attrName>
                                        </p:attrNameLst>
                                      </p:cBhvr>
                                      <p:to>
                                        <p:strVal val="hidden"/>
                                      </p:to>
                                    </p:set>
                                  </p:childTnLst>
                                </p:cTn>
                              </p:par>
                            </p:childTnLst>
                          </p:cTn>
                        </p:par>
                        <p:par>
                          <p:cTn id="8" fill="hold">
                            <p:stCondLst>
                              <p:cond delay="2500"/>
                            </p:stCondLst>
                            <p:childTnLst>
                              <p:par>
                                <p:cTn id="9" presetID="10" presetClass="entr" presetSubtype="0" fill="hold" grpId="1"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3" grpId="1" animBg="1"/>
    </p:bldLst>
  </p:timing>
  <p:txStyles>
    <p:titleStyle>
      <a:lvl1pPr algn="l" defTabSz="914400" rtl="0" eaLnBrk="1" latinLnBrk="0" hangingPunct="1">
        <a:spcBef>
          <a:spcPct val="0"/>
        </a:spcBef>
        <a:buNone/>
        <a:defRPr sz="7200" b="1" kern="1200">
          <a:ln w="12700">
            <a:solidFill>
              <a:schemeClr val="tx2"/>
            </a:solidFill>
          </a:ln>
          <a:solidFill>
            <a:schemeClr val="bg1"/>
          </a:solidFill>
          <a:effectLst>
            <a:outerShdw blurRad="50800" dist="38100" dir="8100000" algn="tr" rotWithShape="0">
              <a:prstClr val="black">
                <a:alpha val="40000"/>
              </a:prstClr>
            </a:outerShdw>
          </a:effectLst>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2"/>
          </a:solidFill>
          <a:latin typeface="+mn-lt"/>
          <a:ea typeface="+mn-ea"/>
          <a:cs typeface="+mn-cs"/>
        </a:defRPr>
      </a:lvl1pPr>
      <a:lvl2pPr marL="742950" indent="-28575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2pPr>
      <a:lvl3pPr marL="1143000" indent="-228600" algn="l" defTabSz="914400" rtl="0" eaLnBrk="1" latinLnBrk="0" hangingPunct="1">
        <a:spcBef>
          <a:spcPct val="20000"/>
        </a:spcBef>
        <a:buFont typeface="Calibri"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Clr>
          <a:schemeClr val="tx1"/>
        </a:buClr>
        <a:buFont typeface="Calibri" pitchFamily="34" charset="0"/>
        <a:buChar char="&gt;"/>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Calibri"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Clr>
          <a:schemeClr val="tx1"/>
        </a:buClr>
        <a:buFont typeface="Calibri"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Clr>
          <a:schemeClr val="tx1"/>
        </a:buClr>
        <a:buFont typeface="Calibri"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www.thefamilyinternational.org/" TargetMode="External"/><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upf.org/" TargetMode="External"/><Relationship Id="rId2" Type="http://schemas.openxmlformats.org/officeDocument/2006/relationships/image" Target="../media/image4.jpg"/><Relationship Id="rId1" Type="http://schemas.openxmlformats.org/officeDocument/2006/relationships/slideLayout" Target="../slideLayouts/slideLayout9.xml"/><Relationship Id="rId4" Type="http://schemas.openxmlformats.org/officeDocument/2006/relationships/hyperlink" Target="http://um-uk.org/"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www.theage.com.au/world/leader-of-the-moonies-dies-aged-92-20120903-258z4.html" TargetMode="External"/><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hyperlink" Target="http://www.tolc.org/birm1.ht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Christian Derived NRMs</a:t>
            </a:r>
            <a:endParaRPr lang="en-GB" dirty="0"/>
          </a:p>
        </p:txBody>
      </p:sp>
      <p:sp>
        <p:nvSpPr>
          <p:cNvPr id="3" name="Subtitle 2"/>
          <p:cNvSpPr>
            <a:spLocks noGrp="1"/>
          </p:cNvSpPr>
          <p:nvPr>
            <p:ph type="subTitle" idx="1"/>
          </p:nvPr>
        </p:nvSpPr>
        <p:spPr/>
        <p:txBody>
          <a:bodyPr/>
          <a:lstStyle/>
          <a:p>
            <a:r>
              <a:rPr lang="en-GB" dirty="0" smtClean="0"/>
              <a:t>TRRS5008 Sects, Self and Society</a:t>
            </a:r>
            <a:endParaRPr lang="en-GB" dirty="0"/>
          </a:p>
        </p:txBody>
      </p:sp>
    </p:spTree>
    <p:extLst>
      <p:ext uri="{BB962C8B-B14F-4D97-AF65-F5344CB8AC3E}">
        <p14:creationId xmlns:p14="http://schemas.microsoft.com/office/powerpoint/2010/main" val="26506518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9344"/>
            <a:ext cx="8712968" cy="5909310"/>
          </a:xfrm>
          <a:prstGeom prst="rect">
            <a:avLst/>
          </a:prstGeom>
          <a:noFill/>
        </p:spPr>
        <p:txBody>
          <a:bodyPr wrap="square" rtlCol="0">
            <a:spAutoFit/>
          </a:bodyPr>
          <a:lstStyle/>
          <a:p>
            <a:endParaRPr lang="en-GB" dirty="0" smtClean="0"/>
          </a:p>
          <a:p>
            <a:pPr marL="285750" indent="-285750">
              <a:buFont typeface="Wingdings" pitchFamily="2" charset="2"/>
              <a:buChar char="v"/>
            </a:pPr>
            <a:r>
              <a:rPr lang="en-GB" dirty="0" smtClean="0"/>
              <a:t>Chryssides </a:t>
            </a:r>
            <a:r>
              <a:rPr lang="en-GB" dirty="0"/>
              <a:t>(1999, 162) says it is remarkable to see so many attempts to express Christianity in the new Christian movements.  </a:t>
            </a:r>
          </a:p>
          <a:p>
            <a:r>
              <a:rPr lang="en-GB" dirty="0"/>
              <a:t> </a:t>
            </a:r>
          </a:p>
          <a:p>
            <a:pPr marL="285750" indent="-285750">
              <a:buFont typeface="Wingdings" pitchFamily="2" charset="2"/>
              <a:buChar char="v"/>
            </a:pPr>
            <a:r>
              <a:rPr lang="en-GB" dirty="0"/>
              <a:t>The Unification Church is the most radical, with Sun Myung Moon’s revelations explaining the Bible and fulfilling Christianity.  The Family and the Jesus Army are both fundamentalist with a literal interpretation of the Bible. It is the Jesus Army, says Chryssides, that is most likely to find recognition by mainstream Christianity.  The UC is too radical and The Family believes in multiple sexual partners, basing idea on the Old Testament.  </a:t>
            </a:r>
            <a:endParaRPr lang="en-GB" dirty="0" smtClean="0"/>
          </a:p>
          <a:p>
            <a:endParaRPr lang="en-GB" dirty="0"/>
          </a:p>
          <a:p>
            <a:pPr marL="285750" indent="-285750">
              <a:buFont typeface="Wingdings" pitchFamily="2" charset="2"/>
              <a:buChar char="v"/>
            </a:pPr>
            <a:r>
              <a:rPr lang="en-GB" dirty="0"/>
              <a:t>Barrett (1998, 37) notes that NRMs are not new, and it is the Christian-derived NRMs that find themselves part of a long line of new innovations.  He notes that there are so many varieties of Christianity and it is interesting that they cannot agree if they all want to get back to the ‘original’.  He explains this through noting that 1) The Bible is not a manual, 2) Different groups and different people have different interpretations, 3) Groups focus on certain parts regardless of current social/cultural, </a:t>
            </a:r>
            <a:r>
              <a:rPr lang="en-GB" dirty="0" err="1"/>
              <a:t>etc</a:t>
            </a:r>
            <a:r>
              <a:rPr lang="en-GB" dirty="0"/>
              <a:t>, relevance, 4) How do groups decide what is literal and what is metaphorical? Inaccuracies? Myth? What is pure? Where is the line drawn?</a:t>
            </a:r>
          </a:p>
          <a:p>
            <a:endParaRPr lang="en-GB" dirty="0"/>
          </a:p>
          <a:p>
            <a:endParaRPr lang="en-GB" dirty="0"/>
          </a:p>
        </p:txBody>
      </p:sp>
    </p:spTree>
    <p:extLst>
      <p:ext uri="{BB962C8B-B14F-4D97-AF65-F5344CB8AC3E}">
        <p14:creationId xmlns:p14="http://schemas.microsoft.com/office/powerpoint/2010/main" val="16199349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9" y="188640"/>
            <a:ext cx="8280919" cy="6463308"/>
          </a:xfrm>
          <a:prstGeom prst="rect">
            <a:avLst/>
          </a:prstGeom>
          <a:noFill/>
        </p:spPr>
        <p:txBody>
          <a:bodyPr wrap="square" rtlCol="0">
            <a:spAutoFit/>
          </a:bodyPr>
          <a:lstStyle/>
          <a:p>
            <a:pPr marL="285750" indent="-285750">
              <a:buFont typeface="Wingdings" pitchFamily="2" charset="2"/>
              <a:buChar char="v"/>
            </a:pPr>
            <a:r>
              <a:rPr lang="en-GB" dirty="0"/>
              <a:t>Barrett (1998, 46) “Christianity, right from the start, came in many varieties</a:t>
            </a:r>
            <a:r>
              <a:rPr lang="en-GB" dirty="0" smtClean="0"/>
              <a:t>”.</a:t>
            </a:r>
          </a:p>
          <a:p>
            <a:r>
              <a:rPr lang="en-GB" dirty="0" smtClean="0"/>
              <a:t>Saturday </a:t>
            </a:r>
            <a:r>
              <a:rPr lang="en-GB" dirty="0"/>
              <a:t>or Sunday?</a:t>
            </a:r>
          </a:p>
          <a:p>
            <a:r>
              <a:rPr lang="en-GB" dirty="0"/>
              <a:t>Transubstantiation or consubstantiation?</a:t>
            </a:r>
          </a:p>
          <a:p>
            <a:r>
              <a:rPr lang="en-GB" dirty="0"/>
              <a:t>Priests or the priesthood of all believers?</a:t>
            </a:r>
          </a:p>
          <a:p>
            <a:r>
              <a:rPr lang="en-GB" dirty="0"/>
              <a:t>Predestination or free will?</a:t>
            </a:r>
          </a:p>
          <a:p>
            <a:r>
              <a:rPr lang="en-GB" dirty="0"/>
              <a:t>Devotional art or idolatry?</a:t>
            </a:r>
          </a:p>
          <a:p>
            <a:endParaRPr lang="en-GB" dirty="0" smtClean="0"/>
          </a:p>
          <a:p>
            <a:pPr marL="285750" indent="-285750">
              <a:buFont typeface="Wingdings" pitchFamily="2" charset="2"/>
              <a:buChar char="v"/>
            </a:pPr>
            <a:r>
              <a:rPr lang="en-GB" dirty="0"/>
              <a:t>George Chryssides (1999, 120) notes the advent of Christian fundamentalism in the West.  Formalised in a conference in Niagara in 1895, in response to growing acceptance of biblical criticism and the increasing acknowledgement that the Bible contains errors and embellishments.  What became known as the ‘five points of fundamentalism’ are as follows: 1) the verbal inerrancy of scripture.  2) The divinity of Jesus Christ.  3) The Virgin Birth.  4) The substitutionary theory of Atonement.  5) The physical resurrection and bodily return of Jesus Christ.  </a:t>
            </a:r>
            <a:endParaRPr lang="en-GB" dirty="0" smtClean="0"/>
          </a:p>
          <a:p>
            <a:pPr marL="285750" indent="-285750">
              <a:buFont typeface="Wingdings" pitchFamily="2" charset="2"/>
              <a:buChar char="v"/>
            </a:pPr>
            <a:endParaRPr lang="en-GB" dirty="0" smtClean="0"/>
          </a:p>
          <a:p>
            <a:pPr marL="285750" indent="-285750">
              <a:buFont typeface="Wingdings" pitchFamily="2" charset="2"/>
              <a:buChar char="v"/>
            </a:pPr>
            <a:r>
              <a:rPr lang="en-GB" dirty="0" smtClean="0"/>
              <a:t>In 1963 Michael Harper, an Anglican minister, formed the Fountain Trust that established a charismatic charter aimed at all denominations.  It was published in </a:t>
            </a:r>
            <a:r>
              <a:rPr lang="en-GB" i="1" dirty="0" smtClean="0"/>
              <a:t>Renewal</a:t>
            </a:r>
            <a:r>
              <a:rPr lang="en-GB" dirty="0" smtClean="0"/>
              <a:t> magazine.  Three aims (Howard, 1997):</a:t>
            </a:r>
          </a:p>
          <a:p>
            <a:r>
              <a:rPr lang="en-GB" dirty="0" smtClean="0"/>
              <a:t>1 To encourage all Christians to receive the Holy Spirit</a:t>
            </a:r>
          </a:p>
          <a:p>
            <a:r>
              <a:rPr lang="en-GB" dirty="0" smtClean="0"/>
              <a:t>2 To encourage local churches to experience renewal in the Holy Spirit </a:t>
            </a:r>
          </a:p>
          <a:p>
            <a:r>
              <a:rPr lang="en-GB" dirty="0" smtClean="0"/>
              <a:t>3 To encourage Christians to expect and pray for world renewal.</a:t>
            </a:r>
          </a:p>
          <a:p>
            <a:r>
              <a:rPr lang="en-GB" dirty="0" smtClean="0"/>
              <a:t> </a:t>
            </a:r>
            <a:r>
              <a:rPr lang="en-GB" dirty="0" smtClean="0"/>
              <a:t> </a:t>
            </a:r>
            <a:endParaRPr lang="en-GB" dirty="0"/>
          </a:p>
          <a:p>
            <a:endParaRPr lang="en-GB" dirty="0"/>
          </a:p>
        </p:txBody>
      </p:sp>
    </p:spTree>
    <p:extLst>
      <p:ext uri="{BB962C8B-B14F-4D97-AF65-F5344CB8AC3E}">
        <p14:creationId xmlns:p14="http://schemas.microsoft.com/office/powerpoint/2010/main" val="12463221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536" y="135265"/>
            <a:ext cx="8568952" cy="5632311"/>
          </a:xfrm>
          <a:prstGeom prst="rect">
            <a:avLst/>
          </a:prstGeom>
          <a:noFill/>
        </p:spPr>
        <p:txBody>
          <a:bodyPr wrap="square" rtlCol="0">
            <a:spAutoFit/>
          </a:bodyPr>
          <a:lstStyle/>
          <a:p>
            <a:pPr marL="285750" indent="-285750">
              <a:buFont typeface="Wingdings" pitchFamily="2" charset="2"/>
              <a:buChar char="v"/>
            </a:pPr>
            <a:r>
              <a:rPr lang="en-GB" dirty="0"/>
              <a:t>Another strand is the emphasis on the Holy Spirit; charismatic Christianity.  In sociology charismatic Christians are fundamentalists, but in theology there is as much if not more emphasis on charismatic experience as on the fundamental infallibility of the Bible.  Not all evangelicals (Bible believing) are charismatic, but most are.  Miraculous events; healings, prophecies, speaking in and interpreting tongues, exorcisms (or deliverance).  </a:t>
            </a:r>
          </a:p>
          <a:p>
            <a:r>
              <a:rPr lang="en-GB" dirty="0"/>
              <a:t> </a:t>
            </a:r>
          </a:p>
          <a:p>
            <a:pPr marL="285750" indent="-285750">
              <a:buFont typeface="Wingdings" pitchFamily="2" charset="2"/>
              <a:buChar char="v"/>
            </a:pPr>
            <a:r>
              <a:rPr lang="en-GB" dirty="0" err="1"/>
              <a:t>Martyn</a:t>
            </a:r>
            <a:r>
              <a:rPr lang="en-GB" dirty="0"/>
              <a:t> Percy (1996) notes, charismatic Christianity itself is diverse.  The original 1960s Charismatic Christian NRMs (The Family and the Jesus Army) are in decline compared with the less highly visible/organised Charismatic Christian groups that represent in themselves a new religious movement.  </a:t>
            </a:r>
            <a:endParaRPr lang="en-GB" dirty="0" smtClean="0"/>
          </a:p>
          <a:p>
            <a:pPr marL="285750" indent="-285750">
              <a:buFont typeface="Wingdings" pitchFamily="2" charset="2"/>
              <a:buChar char="v"/>
            </a:pPr>
            <a:endParaRPr lang="en-GB" dirty="0"/>
          </a:p>
          <a:p>
            <a:pPr marL="285750" indent="-285750">
              <a:buFont typeface="Wingdings" pitchFamily="2" charset="2"/>
              <a:buChar char="v"/>
            </a:pPr>
            <a:r>
              <a:rPr lang="en-GB" dirty="0"/>
              <a:t>Extreme religious ideas appear to come into existence when reacting against a ‘dominant and threatening mainstream culture’ (Howard, 1997).  This point is used by sociologists to distinguish between fundamentalist and traditional Christianity.  Traditional Christianity does not react and exists within the dominant culture.  Charismatic Christianity is the opposite. Howard argues that it is no coincidence the </a:t>
            </a:r>
            <a:r>
              <a:rPr lang="en-GB" dirty="0" err="1"/>
              <a:t>Thatcherite</a:t>
            </a:r>
            <a:r>
              <a:rPr lang="en-GB" dirty="0"/>
              <a:t> 80s saw a growth in the idea of world in need of reform.  </a:t>
            </a:r>
          </a:p>
          <a:p>
            <a:pPr marL="285750" indent="-285750">
              <a:buFont typeface="Wingdings" pitchFamily="2" charset="2"/>
              <a:buChar char="v"/>
            </a:pPr>
            <a:endParaRPr lang="en-GB" dirty="0"/>
          </a:p>
          <a:p>
            <a:endParaRPr lang="en-GB" dirty="0"/>
          </a:p>
        </p:txBody>
      </p:sp>
    </p:spTree>
    <p:extLst>
      <p:ext uri="{BB962C8B-B14F-4D97-AF65-F5344CB8AC3E}">
        <p14:creationId xmlns:p14="http://schemas.microsoft.com/office/powerpoint/2010/main" val="24564083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44624"/>
            <a:ext cx="8712968" cy="6463308"/>
          </a:xfrm>
          <a:prstGeom prst="rect">
            <a:avLst/>
          </a:prstGeom>
          <a:noFill/>
        </p:spPr>
        <p:txBody>
          <a:bodyPr wrap="square" rtlCol="0">
            <a:spAutoFit/>
          </a:bodyPr>
          <a:lstStyle/>
          <a:p>
            <a:pPr marL="285750" indent="-285750">
              <a:buFont typeface="Wingdings" pitchFamily="2" charset="2"/>
              <a:buChar char="v"/>
            </a:pPr>
            <a:endParaRPr lang="en-GB" dirty="0" smtClean="0"/>
          </a:p>
          <a:p>
            <a:pPr marL="285750" indent="-285750">
              <a:buFont typeface="Wingdings" pitchFamily="2" charset="2"/>
              <a:buChar char="v"/>
            </a:pPr>
            <a:r>
              <a:rPr lang="en-GB" dirty="0" smtClean="0"/>
              <a:t>Charismatic </a:t>
            </a:r>
            <a:r>
              <a:rPr lang="en-GB" dirty="0"/>
              <a:t>Christianity in many ways can seem quite conservative in that it accepts the Bible in very literal terms.  On the other hand, some of the practices and the beliefs of many in new manifestations of God’s power through the Holy Spirit are quite radical, and hard to accept by many.  The notion of continuous revelation has been adopted by a number of Christian-based NRMs.  The Family had David Berg and prophet with his </a:t>
            </a:r>
            <a:r>
              <a:rPr lang="en-GB" i="1" dirty="0"/>
              <a:t>Mo Letters</a:t>
            </a:r>
            <a:r>
              <a:rPr lang="en-GB" dirty="0"/>
              <a:t>, and also the practice of flirty-fishing.  The Unification Church has Moon as the new Messiah and </a:t>
            </a:r>
            <a:r>
              <a:rPr lang="en-GB" i="1" dirty="0"/>
              <a:t>Divine Principle</a:t>
            </a:r>
            <a:r>
              <a:rPr lang="en-GB" dirty="0"/>
              <a:t> as the completed testament that explains that supersedes the Old and New Testaments.  </a:t>
            </a:r>
          </a:p>
          <a:p>
            <a:r>
              <a:rPr lang="en-GB" dirty="0"/>
              <a:t> </a:t>
            </a:r>
          </a:p>
          <a:p>
            <a:pPr marL="285750" indent="-285750">
              <a:buFont typeface="Wingdings" pitchFamily="2" charset="2"/>
              <a:buChar char="v"/>
            </a:pPr>
            <a:r>
              <a:rPr lang="en-GB" dirty="0"/>
              <a:t>Evangelicals were more conservative in c.20</a:t>
            </a:r>
            <a:r>
              <a:rPr lang="en-GB" baseline="30000" dirty="0"/>
              <a:t>th</a:t>
            </a:r>
            <a:r>
              <a:rPr lang="en-GB" dirty="0"/>
              <a:t> than they had been in the c.19</a:t>
            </a:r>
            <a:r>
              <a:rPr lang="en-GB" baseline="30000" dirty="0"/>
              <a:t>th</a:t>
            </a:r>
            <a:r>
              <a:rPr lang="en-GB" dirty="0"/>
              <a:t>.  Retreated from social reform that had characterised them in the c.19</a:t>
            </a:r>
            <a:r>
              <a:rPr lang="en-GB" baseline="30000" dirty="0"/>
              <a:t>th</a:t>
            </a:r>
            <a:r>
              <a:rPr lang="en-GB" dirty="0"/>
              <a:t> and thought more about evil and the end of the world. </a:t>
            </a:r>
            <a:endParaRPr lang="en-GB" dirty="0" smtClean="0"/>
          </a:p>
          <a:p>
            <a:pPr marL="285750" indent="-285750">
              <a:buFont typeface="Wingdings" pitchFamily="2" charset="2"/>
              <a:buChar char="v"/>
            </a:pPr>
            <a:endParaRPr lang="en-GB" dirty="0"/>
          </a:p>
          <a:p>
            <a:pPr marL="285750" indent="-285750">
              <a:buFont typeface="Wingdings" pitchFamily="2" charset="2"/>
              <a:buChar char="v"/>
            </a:pPr>
            <a:r>
              <a:rPr lang="en-GB" dirty="0"/>
              <a:t>A ‘ghetto culture’ (Howard, 1997) emerged; Christian books and music through to clothes and everyday commodities.  Rise of Christian television - chat-shows, healing services.  </a:t>
            </a:r>
            <a:endParaRPr lang="en-GB" dirty="0" smtClean="0"/>
          </a:p>
          <a:p>
            <a:pPr marL="285750" indent="-285750">
              <a:buFont typeface="Wingdings" pitchFamily="2" charset="2"/>
              <a:buChar char="v"/>
            </a:pPr>
            <a:endParaRPr lang="en-GB" dirty="0"/>
          </a:p>
          <a:p>
            <a:pPr marL="285750" indent="-285750">
              <a:buFont typeface="Wingdings" pitchFamily="2" charset="2"/>
              <a:buChar char="v"/>
            </a:pPr>
            <a:r>
              <a:rPr lang="en-GB" dirty="0" smtClean="0"/>
              <a:t>One </a:t>
            </a:r>
            <a:r>
              <a:rPr lang="en-GB" dirty="0"/>
              <a:t>wing of Charismatic Christianity was the House Church, or Restoration, movement.  Aim to restore God’s kingdom to how it was in the New Testament.  Belief that God’s Kingdom is to be established outside the denominations and established churches.  </a:t>
            </a:r>
            <a:r>
              <a:rPr lang="en-GB" dirty="0" smtClean="0"/>
              <a:t>Problems </a:t>
            </a:r>
            <a:r>
              <a:rPr lang="en-GB" dirty="0"/>
              <a:t>highlighted by Percy (1996</a:t>
            </a:r>
            <a:r>
              <a:rPr lang="en-GB" dirty="0" smtClean="0"/>
              <a:t>): 1</a:t>
            </a:r>
            <a:r>
              <a:rPr lang="en-GB" dirty="0"/>
              <a:t>) The need to rebuke other religious traditions</a:t>
            </a:r>
            <a:r>
              <a:rPr lang="en-GB" dirty="0" smtClean="0"/>
              <a:t>.  </a:t>
            </a:r>
            <a:r>
              <a:rPr lang="en-GB" dirty="0"/>
              <a:t> </a:t>
            </a:r>
            <a:r>
              <a:rPr lang="en-GB" dirty="0" smtClean="0"/>
              <a:t>2</a:t>
            </a:r>
            <a:r>
              <a:rPr lang="en-GB" dirty="0"/>
              <a:t>) Problem with the chosen historical foundation.  </a:t>
            </a:r>
          </a:p>
        </p:txBody>
      </p:sp>
    </p:spTree>
    <p:extLst>
      <p:ext uri="{BB962C8B-B14F-4D97-AF65-F5344CB8AC3E}">
        <p14:creationId xmlns:p14="http://schemas.microsoft.com/office/powerpoint/2010/main" val="33524030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r>
            <a:br>
              <a:rPr lang="en-GB" dirty="0"/>
            </a:br>
            <a:r>
              <a:rPr lang="en-GB" dirty="0" smtClean="0"/>
              <a:t>The Jesus Army / Jesus Fellowship</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1125" b="21125"/>
          <a:stretch>
            <a:fillRect/>
          </a:stretch>
        </p:blipFill>
        <p:spPr>
          <a:xfrm>
            <a:off x="3059832" y="908720"/>
            <a:ext cx="3346556" cy="2327920"/>
          </a:xfrm>
        </p:spPr>
      </p:pic>
      <p:sp>
        <p:nvSpPr>
          <p:cNvPr id="4" name="Text Placeholder 3"/>
          <p:cNvSpPr>
            <a:spLocks noGrp="1"/>
          </p:cNvSpPr>
          <p:nvPr>
            <p:ph type="body" sz="half" idx="2"/>
          </p:nvPr>
        </p:nvSpPr>
        <p:spPr/>
        <p:txBody>
          <a:bodyPr/>
          <a:lstStyle/>
          <a:p>
            <a:r>
              <a:rPr lang="en-GB" dirty="0"/>
              <a:t> </a:t>
            </a:r>
          </a:p>
          <a:p>
            <a:r>
              <a:rPr lang="en-GB" dirty="0"/>
              <a:t>http://www.jesus.org.uk</a:t>
            </a:r>
          </a:p>
          <a:p>
            <a:endParaRPr lang="en-GB" dirty="0"/>
          </a:p>
        </p:txBody>
      </p:sp>
    </p:spTree>
    <p:extLst>
      <p:ext uri="{BB962C8B-B14F-4D97-AF65-F5344CB8AC3E}">
        <p14:creationId xmlns:p14="http://schemas.microsoft.com/office/powerpoint/2010/main" val="32352613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16632"/>
            <a:ext cx="8640960" cy="4524315"/>
          </a:xfrm>
          <a:prstGeom prst="rect">
            <a:avLst/>
          </a:prstGeom>
          <a:noFill/>
        </p:spPr>
        <p:txBody>
          <a:bodyPr wrap="square" rtlCol="0">
            <a:spAutoFit/>
          </a:bodyPr>
          <a:lstStyle/>
          <a:p>
            <a:endParaRPr lang="en-GB" dirty="0" smtClean="0"/>
          </a:p>
          <a:p>
            <a:pPr marL="285750" indent="-285750">
              <a:buFont typeface="Wingdings" pitchFamily="2" charset="2"/>
              <a:buChar char="v"/>
            </a:pPr>
            <a:r>
              <a:rPr lang="en-GB" dirty="0" smtClean="0"/>
              <a:t>Founded </a:t>
            </a:r>
            <a:r>
              <a:rPr lang="en-GB" dirty="0"/>
              <a:t>by Noel Stanton (1928 - 2009) in 1969, out of the Jesus Movement.  Barrett (2001, 227) notes that unlike the Children of God, the emphasis of the Jesus Army has always been on militancy rather than love, therefore a unique style.  </a:t>
            </a:r>
          </a:p>
          <a:p>
            <a:r>
              <a:rPr lang="en-GB" dirty="0"/>
              <a:t> </a:t>
            </a:r>
          </a:p>
          <a:p>
            <a:pPr marL="285750" indent="-285750">
              <a:buFont typeface="Wingdings" pitchFamily="2" charset="2"/>
              <a:buChar char="v"/>
            </a:pPr>
            <a:r>
              <a:rPr lang="en-GB" dirty="0"/>
              <a:t>Chryssides (1999, 148) some distinctive characteristics of the Jesus Army</a:t>
            </a:r>
            <a:r>
              <a:rPr lang="en-GB" dirty="0" smtClean="0"/>
              <a:t>:</a:t>
            </a:r>
          </a:p>
          <a:p>
            <a:endParaRPr lang="en-GB" dirty="0"/>
          </a:p>
          <a:p>
            <a:r>
              <a:rPr lang="en-GB" dirty="0" smtClean="0"/>
              <a:t>	It </a:t>
            </a:r>
            <a:r>
              <a:rPr lang="en-GB" dirty="0"/>
              <a:t>is one of the few distinctly British NRMs.</a:t>
            </a:r>
            <a:br>
              <a:rPr lang="en-GB" dirty="0"/>
            </a:br>
            <a:r>
              <a:rPr lang="en-GB" dirty="0" smtClean="0"/>
              <a:t>	It </a:t>
            </a:r>
            <a:r>
              <a:rPr lang="en-GB" dirty="0"/>
              <a:t>has never aimed to spread far afield</a:t>
            </a:r>
            <a:br>
              <a:rPr lang="en-GB" dirty="0"/>
            </a:br>
            <a:r>
              <a:rPr lang="en-GB" dirty="0" smtClean="0"/>
              <a:t>	It </a:t>
            </a:r>
            <a:r>
              <a:rPr lang="en-GB" dirty="0"/>
              <a:t>is orthodox.  </a:t>
            </a:r>
          </a:p>
          <a:p>
            <a:r>
              <a:rPr lang="en-GB" dirty="0"/>
              <a:t> </a:t>
            </a:r>
          </a:p>
          <a:p>
            <a:pPr marL="285750" indent="-285750">
              <a:buFont typeface="Wingdings" pitchFamily="2" charset="2"/>
              <a:buChar char="v"/>
            </a:pPr>
            <a:r>
              <a:rPr lang="en-GB" dirty="0"/>
              <a:t>The Jesus Fellowship Church began as a Baptist church in Northamptonshire with Stanton taking over the congregation in 1957.  ‘Born-again’ experience.  </a:t>
            </a:r>
          </a:p>
          <a:p>
            <a:r>
              <a:rPr lang="en-GB" dirty="0"/>
              <a:t> </a:t>
            </a:r>
          </a:p>
          <a:p>
            <a:pPr marL="285750" indent="-285750">
              <a:buFont typeface="Wingdings" pitchFamily="2" charset="2"/>
              <a:buChar char="v"/>
            </a:pPr>
            <a:r>
              <a:rPr lang="en-GB" dirty="0"/>
              <a:t>Background of the charismatic leader can be important.  </a:t>
            </a:r>
          </a:p>
          <a:p>
            <a:endParaRPr lang="en-GB" dirty="0"/>
          </a:p>
        </p:txBody>
      </p:sp>
    </p:spTree>
    <p:extLst>
      <p:ext uri="{BB962C8B-B14F-4D97-AF65-F5344CB8AC3E}">
        <p14:creationId xmlns:p14="http://schemas.microsoft.com/office/powerpoint/2010/main" val="40065001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0296" y="260648"/>
            <a:ext cx="8640960" cy="5078313"/>
          </a:xfrm>
          <a:prstGeom prst="rect">
            <a:avLst/>
          </a:prstGeom>
          <a:noFill/>
        </p:spPr>
        <p:txBody>
          <a:bodyPr wrap="square" rtlCol="0">
            <a:spAutoFit/>
          </a:bodyPr>
          <a:lstStyle/>
          <a:p>
            <a:pPr marL="285750" indent="-285750">
              <a:buFont typeface="Wingdings" pitchFamily="2" charset="2"/>
              <a:buChar char="v"/>
            </a:pPr>
            <a:r>
              <a:rPr lang="en-GB" dirty="0"/>
              <a:t>However, during this period of the 1960s, many older members of the Jesus Fellowship disliked the whole emphasis on the Holy Spirit and left the group.  This left the Jesus Fellowship to belong, as Chryssides notes, to the youth culture.  Fitted in with the counterculture and was one strand of religious interest.  Chryssides says that ‘</a:t>
            </a:r>
            <a:r>
              <a:rPr lang="en-GB" i="1" dirty="0"/>
              <a:t>Seekers included bikers, drug users, glue-sniffers, New Agers and others who had emerged from hippie culture.  Converts to the new Jesus lifestyle were encouraged to burn the paraphernalia that belonged to their previous life, such as Tarot cards and literature about Krishna consciousness’ </a:t>
            </a:r>
            <a:r>
              <a:rPr lang="en-GB" dirty="0"/>
              <a:t>(1999, 151).</a:t>
            </a:r>
          </a:p>
          <a:p>
            <a:endParaRPr lang="en-GB" dirty="0" smtClean="0"/>
          </a:p>
          <a:p>
            <a:pPr marL="285750" indent="-285750">
              <a:buFont typeface="Wingdings" pitchFamily="2" charset="2"/>
              <a:buChar char="v"/>
            </a:pPr>
            <a:r>
              <a:rPr lang="en-GB" dirty="0"/>
              <a:t>1977, the Jesus Fellowship introduced formal residential membership, along with the existing non-residential membership.  It was keen to reintroduce all the features that characterised early Christianity.  It looked to Acts 5:32 that speaks of communal living and common property ownership.  </a:t>
            </a:r>
          </a:p>
          <a:p>
            <a:r>
              <a:rPr lang="en-GB" dirty="0"/>
              <a:t> </a:t>
            </a:r>
          </a:p>
          <a:p>
            <a:pPr marL="285750" indent="-285750">
              <a:buFont typeface="Wingdings" pitchFamily="2" charset="2"/>
              <a:buChar char="v"/>
            </a:pPr>
            <a:r>
              <a:rPr lang="en-GB" i="1" dirty="0"/>
              <a:t>Your beauty should not come from outward adornment…</a:t>
            </a:r>
            <a:r>
              <a:rPr lang="en-GB" dirty="0"/>
              <a:t>, 1 Peter 3:3-4.  </a:t>
            </a:r>
          </a:p>
          <a:p>
            <a:r>
              <a:rPr lang="en-GB" dirty="0"/>
              <a:t> </a:t>
            </a:r>
          </a:p>
          <a:p>
            <a:pPr marL="285750" indent="-285750">
              <a:buFont typeface="Wingdings" pitchFamily="2" charset="2"/>
              <a:buChar char="v"/>
            </a:pPr>
            <a:r>
              <a:rPr lang="en-GB" dirty="0"/>
              <a:t>Christmas is not celebrated because of its Pagan origins.  </a:t>
            </a:r>
          </a:p>
          <a:p>
            <a:endParaRPr lang="en-GB" dirty="0"/>
          </a:p>
        </p:txBody>
      </p:sp>
    </p:spTree>
    <p:extLst>
      <p:ext uri="{BB962C8B-B14F-4D97-AF65-F5344CB8AC3E}">
        <p14:creationId xmlns:p14="http://schemas.microsoft.com/office/powerpoint/2010/main" val="10369545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16632"/>
            <a:ext cx="8568952" cy="5909310"/>
          </a:xfrm>
          <a:prstGeom prst="rect">
            <a:avLst/>
          </a:prstGeom>
          <a:noFill/>
        </p:spPr>
        <p:txBody>
          <a:bodyPr wrap="square" rtlCol="0">
            <a:spAutoFit/>
          </a:bodyPr>
          <a:lstStyle/>
          <a:p>
            <a:pPr marL="285750" indent="-285750">
              <a:buFont typeface="Wingdings" pitchFamily="2" charset="2"/>
              <a:buChar char="v"/>
            </a:pPr>
            <a:r>
              <a:rPr lang="en-GB" dirty="0"/>
              <a:t>Army Style</a:t>
            </a:r>
          </a:p>
          <a:p>
            <a:r>
              <a:rPr lang="en-GB" dirty="0"/>
              <a:t>‘Christians at war!’, ‘The Jesus Army declares War!’.  </a:t>
            </a:r>
          </a:p>
          <a:p>
            <a:r>
              <a:rPr lang="en-GB" dirty="0"/>
              <a:t> </a:t>
            </a:r>
          </a:p>
          <a:p>
            <a:pPr marL="285750" indent="-285750">
              <a:buFont typeface="Wingdings" pitchFamily="2" charset="2"/>
              <a:buChar char="v"/>
            </a:pPr>
            <a:r>
              <a:rPr lang="en-GB" dirty="0"/>
              <a:t>Problems</a:t>
            </a:r>
          </a:p>
          <a:p>
            <a:r>
              <a:rPr lang="en-GB" dirty="0"/>
              <a:t>Intimidating dress.</a:t>
            </a:r>
          </a:p>
          <a:p>
            <a:r>
              <a:rPr lang="en-GB" dirty="0"/>
              <a:t>Based on the teachings of Paul, women play a subordinate role in the Jesus Army.  </a:t>
            </a:r>
          </a:p>
          <a:p>
            <a:r>
              <a:rPr lang="en-GB" dirty="0"/>
              <a:t> </a:t>
            </a:r>
          </a:p>
          <a:p>
            <a:pPr marL="285750" indent="-285750">
              <a:buFont typeface="Wingdings" pitchFamily="2" charset="2"/>
              <a:buChar char="v"/>
            </a:pPr>
            <a:r>
              <a:rPr lang="en-GB" dirty="0"/>
              <a:t>In 1986 the Baptist Union expelled the Jesus Army for its ‘perceived isolationism’ (Barrett, 1998, 229).  </a:t>
            </a:r>
          </a:p>
          <a:p>
            <a:r>
              <a:rPr lang="en-GB" dirty="0"/>
              <a:t> </a:t>
            </a:r>
          </a:p>
          <a:p>
            <a:pPr marL="285750" indent="-285750">
              <a:buFont typeface="Wingdings" pitchFamily="2" charset="2"/>
              <a:buChar char="v"/>
            </a:pPr>
            <a:r>
              <a:rPr lang="en-GB" dirty="0"/>
              <a:t>Jesus Army now has a probationary period for members of 2 years and members must be over 21 years old. </a:t>
            </a:r>
          </a:p>
          <a:p>
            <a:r>
              <a:rPr lang="en-GB" dirty="0"/>
              <a:t> </a:t>
            </a:r>
          </a:p>
          <a:p>
            <a:pPr marL="285750" indent="-285750">
              <a:buFont typeface="Wingdings" pitchFamily="2" charset="2"/>
              <a:buChar char="v"/>
            </a:pPr>
            <a:r>
              <a:rPr lang="en-GB" dirty="0"/>
              <a:t> Aims for the homeless and ACM in strange position of wanting to disband such groups but acknowledging that perhaps people are better of joining this NRM than continuing to take their chances on the streets.  </a:t>
            </a:r>
          </a:p>
          <a:p>
            <a:r>
              <a:rPr lang="en-GB" dirty="0"/>
              <a:t> </a:t>
            </a:r>
          </a:p>
          <a:p>
            <a:pPr marL="285750" indent="-285750">
              <a:buFont typeface="Wingdings" pitchFamily="2" charset="2"/>
              <a:buChar char="v"/>
            </a:pPr>
            <a:r>
              <a:rPr lang="en-GB" dirty="0" smtClean="0"/>
              <a:t>Wilson</a:t>
            </a:r>
            <a:r>
              <a:rPr lang="en-GB" dirty="0"/>
              <a:t>, </a:t>
            </a:r>
            <a:r>
              <a:rPr lang="en-GB" b="1" dirty="0" err="1"/>
              <a:t>Conversionist</a:t>
            </a:r>
            <a:r>
              <a:rPr lang="en-GB" dirty="0"/>
              <a:t> sect.  </a:t>
            </a:r>
          </a:p>
          <a:p>
            <a:pPr marL="285750" indent="-285750">
              <a:buFont typeface="Wingdings" pitchFamily="2" charset="2"/>
              <a:buChar char="v"/>
            </a:pPr>
            <a:r>
              <a:rPr lang="en-AU" dirty="0" err="1" smtClean="0"/>
              <a:t>Yinger</a:t>
            </a:r>
            <a:r>
              <a:rPr lang="en-AU" dirty="0"/>
              <a:t>, </a:t>
            </a:r>
            <a:r>
              <a:rPr lang="en-AU" b="1" dirty="0"/>
              <a:t>Aggressive</a:t>
            </a:r>
            <a:r>
              <a:rPr lang="en-AU" dirty="0"/>
              <a:t> sect.</a:t>
            </a:r>
            <a:endParaRPr lang="en-GB" dirty="0"/>
          </a:p>
          <a:p>
            <a:pPr marL="285750" indent="-285750">
              <a:buFont typeface="Wingdings" pitchFamily="2" charset="2"/>
              <a:buChar char="v"/>
            </a:pPr>
            <a:r>
              <a:rPr lang="en-GB" dirty="0" smtClean="0"/>
              <a:t>Wallis</a:t>
            </a:r>
            <a:r>
              <a:rPr lang="en-GB" dirty="0"/>
              <a:t>, </a:t>
            </a:r>
            <a:r>
              <a:rPr lang="en-GB" b="1" dirty="0"/>
              <a:t>World-accommodating</a:t>
            </a:r>
            <a:r>
              <a:rPr lang="en-GB" dirty="0"/>
              <a:t> sects.  </a:t>
            </a:r>
          </a:p>
          <a:p>
            <a:endParaRPr lang="en-GB" dirty="0"/>
          </a:p>
        </p:txBody>
      </p:sp>
    </p:spTree>
    <p:extLst>
      <p:ext uri="{BB962C8B-B14F-4D97-AF65-F5344CB8AC3E}">
        <p14:creationId xmlns:p14="http://schemas.microsoft.com/office/powerpoint/2010/main" val="36597270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Family International</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7465" b="27465"/>
          <a:stretch>
            <a:fillRect/>
          </a:stretch>
        </p:blipFill>
        <p:spPr>
          <a:xfrm>
            <a:off x="1331640" y="404664"/>
            <a:ext cx="5867400" cy="4081462"/>
          </a:xfrm>
        </p:spPr>
      </p:pic>
      <p:sp>
        <p:nvSpPr>
          <p:cNvPr id="4" name="Text Placeholder 3"/>
          <p:cNvSpPr>
            <a:spLocks noGrp="1"/>
          </p:cNvSpPr>
          <p:nvPr>
            <p:ph type="body" sz="half" idx="2"/>
          </p:nvPr>
        </p:nvSpPr>
        <p:spPr/>
        <p:txBody>
          <a:bodyPr/>
          <a:lstStyle/>
          <a:p>
            <a:r>
              <a:rPr lang="en-GB" b="1" dirty="0"/>
              <a:t> </a:t>
            </a:r>
            <a:endParaRPr lang="en-GB" dirty="0"/>
          </a:p>
          <a:p>
            <a:r>
              <a:rPr lang="en-US" dirty="0">
                <a:hlinkClick r:id="rId3"/>
              </a:rPr>
              <a:t>http://www.thefamilyinternational.org/</a:t>
            </a:r>
            <a:endParaRPr lang="en-GB" dirty="0"/>
          </a:p>
          <a:p>
            <a:endParaRPr lang="en-GB" dirty="0"/>
          </a:p>
        </p:txBody>
      </p:sp>
    </p:spTree>
    <p:extLst>
      <p:ext uri="{BB962C8B-B14F-4D97-AF65-F5344CB8AC3E}">
        <p14:creationId xmlns:p14="http://schemas.microsoft.com/office/powerpoint/2010/main" val="26014324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16632"/>
            <a:ext cx="8568952" cy="6740307"/>
          </a:xfrm>
          <a:prstGeom prst="rect">
            <a:avLst/>
          </a:prstGeom>
          <a:noFill/>
        </p:spPr>
        <p:txBody>
          <a:bodyPr wrap="square" rtlCol="0">
            <a:spAutoFit/>
          </a:bodyPr>
          <a:lstStyle/>
          <a:p>
            <a:pPr marL="285750" indent="-285750">
              <a:buFont typeface="Wingdings" pitchFamily="2" charset="2"/>
              <a:buChar char="v"/>
            </a:pPr>
            <a:r>
              <a:rPr lang="en-GB" dirty="0"/>
              <a:t>Most of the beliefs of The Family are straightforward ones typical of Evangelical Christianity:  Their beliefs differ from Evangelical Christianity on two points: the position of Berg and their Law of Love.</a:t>
            </a:r>
          </a:p>
          <a:p>
            <a:r>
              <a:rPr lang="en-GB" dirty="0"/>
              <a:t> </a:t>
            </a:r>
          </a:p>
          <a:p>
            <a:pPr marL="285750" lvl="0" indent="-285750">
              <a:buFont typeface="Wingdings" pitchFamily="2" charset="2"/>
              <a:buChar char="v"/>
            </a:pPr>
            <a:r>
              <a:rPr lang="en-GB" dirty="0"/>
              <a:t>The Family see Berg as God’s prophet for the End Time.  </a:t>
            </a:r>
          </a:p>
          <a:p>
            <a:r>
              <a:rPr lang="en-GB" dirty="0"/>
              <a:t>The Law of Love, says The Family, is based on Jesus’ teachings to love the Lord and love our neighbours.  There is controversy as this Law of Love is applied to sexual relationships.  Flirty fishing (</a:t>
            </a:r>
            <a:r>
              <a:rPr lang="en-GB" dirty="0" err="1"/>
              <a:t>FFing</a:t>
            </a:r>
            <a:r>
              <a:rPr lang="en-GB" dirty="0"/>
              <a:t>) </a:t>
            </a:r>
            <a:r>
              <a:rPr lang="en-GB" dirty="0" smtClean="0"/>
              <a:t>‘</a:t>
            </a:r>
            <a:r>
              <a:rPr lang="en-GB" dirty="0"/>
              <a:t>I will make you fishers of men’ (Matthew 4:19) so women became ‘hookers for Jesus’.  Discontinued 1987.</a:t>
            </a:r>
          </a:p>
          <a:p>
            <a:r>
              <a:rPr lang="en-GB" dirty="0"/>
              <a:t> </a:t>
            </a:r>
          </a:p>
          <a:p>
            <a:r>
              <a:rPr lang="en-GB" dirty="0"/>
              <a:t>The </a:t>
            </a:r>
            <a:r>
              <a:rPr lang="en-GB" i="1" dirty="0"/>
              <a:t>Mo </a:t>
            </a:r>
            <a:r>
              <a:rPr lang="en-GB" i="1" dirty="0" smtClean="0"/>
              <a:t>Letters - </a:t>
            </a:r>
            <a:r>
              <a:rPr lang="en-GB" dirty="0" smtClean="0"/>
              <a:t>Believed </a:t>
            </a:r>
            <a:r>
              <a:rPr lang="en-GB" dirty="0"/>
              <a:t>to be a confirmation of Bible and equal authority with it.  </a:t>
            </a:r>
          </a:p>
          <a:p>
            <a:r>
              <a:rPr lang="en-GB" dirty="0"/>
              <a:t> </a:t>
            </a:r>
          </a:p>
          <a:p>
            <a:pPr marL="285750" indent="-285750">
              <a:buFont typeface="Wingdings" pitchFamily="2" charset="2"/>
              <a:buChar char="v"/>
            </a:pPr>
            <a:r>
              <a:rPr lang="en-GB" dirty="0"/>
              <a:t>David Berg  1919-1994, Virginia - Uncle Dave, Moses David, Father David, Mo, Dad, Grandpa.</a:t>
            </a:r>
          </a:p>
          <a:p>
            <a:r>
              <a:rPr lang="en-GB" dirty="0"/>
              <a:t> </a:t>
            </a:r>
          </a:p>
          <a:p>
            <a:pPr marL="285750" indent="-285750">
              <a:buFont typeface="Wingdings" pitchFamily="2" charset="2"/>
              <a:buChar char="v"/>
            </a:pPr>
            <a:r>
              <a:rPr lang="en-GB" dirty="0"/>
              <a:t>1952 prophesies of the ‘End Time’.  Growing distrust of the ‘system’ and ‘churchy’ religion.  Radical missionary work.   </a:t>
            </a:r>
            <a:r>
              <a:rPr lang="en-GB" dirty="0" smtClean="0"/>
              <a:t>Prophesies </a:t>
            </a:r>
            <a:r>
              <a:rPr lang="en-GB" dirty="0"/>
              <a:t>of ‘end time’ resulted in ‘Warning tracts</a:t>
            </a:r>
            <a:r>
              <a:rPr lang="en-GB" dirty="0" smtClean="0"/>
              <a:t>’.</a:t>
            </a:r>
          </a:p>
          <a:p>
            <a:pPr marL="285750" indent="-285750">
              <a:buFont typeface="Wingdings" pitchFamily="2" charset="2"/>
              <a:buChar char="v"/>
            </a:pPr>
            <a:endParaRPr lang="en-GB" dirty="0" smtClean="0"/>
          </a:p>
          <a:p>
            <a:r>
              <a:rPr lang="en-GB" dirty="0"/>
              <a:t>1967 Huntingdon Beach, California.  ‘Jesus Movement’.  ‘Teens for Christ’.</a:t>
            </a:r>
          </a:p>
          <a:p>
            <a:r>
              <a:rPr lang="en-GB" dirty="0" smtClean="0"/>
              <a:t>1969 </a:t>
            </a:r>
            <a:r>
              <a:rPr lang="en-GB" dirty="0"/>
              <a:t>Teens for Christ left California for Virginia.  </a:t>
            </a:r>
          </a:p>
          <a:p>
            <a:r>
              <a:rPr lang="en-GB" dirty="0"/>
              <a:t>1970 </a:t>
            </a:r>
            <a:r>
              <a:rPr lang="en-GB" dirty="0" smtClean="0"/>
              <a:t>- 1971 </a:t>
            </a:r>
            <a:r>
              <a:rPr lang="en-GB" dirty="0"/>
              <a:t>moved to Texas and began a strict training programme.  </a:t>
            </a:r>
          </a:p>
          <a:p>
            <a:r>
              <a:rPr lang="en-GB" dirty="0"/>
              <a:t>1971 Berg moved to Europe, 1972 to the UK</a:t>
            </a:r>
          </a:p>
          <a:p>
            <a:r>
              <a:rPr lang="en-GB" dirty="0"/>
              <a:t>1972  - 1,500 members.  </a:t>
            </a:r>
          </a:p>
        </p:txBody>
      </p:sp>
    </p:spTree>
    <p:extLst>
      <p:ext uri="{BB962C8B-B14F-4D97-AF65-F5344CB8AC3E}">
        <p14:creationId xmlns:p14="http://schemas.microsoft.com/office/powerpoint/2010/main" val="11992515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Unification Church</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5018" r="5018"/>
          <a:stretch>
            <a:fillRect/>
          </a:stretch>
        </p:blipFill>
        <p:spPr/>
      </p:pic>
      <p:sp>
        <p:nvSpPr>
          <p:cNvPr id="4" name="Text Placeholder 3"/>
          <p:cNvSpPr>
            <a:spLocks noGrp="1"/>
          </p:cNvSpPr>
          <p:nvPr>
            <p:ph type="body" sz="half" idx="2"/>
          </p:nvPr>
        </p:nvSpPr>
        <p:spPr/>
        <p:txBody>
          <a:bodyPr/>
          <a:lstStyle/>
          <a:p>
            <a:r>
              <a:rPr lang="en-US" dirty="0">
                <a:hlinkClick r:id="rId3"/>
              </a:rPr>
              <a:t>http://www.upf.org/</a:t>
            </a:r>
            <a:endParaRPr lang="en-GB" dirty="0"/>
          </a:p>
          <a:p>
            <a:r>
              <a:rPr lang="en-US" dirty="0">
                <a:hlinkClick r:id="rId4"/>
              </a:rPr>
              <a:t>http://um-uk.org/</a:t>
            </a:r>
            <a:endParaRPr lang="en-GB" dirty="0"/>
          </a:p>
          <a:p>
            <a:endParaRPr lang="en-GB" dirty="0"/>
          </a:p>
        </p:txBody>
      </p:sp>
    </p:spTree>
    <p:extLst>
      <p:ext uri="{BB962C8B-B14F-4D97-AF65-F5344CB8AC3E}">
        <p14:creationId xmlns:p14="http://schemas.microsoft.com/office/powerpoint/2010/main" val="29758725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16632"/>
            <a:ext cx="8640960" cy="6186309"/>
          </a:xfrm>
          <a:prstGeom prst="rect">
            <a:avLst/>
          </a:prstGeom>
          <a:noFill/>
        </p:spPr>
        <p:txBody>
          <a:bodyPr wrap="square" rtlCol="0">
            <a:spAutoFit/>
          </a:bodyPr>
          <a:lstStyle/>
          <a:p>
            <a:r>
              <a:rPr lang="en-GB" dirty="0"/>
              <a:t>Sun Myung Moon (1920 - 2012) founded the Holy Spirit Association for the Unification of World Christianity in 1954.  </a:t>
            </a:r>
          </a:p>
          <a:p>
            <a:r>
              <a:rPr lang="en-GB" dirty="0"/>
              <a:t> </a:t>
            </a:r>
          </a:p>
          <a:p>
            <a:pPr marL="285750" indent="-285750">
              <a:buFont typeface="Wingdings" pitchFamily="2" charset="2"/>
              <a:buChar char="v"/>
            </a:pPr>
            <a:r>
              <a:rPr lang="en-GB" dirty="0"/>
              <a:t>Brought up in the Confucian tradition in a town in what is now North Korea.  Whole family converted to Christianity when Moon was 10 years old.  When aged 16 (1936 Easter time) Moon was praying on a mountain top and says that Jesus appeared to him and told him that he, Moon, was to complete the mission that Jesus had not been able to because of his premature death. Because Jesus died physically, he was not able to grant physical salvation to his followers, only spiritual salvation.  The Messiah had to be a living messiah, and only then could physical salvation be granted.  So, in Unificationism, the messiah or Christ, is an office and not inseparable from Jesus.  Moon was the Lord of the Second Advent, the Second Coming of Christ</a:t>
            </a:r>
            <a:r>
              <a:rPr lang="en-GB" dirty="0" smtClean="0"/>
              <a:t>.</a:t>
            </a:r>
          </a:p>
          <a:p>
            <a:endParaRPr lang="en-GB" dirty="0" smtClean="0"/>
          </a:p>
          <a:p>
            <a:pPr marL="285750" indent="-285750">
              <a:buFont typeface="Wingdings" pitchFamily="2" charset="2"/>
              <a:buChar char="v"/>
            </a:pPr>
            <a:r>
              <a:rPr lang="en-GB" dirty="0"/>
              <a:t>Unificationism cannot be understood unless it is placed in its wider Korean </a:t>
            </a:r>
            <a:r>
              <a:rPr lang="en-GB" dirty="0" smtClean="0"/>
              <a:t>context</a:t>
            </a:r>
            <a:r>
              <a:rPr lang="en-GB" dirty="0"/>
              <a:t>:</a:t>
            </a:r>
            <a:r>
              <a:rPr lang="en-GB" dirty="0" smtClean="0"/>
              <a:t> </a:t>
            </a:r>
            <a:endParaRPr lang="en-GB" dirty="0"/>
          </a:p>
          <a:p>
            <a:pPr marL="285750" indent="-285750">
              <a:buFont typeface="Arial" pitchFamily="34" charset="0"/>
              <a:buChar char="•"/>
            </a:pPr>
            <a:r>
              <a:rPr lang="en-GB" dirty="0" smtClean="0"/>
              <a:t>In </a:t>
            </a:r>
            <a:r>
              <a:rPr lang="en-GB" dirty="0"/>
              <a:t>1910 Korea fell to Japan and became a part of the Japanese Empire.   </a:t>
            </a:r>
          </a:p>
          <a:p>
            <a:pPr marL="285750" indent="-285750">
              <a:buFont typeface="Arial" pitchFamily="34" charset="0"/>
              <a:buChar char="•"/>
            </a:pPr>
            <a:r>
              <a:rPr lang="en-GB" dirty="0" smtClean="0"/>
              <a:t>Liberated </a:t>
            </a:r>
            <a:r>
              <a:rPr lang="en-GB" dirty="0"/>
              <a:t>from Japanese rule on 15 August 1945 but divided at the 38</a:t>
            </a:r>
            <a:r>
              <a:rPr lang="en-GB" baseline="30000" dirty="0"/>
              <a:t>th</a:t>
            </a:r>
            <a:r>
              <a:rPr lang="en-GB" dirty="0"/>
              <a:t> Parallel.   </a:t>
            </a:r>
          </a:p>
          <a:p>
            <a:pPr marL="285750" indent="-285750">
              <a:buFont typeface="Arial" pitchFamily="34" charset="0"/>
              <a:buChar char="•"/>
            </a:pPr>
            <a:r>
              <a:rPr lang="en-GB" dirty="0" smtClean="0"/>
              <a:t>The </a:t>
            </a:r>
            <a:r>
              <a:rPr lang="en-GB" dirty="0"/>
              <a:t>Korean War followed in 1950-1953 when the North invaded the South.  </a:t>
            </a:r>
          </a:p>
          <a:p>
            <a:r>
              <a:rPr lang="en-GB" dirty="0"/>
              <a:t> </a:t>
            </a:r>
          </a:p>
          <a:p>
            <a:r>
              <a:rPr lang="en-GB" dirty="0"/>
              <a:t>Unificationism finds a place within a wide scheme of religious development and growth in post 1945 Korea – Protestantism mixed with Buddhism, Confucianism, Taoism and Shamanism – the indigenous religions of Korea.  </a:t>
            </a:r>
            <a:endParaRPr lang="en-GB" dirty="0" smtClean="0"/>
          </a:p>
          <a:p>
            <a:endParaRPr lang="en-GB" dirty="0"/>
          </a:p>
        </p:txBody>
      </p:sp>
    </p:spTree>
    <p:extLst>
      <p:ext uri="{BB962C8B-B14F-4D97-AF65-F5344CB8AC3E}">
        <p14:creationId xmlns:p14="http://schemas.microsoft.com/office/powerpoint/2010/main" val="26367427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17693"/>
            <a:ext cx="8496944" cy="4247317"/>
          </a:xfrm>
          <a:prstGeom prst="rect">
            <a:avLst/>
          </a:prstGeom>
          <a:noFill/>
        </p:spPr>
        <p:txBody>
          <a:bodyPr wrap="square" rtlCol="0">
            <a:spAutoFit/>
          </a:bodyPr>
          <a:lstStyle/>
          <a:p>
            <a:pPr marL="285750" indent="-285750">
              <a:buFont typeface="Wingdings" pitchFamily="2" charset="2"/>
              <a:buChar char="v"/>
            </a:pPr>
            <a:endParaRPr lang="en-GB" dirty="0" smtClean="0"/>
          </a:p>
          <a:p>
            <a:pPr marL="285750" indent="-285750">
              <a:buFont typeface="Wingdings" pitchFamily="2" charset="2"/>
              <a:buChar char="v"/>
            </a:pPr>
            <a:r>
              <a:rPr lang="en-GB" dirty="0" smtClean="0"/>
              <a:t>The </a:t>
            </a:r>
            <a:r>
              <a:rPr lang="en-GB" dirty="0"/>
              <a:t>NRMs of Korea - Unification Church was one of about 400 NRMs that emerged in Korea during the 1950s.  </a:t>
            </a:r>
          </a:p>
          <a:p>
            <a:r>
              <a:rPr lang="en-GB" dirty="0"/>
              <a:t> </a:t>
            </a:r>
          </a:p>
          <a:p>
            <a:pPr marL="285750" indent="-285750">
              <a:buFont typeface="Wingdings" pitchFamily="2" charset="2"/>
              <a:buChar char="v"/>
            </a:pPr>
            <a:r>
              <a:rPr lang="en-GB" dirty="0"/>
              <a:t>The Blessing, or mass wedding to use the popular phrase, is at the core of Unificationism.  Each member is expected to be Blessed if they want to enter God’s kingdom of Heaven.  </a:t>
            </a:r>
          </a:p>
          <a:p>
            <a:r>
              <a:rPr lang="en-GB" dirty="0"/>
              <a:t> </a:t>
            </a:r>
          </a:p>
          <a:p>
            <a:pPr marL="285750" indent="-285750">
              <a:buFont typeface="Wingdings" pitchFamily="2" charset="2"/>
              <a:buChar char="v"/>
            </a:pPr>
            <a:r>
              <a:rPr lang="en-GB" dirty="0" smtClean="0"/>
              <a:t>Controversy </a:t>
            </a:r>
            <a:r>
              <a:rPr lang="en-GB" dirty="0"/>
              <a:t>surrounding the Unification Church has, I think, come from three roots:</a:t>
            </a:r>
          </a:p>
          <a:p>
            <a:pPr lvl="0"/>
            <a:r>
              <a:rPr lang="en-GB" dirty="0"/>
              <a:t>Moon expected complete commitment and the group was to be seen as more important that family members who stood outside the group</a:t>
            </a:r>
          </a:p>
          <a:p>
            <a:pPr lvl="0"/>
            <a:r>
              <a:rPr lang="en-GB" dirty="0"/>
              <a:t>In 1984 the Unification Church took the </a:t>
            </a:r>
            <a:r>
              <a:rPr lang="en-GB" i="1" dirty="0"/>
              <a:t>Daily Mail</a:t>
            </a:r>
            <a:r>
              <a:rPr lang="en-GB" dirty="0"/>
              <a:t> to court after it printed unfavourable material.  The </a:t>
            </a:r>
            <a:r>
              <a:rPr lang="en-GB" i="1" dirty="0"/>
              <a:t>Daily Mail</a:t>
            </a:r>
            <a:r>
              <a:rPr lang="en-GB" dirty="0"/>
              <a:t> won, which reflected badly on the Unification Church.  </a:t>
            </a:r>
          </a:p>
          <a:p>
            <a:pPr lvl="0"/>
            <a:r>
              <a:rPr lang="en-GB" dirty="0"/>
              <a:t>Perhaps westerners have trouble accepting the fact the Messiah is Korean.  </a:t>
            </a:r>
          </a:p>
          <a:p>
            <a:endParaRPr lang="en-GB" dirty="0"/>
          </a:p>
        </p:txBody>
      </p:sp>
    </p:spTree>
    <p:extLst>
      <p:ext uri="{BB962C8B-B14F-4D97-AF65-F5344CB8AC3E}">
        <p14:creationId xmlns:p14="http://schemas.microsoft.com/office/powerpoint/2010/main" val="15956368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Blessing Ceremony</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9539" r="9539"/>
          <a:stretch>
            <a:fillRect/>
          </a:stretch>
        </p:blipFill>
        <p:spPr/>
      </p:pic>
      <p:sp>
        <p:nvSpPr>
          <p:cNvPr id="4" name="Text Placeholder 3"/>
          <p:cNvSpPr>
            <a:spLocks noGrp="1"/>
          </p:cNvSpPr>
          <p:nvPr>
            <p:ph type="body" sz="half" idx="2"/>
          </p:nvPr>
        </p:nvSpPr>
        <p:spPr/>
        <p:txBody>
          <a:bodyPr/>
          <a:lstStyle/>
          <a:p>
            <a:r>
              <a:rPr lang="en-GB" dirty="0">
                <a:hlinkClick r:id="rId3"/>
              </a:rPr>
              <a:t>http://www.theage.com.au/world/leader-of-the-moonies-dies-aged-92-20120903-258z4.html</a:t>
            </a:r>
            <a:endParaRPr lang="en-GB" dirty="0"/>
          </a:p>
        </p:txBody>
      </p:sp>
    </p:spTree>
    <p:extLst>
      <p:ext uri="{BB962C8B-B14F-4D97-AF65-F5344CB8AC3E}">
        <p14:creationId xmlns:p14="http://schemas.microsoft.com/office/powerpoint/2010/main" val="36357514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219920"/>
            <a:ext cx="8496944" cy="6463308"/>
          </a:xfrm>
          <a:prstGeom prst="rect">
            <a:avLst/>
          </a:prstGeom>
          <a:noFill/>
        </p:spPr>
        <p:txBody>
          <a:bodyPr wrap="square" rtlCol="0">
            <a:spAutoFit/>
          </a:bodyPr>
          <a:lstStyle/>
          <a:p>
            <a:r>
              <a:rPr lang="en-GB" b="1" dirty="0" smtClean="0"/>
              <a:t>The Churches of Christ</a:t>
            </a:r>
          </a:p>
          <a:p>
            <a:endParaRPr lang="en-GB" b="1" dirty="0" smtClean="0"/>
          </a:p>
          <a:p>
            <a:r>
              <a:rPr lang="en-GB" dirty="0" smtClean="0"/>
              <a:t>The </a:t>
            </a:r>
            <a:r>
              <a:rPr lang="en-GB" dirty="0"/>
              <a:t>roots of the Churches of Christ are to be found in the ‘Crossroads’ renewal movement which arose in a church of X in </a:t>
            </a:r>
            <a:r>
              <a:rPr lang="en-GB" dirty="0" err="1"/>
              <a:t>Gainsville</a:t>
            </a:r>
            <a:r>
              <a:rPr lang="en-GB" dirty="0"/>
              <a:t>, Florida, in 1967.</a:t>
            </a:r>
          </a:p>
          <a:p>
            <a:r>
              <a:rPr lang="en-GB" dirty="0"/>
              <a:t>Parent church is the Boston Church of Christ founded in 1979 by Kip and Elena McKean.  </a:t>
            </a:r>
          </a:p>
          <a:p>
            <a:r>
              <a:rPr lang="en-GB" dirty="0"/>
              <a:t> </a:t>
            </a:r>
          </a:p>
          <a:p>
            <a:r>
              <a:rPr lang="en-GB" dirty="0"/>
              <a:t>The London Church of Christ CC was ‘planted’ in 1982 through missionary work by the Boston church.    </a:t>
            </a:r>
          </a:p>
          <a:p>
            <a:r>
              <a:rPr lang="en-GB" dirty="0"/>
              <a:t> </a:t>
            </a:r>
          </a:p>
          <a:p>
            <a:r>
              <a:rPr lang="en-GB" dirty="0"/>
              <a:t>Structure of the movement is based on ‘shepherding’, with a ‘</a:t>
            </a:r>
            <a:r>
              <a:rPr lang="en-GB" dirty="0" err="1"/>
              <a:t>discipler</a:t>
            </a:r>
            <a:r>
              <a:rPr lang="en-GB" dirty="0"/>
              <a:t>’ in charge of converts to monitor their spiritual growth.  Continuous contact, instruction and involvement in personal matters. </a:t>
            </a:r>
            <a:r>
              <a:rPr lang="en-GB"/>
              <a:t> </a:t>
            </a:r>
            <a:r>
              <a:rPr lang="en-GB" smtClean="0"/>
              <a:t>Leads </a:t>
            </a:r>
            <a:r>
              <a:rPr lang="en-GB" dirty="0"/>
              <a:t>to criticism.  </a:t>
            </a:r>
          </a:p>
          <a:p>
            <a:r>
              <a:rPr lang="en-GB" dirty="0"/>
              <a:t> </a:t>
            </a:r>
          </a:p>
          <a:p>
            <a:r>
              <a:rPr lang="en-GB" dirty="0" smtClean="0"/>
              <a:t>1</a:t>
            </a:r>
            <a:r>
              <a:rPr lang="en-GB" dirty="0"/>
              <a:t>.     Baptism is essential for salvation.  </a:t>
            </a:r>
          </a:p>
          <a:p>
            <a:r>
              <a:rPr lang="en-GB" dirty="0"/>
              <a:t>2.     Salvation can be lost.  </a:t>
            </a:r>
          </a:p>
          <a:p>
            <a:r>
              <a:rPr lang="en-GB" dirty="0"/>
              <a:t>3.     Members must prove their commitment.  </a:t>
            </a:r>
          </a:p>
          <a:p>
            <a:r>
              <a:rPr lang="en-GB" dirty="0"/>
              <a:t>4.     Group leaders emphasise that no friend, parent or work can be more important than work for the LCC.</a:t>
            </a:r>
          </a:p>
          <a:p>
            <a:r>
              <a:rPr lang="en-GB" dirty="0"/>
              <a:t> </a:t>
            </a:r>
          </a:p>
          <a:p>
            <a:r>
              <a:rPr lang="en-GB" dirty="0"/>
              <a:t>Michael Thompson, VC of Birmingham University: ‘In my opinion, the activities of the </a:t>
            </a:r>
            <a:r>
              <a:rPr lang="en-GB" dirty="0" err="1"/>
              <a:t>B’ham</a:t>
            </a:r>
            <a:r>
              <a:rPr lang="en-GB" dirty="0"/>
              <a:t> CC are potentially harmful to the well-being of those who become involved’ (</a:t>
            </a:r>
            <a:r>
              <a:rPr lang="en-US" dirty="0">
                <a:hlinkClick r:id="rId2"/>
              </a:rPr>
              <a:t>http://www.tolc.org/birm1.htm</a:t>
            </a:r>
            <a:r>
              <a:rPr lang="en-US" dirty="0"/>
              <a:t>)</a:t>
            </a:r>
            <a:endParaRPr lang="en-GB" dirty="0"/>
          </a:p>
          <a:p>
            <a:endParaRPr lang="en-GB" dirty="0"/>
          </a:p>
        </p:txBody>
      </p:sp>
    </p:spTree>
    <p:extLst>
      <p:ext uri="{BB962C8B-B14F-4D97-AF65-F5344CB8AC3E}">
        <p14:creationId xmlns:p14="http://schemas.microsoft.com/office/powerpoint/2010/main" val="322975801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rmal">
  <a:themeElements>
    <a:clrScheme name="Thermal">
      <a:dk1>
        <a:srgbClr val="4D5B6B"/>
      </a:dk1>
      <a:lt1>
        <a:srgbClr val="FFFFFF"/>
      </a:lt1>
      <a:dk2>
        <a:srgbClr val="675D59"/>
      </a:dk2>
      <a:lt2>
        <a:srgbClr val="E8DED8"/>
      </a:lt2>
      <a:accent1>
        <a:srgbClr val="FF7605"/>
      </a:accent1>
      <a:accent2>
        <a:srgbClr val="7F7F7F"/>
      </a:accent2>
      <a:accent3>
        <a:srgbClr val="7F5185"/>
      </a:accent3>
      <a:accent4>
        <a:srgbClr val="89AAD3"/>
      </a:accent4>
      <a:accent5>
        <a:srgbClr val="8F5B4B"/>
      </a:accent5>
      <a:accent6>
        <a:srgbClr val="C84340"/>
      </a:accent6>
      <a:hlink>
        <a:srgbClr val="89AAD3"/>
      </a:hlink>
      <a:folHlink>
        <a:srgbClr val="795185"/>
      </a:folHlink>
    </a:clrScheme>
    <a:fontScheme name="Thermal">
      <a:maj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erm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3175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63500" dist="38100" dir="8100000" rotWithShape="0">
              <a:srgbClr val="000000">
                <a:alpha val="45000"/>
              </a:srgbClr>
            </a:outerShdw>
          </a:effectLst>
        </a:effectStyle>
        <a:effectStyle>
          <a:effectLst>
            <a:outerShdw blurRad="101600" dist="63500" dir="8100000" rotWithShape="0">
              <a:srgbClr val="000000">
                <a:alpha val="40000"/>
              </a:srgbClr>
            </a:outerShdw>
          </a:effectLst>
          <a:scene3d>
            <a:camera prst="orthographicFront">
              <a:rot lat="0" lon="0" rev="0"/>
            </a:camera>
            <a:lightRig rig="threePt" dir="t">
              <a:rot lat="0" lon="0" rev="3000000"/>
            </a:lightRig>
          </a:scene3d>
          <a:sp3d>
            <a:bevelT h="19050"/>
          </a:sp3d>
        </a:effectStyle>
      </a:effectStyleLst>
      <a:bgFillStyleLst>
        <a:solidFill>
          <a:schemeClr val="phClr"/>
        </a:solidFill>
        <a:gradFill rotWithShape="1">
          <a:gsLst>
            <a:gs pos="0">
              <a:schemeClr val="phClr">
                <a:tint val="100000"/>
                <a:lumMod val="125000"/>
              </a:schemeClr>
            </a:gs>
            <a:gs pos="55000">
              <a:schemeClr val="phClr">
                <a:shade val="100000"/>
                <a:satMod val="100000"/>
                <a:lumMod val="100000"/>
              </a:schemeClr>
            </a:gs>
            <a:gs pos="100000">
              <a:schemeClr val="phClr">
                <a:shade val="90000"/>
                <a:satMod val="300000"/>
                <a:lumMod val="95000"/>
              </a:schemeClr>
            </a:gs>
          </a:gsLst>
          <a:lin ang="5400000" scaled="0"/>
        </a:gradFill>
        <a:blipFill>
          <a:blip xmlns:r="http://schemas.openxmlformats.org/officeDocument/2006/relationships" r:embed="rId1">
            <a:duotone>
              <a:schemeClr val="phClr">
                <a:shade val="80000"/>
              </a:schemeClr>
              <a:schemeClr val="phClr">
                <a:tint val="98000"/>
                <a:satMod val="13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Thermal</Template>
  <TotalTime>54</TotalTime>
  <Words>320</Words>
  <Application>Microsoft Office PowerPoint</Application>
  <PresentationFormat>On-screen Show (4:3)</PresentationFormat>
  <Paragraphs>129</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Thermal</vt:lpstr>
      <vt:lpstr>Christian Derived NRMs</vt:lpstr>
      <vt:lpstr>PowerPoint Presentation</vt:lpstr>
      <vt:lpstr>PowerPoint Presentation</vt:lpstr>
      <vt:lpstr>PowerPoint Presentation</vt:lpstr>
      <vt:lpstr>PowerPoint Presentation</vt:lpstr>
      <vt:lpstr> The Jesus Army / Jesus Fellowship</vt:lpstr>
      <vt:lpstr>PowerPoint Presentation</vt:lpstr>
      <vt:lpstr>PowerPoint Presentation</vt:lpstr>
      <vt:lpstr>PowerPoint Presentation</vt:lpstr>
      <vt:lpstr>The Family International</vt:lpstr>
      <vt:lpstr>PowerPoint Presentation</vt:lpstr>
      <vt:lpstr>The Unification Church</vt:lpstr>
      <vt:lpstr>PowerPoint Presentation</vt:lpstr>
      <vt:lpstr>PowerPoint Presentation</vt:lpstr>
      <vt:lpstr>Blessing Ceremony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10</cp:revision>
  <dcterms:created xsi:type="dcterms:W3CDTF">2012-10-22T23:31:39Z</dcterms:created>
  <dcterms:modified xsi:type="dcterms:W3CDTF">2012-10-23T00:26:08Z</dcterms:modified>
</cp:coreProperties>
</file>